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344" r:id="rId2"/>
    <p:sldId id="355" r:id="rId3"/>
    <p:sldId id="399" r:id="rId4"/>
    <p:sldId id="356" r:id="rId5"/>
    <p:sldId id="345" r:id="rId6"/>
    <p:sldId id="394" r:id="rId7"/>
    <p:sldId id="393" r:id="rId8"/>
    <p:sldId id="397" r:id="rId9"/>
    <p:sldId id="378" r:id="rId10"/>
    <p:sldId id="380" r:id="rId11"/>
    <p:sldId id="348" r:id="rId12"/>
    <p:sldId id="381" r:id="rId13"/>
    <p:sldId id="382" r:id="rId14"/>
    <p:sldId id="395" r:id="rId15"/>
    <p:sldId id="349" r:id="rId16"/>
    <p:sldId id="384" r:id="rId17"/>
    <p:sldId id="392" r:id="rId18"/>
    <p:sldId id="398" r:id="rId19"/>
    <p:sldId id="400" r:id="rId20"/>
    <p:sldId id="401" r:id="rId21"/>
    <p:sldId id="362" r:id="rId22"/>
    <p:sldId id="363" r:id="rId23"/>
    <p:sldId id="370" r:id="rId24"/>
    <p:sldId id="385" r:id="rId25"/>
    <p:sldId id="386" r:id="rId26"/>
    <p:sldId id="387" r:id="rId27"/>
    <p:sldId id="390" r:id="rId28"/>
    <p:sldId id="389" r:id="rId29"/>
    <p:sldId id="388" r:id="rId30"/>
    <p:sldId id="391" r:id="rId31"/>
  </p:sldIdLst>
  <p:sldSz cx="9144000" cy="6858000" type="screen4x3"/>
  <p:notesSz cx="6794500" cy="9906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aas, Walter" initials="HW" lastIdx="10" clrIdx="0"/>
  <p:cmAuthor id="1" name="Buchholz, Udo" initials="BU" lastIdx="0" clrIdx="1"/>
  <p:cmAuthor id="2" name="Goerlitz, Luise" initials="GL" lastIdx="2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EC7"/>
    <a:srgbClr val="045AA6"/>
    <a:srgbClr val="338BD2"/>
    <a:srgbClr val="367BB8"/>
    <a:srgbClr val="4D8AD2"/>
    <a:srgbClr val="66A8DD"/>
    <a:srgbClr val="0DE3A1"/>
    <a:srgbClr val="80A5DC"/>
    <a:srgbClr val="689C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259" autoAdjust="0"/>
    <p:restoredTop sz="92697" autoAdjust="0"/>
  </p:normalViewPr>
  <p:slideViewPr>
    <p:cSldViewPr snapToGrid="0" snapToObjects="1">
      <p:cViewPr>
        <p:scale>
          <a:sx n="80" d="100"/>
          <a:sy n="80" d="100"/>
        </p:scale>
        <p:origin x="-1694" y="-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2382"/>
    </p:cViewPr>
  </p:sorterViewPr>
  <p:notesViewPr>
    <p:cSldViewPr snapToGrid="0" snapToObjects="1">
      <p:cViewPr varScale="1">
        <p:scale>
          <a:sx n="93" d="100"/>
          <a:sy n="93" d="100"/>
        </p:scale>
        <p:origin x="-3780" y="-108"/>
      </p:cViewPr>
      <p:guideLst>
        <p:guide orient="horz" pos="3120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26.03.2020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26.03.2020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https://www.ecdc.europa.eu/en/cases-2019-ncov-eueea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Ebene 2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64661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771843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Quelle: Ordner des aktuellen Lageberichts S:\Projekte\RKI_nCoV-Lage\3.Kommunikation\3.7.Lageberichte</a:t>
            </a:r>
          </a:p>
          <a:p>
            <a:r>
              <a:rPr lang="de-DE" dirty="0" smtClean="0"/>
              <a:t>Excel-Tabelle: </a:t>
            </a:r>
            <a:r>
              <a:rPr lang="de-DE" dirty="0" err="1" smtClean="0"/>
              <a:t>Zahlen_Genesene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541260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Quelle: Ordner des aktuellen Lageberichts S:\Projekte\RKI_nCoV-Lage\3.Kommunikation\3.7.Lageberichte</a:t>
            </a:r>
          </a:p>
          <a:p>
            <a:endParaRPr lang="de-DE" dirty="0" smtClean="0"/>
          </a:p>
          <a:p>
            <a:r>
              <a:rPr lang="de-DE" dirty="0" smtClean="0"/>
              <a:t>Excel-Tabelle: COVID-19-Stand_Liste; Reiter Alter-Geschlecht </a:t>
            </a:r>
          </a:p>
          <a:p>
            <a:r>
              <a:rPr lang="de-DE" dirty="0" smtClean="0"/>
              <a:t>Excel-Tabelle: COVID-19-Stand_Liste; Reiter Todesfälle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963132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Wird nur</a:t>
            </a:r>
            <a:r>
              <a:rPr lang="de-DE" baseline="0" dirty="0" smtClean="0"/>
              <a:t> einmal die Woche aktualisiert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064425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Wird nur</a:t>
            </a:r>
            <a:r>
              <a:rPr lang="de-DE" baseline="0" dirty="0" smtClean="0"/>
              <a:t> einmal die Woche aktualisiert</a:t>
            </a:r>
            <a:endParaRPr lang="de-DE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646217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Slide 1: Abnahme der Mobilität deutschlandweit, 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tagesaufgelöst 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 gemittelt im März bis zum 23.3.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16698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Bayern spezifisch der Effekt der Ausgangsperre, die Reduktion der 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Mobilität 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von 40 auf 60% bundeslandesweit.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730465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Vergleich der Mobilität (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Beipsiel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Ruhgebiet und Berlin) am 23.3. im vergleich zur Vorwoche. Reduktion um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eta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31%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586903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https://influenza.rki.de/</a:t>
            </a:r>
          </a:p>
          <a:p>
            <a:r>
              <a:rPr lang="de-DE" dirty="0" smtClean="0"/>
              <a:t>Agi </a:t>
            </a:r>
            <a:r>
              <a:rPr lang="de-DE" dirty="0" err="1" smtClean="0"/>
              <a:t>bundesland</a:t>
            </a:r>
            <a:r>
              <a:rPr lang="de-DE" dirty="0" smtClean="0"/>
              <a:t> am</a:t>
            </a:r>
            <a:r>
              <a:rPr lang="de-DE" baseline="0" dirty="0" smtClean="0"/>
              <a:t> höchsten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877979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Quelle: Aktueller Vortrag für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Wieler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(9:15 Uhr)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S:\Projekte\RKI_nCoV-Lage\3.Kommunikation\6.3 Vorträge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919282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Quelle: Ordner des aktuellen Lageberichts S:\Projekte\RKI_nCoV-Lage\3.Kommunikation\3.7.Lageberichte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6538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Quelle: Ordner des aktuellen Lageberichts S:\Projekte\RKI_nCoV-Lage\3.Kommunikation\3.7.Lageberichte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130217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Quelle: Ordner des aktuellen Lageberichts S:\Projekte\RKI_nCoV-Lage\3.Kommunikation\3.7.Lageberichte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830069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Quelle: Ordner des aktuellen Lageberichts S:\Projekte\RKI_nCoV-Lage\3.Kommunikation\3.7.Lageberichte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674960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Quelle: Ordner des aktuellen Lageberichts S:\Projekte\RKI_nCoV-Lage\3.Kommunikation\3.7.Lageberichte; PDF Datei: Bundesländer</a:t>
            </a:r>
          </a:p>
          <a:p>
            <a:endParaRPr lang="de-D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 wird Erkrankungsdatum verwendet wenn vorhanden ansonsten das Meldedatum minus 5 Tage (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durschn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Meldeverzug)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148974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Quelle: Ordner des aktuellen Lageberichts S:\Projekte\RKI_nCoV-Lage\3.Kommunikation\3.7.Lageberichte; PDF Datei: Kreise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097973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Quelle: Ordner des aktuellen Lageberichts S:\Projekte\RKI_nCoV-Lage\3.Kommunikation\3.7.Lageberichte</a:t>
            </a:r>
          </a:p>
          <a:p>
            <a:endParaRPr lang="de-DE" dirty="0" smtClean="0"/>
          </a:p>
          <a:p>
            <a:r>
              <a:rPr lang="de-DE" dirty="0" smtClean="0"/>
              <a:t>Excel-Tabelle: COVID-19-Stand_Liste; Reiter Expositionsort; Ebene</a:t>
            </a:r>
            <a:r>
              <a:rPr lang="de-DE" baseline="0" dirty="0" smtClean="0"/>
              <a:t> 2; nach Deutschland filtern = Bundesland/Anzahl Nennungen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52716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 userDrawn="1"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06EC7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3" name="Bild 12" descr="RKI-Logo_RGB_P300C.tif"/>
          <p:cNvPicPr>
            <a:picLocks noChangeAspect="1"/>
          </p:cNvPicPr>
          <p:nvPr userDrawn="1"/>
        </p:nvPicPr>
        <p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Bild 2" descr="PPT_Background_4zu3_RBGNEU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2" name="Bild 11" descr="RKI-Logo_RGB_P300C.tif"/>
          <p:cNvPicPr>
            <a:picLocks noChangeAspect="1"/>
          </p:cNvPicPr>
          <p:nvPr userDrawn="1"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2"/>
          <p:cNvSpPr>
            <a:spLocks noGrp="1"/>
          </p:cNvSpPr>
          <p:nvPr>
            <p:ph sz="quarter" idx="13"/>
          </p:nvPr>
        </p:nvSpPr>
        <p:spPr>
          <a:xfrm>
            <a:off x="457199" y="1155700"/>
            <a:ext cx="8092593" cy="530225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57A1916-F4C9-4685-9848-BE220A34DD6B}" type="datetime1">
              <a:rPr lang="de-DE" smtClean="0"/>
              <a:t>26.03.2020</a:t>
            </a:fld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4606442" y="1155699"/>
            <a:ext cx="3943350" cy="529590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Inhaltsplatzhalter 7"/>
          <p:cNvSpPr>
            <a:spLocks noGrp="1"/>
          </p:cNvSpPr>
          <p:nvPr>
            <p:ph sz="quarter" idx="14"/>
          </p:nvPr>
        </p:nvSpPr>
        <p:spPr>
          <a:xfrm>
            <a:off x="454844" y="1155699"/>
            <a:ext cx="3943350" cy="5295901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973200DD-F4FC-4DB2-A5BD-FE41F77B3D31}" type="datetime1">
              <a:rPr lang="de-DE" smtClean="0"/>
              <a:t>26.03.2020</a:t>
            </a:fld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16289-3195-4EB6-BCD4-8CABE2F0447C}" type="datetime1">
              <a:rPr lang="de-DE" smtClean="0"/>
              <a:t>26.03.2020</a:t>
            </a:fld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70451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DE29D-FC25-480F-840B-60668DC72DC2}" type="datetime1">
              <a:rPr lang="de-DE" smtClean="0"/>
              <a:t>26.03.2020</a:t>
            </a:fld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FC893-1572-4831-A609-66F55195DE0C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t>26.03.2020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Update: COVID-19 National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B30E5-E52B-4FF3-86B5-13F9C975F97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102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tif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199" y="1155700"/>
            <a:ext cx="8092593" cy="53022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622713"/>
            <a:ext cx="1860421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fld id="{0FD576FE-F4A2-46A1-BEED-1B36222BD270}" type="datetime1">
              <a:rPr lang="de-DE" smtClean="0"/>
              <a:t>26.03.2020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1" y="6622713"/>
            <a:ext cx="5182675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52920" y="6622713"/>
            <a:ext cx="496872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ctr">
              <a:defRPr sz="1200">
                <a:solidFill>
                  <a:srgbClr val="006EC7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13" name="Gerade Verbindung 12"/>
          <p:cNvCxnSpPr/>
          <p:nvPr userDrawn="1"/>
        </p:nvCxnSpPr>
        <p:spPr>
          <a:xfrm>
            <a:off x="2594239" y="6628377"/>
            <a:ext cx="0" cy="229623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 userDrawn="1"/>
        </p:nvCxnSpPr>
        <p:spPr>
          <a:xfrm>
            <a:off x="457200" y="6622713"/>
            <a:ext cx="0" cy="23528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 userDrawn="1"/>
        </p:nvCxnSpPr>
        <p:spPr>
          <a:xfrm>
            <a:off x="8564139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Bild 14" descr="RKI-Logo_RGB_P300C.tif"/>
          <p:cNvPicPr>
            <a:picLocks noChangeAspect="1"/>
          </p:cNvPicPr>
          <p:nvPr userDrawn="1"/>
        </p:nvPicPr>
        <p:blipFill>
          <a:blip r:embed="rId9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6623" y="182309"/>
            <a:ext cx="1656184" cy="480392"/>
          </a:xfrm>
          <a:prstGeom prst="rect">
            <a:avLst/>
          </a:prstGeom>
        </p:spPr>
      </p:pic>
      <p:cxnSp>
        <p:nvCxnSpPr>
          <p:cNvPr id="17" name="Gerade Verbindung 16">
            <a:extLst>
              <a:ext uri="{FF2B5EF4-FFF2-40B4-BE49-F238E27FC236}">
                <a16:creationId xmlns="" xmlns:a16="http://schemas.microsoft.com/office/drawing/2014/main" id="{3D4E5546-5335-5647-A96F-CE3BCF4D161A}"/>
              </a:ext>
            </a:extLst>
          </p:cNvPr>
          <p:cNvCxnSpPr/>
          <p:nvPr userDrawn="1"/>
        </p:nvCxnSpPr>
        <p:spPr>
          <a:xfrm>
            <a:off x="8045635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4" r:id="rId4"/>
    <p:sldLayoutId id="2147483661" r:id="rId5"/>
    <p:sldLayoutId id="2147483655" r:id="rId6"/>
    <p:sldLayoutId id="2147483662" r:id="rId7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06EC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file:///\\rki.local\daten\Projekte\RKI_nCoV-Lage\1.Lagemanagement\1.9.Intern.Kommunikation_12-IfSG\nCoV-&#220;bersicht_Cluster-KoNa.xlsx" TargetMode="Externa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de-DE" dirty="0" smtClean="0"/>
              <a:t>COVID-19: Fälle in Deutschland </a:t>
            </a:r>
            <a:r>
              <a:rPr lang="de-DE" b="0" dirty="0" smtClean="0">
                <a:solidFill>
                  <a:schemeClr val="tx1"/>
                </a:solidFill>
              </a:rPr>
              <a:t>(Datenstand 26.03.2020, 0:00 Uhr)</a:t>
            </a:r>
            <a:endParaRPr lang="de-DE" b="0" dirty="0">
              <a:solidFill>
                <a:schemeClr val="tx1"/>
              </a:solidFill>
            </a:endParaRPr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26.03.2020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</a:t>
            </a:fld>
            <a:endParaRPr lang="de-DE"/>
          </a:p>
        </p:txBody>
      </p:sp>
      <p:graphicFrame>
        <p:nvGraphicFramePr>
          <p:cNvPr id="22" name="Tabel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8438498"/>
              </p:ext>
            </p:extLst>
          </p:nvPr>
        </p:nvGraphicFramePr>
        <p:xfrm>
          <a:off x="733423" y="1651000"/>
          <a:ext cx="7721808" cy="20066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07892"/>
                <a:gridCol w="2306958"/>
                <a:gridCol w="2306958"/>
              </a:tblGrid>
              <a:tr h="396910"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Anzahl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Änderung zum Vortag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02423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In</a:t>
                      </a:r>
                      <a:r>
                        <a:rPr lang="de-DE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baseline="0" dirty="0" err="1" smtClean="0">
                          <a:solidFill>
                            <a:schemeClr val="tx1"/>
                          </a:solidFill>
                        </a:rPr>
                        <a:t>SurvNet</a:t>
                      </a:r>
                      <a:r>
                        <a:rPr lang="de-DE" baseline="0" dirty="0" smtClean="0">
                          <a:solidFill>
                            <a:schemeClr val="tx1"/>
                          </a:solidFill>
                        </a:rPr>
                        <a:t> übermittelte Fälle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36.508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+ 4.954 (14%) 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02423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Todesfälle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198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+ 49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02423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Betroffene Bundesländer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02423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Betroffene Landkreise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410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0387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255317" y="312682"/>
            <a:ext cx="7891155" cy="584775"/>
          </a:xfrm>
          <a:noFill/>
        </p:spPr>
        <p:txBody>
          <a:bodyPr/>
          <a:lstStyle/>
          <a:p>
            <a:r>
              <a:rPr lang="de-DE" dirty="0" smtClean="0"/>
              <a:t>Trendanalysen der Kreise mit den meisten Fällen </a:t>
            </a:r>
            <a:r>
              <a:rPr lang="de-DE" sz="1600" b="0" dirty="0">
                <a:solidFill>
                  <a:schemeClr val="tx1"/>
                </a:solidFill>
              </a:rPr>
              <a:t>(Datenstand </a:t>
            </a:r>
            <a:r>
              <a:rPr lang="de-DE" sz="1600" b="0" dirty="0" smtClean="0">
                <a:solidFill>
                  <a:schemeClr val="tx1"/>
                </a:solidFill>
              </a:rPr>
              <a:t>26.03.2020, </a:t>
            </a:r>
            <a:r>
              <a:rPr lang="de-DE" sz="1600" b="0" dirty="0">
                <a:solidFill>
                  <a:schemeClr val="tx1"/>
                </a:solidFill>
              </a:rPr>
              <a:t>0:00 Uhr; nach Erkrankungsdatum bzw. Meldedatum-Diagnoseverzug v. 5 Tagen)</a:t>
            </a:r>
            <a:endParaRPr lang="de-DE" sz="1600" b="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26.03.2020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10</a:t>
            </a:fld>
            <a:endParaRPr lang="de-DE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1" t="10660" r="20396" b="3647"/>
          <a:stretch/>
        </p:blipFill>
        <p:spPr bwMode="auto">
          <a:xfrm>
            <a:off x="418381" y="999574"/>
            <a:ext cx="8024976" cy="5610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7919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219694" y="184865"/>
            <a:ext cx="8092592" cy="338554"/>
          </a:xfrm>
          <a:noFill/>
        </p:spPr>
        <p:txBody>
          <a:bodyPr/>
          <a:lstStyle/>
          <a:p>
            <a:r>
              <a:rPr lang="de-DE" dirty="0" smtClean="0"/>
              <a:t>Expositionsorte national </a:t>
            </a:r>
            <a:r>
              <a:rPr lang="de-DE" sz="2000" b="0" dirty="0">
                <a:solidFill>
                  <a:schemeClr val="tx1"/>
                </a:solidFill>
              </a:rPr>
              <a:t>(Datenstand </a:t>
            </a:r>
            <a:r>
              <a:rPr lang="de-DE" sz="2000" b="0" dirty="0" smtClean="0">
                <a:solidFill>
                  <a:schemeClr val="tx1"/>
                </a:solidFill>
              </a:rPr>
              <a:t>26.03.2020, </a:t>
            </a:r>
            <a:r>
              <a:rPr lang="de-DE" sz="2000" b="0" dirty="0">
                <a:solidFill>
                  <a:schemeClr val="tx1"/>
                </a:solidFill>
              </a:rPr>
              <a:t>0:00 </a:t>
            </a:r>
            <a:r>
              <a:rPr lang="de-DE" sz="2000" b="0" dirty="0" smtClean="0">
                <a:solidFill>
                  <a:schemeClr val="tx1"/>
                </a:solidFill>
              </a:rPr>
              <a:t>Uhr)</a:t>
            </a:r>
            <a:endParaRPr lang="de-DE" sz="2000" b="0" dirty="0">
              <a:solidFill>
                <a:schemeClr val="tx1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26.03.2020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11</a:t>
            </a:fld>
            <a:endParaRPr lang="de-DE" dirty="0"/>
          </a:p>
        </p:txBody>
      </p:sp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3842905"/>
              </p:ext>
            </p:extLst>
          </p:nvPr>
        </p:nvGraphicFramePr>
        <p:xfrm>
          <a:off x="344385" y="892751"/>
          <a:ext cx="8621491" cy="5669280"/>
        </p:xfrm>
        <a:graphic>
          <a:graphicData uri="http://schemas.openxmlformats.org/drawingml/2006/table">
            <a:tbl>
              <a:tblPr firstRow="1" firstCol="1">
                <a:tableStyleId>{B301B821-A1FF-4177-AEE7-76D212191A09}</a:tableStyleId>
              </a:tblPr>
              <a:tblGrid>
                <a:gridCol w="2473006"/>
                <a:gridCol w="1837736"/>
                <a:gridCol w="4310749"/>
              </a:tblGrid>
              <a:tr h="550579">
                <a:tc>
                  <a:txBody>
                    <a:bodyPr/>
                    <a:lstStyle/>
                    <a:p>
                      <a:pPr algn="l" fontAlgn="ctr"/>
                      <a:r>
                        <a:rPr lang="de-DE" sz="1600" u="none" strike="noStrike" dirty="0" smtClean="0">
                          <a:effectLst/>
                        </a:rPr>
                        <a:t>Bundesland (Expositionsort)</a:t>
                      </a:r>
                      <a:endParaRPr lang="de-DE" sz="16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u="none" strike="noStrike" dirty="0">
                          <a:effectLst/>
                        </a:rPr>
                        <a:t>Anzahl Nennungen</a:t>
                      </a:r>
                      <a:endParaRPr lang="de-DE" sz="16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u="none" strike="noStrike" dirty="0">
                          <a:effectLst/>
                        </a:rPr>
                        <a:t>Häufig genannte Kreise</a:t>
                      </a:r>
                      <a:endParaRPr lang="de-DE" sz="16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anchor="ctr"/>
                </a:tc>
              </a:tr>
              <a:tr h="295576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i="0" u="none" strike="noStrike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Nordrhein-Westfalen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 smtClean="0">
                          <a:effectLst/>
                          <a:latin typeface="+mn-lt"/>
                          <a:cs typeface="Calibri" panose="020F0502020204030204" pitchFamily="34" charset="0"/>
                        </a:rPr>
                        <a:t>3.841</a:t>
                      </a:r>
                      <a:endParaRPr lang="de-DE" sz="1400" b="0" i="0" u="none" strike="noStrike" dirty="0"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400" u="none" strike="noStrike" dirty="0" smtClean="0">
                          <a:effectLst/>
                        </a:rPr>
                        <a:t>Heinsberg: 710, Aachen:</a:t>
                      </a:r>
                      <a:r>
                        <a:rPr lang="de-DE" sz="1400" u="none" strike="noStrike" baseline="0" dirty="0" smtClean="0">
                          <a:effectLst/>
                        </a:rPr>
                        <a:t> 434, SK Essen 258, Borken: 238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anchor="ctr"/>
                </a:tc>
              </a:tr>
              <a:tr h="295576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i="0" u="none" strike="noStrike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Bayern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 smtClean="0">
                          <a:effectLst/>
                          <a:latin typeface="+mn-lt"/>
                          <a:cs typeface="Calibri" panose="020F0502020204030204" pitchFamily="34" charset="0"/>
                        </a:rPr>
                        <a:t>3.266</a:t>
                      </a:r>
                      <a:endParaRPr lang="de-DE" sz="1400" b="0" i="0" u="none" strike="noStrike" dirty="0"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r>
                        <a:rPr lang="de-DE" sz="1400" u="none" strike="noStrike" kern="1200" dirty="0" smtClean="0">
                          <a:effectLst/>
                        </a:rPr>
                        <a:t>Rosenheim:  324; Freising</a:t>
                      </a:r>
                      <a:r>
                        <a:rPr lang="de-DE" sz="1400" u="none" strike="noStrike" kern="1200" dirty="0">
                          <a:effectLst/>
                        </a:rPr>
                        <a:t>: </a:t>
                      </a:r>
                      <a:r>
                        <a:rPr lang="de-DE" sz="1400" u="none" strike="noStrike" kern="1200" dirty="0" smtClean="0">
                          <a:effectLst/>
                        </a:rPr>
                        <a:t>245; Tirschenreuth: 211; </a:t>
                      </a:r>
                    </a:p>
                    <a:p>
                      <a:pPr marL="0" algn="r" defTabSz="457200" rtl="0" eaLnBrk="1" fontAlgn="ctr" latinLnBrk="0" hangingPunct="1"/>
                      <a:r>
                        <a:rPr lang="de-DE" sz="1400" u="none" strike="noStrike" kern="1200" dirty="0" smtClean="0">
                          <a:effectLst/>
                        </a:rPr>
                        <a:t>LK Nürnberg:</a:t>
                      </a:r>
                      <a:r>
                        <a:rPr lang="de-DE" sz="1400" u="none" strike="noStrike" kern="1200" baseline="0" dirty="0" smtClean="0">
                          <a:effectLst/>
                        </a:rPr>
                        <a:t> 134</a:t>
                      </a:r>
                      <a:endParaRPr lang="de-DE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295576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i="0" u="none" strike="noStrike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Baden-Württemberg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 smtClean="0">
                          <a:effectLst/>
                          <a:latin typeface="+mn-lt"/>
                          <a:cs typeface="Calibri" panose="020F0502020204030204" pitchFamily="34" charset="0"/>
                        </a:rPr>
                        <a:t>1.237</a:t>
                      </a:r>
                      <a:endParaRPr lang="de-DE" sz="1400" b="0" i="0" u="none" strike="noStrike" dirty="0"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r>
                        <a:rPr lang="de-DE" sz="1400" u="none" strike="noStrike" kern="1200" dirty="0" smtClean="0">
                          <a:effectLst/>
                        </a:rPr>
                        <a:t>Freiburg: 135; LK Esslingen: 115</a:t>
                      </a:r>
                      <a:endParaRPr lang="de-DE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295576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i="0" u="none" strike="noStrike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Niedersachsen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 smtClean="0">
                          <a:effectLst/>
                          <a:latin typeface="+mn-lt"/>
                          <a:cs typeface="Calibri" panose="020F0502020204030204" pitchFamily="34" charset="0"/>
                        </a:rPr>
                        <a:t>1.014</a:t>
                      </a:r>
                      <a:endParaRPr lang="de-DE" sz="1400" b="0" i="0" u="none" strike="noStrike" dirty="0"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r>
                        <a:rPr lang="de-DE" sz="1400" u="none" strike="noStrike" kern="1200" dirty="0" smtClean="0">
                          <a:effectLst/>
                        </a:rPr>
                        <a:t>SK Osnabrück: 125</a:t>
                      </a:r>
                      <a:endParaRPr lang="de-DE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295576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i="0" u="none" strike="noStrike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Berlin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823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r>
                        <a:rPr lang="de-DE" sz="1400" u="none" strike="noStrike" kern="1200" dirty="0" smtClean="0">
                          <a:effectLst/>
                        </a:rPr>
                        <a:t>Mitte: 120</a:t>
                      </a:r>
                      <a:endParaRPr lang="de-DE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295576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i="0" u="none" strike="noStrike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Hessen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524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endParaRPr lang="de-DE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295576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i="0" u="none" strike="noStrike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Rheinland-Pfalz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382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r>
                        <a:rPr lang="de-DE" sz="1400" u="none" strike="noStrike" kern="1200" dirty="0" smtClean="0">
                          <a:effectLst/>
                        </a:rPr>
                        <a:t>Mayen-Koblenz: </a:t>
                      </a:r>
                      <a:r>
                        <a:rPr lang="de-DE" sz="1400" u="none" strike="noStrike" kern="1200" baseline="0" dirty="0" smtClean="0">
                          <a:effectLst/>
                        </a:rPr>
                        <a:t> 126</a:t>
                      </a:r>
                      <a:endParaRPr lang="de-DE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295576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i="0" u="none" strike="noStrike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Brandenburg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187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endParaRPr lang="de-DE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295576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i="0" u="none" strike="noStrike">
                          <a:effectLst/>
                          <a:latin typeface="+mn-lt"/>
                          <a:cs typeface="Calibri" panose="020F0502020204030204" pitchFamily="34" charset="0"/>
                        </a:rPr>
                        <a:t>Thüringen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181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endParaRPr lang="de-DE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295576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i="0" u="none" strike="noStrike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Schleswig-Holstein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153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endParaRPr lang="de-DE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295576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i="0" u="none" strike="noStrike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Hamburg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142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endParaRPr lang="de-DE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295576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i="0" u="none" strike="noStrike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Saarland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141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endParaRPr lang="de-DE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295576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i="0" u="none" strike="noStrike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Sachsen-Anhalt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123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endParaRPr lang="de-DE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295576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i="0" u="none" strike="noStrike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Sachsen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109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endParaRPr lang="de-DE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295576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i="0" u="none" strike="noStrike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Mecklenburg-Vorpommern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98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endParaRPr lang="de-DE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295576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i="0" u="none" strike="noStrike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Bremen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35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endParaRPr lang="de-DE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" name="Textfeld 1"/>
          <p:cNvSpPr txBox="1"/>
          <p:nvPr/>
        </p:nvSpPr>
        <p:spPr>
          <a:xfrm>
            <a:off x="219693" y="523419"/>
            <a:ext cx="5381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Deutschland als Expositionsland: 12.812 Nennungen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34987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225632" y="217683"/>
            <a:ext cx="8092592" cy="338554"/>
          </a:xfrm>
        </p:spPr>
        <p:txBody>
          <a:bodyPr/>
          <a:lstStyle/>
          <a:p>
            <a:r>
              <a:rPr lang="de-DE" dirty="0" smtClean="0"/>
              <a:t>Expositionsorte International </a:t>
            </a:r>
            <a:r>
              <a:rPr lang="de-DE" sz="1800" b="0" dirty="0">
                <a:solidFill>
                  <a:schemeClr val="tx1"/>
                </a:solidFill>
              </a:rPr>
              <a:t>(Datenstand </a:t>
            </a:r>
            <a:r>
              <a:rPr lang="de-DE" sz="1800" b="0" dirty="0" smtClean="0">
                <a:solidFill>
                  <a:schemeClr val="tx1"/>
                </a:solidFill>
              </a:rPr>
              <a:t>26.03.2020</a:t>
            </a:r>
            <a:r>
              <a:rPr lang="de-DE" sz="1800" b="0" dirty="0">
                <a:solidFill>
                  <a:schemeClr val="tx1"/>
                </a:solidFill>
              </a:rPr>
              <a:t>, 0:00 Uhr)</a:t>
            </a:r>
            <a:endParaRPr lang="de-DE" sz="1800" dirty="0">
              <a:solidFill>
                <a:schemeClr val="tx1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26.03.2020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12</a:t>
            </a:fld>
            <a:endParaRPr lang="de-DE" dirty="0"/>
          </a:p>
        </p:txBody>
      </p:sp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1084195"/>
              </p:ext>
            </p:extLst>
          </p:nvPr>
        </p:nvGraphicFramePr>
        <p:xfrm>
          <a:off x="225632" y="771892"/>
          <a:ext cx="8217283" cy="5340408"/>
        </p:xfrm>
        <a:graphic>
          <a:graphicData uri="http://schemas.openxmlformats.org/drawingml/2006/table">
            <a:tbl>
              <a:tblPr firstRow="1" firstCol="1">
                <a:tableStyleId>{B301B821-A1FF-4177-AEE7-76D212191A09}</a:tableStyleId>
              </a:tblPr>
              <a:tblGrid>
                <a:gridCol w="2280062"/>
                <a:gridCol w="1923802"/>
                <a:gridCol w="4013419"/>
              </a:tblGrid>
              <a:tr h="510642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u="none" strike="noStrike" dirty="0">
                          <a:effectLst/>
                          <a:latin typeface="+mj-lt"/>
                        </a:rPr>
                        <a:t>Expositionsland</a:t>
                      </a:r>
                      <a:endParaRPr lang="de-DE" sz="1600" b="1" i="0" u="none" strike="noStrike" dirty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1" u="none" strike="noStrike" dirty="0">
                          <a:effectLst/>
                          <a:latin typeface="+mj-lt"/>
                        </a:rPr>
                        <a:t>Anzahl Fälle mit Nennung</a:t>
                      </a:r>
                      <a:endParaRPr lang="de-DE" sz="1600" b="1" i="0" u="none" strike="noStrike" dirty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1" u="none" strike="noStrike" dirty="0">
                          <a:effectLst/>
                          <a:latin typeface="+mj-lt"/>
                        </a:rPr>
                        <a:t>Häufig genannte Regionen</a:t>
                      </a:r>
                      <a:endParaRPr lang="de-DE" sz="1600" b="1" i="0" u="none" strike="noStrike" dirty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anchor="ctr"/>
                </a:tc>
              </a:tr>
              <a:tr h="396774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 dirty="0">
                          <a:effectLst/>
                          <a:latin typeface="+mn-lt"/>
                        </a:rPr>
                        <a:t>Österreich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 smtClean="0">
                          <a:effectLst/>
                          <a:latin typeface="+mn-lt"/>
                        </a:rPr>
                        <a:t>6.548</a:t>
                      </a:r>
                      <a:endParaRPr lang="de-DE" sz="16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6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Tirol: 2.737, Salzburg:</a:t>
                      </a:r>
                      <a:r>
                        <a:rPr lang="de-DE" sz="1600" b="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178, Vorarlberg: 80</a:t>
                      </a:r>
                      <a:endParaRPr lang="de-DE" sz="1600" b="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96774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effectLst/>
                          <a:latin typeface="+mn-lt"/>
                        </a:rPr>
                        <a:t>Italien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 smtClean="0">
                          <a:effectLst/>
                          <a:latin typeface="+mn-lt"/>
                        </a:rPr>
                        <a:t>1.384</a:t>
                      </a:r>
                      <a:endParaRPr lang="de-DE" sz="16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6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Trentino-</a:t>
                      </a:r>
                      <a:r>
                        <a:rPr lang="de-DE" sz="1600" b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alto</a:t>
                      </a:r>
                      <a:r>
                        <a:rPr lang="de-DE" sz="16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600" b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Adige</a:t>
                      </a:r>
                      <a:r>
                        <a:rPr lang="de-DE" sz="16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: 277, </a:t>
                      </a:r>
                      <a:r>
                        <a:rPr lang="de-DE" sz="1600" b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Lombardia</a:t>
                      </a:r>
                      <a:r>
                        <a:rPr lang="de-DE" sz="16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: 49</a:t>
                      </a:r>
                      <a:endParaRPr lang="de-DE" sz="1600" b="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96774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effectLst/>
                          <a:latin typeface="+mn-lt"/>
                        </a:rPr>
                        <a:t>Spanien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>
                          <a:effectLst/>
                          <a:latin typeface="+mn-lt"/>
                        </a:rPr>
                        <a:t>230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Madrid: 44</a:t>
                      </a:r>
                    </a:p>
                  </a:txBody>
                  <a:tcPr anchor="ctr"/>
                </a:tc>
              </a:tr>
              <a:tr h="396774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effectLst/>
                          <a:latin typeface="+mn-lt"/>
                        </a:rPr>
                        <a:t>Frankreich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>
                          <a:effectLst/>
                          <a:latin typeface="+mn-lt"/>
                        </a:rPr>
                        <a:t>188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endParaRPr lang="de-DE" sz="1600" b="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96774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effectLst/>
                          <a:latin typeface="+mn-lt"/>
                        </a:rPr>
                        <a:t>Schweiz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>
                          <a:effectLst/>
                          <a:latin typeface="+mn-lt"/>
                        </a:rPr>
                        <a:t>179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endParaRPr lang="de-DE" sz="1600" b="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96774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effectLst/>
                          <a:latin typeface="+mn-lt"/>
                        </a:rPr>
                        <a:t>Ägypten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>
                          <a:effectLst/>
                          <a:latin typeface="+mn-lt"/>
                        </a:rPr>
                        <a:t>82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endParaRPr lang="de-DE" sz="1600" b="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96774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effectLst/>
                          <a:latin typeface="+mn-lt"/>
                        </a:rPr>
                        <a:t>Vereinigte Staaten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>
                          <a:effectLst/>
                          <a:latin typeface="+mn-lt"/>
                        </a:rPr>
                        <a:t>61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New York</a:t>
                      </a:r>
                      <a:r>
                        <a:rPr lang="de-DE" sz="1600" b="0" u="none" strike="noStrike" kern="120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:</a:t>
                      </a:r>
                      <a:r>
                        <a:rPr lang="de-DE" sz="1600" b="0" u="none" strike="noStrike" kern="1200" baseline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33</a:t>
                      </a:r>
                      <a:endParaRPr lang="de-DE" sz="1600" b="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96774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effectLst/>
                          <a:latin typeface="+mn-lt"/>
                        </a:rPr>
                        <a:t>Vereinigtes Königreich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>
                          <a:effectLst/>
                          <a:latin typeface="+mn-lt"/>
                        </a:rPr>
                        <a:t>59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endParaRPr lang="de-DE" sz="1600" b="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96774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effectLst/>
                          <a:latin typeface="+mn-lt"/>
                        </a:rPr>
                        <a:t>Israel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>
                          <a:effectLst/>
                          <a:latin typeface="+mn-lt"/>
                        </a:rPr>
                        <a:t>42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endParaRPr lang="de-DE" sz="1600" b="0" u="none" strike="noStrike" kern="1200" dirty="0" smtClean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96774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effectLst/>
                          <a:latin typeface="+mn-lt"/>
                        </a:rPr>
                        <a:t>Iran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>
                          <a:effectLst/>
                          <a:latin typeface="+mn-lt"/>
                        </a:rPr>
                        <a:t>32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endParaRPr lang="de-DE" sz="1600" b="1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96774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effectLst/>
                          <a:latin typeface="+mn-lt"/>
                        </a:rPr>
                        <a:t>Niederlande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>
                          <a:effectLst/>
                          <a:latin typeface="+mn-lt"/>
                        </a:rPr>
                        <a:t>32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endParaRPr lang="de-DE" sz="1600" b="1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96774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effectLst/>
                          <a:latin typeface="+mn-lt"/>
                        </a:rPr>
                        <a:t>Türkei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>
                          <a:effectLst/>
                          <a:latin typeface="+mn-lt"/>
                        </a:rPr>
                        <a:t>23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endParaRPr lang="de-DE" sz="1600" b="1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3824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21262" y="66218"/>
            <a:ext cx="7151434" cy="523220"/>
          </a:xfrm>
          <a:noFill/>
        </p:spPr>
        <p:txBody>
          <a:bodyPr/>
          <a:lstStyle/>
          <a:p>
            <a:r>
              <a:rPr lang="de-DE" dirty="0"/>
              <a:t>Top 15  Inzidenz – Trend  -  Exportierte Fälle </a:t>
            </a:r>
            <a:br>
              <a:rPr lang="de-DE" dirty="0"/>
            </a:br>
            <a:r>
              <a:rPr lang="de-DE" sz="1200" b="0" dirty="0" smtClean="0">
                <a:solidFill>
                  <a:schemeClr val="tx1"/>
                </a:solidFill>
              </a:rPr>
              <a:t>(Datenstand 26.03.2020, 0:00 Uhr)</a:t>
            </a:r>
            <a:endParaRPr lang="de-DE" sz="1200" b="0" dirty="0">
              <a:solidFill>
                <a:schemeClr val="tx1"/>
              </a:solidFill>
            </a:endParaRP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26.03.2020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13</a:t>
            </a:fld>
            <a:endParaRPr lang="de-DE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01" t="24542" r="18192" b="18984"/>
          <a:stretch/>
        </p:blipFill>
        <p:spPr bwMode="auto">
          <a:xfrm>
            <a:off x="130628" y="1104403"/>
            <a:ext cx="8847117" cy="5230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0579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3"/>
          </p:nvPr>
        </p:nvSpPr>
        <p:spPr>
          <a:xfrm>
            <a:off x="457198" y="1215075"/>
            <a:ext cx="8508671" cy="5302250"/>
          </a:xfrm>
        </p:spPr>
        <p:txBody>
          <a:bodyPr/>
          <a:lstStyle/>
          <a:p>
            <a:r>
              <a:rPr lang="de-DE" dirty="0" smtClean="0"/>
              <a:t>Von </a:t>
            </a:r>
            <a:r>
              <a:rPr lang="de-DE" dirty="0"/>
              <a:t>den </a:t>
            </a:r>
            <a:r>
              <a:rPr lang="de-DE" dirty="0" smtClean="0"/>
              <a:t>36.508 bestätigten COVID-19-Fällen, die in </a:t>
            </a:r>
            <a:r>
              <a:rPr lang="de-DE" dirty="0" err="1" smtClean="0"/>
              <a:t>SurvNet</a:t>
            </a:r>
            <a:r>
              <a:rPr lang="de-DE" dirty="0" smtClean="0"/>
              <a:t> an das RKI übermittelt wurden, waren bis  26.03.2020 geschätzt </a:t>
            </a:r>
            <a:r>
              <a:rPr lang="de-DE" b="1" dirty="0" smtClean="0">
                <a:solidFill>
                  <a:srgbClr val="006EC7"/>
                </a:solidFill>
              </a:rPr>
              <a:t>ca. 5.900</a:t>
            </a:r>
            <a:r>
              <a:rPr lang="de-DE" dirty="0" smtClean="0"/>
              <a:t> Fälle inzwischen genesen. </a:t>
            </a:r>
          </a:p>
          <a:p>
            <a:r>
              <a:rPr lang="de-DE" dirty="0" smtClean="0"/>
              <a:t>Bewertet </a:t>
            </a:r>
            <a:r>
              <a:rPr lang="de-DE" dirty="0"/>
              <a:t>wurden Fälle mit bekanntem Erkrankungsbeginn bis zum </a:t>
            </a:r>
            <a:r>
              <a:rPr lang="de-DE" dirty="0" smtClean="0"/>
              <a:t>12.03.2020 die</a:t>
            </a:r>
          </a:p>
          <a:p>
            <a:pPr lvl="1"/>
            <a:r>
              <a:rPr lang="de-DE" dirty="0" smtClean="0"/>
              <a:t>weder </a:t>
            </a:r>
            <a:r>
              <a:rPr lang="de-DE" dirty="0"/>
              <a:t>eine Pneumonie hatten noch unter Dyspnoe </a:t>
            </a:r>
            <a:r>
              <a:rPr lang="de-DE" dirty="0" smtClean="0"/>
              <a:t>litten</a:t>
            </a:r>
          </a:p>
          <a:p>
            <a:pPr lvl="1"/>
            <a:r>
              <a:rPr lang="de-DE" dirty="0" smtClean="0"/>
              <a:t>nicht </a:t>
            </a:r>
            <a:r>
              <a:rPr lang="de-DE" dirty="0"/>
              <a:t>hospitalisiert werden </a:t>
            </a:r>
            <a:r>
              <a:rPr lang="de-DE" dirty="0" smtClean="0"/>
              <a:t>mussten</a:t>
            </a:r>
          </a:p>
          <a:p>
            <a:pPr lvl="1"/>
            <a:r>
              <a:rPr lang="de-DE" dirty="0" smtClean="0"/>
              <a:t>nicht </a:t>
            </a:r>
            <a:r>
              <a:rPr lang="de-DE" dirty="0"/>
              <a:t>verstorben </a:t>
            </a:r>
            <a:r>
              <a:rPr lang="de-DE" dirty="0" smtClean="0"/>
              <a:t>sind</a:t>
            </a:r>
            <a:endParaRPr lang="de-DE" dirty="0"/>
          </a:p>
          <a:p>
            <a:r>
              <a:rPr lang="de-DE" dirty="0"/>
              <a:t>Ausgewertet wurden nur solche </a:t>
            </a:r>
            <a:r>
              <a:rPr lang="de-DE" dirty="0" smtClean="0"/>
              <a:t>Fälle mit Angaben für die verwendeten Kriterien </a:t>
            </a:r>
          </a:p>
          <a:p>
            <a:pPr lvl="1"/>
            <a:r>
              <a:rPr lang="de-DE" dirty="0" smtClean="0"/>
              <a:t>Erkrankungsdatum</a:t>
            </a:r>
            <a:r>
              <a:rPr lang="de-DE" dirty="0"/>
              <a:t>, Symptomatik, Hospitalisierungsstatus, </a:t>
            </a:r>
            <a:r>
              <a:rPr lang="de-DE" dirty="0" err="1" smtClean="0"/>
              <a:t>Verstorbenenstatus</a:t>
            </a: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Genesene	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26.03.2020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290446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Inhaltsplatzhalter 13"/>
          <p:cNvSpPr>
            <a:spLocks noGrp="1"/>
          </p:cNvSpPr>
          <p:nvPr>
            <p:ph sz="quarter" idx="13"/>
          </p:nvPr>
        </p:nvSpPr>
        <p:spPr>
          <a:xfrm>
            <a:off x="457199" y="1257299"/>
            <a:ext cx="8686801" cy="5167252"/>
          </a:xfrm>
        </p:spPr>
        <p:txBody>
          <a:bodyPr>
            <a:normAutofit fontScale="92500" lnSpcReduction="10000"/>
          </a:bodyPr>
          <a:lstStyle/>
          <a:p>
            <a:r>
              <a:rPr lang="de-DE" dirty="0" smtClean="0"/>
              <a:t>Alter: Median 47 Jahre;  Mittelwert 46 Jahre</a:t>
            </a:r>
          </a:p>
          <a:p>
            <a:r>
              <a:rPr lang="de-DE" dirty="0" smtClean="0"/>
              <a:t>Geschlecht 19.813 (55%) männlich; 16.565 (45%) weiblich</a:t>
            </a:r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r>
              <a:rPr lang="de-DE" dirty="0" smtClean="0"/>
              <a:t>Todesfälle </a:t>
            </a:r>
            <a:r>
              <a:rPr lang="de-DE" b="1" dirty="0" smtClean="0"/>
              <a:t>198</a:t>
            </a:r>
            <a:r>
              <a:rPr lang="de-DE" dirty="0" smtClean="0"/>
              <a:t>: 131 männlich, 66 weiblich</a:t>
            </a:r>
          </a:p>
          <a:p>
            <a:pPr lvl="1"/>
            <a:r>
              <a:rPr lang="de-DE" dirty="0" smtClean="0"/>
              <a:t>Median 83 Jahre, Spanne 42-100 Jahre</a:t>
            </a:r>
          </a:p>
          <a:p>
            <a:pPr lvl="1"/>
            <a:r>
              <a:rPr lang="de-DE" dirty="0"/>
              <a:t>7</a:t>
            </a:r>
            <a:r>
              <a:rPr lang="de-DE" dirty="0" smtClean="0"/>
              <a:t>8% der Todesfälle im Alter von 70+ Jahren (aber nur 3% aller Fälle) </a:t>
            </a:r>
          </a:p>
          <a:p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40241" y="327003"/>
            <a:ext cx="7712679" cy="954107"/>
          </a:xfrm>
        </p:spPr>
        <p:txBody>
          <a:bodyPr/>
          <a:lstStyle/>
          <a:p>
            <a:r>
              <a:rPr lang="de-DE" dirty="0" smtClean="0"/>
              <a:t>COVID-19: Alters- und Geschlechtsverteilung in Deutschland </a:t>
            </a:r>
            <a:r>
              <a:rPr lang="de-DE" sz="1600" b="0" dirty="0" smtClean="0">
                <a:solidFill>
                  <a:schemeClr val="tx1"/>
                </a:solidFill>
              </a:rPr>
              <a:t>(</a:t>
            </a:r>
            <a:r>
              <a:rPr lang="de-DE" sz="1600" dirty="0" smtClean="0">
                <a:solidFill>
                  <a:schemeClr val="tx1"/>
                </a:solidFill>
              </a:rPr>
              <a:t>N=36.508</a:t>
            </a:r>
            <a:r>
              <a:rPr lang="de-DE" sz="1600" b="0" dirty="0" smtClean="0">
                <a:solidFill>
                  <a:schemeClr val="tx1"/>
                </a:solidFill>
              </a:rPr>
              <a:t>, Datenstand 26.03.2020, </a:t>
            </a:r>
            <a:r>
              <a:rPr lang="de-DE" sz="1600" b="0" dirty="0">
                <a:solidFill>
                  <a:schemeClr val="tx1"/>
                </a:solidFill>
              </a:rPr>
              <a:t>0:00 </a:t>
            </a:r>
            <a:r>
              <a:rPr lang="de-DE" sz="1600" b="0" dirty="0" smtClean="0">
                <a:solidFill>
                  <a:schemeClr val="tx1"/>
                </a:solidFill>
              </a:rPr>
              <a:t>Uhr</a:t>
            </a:r>
            <a:r>
              <a:rPr lang="de-DE" sz="1600" b="0" dirty="0">
                <a:solidFill>
                  <a:schemeClr val="tx1"/>
                </a:solidFill>
              </a:rPr>
              <a:t>)</a:t>
            </a:r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26.03.2020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15</a:t>
            </a:fld>
            <a:endParaRPr lang="de-DE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567" y="2032784"/>
            <a:ext cx="6373132" cy="3230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7491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290945" y="346194"/>
            <a:ext cx="8092592" cy="584775"/>
          </a:xfrm>
        </p:spPr>
        <p:txBody>
          <a:bodyPr/>
          <a:lstStyle/>
          <a:p>
            <a:r>
              <a:rPr lang="de-DE" dirty="0" smtClean="0"/>
              <a:t>Entwicklung der Altersverteilung nach Meldewoche und Bundesland </a:t>
            </a:r>
            <a:r>
              <a:rPr lang="de-DE" sz="1600" b="0" dirty="0" smtClean="0"/>
              <a:t>(</a:t>
            </a:r>
            <a:r>
              <a:rPr lang="de-DE" sz="1600" b="0" dirty="0"/>
              <a:t>Datenstand: 24.03.2020</a:t>
            </a:r>
            <a:r>
              <a:rPr lang="de-DE" sz="1600" b="0" dirty="0" smtClean="0"/>
              <a:t>, 00:00)</a:t>
            </a:r>
            <a:endParaRPr lang="de-DE" sz="1600" b="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26.03.2020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16</a:t>
            </a:fld>
            <a:endParaRPr lang="de-DE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945" y="998626"/>
            <a:ext cx="7969530" cy="562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415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2"/>
          <p:cNvSpPr>
            <a:spLocks noGrp="1"/>
          </p:cNvSpPr>
          <p:nvPr>
            <p:ph type="title"/>
          </p:nvPr>
        </p:nvSpPr>
        <p:spPr>
          <a:xfrm>
            <a:off x="243445" y="205807"/>
            <a:ext cx="8092592" cy="677108"/>
          </a:xfrm>
        </p:spPr>
        <p:txBody>
          <a:bodyPr/>
          <a:lstStyle/>
          <a:p>
            <a:r>
              <a:rPr lang="de-DE" dirty="0" smtClean="0"/>
              <a:t>Entwicklung der Altersverteilung in Kreisen </a:t>
            </a:r>
            <a:r>
              <a:rPr lang="de-DE" dirty="0"/>
              <a:t>mit hohen </a:t>
            </a:r>
            <a:r>
              <a:rPr lang="de-DE" dirty="0" smtClean="0"/>
              <a:t>Fallzahlen nach Meldewoche </a:t>
            </a:r>
            <a:r>
              <a:rPr lang="de-DE" sz="1600" b="0" dirty="0" smtClean="0"/>
              <a:t>(Datenstand: </a:t>
            </a:r>
            <a:r>
              <a:rPr lang="de-DE" sz="1600" b="0" dirty="0"/>
              <a:t>24.03.2020, 00:00</a:t>
            </a:r>
            <a:r>
              <a:rPr lang="de-DE" sz="1600" b="0" dirty="0" smtClean="0"/>
              <a:t>)</a:t>
            </a:r>
            <a:endParaRPr lang="de-DE" sz="1600" b="0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26.03.2020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17</a:t>
            </a:fld>
            <a:endParaRPr lang="de-DE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60" y="952630"/>
            <a:ext cx="7921362" cy="5564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7039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Die Gesamtzahl der Bewegungen in Deutschland nimmt ab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26.03.2020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18</a:t>
            </a:fld>
            <a:endParaRPr lang="de-DE" dirty="0"/>
          </a:p>
        </p:txBody>
      </p:sp>
      <p:pic>
        <p:nvPicPr>
          <p:cNvPr id="9221" name="Picture 5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17" y="1662435"/>
            <a:ext cx="8093075" cy="3457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feld 9"/>
          <p:cNvSpPr txBox="1"/>
          <p:nvPr/>
        </p:nvSpPr>
        <p:spPr>
          <a:xfrm>
            <a:off x="457199" y="5913912"/>
            <a:ext cx="85175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Abnahme der Mobilität deutschlandweit, </a:t>
            </a:r>
            <a:r>
              <a:rPr lang="de-DE" sz="1600" dirty="0" smtClean="0"/>
              <a:t>tagesaufgelöst </a:t>
            </a:r>
            <a:r>
              <a:rPr lang="de-DE" sz="1600" dirty="0"/>
              <a:t>und gemittelt im März bis zum </a:t>
            </a:r>
            <a:r>
              <a:rPr lang="de-DE" sz="1600" dirty="0" smtClean="0"/>
              <a:t>23.03.2020. </a:t>
            </a:r>
          </a:p>
          <a:p>
            <a:r>
              <a:rPr lang="de-DE" sz="1600" dirty="0" smtClean="0"/>
              <a:t>Quelle: Dirk Brockmann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31680938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Auswirkungen von </a:t>
            </a:r>
            <a:r>
              <a:rPr lang="de-DE" dirty="0"/>
              <a:t>B</a:t>
            </a:r>
            <a:r>
              <a:rPr lang="de-DE" dirty="0" smtClean="0"/>
              <a:t>ewegungseinschränkungen in Bayern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57A1916-F4C9-4685-9848-BE220A34DD6B}" type="datetime1">
              <a:rPr lang="de-DE" smtClean="0"/>
              <a:t>26.03.2020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19</a:t>
            </a:fld>
            <a:endParaRPr lang="de-DE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35" t="29176" r="27177" b="15621"/>
          <a:stretch/>
        </p:blipFill>
        <p:spPr bwMode="auto">
          <a:xfrm>
            <a:off x="320632" y="1175657"/>
            <a:ext cx="8259630" cy="4880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63314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646331"/>
          </a:xfrm>
          <a:noFill/>
        </p:spPr>
        <p:txBody>
          <a:bodyPr/>
          <a:lstStyle/>
          <a:p>
            <a:r>
              <a:rPr lang="de-DE" dirty="0" smtClean="0"/>
              <a:t>COVID-19: Epidemiologische Kurve in Deutschland </a:t>
            </a:r>
            <a:br>
              <a:rPr lang="de-DE" dirty="0" smtClean="0"/>
            </a:br>
            <a:r>
              <a:rPr lang="de-DE" sz="2000" b="0" dirty="0" smtClean="0">
                <a:solidFill>
                  <a:schemeClr val="tx1"/>
                </a:solidFill>
              </a:rPr>
              <a:t>(Datenstand 26.03.2020, 0:00 Uhr)</a:t>
            </a:r>
            <a:endParaRPr lang="de-DE" sz="2000" b="0" dirty="0">
              <a:solidFill>
                <a:schemeClr val="tx1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26.03.2020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dirty="0" smtClean="0"/>
              <a:t>Update: COVID-19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2" name="Rechteck 1"/>
          <p:cNvSpPr/>
          <p:nvPr/>
        </p:nvSpPr>
        <p:spPr>
          <a:xfrm>
            <a:off x="329185" y="5432859"/>
            <a:ext cx="844016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Epidemiologische Kurve der </a:t>
            </a:r>
            <a:r>
              <a:rPr lang="de-DE" dirty="0" smtClean="0"/>
              <a:t>36.508 COVID-19-Fälle in Deutschland nach vorliegendem Erkrankungsdatum- bzw. nach Meldedatum, die </a:t>
            </a:r>
            <a:r>
              <a:rPr lang="de-DE" dirty="0"/>
              <a:t>seit </a:t>
            </a:r>
            <a:r>
              <a:rPr lang="de-DE" dirty="0" smtClean="0"/>
              <a:t>20.01.2020 übermittelt wurden. </a:t>
            </a:r>
            <a:endParaRPr lang="de-DE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185" y="1610899"/>
            <a:ext cx="8394700" cy="3649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7698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677108"/>
          </a:xfrm>
        </p:spPr>
        <p:txBody>
          <a:bodyPr/>
          <a:lstStyle/>
          <a:p>
            <a:r>
              <a:rPr lang="de-DE" dirty="0" smtClean="0"/>
              <a:t>Bewegungsströme in Deutschland aus anonymisierten Mobilfunkdaten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57A1916-F4C9-4685-9848-BE220A34DD6B}" type="datetime1">
              <a:rPr lang="de-DE" smtClean="0"/>
              <a:t>26.03.2020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20</a:t>
            </a:fld>
            <a:endParaRPr lang="de-DE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3" t="34431" r="23185" b="19612"/>
          <a:stretch/>
        </p:blipFill>
        <p:spPr bwMode="auto">
          <a:xfrm>
            <a:off x="314697" y="1698171"/>
            <a:ext cx="8579922" cy="3498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43523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3"/>
          </p:nvPr>
        </p:nvSpPr>
        <p:spPr>
          <a:xfrm>
            <a:off x="385948" y="1105657"/>
            <a:ext cx="8615547" cy="5395775"/>
          </a:xfrm>
        </p:spPr>
        <p:txBody>
          <a:bodyPr>
            <a:normAutofit/>
          </a:bodyPr>
          <a:lstStyle/>
          <a:p>
            <a:r>
              <a:rPr lang="de-DE" dirty="0" smtClean="0"/>
              <a:t>Zahlreiche Aktivitäten zu Expositionsorten (Information In- und Ausland)</a:t>
            </a:r>
          </a:p>
          <a:p>
            <a:r>
              <a:rPr lang="de-DE" dirty="0" smtClean="0"/>
              <a:t>Positiver Fälle und deutsche KP auf div. Kreuzfahrtschiffen, z.B. </a:t>
            </a:r>
          </a:p>
          <a:p>
            <a:pPr lvl="1"/>
            <a:r>
              <a:rPr lang="de-DE" dirty="0" smtClean="0"/>
              <a:t>MS </a:t>
            </a:r>
            <a:r>
              <a:rPr lang="de-DE" dirty="0" err="1" smtClean="0"/>
              <a:t>Pacifica</a:t>
            </a:r>
            <a:r>
              <a:rPr lang="de-DE" dirty="0" smtClean="0"/>
              <a:t> vor Italien – Rückführung deutscher KP gestern</a:t>
            </a:r>
          </a:p>
          <a:p>
            <a:pPr lvl="1"/>
            <a:r>
              <a:rPr lang="de-DE" dirty="0" smtClean="0"/>
              <a:t>MSC Fantasia vor Portugal mit deutschen KP, Repatriierung geplant</a:t>
            </a:r>
          </a:p>
          <a:p>
            <a:pPr lvl="1"/>
            <a:r>
              <a:rPr lang="de-DE" dirty="0" err="1" smtClean="0"/>
              <a:t>KoNa</a:t>
            </a:r>
            <a:r>
              <a:rPr lang="de-DE" dirty="0" smtClean="0"/>
              <a:t> läuft; alle Landesstellen/GÄ (Werden) informiert</a:t>
            </a:r>
          </a:p>
          <a:p>
            <a:r>
              <a:rPr lang="de-DE" dirty="0" smtClean="0"/>
              <a:t>Gesundheitseinrichtungen zunehmend betroffen</a:t>
            </a:r>
          </a:p>
          <a:p>
            <a:pPr lvl="1"/>
            <a:r>
              <a:rPr lang="de-DE" dirty="0" smtClean="0"/>
              <a:t>Bayern beschreibt div. Krankenhäuser/Reha-Klinik und Pflegeheime</a:t>
            </a:r>
          </a:p>
          <a:p>
            <a:pPr lvl="2"/>
            <a:r>
              <a:rPr lang="de-DE" dirty="0" smtClean="0"/>
              <a:t>Sowohl Mitarbeiter als auch Patienten betroffen</a:t>
            </a:r>
          </a:p>
          <a:p>
            <a:pPr lvl="1"/>
            <a:r>
              <a:rPr lang="de-DE" dirty="0" smtClean="0"/>
              <a:t>Uniklinik Jena</a:t>
            </a:r>
          </a:p>
          <a:p>
            <a:pPr lvl="1"/>
            <a:r>
              <a:rPr lang="de-DE" dirty="0" smtClean="0"/>
              <a:t>3 Krankenhäuser im Saarland….</a:t>
            </a:r>
          </a:p>
          <a:p>
            <a:r>
              <a:rPr lang="de-DE" dirty="0" smtClean="0"/>
              <a:t>Weitere Rückführungen deutscher Urlauber finden statt</a:t>
            </a:r>
          </a:p>
          <a:p>
            <a:pPr lvl="1"/>
            <a:r>
              <a:rPr lang="de-DE" dirty="0"/>
              <a:t>L</a:t>
            </a:r>
            <a:r>
              <a:rPr lang="de-DE" dirty="0" smtClean="0"/>
              <a:t>aut </a:t>
            </a:r>
            <a:r>
              <a:rPr lang="de-DE" dirty="0"/>
              <a:t>Außenminister Maas </a:t>
            </a:r>
            <a:r>
              <a:rPr lang="de-DE" dirty="0" smtClean="0"/>
              <a:t>(23.03.2020) bislang </a:t>
            </a:r>
            <a:r>
              <a:rPr lang="de-DE" dirty="0"/>
              <a:t>etwa 120.000 der geschätzt 200.000 im Ausland gestrandeten Deutschen </a:t>
            </a:r>
            <a:r>
              <a:rPr lang="de-DE" dirty="0" smtClean="0"/>
              <a:t>zurückgeholt</a:t>
            </a:r>
          </a:p>
          <a:p>
            <a:pPr lvl="1"/>
            <a:r>
              <a:rPr lang="de-DE" dirty="0" smtClean="0"/>
              <a:t>Täglich ca. 10.000 Personen 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21065" y="247264"/>
            <a:ext cx="8092592" cy="677108"/>
          </a:xfrm>
          <a:noFill/>
        </p:spPr>
        <p:txBody>
          <a:bodyPr/>
          <a:lstStyle/>
          <a:p>
            <a:r>
              <a:rPr lang="de-DE" dirty="0" smtClean="0"/>
              <a:t>Position Internationale Kommunikation/</a:t>
            </a:r>
            <a:r>
              <a:rPr lang="de-DE" dirty="0" err="1" smtClean="0"/>
              <a:t>KoNa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smtClean="0"/>
              <a:t>441 Aktivitäten u.a. zu Clustern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26.03.2020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21</a:t>
            </a:fld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713473" y="6317490"/>
            <a:ext cx="749435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50" dirty="0">
                <a:hlinkClick r:id="rId2" action="ppaction://hlinkfile"/>
              </a:rPr>
              <a:t>\\</a:t>
            </a:r>
            <a:r>
              <a:rPr lang="de-DE" sz="1050" dirty="0" smtClean="0">
                <a:hlinkClick r:id="rId2" action="ppaction://hlinkfile"/>
              </a:rPr>
              <a:t>rki.local\daten\Projekte\RKI_nCoV-Lage\1.Lagemanagement\1.9.Intern.Kommunikation_12-IfSG\nCoV-Übersicht_Cluster-KoNa.xlsx</a:t>
            </a:r>
            <a:endParaRPr lang="de-DE" sz="1050" dirty="0" smtClean="0"/>
          </a:p>
          <a:p>
            <a:endParaRPr lang="de-DE" sz="1050" dirty="0"/>
          </a:p>
        </p:txBody>
      </p:sp>
    </p:spTree>
    <p:extLst>
      <p:ext uri="{BB962C8B-B14F-4D97-AF65-F5344CB8AC3E}">
        <p14:creationId xmlns:p14="http://schemas.microsoft.com/office/powerpoint/2010/main" val="1674636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3"/>
          </p:nvPr>
        </p:nvSpPr>
        <p:spPr>
          <a:xfrm>
            <a:off x="345219" y="871961"/>
            <a:ext cx="8481492" cy="5113203"/>
          </a:xfrm>
        </p:spPr>
        <p:txBody>
          <a:bodyPr>
            <a:noAutofit/>
          </a:bodyPr>
          <a:lstStyle/>
          <a:p>
            <a:r>
              <a:rPr lang="de-DE" sz="1800" b="1" dirty="0" smtClean="0"/>
              <a:t>Sachsen-Anhalt</a:t>
            </a:r>
          </a:p>
          <a:p>
            <a:pPr lvl="1"/>
            <a:r>
              <a:rPr lang="de-DE" sz="1600" dirty="0" smtClean="0"/>
              <a:t>Großer Ausbruch LK Wittenberg</a:t>
            </a:r>
          </a:p>
          <a:p>
            <a:pPr lvl="1"/>
            <a:r>
              <a:rPr lang="de-DE" sz="1600" dirty="0" smtClean="0"/>
              <a:t>Unterstützung </a:t>
            </a:r>
            <a:r>
              <a:rPr lang="de-DE" sz="1600" dirty="0"/>
              <a:t>bei Kontaktpersonennachverfolgung bei </a:t>
            </a:r>
            <a:r>
              <a:rPr lang="de-DE" sz="1600" dirty="0" smtClean="0"/>
              <a:t>einem Altenpflegeheim</a:t>
            </a:r>
            <a:endParaRPr lang="de-DE" sz="1600" dirty="0"/>
          </a:p>
          <a:p>
            <a:pPr lvl="1"/>
            <a:r>
              <a:rPr lang="de-DE" sz="1600" dirty="0"/>
              <a:t>Entsendung von </a:t>
            </a:r>
            <a:r>
              <a:rPr lang="de-DE" sz="1600" dirty="0" smtClean="0"/>
              <a:t>Christina Frank, Marina </a:t>
            </a:r>
            <a:r>
              <a:rPr lang="de-DE" sz="1600" dirty="0" err="1" smtClean="0"/>
              <a:t>Lewandowsky</a:t>
            </a:r>
            <a:r>
              <a:rPr lang="de-DE" sz="1600" dirty="0" smtClean="0"/>
              <a:t>, Neil Saad</a:t>
            </a:r>
            <a:endParaRPr lang="de-DE" sz="1600" dirty="0"/>
          </a:p>
          <a:p>
            <a:r>
              <a:rPr lang="de-DE" sz="1800" b="1" dirty="0" smtClean="0"/>
              <a:t>Nürnberg</a:t>
            </a:r>
          </a:p>
          <a:p>
            <a:pPr lvl="1"/>
            <a:r>
              <a:rPr lang="de-DE" sz="1600" dirty="0"/>
              <a:t>Unterstützung bei Kontaktpersonennachverfolgung </a:t>
            </a:r>
            <a:r>
              <a:rPr lang="de-DE" sz="1600" dirty="0" smtClean="0"/>
              <a:t>bei einer Arztpraxis mit SARS-CoV-2-positivem Arzt</a:t>
            </a:r>
          </a:p>
          <a:p>
            <a:pPr lvl="1"/>
            <a:r>
              <a:rPr lang="de-DE" sz="1600" dirty="0"/>
              <a:t>Entsendung von Sonia </a:t>
            </a:r>
            <a:r>
              <a:rPr lang="de-DE" sz="1600" dirty="0" smtClean="0"/>
              <a:t>Boender und Kai </a:t>
            </a:r>
            <a:r>
              <a:rPr lang="de-DE" sz="1600" dirty="0"/>
              <a:t>Michaelis </a:t>
            </a:r>
          </a:p>
          <a:p>
            <a:pPr lvl="1"/>
            <a:r>
              <a:rPr lang="de-DE" sz="1600" dirty="0" smtClean="0"/>
              <a:t>Befragungen laufen noch</a:t>
            </a:r>
          </a:p>
          <a:p>
            <a:r>
              <a:rPr lang="de-DE" sz="1800" b="1" dirty="0"/>
              <a:t>Ministerium für Arbeit, Gesundheit und </a:t>
            </a:r>
            <a:r>
              <a:rPr lang="de-DE" sz="1800" b="1" dirty="0" smtClean="0"/>
              <a:t>Soziales in NRW </a:t>
            </a:r>
            <a:r>
              <a:rPr lang="de-DE" sz="1800" dirty="0" smtClean="0"/>
              <a:t>(11.03.2020)</a:t>
            </a:r>
          </a:p>
          <a:p>
            <a:pPr lvl="1"/>
            <a:r>
              <a:rPr lang="de-DE" sz="1600" dirty="0"/>
              <a:t>F</a:t>
            </a:r>
            <a:r>
              <a:rPr lang="de-DE" sz="1600" dirty="0" smtClean="0"/>
              <a:t>achliche </a:t>
            </a:r>
            <a:r>
              <a:rPr lang="de-DE" sz="1600" dirty="0"/>
              <a:t>Unterstützung des RKI bei den vielfältigen </a:t>
            </a:r>
            <a:r>
              <a:rPr lang="de-DE" sz="1600" dirty="0" smtClean="0"/>
              <a:t>Anfragen</a:t>
            </a:r>
          </a:p>
          <a:p>
            <a:pPr lvl="1"/>
            <a:r>
              <a:rPr lang="de-DE" sz="1600" dirty="0" smtClean="0"/>
              <a:t>Keine Entsendung vorgesehen</a:t>
            </a:r>
            <a:endParaRPr lang="de-DE" sz="1600" b="1" dirty="0" smtClean="0"/>
          </a:p>
          <a:p>
            <a:r>
              <a:rPr lang="de-DE" sz="1800" b="1" dirty="0" smtClean="0"/>
              <a:t>Tirschenreuth</a:t>
            </a:r>
          </a:p>
          <a:p>
            <a:pPr lvl="1"/>
            <a:r>
              <a:rPr lang="de-DE" sz="1600" dirty="0"/>
              <a:t>40 Fälle nach </a:t>
            </a:r>
            <a:r>
              <a:rPr lang="de-DE" sz="1600" dirty="0" smtClean="0"/>
              <a:t>Starkbierfest</a:t>
            </a:r>
          </a:p>
          <a:p>
            <a:pPr lvl="1"/>
            <a:r>
              <a:rPr lang="de-DE" sz="1600" dirty="0" smtClean="0"/>
              <a:t>Europäisches mobiles Labor angefordert (Kapazität bis zu 100 Proben/Tag)</a:t>
            </a:r>
          </a:p>
          <a:p>
            <a:pPr lvl="1"/>
            <a:r>
              <a:rPr lang="de-DE" sz="1600" dirty="0" smtClean="0"/>
              <a:t>Michael </a:t>
            </a:r>
            <a:r>
              <a:rPr lang="de-DE" sz="1600" dirty="0"/>
              <a:t>Brandl und Sybille </a:t>
            </a:r>
            <a:r>
              <a:rPr lang="de-DE" sz="1600" dirty="0" err="1"/>
              <a:t>Rehmet</a:t>
            </a:r>
            <a:r>
              <a:rPr lang="de-DE" sz="1600" dirty="0"/>
              <a:t> </a:t>
            </a:r>
            <a:r>
              <a:rPr lang="de-DE" sz="1600" dirty="0" smtClean="0"/>
              <a:t>unterstürzten von Berlin aus</a:t>
            </a:r>
          </a:p>
          <a:p>
            <a:r>
              <a:rPr lang="de-DE" sz="1800" b="1" dirty="0" smtClean="0"/>
              <a:t>Saarland</a:t>
            </a:r>
          </a:p>
          <a:p>
            <a:pPr lvl="1"/>
            <a:r>
              <a:rPr lang="de-DE" sz="1600" dirty="0" smtClean="0"/>
              <a:t>Krankenhaus mit SARS-CoV2-positiven Mitarbeitern</a:t>
            </a:r>
          </a:p>
          <a:p>
            <a:pPr lvl="1"/>
            <a:r>
              <a:rPr lang="de-DE" sz="1600" dirty="0" smtClean="0"/>
              <a:t>Tim </a:t>
            </a:r>
            <a:r>
              <a:rPr lang="de-DE" sz="1600" dirty="0" err="1" smtClean="0"/>
              <a:t>Eckmanns</a:t>
            </a:r>
            <a:r>
              <a:rPr lang="de-DE" sz="1600" dirty="0" smtClean="0"/>
              <a:t> unterstützt von Berlin aus  </a:t>
            </a:r>
          </a:p>
          <a:p>
            <a:endParaRPr lang="de-DE" sz="18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13791" y="354142"/>
            <a:ext cx="8092592" cy="338554"/>
          </a:xfrm>
          <a:noFill/>
        </p:spPr>
        <p:txBody>
          <a:bodyPr/>
          <a:lstStyle/>
          <a:p>
            <a:r>
              <a:rPr lang="de-DE" dirty="0"/>
              <a:t>Amtshilfeersuchen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26.03.2020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68988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3"/>
          </p:nvPr>
        </p:nvSpPr>
        <p:spPr>
          <a:xfrm>
            <a:off x="457199" y="1274965"/>
            <a:ext cx="8092593" cy="5302250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de-DE" dirty="0" smtClean="0"/>
              <a:t>Epidemiologischen </a:t>
            </a:r>
            <a:r>
              <a:rPr lang="de-DE" dirty="0"/>
              <a:t>Auswertungen seit </a:t>
            </a:r>
            <a:r>
              <a:rPr lang="de-DE" dirty="0" smtClean="0"/>
              <a:t>17.03.2020 nur </a:t>
            </a:r>
            <a:r>
              <a:rPr lang="de-DE" dirty="0"/>
              <a:t>noch </a:t>
            </a:r>
            <a:r>
              <a:rPr lang="de-DE" dirty="0" smtClean="0"/>
              <a:t>anhand von </a:t>
            </a:r>
            <a:r>
              <a:rPr lang="de-DE" dirty="0" err="1" smtClean="0"/>
              <a:t>SurvNet</a:t>
            </a:r>
            <a:r>
              <a:rPr lang="de-DE" dirty="0" smtClean="0"/>
              <a:t>-Daten </a:t>
            </a:r>
          </a:p>
          <a:p>
            <a:pPr>
              <a:spcBef>
                <a:spcPts val="600"/>
              </a:spcBef>
            </a:pPr>
            <a:r>
              <a:rPr lang="de-DE" dirty="0"/>
              <a:t>Flugpassagiernachverfolgungen </a:t>
            </a:r>
            <a:r>
              <a:rPr lang="de-DE" dirty="0" smtClean="0"/>
              <a:t>ab </a:t>
            </a:r>
            <a:r>
              <a:rPr lang="de-DE" dirty="0"/>
              <a:t>18.03.2020 eingestellt</a:t>
            </a:r>
            <a:endParaRPr lang="de-DE" dirty="0" smtClean="0"/>
          </a:p>
          <a:p>
            <a:pPr>
              <a:spcBef>
                <a:spcPts val="600"/>
              </a:spcBef>
            </a:pPr>
            <a:r>
              <a:rPr lang="de-DE" dirty="0" smtClean="0"/>
              <a:t>Algorithmus zur Ermittlung der Zahl der Genesenen</a:t>
            </a:r>
          </a:p>
          <a:p>
            <a:pPr>
              <a:spcBef>
                <a:spcPts val="600"/>
              </a:spcBef>
            </a:pPr>
            <a:r>
              <a:rPr lang="de-DE" dirty="0" smtClean="0"/>
              <a:t>Neuer </a:t>
            </a:r>
            <a:r>
              <a:rPr lang="de-DE" dirty="0"/>
              <a:t>Datenstand ab </a:t>
            </a:r>
            <a:r>
              <a:rPr lang="de-DE" dirty="0" smtClean="0"/>
              <a:t>22.03.2020 0:00 Uhr</a:t>
            </a:r>
          </a:p>
          <a:p>
            <a:pPr marL="0" indent="0">
              <a:spcBef>
                <a:spcPts val="600"/>
              </a:spcBef>
              <a:buNone/>
            </a:pP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de-DE" dirty="0" smtClean="0"/>
              <a:t>Neue Vorgehen	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26.03.2020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28820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AGI – </a:t>
            </a:r>
            <a:r>
              <a:rPr lang="de-DE" smtClean="0"/>
              <a:t>Syndromische</a:t>
            </a:r>
            <a:r>
              <a:rPr lang="de-DE" dirty="0" smtClean="0"/>
              <a:t> Surveillance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26.03.2020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24</a:t>
            </a:fld>
            <a:endParaRPr lang="de-DE" dirty="0"/>
          </a:p>
        </p:txBody>
      </p:sp>
      <p:pic>
        <p:nvPicPr>
          <p:cNvPr id="9" name="Inhaltsplatzhalter 8"/>
          <p:cNvPicPr>
            <a:picLocks noGrp="1"/>
          </p:cNvPicPr>
          <p:nvPr>
            <p:ph sz="quarter" idx="1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42" r="2445" b="2075"/>
          <a:stretch/>
        </p:blipFill>
        <p:spPr bwMode="auto">
          <a:xfrm>
            <a:off x="397342" y="1136919"/>
            <a:ext cx="8093075" cy="483946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Rechteck 6"/>
          <p:cNvSpPr/>
          <p:nvPr/>
        </p:nvSpPr>
        <p:spPr>
          <a:xfrm>
            <a:off x="457200" y="5976382"/>
            <a:ext cx="83297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b="1" dirty="0"/>
              <a:t>Abb. 1:</a:t>
            </a:r>
            <a:r>
              <a:rPr lang="de-DE" sz="1600" dirty="0"/>
              <a:t> 	Praxisindex bis zur 12. KW 2020 im Vergleich zu den Saisons 2018/19 und 2017/18 (Hintergrund-Aktivität bis zu einem Praxiswert von 115, gestrichelte Linie).</a:t>
            </a:r>
          </a:p>
        </p:txBody>
      </p:sp>
    </p:spTree>
    <p:extLst>
      <p:ext uri="{BB962C8B-B14F-4D97-AF65-F5344CB8AC3E}">
        <p14:creationId xmlns:p14="http://schemas.microsoft.com/office/powerpoint/2010/main" val="37821031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AGI- Syndromische Surveillance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26.03.2020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25</a:t>
            </a:fld>
            <a:endParaRPr lang="de-DE" dirty="0"/>
          </a:p>
        </p:txBody>
      </p:sp>
      <p:pic>
        <p:nvPicPr>
          <p:cNvPr id="8" name="Inhaltsplatzhalter 7"/>
          <p:cNvPicPr>
            <a:picLocks noGrp="1"/>
          </p:cNvPicPr>
          <p:nvPr>
            <p:ph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8" t="10359" r="1534"/>
          <a:stretch/>
        </p:blipFill>
        <p:spPr bwMode="auto">
          <a:xfrm>
            <a:off x="255319" y="1031250"/>
            <a:ext cx="8093075" cy="486732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Rechteck 6"/>
          <p:cNvSpPr/>
          <p:nvPr/>
        </p:nvSpPr>
        <p:spPr>
          <a:xfrm>
            <a:off x="255319" y="6001623"/>
            <a:ext cx="86749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b="1" dirty="0"/>
              <a:t>Abb. 2:</a:t>
            </a:r>
            <a:r>
              <a:rPr lang="de-DE" sz="1200" dirty="0"/>
              <a:t> Werte der Konsultationsinzidenz von der 40. KW 2018 bis zur 12. KW 2020 in fünf Altersgruppen und ge­samt in Deutschland pro 100.000 Einwohner in der jeweiligen Altersgruppe. Die senkrechte Linie mar­kiert die 1. KW des Jahres.</a:t>
            </a:r>
          </a:p>
        </p:txBody>
      </p:sp>
    </p:spTree>
    <p:extLst>
      <p:ext uri="{BB962C8B-B14F-4D97-AF65-F5344CB8AC3E}">
        <p14:creationId xmlns:p14="http://schemas.microsoft.com/office/powerpoint/2010/main" val="29023853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Virologische Surveillance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26.03.2020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26</a:t>
            </a:fld>
            <a:endParaRPr lang="de-DE" dirty="0"/>
          </a:p>
        </p:txBody>
      </p:sp>
      <p:pic>
        <p:nvPicPr>
          <p:cNvPr id="8" name="Inhaltsplatzhalter 7"/>
          <p:cNvPicPr>
            <a:picLocks noGrp="1"/>
          </p:cNvPicPr>
          <p:nvPr>
            <p:ph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16" r="2191" b="3160"/>
          <a:stretch/>
        </p:blipFill>
        <p:spPr bwMode="auto">
          <a:xfrm>
            <a:off x="397823" y="1222532"/>
            <a:ext cx="8449293" cy="45251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Rechteck 6"/>
          <p:cNvSpPr/>
          <p:nvPr/>
        </p:nvSpPr>
        <p:spPr>
          <a:xfrm>
            <a:off x="255319" y="5835624"/>
            <a:ext cx="85917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b="1" dirty="0"/>
              <a:t>Abb. 3: </a:t>
            </a:r>
            <a:r>
              <a:rPr lang="de-DE" sz="1200" dirty="0"/>
              <a:t> Anteil positiver Influenza-, RS-, </a:t>
            </a:r>
            <a:r>
              <a:rPr lang="de-DE" sz="1200" dirty="0" err="1"/>
              <a:t>hMP</a:t>
            </a:r>
            <a:r>
              <a:rPr lang="de-DE" sz="1200" dirty="0"/>
              <a:t>-, PI- und </a:t>
            </a:r>
            <a:r>
              <a:rPr lang="de-DE" sz="1200" dirty="0" err="1"/>
              <a:t>Rhinoviren</a:t>
            </a:r>
            <a:r>
              <a:rPr lang="de-DE" sz="1200" dirty="0"/>
              <a:t> an allen im Rahmen des </a:t>
            </a:r>
            <a:r>
              <a:rPr lang="de-DE" sz="1200" dirty="0" err="1"/>
              <a:t>Sentinels</a:t>
            </a:r>
            <a:r>
              <a:rPr lang="de-DE" sz="1200" dirty="0"/>
              <a:t> ein­ge­sandten Proben (</a:t>
            </a:r>
            <a:r>
              <a:rPr lang="de-DE" sz="1200" dirty="0" err="1"/>
              <a:t>Positivenrate</a:t>
            </a:r>
            <a:r>
              <a:rPr lang="de-DE" sz="1200" dirty="0"/>
              <a:t>, rechte y-Achse, Linien) sowie die Anzahl der an das NRZ für </a:t>
            </a:r>
            <a:r>
              <a:rPr lang="de-DE" sz="1200" dirty="0" err="1"/>
              <a:t>Influ­en­za­viren</a:t>
            </a:r>
            <a:r>
              <a:rPr lang="de-DE" sz="1200" dirty="0"/>
              <a:t> eingesandten </a:t>
            </a:r>
            <a:r>
              <a:rPr lang="de-DE" sz="1200" dirty="0" err="1"/>
              <a:t>Sentinelproben</a:t>
            </a:r>
            <a:r>
              <a:rPr lang="de-DE" sz="1200" dirty="0"/>
              <a:t> (linke y-Achse, graue Balken) von der 40. KW 2019 bis zur 12. KW 2020.</a:t>
            </a:r>
          </a:p>
        </p:txBody>
      </p:sp>
    </p:spTree>
    <p:extLst>
      <p:ext uri="{BB962C8B-B14F-4D97-AF65-F5344CB8AC3E}">
        <p14:creationId xmlns:p14="http://schemas.microsoft.com/office/powerpoint/2010/main" val="36524751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e-DE" dirty="0"/>
              <a:t>Seit der 8. KW 2020 werden </a:t>
            </a:r>
            <a:r>
              <a:rPr lang="de-DE" dirty="0" err="1"/>
              <a:t>Sentinelproben</a:t>
            </a:r>
            <a:r>
              <a:rPr lang="de-DE" dirty="0"/>
              <a:t> auch auf SARS-CoV-2 untersucht. Es gab </a:t>
            </a:r>
            <a:r>
              <a:rPr lang="de-DE" dirty="0">
                <a:solidFill>
                  <a:srgbClr val="FF0000"/>
                </a:solidFill>
              </a:rPr>
              <a:t>bisher zwei Nachweise </a:t>
            </a:r>
            <a:r>
              <a:rPr lang="de-DE" dirty="0"/>
              <a:t>von SARS-CoV-2 in 649 untersuchten Proben der virologischen Surveillance der AGI. </a:t>
            </a:r>
          </a:p>
          <a:p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26.03.2020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53364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SARI-Surveillance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26.03.2020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28</a:t>
            </a:fld>
            <a:endParaRPr lang="de-DE" dirty="0"/>
          </a:p>
        </p:txBody>
      </p:sp>
      <p:pic>
        <p:nvPicPr>
          <p:cNvPr id="8" name="Inhaltsplatzhalter 7"/>
          <p:cNvPicPr>
            <a:picLocks noGrp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372" y="1309542"/>
            <a:ext cx="8636620" cy="368996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hteck 6"/>
          <p:cNvSpPr/>
          <p:nvPr/>
        </p:nvSpPr>
        <p:spPr>
          <a:xfrm>
            <a:off x="222371" y="5313150"/>
            <a:ext cx="881474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b="1" dirty="0"/>
              <a:t>Abb. 5:</a:t>
            </a:r>
            <a:r>
              <a:rPr lang="de-DE" sz="1600" dirty="0"/>
              <a:t> Wöchentliche Anzahl der SARI-Fälle (ICD-10-Codes J09 – J22) mit einer Verweildauer bis zu einer Woche von der 40. KW 2017 bis zur 11. KW 2020, Daten aus 72 </a:t>
            </a:r>
            <a:r>
              <a:rPr lang="de-DE" sz="1600" dirty="0" err="1"/>
              <a:t>Sentinelkliniken</a:t>
            </a:r>
            <a:r>
              <a:rPr lang="de-DE" sz="1600" dirty="0"/>
              <a:t>. Die senkrechte Linie markiert jeweils die 1. KW des Jahres, der Zeitraum der Grippewelle ist grau hinterlegt.</a:t>
            </a:r>
          </a:p>
        </p:txBody>
      </p:sp>
    </p:spTree>
    <p:extLst>
      <p:ext uri="{BB962C8B-B14F-4D97-AF65-F5344CB8AC3E}">
        <p14:creationId xmlns:p14="http://schemas.microsoft.com/office/powerpoint/2010/main" val="3594220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14696" y="170181"/>
            <a:ext cx="8092592" cy="338554"/>
          </a:xfrm>
        </p:spPr>
        <p:txBody>
          <a:bodyPr/>
          <a:lstStyle/>
          <a:p>
            <a:r>
              <a:rPr lang="de-DE" dirty="0" smtClean="0"/>
              <a:t>EURO -MOMO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26.03.2020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29</a:t>
            </a:fld>
            <a:endParaRPr lang="de-DE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8" b="14603"/>
          <a:stretch/>
        </p:blipFill>
        <p:spPr bwMode="auto">
          <a:xfrm>
            <a:off x="207818" y="508735"/>
            <a:ext cx="5884223" cy="5887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042" b="2484"/>
          <a:stretch/>
        </p:blipFill>
        <p:spPr bwMode="auto">
          <a:xfrm>
            <a:off x="5341370" y="6249265"/>
            <a:ext cx="3802630" cy="569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0628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Dashboard </a:t>
            </a:r>
            <a:r>
              <a:rPr lang="de-DE" dirty="0" err="1" smtClean="0"/>
              <a:t>Epi</a:t>
            </a:r>
            <a:r>
              <a:rPr lang="de-DE" dirty="0" smtClean="0"/>
              <a:t>-Kurve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57A1916-F4C9-4685-9848-BE220A34DD6B}" type="datetime1">
              <a:rPr lang="de-DE" smtClean="0"/>
              <a:t>26.03.2020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3</a:t>
            </a:fld>
            <a:endParaRPr lang="de-DE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756" y="1765463"/>
            <a:ext cx="8732584" cy="4302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57856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EURO Momo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26.03.2020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30</a:t>
            </a:fld>
            <a:endParaRPr lang="de-DE" dirty="0"/>
          </a:p>
        </p:txBody>
      </p:sp>
      <p:pic>
        <p:nvPicPr>
          <p:cNvPr id="11267" name="Picture 3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82" t="22837" r="26364" b="34909"/>
          <a:stretch/>
        </p:blipFill>
        <p:spPr bwMode="auto">
          <a:xfrm>
            <a:off x="224641" y="1031250"/>
            <a:ext cx="8064336" cy="5290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52732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457200" y="458780"/>
            <a:ext cx="8092592" cy="338554"/>
          </a:xfrm>
        </p:spPr>
        <p:txBody>
          <a:bodyPr/>
          <a:lstStyle/>
          <a:p>
            <a:r>
              <a:rPr lang="de-DE" dirty="0"/>
              <a:t>COVID-19: Fälle in Deutschland </a:t>
            </a:r>
            <a:r>
              <a:rPr lang="de-DE" sz="1800" b="0" dirty="0">
                <a:solidFill>
                  <a:schemeClr val="tx1"/>
                </a:solidFill>
              </a:rPr>
              <a:t>(Datenstand </a:t>
            </a:r>
            <a:r>
              <a:rPr lang="de-DE" sz="1800" b="0" dirty="0" smtClean="0">
                <a:solidFill>
                  <a:schemeClr val="tx1"/>
                </a:solidFill>
              </a:rPr>
              <a:t>26.03.2020, </a:t>
            </a:r>
            <a:r>
              <a:rPr lang="de-DE" sz="1800" b="0" dirty="0">
                <a:solidFill>
                  <a:schemeClr val="tx1"/>
                </a:solidFill>
              </a:rPr>
              <a:t>0:00 Uhr)</a:t>
            </a:r>
            <a:endParaRPr lang="de-DE" sz="1800" dirty="0"/>
          </a:p>
        </p:txBody>
      </p:sp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3933561"/>
              </p:ext>
            </p:extLst>
          </p:nvPr>
        </p:nvGraphicFramePr>
        <p:xfrm>
          <a:off x="457200" y="866899"/>
          <a:ext cx="8092592" cy="57672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89149"/>
                <a:gridCol w="1022458"/>
                <a:gridCol w="1583848"/>
                <a:gridCol w="1674420"/>
                <a:gridCol w="1222717"/>
              </a:tblGrid>
              <a:tr h="239983">
                <a:tc>
                  <a:txBody>
                    <a:bodyPr/>
                    <a:lstStyle/>
                    <a:p>
                      <a:pPr indent="3568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</a:rPr>
                        <a:t>Bundesland</a:t>
                      </a:r>
                      <a:endParaRPr lang="de-DE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03" marR="38303" marT="0" marB="0" anchor="ctr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</a:rPr>
                        <a:t>Elektronisch übermittelte Fälle</a:t>
                      </a:r>
                      <a:endParaRPr lang="de-DE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03" marR="38303" marT="0" marB="0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315226"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</a:rPr>
                        <a:t> </a:t>
                      </a:r>
                      <a:endParaRPr lang="de-DE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03" marR="383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effectLst/>
                        </a:rPr>
                        <a:t>Anzahl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03" marR="383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effectLst/>
                        </a:rPr>
                        <a:t>Differenz Vortag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03" marR="383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err="1">
                          <a:effectLst/>
                        </a:rPr>
                        <a:t>Erkr</a:t>
                      </a:r>
                      <a:r>
                        <a:rPr lang="de-DE" sz="1400" b="1" dirty="0">
                          <a:effectLst/>
                        </a:rPr>
                        <a:t>./100.000 </a:t>
                      </a:r>
                      <a:r>
                        <a:rPr lang="de-DE" sz="1400" b="1" dirty="0" err="1">
                          <a:effectLst/>
                        </a:rPr>
                        <a:t>Einw</a:t>
                      </a:r>
                      <a:r>
                        <a:rPr lang="de-DE" sz="1400" b="1" dirty="0">
                          <a:effectLst/>
                        </a:rPr>
                        <a:t>.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03" marR="383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effectLst/>
                        </a:rPr>
                        <a:t>Todesfälle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03" marR="38303" marT="0" marB="0" anchor="ctr"/>
                </a:tc>
              </a:tr>
              <a:tr h="228562"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Baden-Württemberg</a:t>
                      </a: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03" marR="38303" marT="0" marB="0" anchor="ctr"/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b="0" i="0" u="none" strike="noStrike" kern="12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7.283</a:t>
                      </a:r>
                      <a:endParaRPr lang="de-DE" sz="14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b="0" i="0" u="none" strike="noStrike" kern="120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1.214</a:t>
                      </a:r>
                      <a:endParaRPr lang="de-DE" sz="14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b="0" i="0" u="none" strike="noStrike" kern="120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66</a:t>
                      </a:r>
                      <a:endParaRPr lang="de-DE" sz="14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b="0" i="0" u="none" strike="noStrike" kern="120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56</a:t>
                      </a:r>
                      <a:endParaRPr lang="de-DE" sz="14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</a:tr>
              <a:tr h="232521"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Bayern</a:t>
                      </a: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03" marR="38303" marT="0" marB="0" anchor="ctr"/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b="0" i="0" u="none" strike="noStrike" kern="12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7.993</a:t>
                      </a:r>
                      <a:endParaRPr lang="de-DE" sz="14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b="0" i="0" u="none" strike="noStrike" kern="12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1.435</a:t>
                      </a:r>
                      <a:endParaRPr lang="de-DE" sz="14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b="0" i="0" u="none" strike="noStrike" kern="120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61</a:t>
                      </a:r>
                      <a:endParaRPr lang="de-DE" sz="14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b="0" i="0" u="none" strike="noStrike" kern="120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47</a:t>
                      </a:r>
                      <a:endParaRPr lang="de-DE" sz="14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</a:tr>
              <a:tr h="296357"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Berlin</a:t>
                      </a: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03" marR="38303" marT="0" marB="0" anchor="ctr"/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b="0" i="0" u="none" strike="noStrike" kern="120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1.656</a:t>
                      </a:r>
                      <a:endParaRPr lang="de-DE" sz="14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b="0" i="0" u="none" strike="noStrike" kern="12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228</a:t>
                      </a:r>
                      <a:endParaRPr lang="de-DE" sz="14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b="0" i="0" u="none" strike="noStrike" kern="120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44</a:t>
                      </a:r>
                      <a:endParaRPr lang="de-DE" sz="14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b="0" i="0" u="none" strike="noStrike" kern="120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lang="de-DE" sz="14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</a:tr>
              <a:tr h="296357"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Brandenburg</a:t>
                      </a: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03" marR="38303" marT="0" marB="0" anchor="ctr"/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b="0" i="0" u="none" strike="noStrike" kern="120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477</a:t>
                      </a:r>
                      <a:endParaRPr lang="de-DE" sz="14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b="0" i="0" u="none" strike="noStrike" kern="12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48</a:t>
                      </a:r>
                      <a:endParaRPr lang="de-DE" sz="14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b="0" i="0" u="none" strike="noStrike" kern="12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</a:t>
                      </a:r>
                      <a:endParaRPr lang="de-DE" sz="14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b="0" i="0" u="none" strike="noStrike" kern="120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de-DE" sz="14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</a:tr>
              <a:tr h="296357"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Bremen</a:t>
                      </a: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03" marR="38303" marT="0" marB="0" anchor="ctr"/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b="0" i="0" u="none" strike="noStrike" kern="120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211</a:t>
                      </a:r>
                      <a:endParaRPr lang="de-DE" sz="14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b="0" i="0" u="none" strike="noStrike" kern="12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</a:t>
                      </a:r>
                      <a:endParaRPr lang="de-DE" sz="14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b="0" i="0" u="none" strike="noStrike" kern="12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31</a:t>
                      </a:r>
                      <a:endParaRPr lang="de-DE" sz="14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b="0" i="0" u="none" strike="noStrike" kern="120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de-DE" sz="14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</a:tr>
              <a:tr h="296357"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Hamburg</a:t>
                      </a:r>
                      <a:endParaRPr lang="de-DE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03" marR="38303" marT="0" marB="0" anchor="ctr"/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b="0" i="0" u="none" strike="noStrike" kern="120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1.265</a:t>
                      </a:r>
                      <a:endParaRPr lang="de-DE" sz="14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b="0" i="0" u="none" strike="noStrike" kern="120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de-DE" sz="14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b="0" i="0" u="none" strike="noStrike" kern="12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69</a:t>
                      </a:r>
                      <a:endParaRPr lang="de-DE" sz="14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14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</a:tr>
              <a:tr h="296357"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Hessen</a:t>
                      </a: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03" marR="38303" marT="0" marB="0" anchor="ctr"/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b="0" i="0" u="none" strike="noStrike" kern="120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2.157</a:t>
                      </a:r>
                      <a:endParaRPr lang="de-DE" sz="14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b="0" i="0" u="none" strike="noStrike" kern="120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403</a:t>
                      </a:r>
                      <a:endParaRPr lang="de-DE" sz="14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b="0" i="0" u="none" strike="noStrike" kern="12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34</a:t>
                      </a:r>
                      <a:endParaRPr lang="de-DE" sz="14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b="0" i="0" u="none" strike="noStrike" kern="12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endParaRPr lang="de-DE" sz="14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</a:tr>
              <a:tr h="296357"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Mecklenburg-Vorpommern</a:t>
                      </a: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03" marR="38303" marT="0" marB="0" anchor="ctr"/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b="0" i="0" u="none" strike="noStrike" kern="120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244</a:t>
                      </a:r>
                      <a:endParaRPr lang="de-DE" sz="14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b="0" i="0" u="none" strike="noStrike" kern="120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26</a:t>
                      </a:r>
                      <a:endParaRPr lang="de-DE" sz="14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b="0" i="0" u="none" strike="noStrike" kern="12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  <a:endParaRPr lang="de-DE" sz="14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14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</a:tr>
              <a:tr h="296357"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Niedersachsen</a:t>
                      </a: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03" marR="38303" marT="0" marB="0" anchor="ctr"/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b="0" i="0" u="none" strike="noStrike" kern="120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2.347</a:t>
                      </a:r>
                      <a:endParaRPr lang="de-DE" sz="14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b="0" i="0" u="none" strike="noStrike" kern="120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207</a:t>
                      </a:r>
                      <a:endParaRPr lang="de-DE" sz="14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b="0" i="0" u="none" strike="noStrike" kern="12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29</a:t>
                      </a:r>
                      <a:endParaRPr lang="de-DE" sz="14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b="0" i="0" u="none" strike="noStrike" kern="12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  <a:endParaRPr lang="de-DE" sz="14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</a:tr>
              <a:tr h="296357"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Nordrhein-Westfalen</a:t>
                      </a: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03" marR="38303" marT="0" marB="0" anchor="ctr"/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b="0" i="0" u="none" strike="noStrike" kern="120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7.924</a:t>
                      </a:r>
                      <a:endParaRPr lang="de-DE" sz="14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b="0" i="0" u="none" strike="noStrike" kern="120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727</a:t>
                      </a:r>
                      <a:endParaRPr lang="de-DE" sz="14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b="0" i="0" u="none" strike="noStrike" kern="12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44</a:t>
                      </a:r>
                      <a:endParaRPr lang="de-DE" sz="14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b="0" i="0" u="none" strike="noStrike" kern="12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53</a:t>
                      </a:r>
                      <a:endParaRPr lang="de-DE" sz="14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</a:tr>
              <a:tr h="296357"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Rheinland-Pfalz</a:t>
                      </a: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03" marR="38303" marT="0" marB="0" anchor="ctr"/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b="0" i="0" u="none" strike="noStrike" kern="120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1.816</a:t>
                      </a:r>
                      <a:endParaRPr lang="de-DE" sz="14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b="0" i="0" u="none" strike="noStrike" kern="120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225</a:t>
                      </a:r>
                      <a:endParaRPr lang="de-DE" sz="14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b="0" i="0" u="none" strike="noStrike" kern="12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44</a:t>
                      </a:r>
                      <a:endParaRPr lang="de-DE" sz="14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b="0" i="0" u="none" strike="noStrike" kern="12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endParaRPr lang="de-DE" sz="14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</a:tr>
              <a:tr h="296357"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Saarland</a:t>
                      </a: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03" marR="38303" marT="0" marB="0" anchor="ctr"/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b="0" i="0" u="none" strike="noStrike" kern="120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433</a:t>
                      </a:r>
                      <a:endParaRPr lang="de-DE" sz="14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b="0" i="0" u="none" strike="noStrike" kern="120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  <a:endParaRPr lang="de-DE" sz="14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b="0" i="0" u="none" strike="noStrike" kern="12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44</a:t>
                      </a:r>
                      <a:endParaRPr lang="de-DE" sz="14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b="0" i="0" u="none" strike="noStrike" kern="12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de-DE" sz="14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</a:tr>
              <a:tr h="296357"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Sachsen</a:t>
                      </a: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03" marR="38303" marT="0" marB="0" anchor="ctr"/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b="0" i="0" u="none" strike="noStrike" kern="120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1.141</a:t>
                      </a:r>
                      <a:endParaRPr lang="de-DE" sz="14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b="0" i="0" u="none" strike="noStrike" kern="120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182</a:t>
                      </a:r>
                      <a:endParaRPr lang="de-DE" sz="14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b="0" i="0" u="none" strike="noStrike" kern="12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28</a:t>
                      </a:r>
                      <a:endParaRPr lang="de-DE" sz="14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b="0" i="0" u="none" strike="noStrike" kern="12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endParaRPr lang="de-DE" sz="14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</a:tr>
              <a:tr h="296357"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Sachsen-Anhalt</a:t>
                      </a: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03" marR="38303" marT="0" marB="0" anchor="ctr"/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b="0" i="0" u="none" strike="noStrike" kern="120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418</a:t>
                      </a:r>
                      <a:endParaRPr lang="de-DE" sz="14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b="0" i="0" u="none" strike="noStrike" kern="120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43</a:t>
                      </a:r>
                      <a:endParaRPr lang="de-DE" sz="14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b="0" i="0" u="none" strike="noStrike" kern="12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</a:t>
                      </a:r>
                      <a:endParaRPr lang="de-DE" sz="14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b="0" i="0" u="none" strike="noStrike" kern="12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de-DE" sz="14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</a:tr>
              <a:tr h="296357"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Schleswig-Holstein</a:t>
                      </a: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03" marR="38303" marT="0" marB="0" anchor="ctr"/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b="0" i="0" u="none" strike="noStrike" kern="120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675</a:t>
                      </a:r>
                      <a:endParaRPr lang="de-DE" sz="14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b="0" i="0" u="none" strike="noStrike" kern="120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98</a:t>
                      </a:r>
                      <a:endParaRPr lang="de-DE" sz="14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b="0" i="0" u="none" strike="noStrike" kern="12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23</a:t>
                      </a:r>
                      <a:endParaRPr lang="de-DE" sz="14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b="0" i="0" u="none" strike="noStrike" kern="12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de-DE" sz="14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</a:tr>
              <a:tr h="296357"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Thüringen</a:t>
                      </a: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03" marR="38303" marT="0" marB="0" anchor="ctr"/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b="0" i="0" u="none" strike="noStrike" kern="120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468</a:t>
                      </a:r>
                      <a:endParaRPr lang="de-DE" sz="14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b="0" i="0" u="none" strike="noStrike" kern="120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74</a:t>
                      </a:r>
                      <a:endParaRPr lang="de-DE" sz="14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b="0" i="0" u="none" strike="noStrike" kern="120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</a:t>
                      </a:r>
                      <a:endParaRPr lang="de-DE" sz="14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b="0" i="0" u="none" strike="noStrike" kern="12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de-DE" sz="14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</a:tr>
              <a:tr h="296357"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Gesamt</a:t>
                      </a: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03" marR="38303" marT="0" marB="0" anchor="ctr"/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6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36.508</a:t>
                      </a:r>
                      <a:endParaRPr lang="de-DE" sz="16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6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4.954</a:t>
                      </a:r>
                      <a:endParaRPr lang="de-DE" sz="16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6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44</a:t>
                      </a:r>
                      <a:endParaRPr lang="de-DE" sz="16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6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198</a:t>
                      </a:r>
                      <a:endParaRPr lang="de-DE" sz="16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1743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381820"/>
            <a:ext cx="6846125" cy="584775"/>
          </a:xfrm>
          <a:noFill/>
        </p:spPr>
        <p:txBody>
          <a:bodyPr/>
          <a:lstStyle/>
          <a:p>
            <a:r>
              <a:rPr lang="de-DE" dirty="0" smtClean="0"/>
              <a:t>COVID-19: Geografische Verteilung in Deutschland </a:t>
            </a:r>
            <a:r>
              <a:rPr lang="de-DE" sz="1600" b="0" dirty="0">
                <a:solidFill>
                  <a:schemeClr val="tx1"/>
                </a:solidFill>
              </a:rPr>
              <a:t>(Datenstand </a:t>
            </a:r>
            <a:r>
              <a:rPr lang="de-DE" sz="1600" b="0" dirty="0" smtClean="0">
                <a:solidFill>
                  <a:schemeClr val="tx1"/>
                </a:solidFill>
              </a:rPr>
              <a:t>26.03.2020, </a:t>
            </a:r>
            <a:r>
              <a:rPr lang="de-DE" sz="1600" b="0" dirty="0">
                <a:solidFill>
                  <a:schemeClr val="tx1"/>
                </a:solidFill>
              </a:rPr>
              <a:t>0:00 Uhr)</a:t>
            </a:r>
            <a:endParaRPr lang="de-DE" sz="16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26.03.2020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5</a:t>
            </a:fld>
            <a:endParaRPr lang="de-DE" dirty="0"/>
          </a:p>
        </p:txBody>
      </p:sp>
      <p:pic>
        <p:nvPicPr>
          <p:cNvPr id="1027" name="Picture 3" descr="S:\Projekte\RKI_nCoV-Lage\3.Kommunikation\3.7.Lageberichte\2020-03-26\Covid-19_LK_20200326.png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762"/>
          <a:stretch/>
        </p:blipFill>
        <p:spPr bwMode="auto">
          <a:xfrm>
            <a:off x="944753" y="1155700"/>
            <a:ext cx="6691082" cy="530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7784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38447" y="372058"/>
            <a:ext cx="8092592" cy="1077218"/>
          </a:xfrm>
        </p:spPr>
        <p:txBody>
          <a:bodyPr/>
          <a:lstStyle/>
          <a:p>
            <a:r>
              <a:rPr lang="de-DE" sz="2400" dirty="0" smtClean="0"/>
              <a:t>Update 23.-25.03.2020: 10 </a:t>
            </a:r>
            <a:r>
              <a:rPr lang="de-DE" sz="2400" dirty="0"/>
              <a:t>LKs mit </a:t>
            </a:r>
            <a:r>
              <a:rPr lang="de-DE" sz="2400" dirty="0" smtClean="0"/>
              <a:t>3-Tages-Inzidenz &gt;50 Fälle/100.000 </a:t>
            </a:r>
            <a:r>
              <a:rPr lang="de-DE" sz="2400" dirty="0" err="1"/>
              <a:t>Einw</a:t>
            </a:r>
            <a:r>
              <a:rPr lang="de-DE" sz="2400" dirty="0" smtClean="0"/>
              <a:t>. </a:t>
            </a:r>
            <a:r>
              <a:rPr lang="de-DE" sz="2000" b="0" dirty="0" smtClean="0"/>
              <a:t>(Datenstand: 26.03.2020, 0:00 Uhr)</a:t>
            </a:r>
            <a:r>
              <a:rPr lang="de-DE" sz="2400" dirty="0"/>
              <a:t/>
            </a:r>
            <a:br>
              <a:rPr lang="de-DE" sz="2400" dirty="0"/>
            </a:b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26.03.2020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6</a:t>
            </a:fld>
            <a:endParaRPr lang="de-DE" dirty="0"/>
          </a:p>
        </p:txBody>
      </p:sp>
      <p:pic>
        <p:nvPicPr>
          <p:cNvPr id="2050" name="Picture 2" descr="S:\Projekte\RKI_nCoV-Lage\3.Kommunikation\3.7.Lageberichte\2020-03-26\Meldeaktivität 3 Tage_20200326.pn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747" y="1155700"/>
            <a:ext cx="7497980" cy="530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60339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02820" y="377892"/>
            <a:ext cx="7855528" cy="1077218"/>
          </a:xfrm>
        </p:spPr>
        <p:txBody>
          <a:bodyPr/>
          <a:lstStyle/>
          <a:p>
            <a:r>
              <a:rPr lang="de-DE" sz="2400" dirty="0" smtClean="0"/>
              <a:t>Update 21.-25.03.2020: 13 </a:t>
            </a:r>
            <a:r>
              <a:rPr lang="de-DE" sz="2400" dirty="0"/>
              <a:t>LKs mit </a:t>
            </a:r>
            <a:r>
              <a:rPr lang="de-DE" sz="2400" dirty="0" smtClean="0"/>
              <a:t>5-Tages-Inzidenz &gt;50, davon 7 &gt;100 Fälle/100.000 </a:t>
            </a:r>
            <a:r>
              <a:rPr lang="de-DE" sz="2400" dirty="0" err="1"/>
              <a:t>Einw</a:t>
            </a:r>
            <a:r>
              <a:rPr lang="de-DE" sz="2400" dirty="0" smtClean="0"/>
              <a:t>. </a:t>
            </a:r>
            <a:r>
              <a:rPr lang="de-DE" sz="1800" b="0" dirty="0" smtClean="0"/>
              <a:t>(Datenstand: 26.03.2020, 0:00 Uhr)</a:t>
            </a:r>
            <a:r>
              <a:rPr lang="de-DE" sz="2400" dirty="0"/>
              <a:t/>
            </a:r>
            <a:br>
              <a:rPr lang="de-DE" sz="2400" dirty="0"/>
            </a:b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26.03.2020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7</a:t>
            </a:fld>
            <a:endParaRPr lang="de-DE" dirty="0"/>
          </a:p>
        </p:txBody>
      </p:sp>
      <p:pic>
        <p:nvPicPr>
          <p:cNvPr id="3074" name="Picture 2" descr="S:\Projekte\RKI_nCoV-Lage\3.Kommunikation\3.7.Lageberichte\2020-03-26\Meldeaktivität 5 Tage_20200326.pn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747" y="1155700"/>
            <a:ext cx="7497980" cy="530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38732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02820" y="366017"/>
            <a:ext cx="7665523" cy="1077218"/>
          </a:xfrm>
        </p:spPr>
        <p:txBody>
          <a:bodyPr/>
          <a:lstStyle/>
          <a:p>
            <a:r>
              <a:rPr lang="de-DE" sz="2400" dirty="0" smtClean="0"/>
              <a:t>Update 19.-25.03.2020: 13 </a:t>
            </a:r>
            <a:r>
              <a:rPr lang="de-DE" sz="2400" dirty="0"/>
              <a:t>LKs mit 7</a:t>
            </a:r>
            <a:r>
              <a:rPr lang="de-DE" sz="2400" dirty="0" smtClean="0"/>
              <a:t>-Tages-Inzidenz &gt;50, davon 3 &gt;200 Fälle/100.000 </a:t>
            </a:r>
            <a:r>
              <a:rPr lang="de-DE" sz="2400" dirty="0" err="1"/>
              <a:t>Einw</a:t>
            </a:r>
            <a:r>
              <a:rPr lang="de-DE" sz="2400" dirty="0" smtClean="0"/>
              <a:t>. </a:t>
            </a:r>
            <a:r>
              <a:rPr lang="de-DE" sz="1800" b="0" dirty="0" smtClean="0"/>
              <a:t>(Datenstand: 26.03.2020, 0:00 Uhr)</a:t>
            </a:r>
            <a:r>
              <a:rPr lang="de-DE" sz="2400" dirty="0"/>
              <a:t/>
            </a:r>
            <a:br>
              <a:rPr lang="de-DE" sz="2400" dirty="0"/>
            </a:b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26.03.2020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8</a:t>
            </a:fld>
            <a:endParaRPr lang="de-DE" dirty="0"/>
          </a:p>
        </p:txBody>
      </p:sp>
      <p:pic>
        <p:nvPicPr>
          <p:cNvPr id="4098" name="Picture 2" descr="S:\Projekte\RKI_nCoV-Lage\3.Kommunikation\3.7.Lageberichte\2020-03-26\Meldeaktivität 7 Tage_20200326.pn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747" y="1155700"/>
            <a:ext cx="7497980" cy="530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34057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26.03.2020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378805" y="165610"/>
            <a:ext cx="8092592" cy="584775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Trendanalyse der </a:t>
            </a:r>
            <a:r>
              <a:rPr lang="de-DE" dirty="0" smtClean="0"/>
              <a:t>Bundesländer </a:t>
            </a:r>
            <a:r>
              <a:rPr lang="de-DE" sz="1600" dirty="0">
                <a:solidFill>
                  <a:schemeClr val="tx1"/>
                </a:solidFill>
              </a:rPr>
              <a:t>(</a:t>
            </a:r>
            <a:r>
              <a:rPr lang="de-DE" sz="1600" b="0" dirty="0">
                <a:solidFill>
                  <a:schemeClr val="tx1"/>
                </a:solidFill>
              </a:rPr>
              <a:t>Datenstand </a:t>
            </a:r>
            <a:r>
              <a:rPr lang="de-DE" sz="1600" b="0" dirty="0" smtClean="0">
                <a:solidFill>
                  <a:schemeClr val="tx1"/>
                </a:solidFill>
              </a:rPr>
              <a:t>26.03.2020</a:t>
            </a:r>
            <a:r>
              <a:rPr lang="de-DE" sz="1600" b="0" dirty="0">
                <a:solidFill>
                  <a:schemeClr val="tx1"/>
                </a:solidFill>
              </a:rPr>
              <a:t>, 0:00 </a:t>
            </a:r>
            <a:r>
              <a:rPr lang="de-DE" sz="1600" b="0" dirty="0" smtClean="0">
                <a:solidFill>
                  <a:schemeClr val="tx1"/>
                </a:solidFill>
              </a:rPr>
              <a:t>Uhr; nach </a:t>
            </a:r>
            <a:r>
              <a:rPr lang="de-DE" sz="1600" b="0" dirty="0">
                <a:solidFill>
                  <a:schemeClr val="tx1"/>
                </a:solidFill>
              </a:rPr>
              <a:t>Erkrankungsdatum bzw. Meldedatum-Diagnoseverzug v. 5 Tagen)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6" t="10659" r="20250" b="3413"/>
          <a:stretch/>
        </p:blipFill>
        <p:spPr bwMode="auto">
          <a:xfrm>
            <a:off x="501992" y="855023"/>
            <a:ext cx="8047800" cy="5591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415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1571</Words>
  <Application>Microsoft Office PowerPoint</Application>
  <PresentationFormat>Bildschirmpräsentation (4:3)</PresentationFormat>
  <Paragraphs>407</Paragraphs>
  <Slides>30</Slides>
  <Notes>20</Notes>
  <HiddenSlides>2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30</vt:i4>
      </vt:variant>
    </vt:vector>
  </HeadingPairs>
  <TitlesOfParts>
    <vt:vector size="31" baseType="lpstr">
      <vt:lpstr>Office-Design</vt:lpstr>
      <vt:lpstr>COVID-19: Fälle in Deutschland (Datenstand 26.03.2020, 0:00 Uhr)</vt:lpstr>
      <vt:lpstr>COVID-19: Epidemiologische Kurve in Deutschland  (Datenstand 26.03.2020, 0:00 Uhr)</vt:lpstr>
      <vt:lpstr>Dashboard Epi-Kurve</vt:lpstr>
      <vt:lpstr>COVID-19: Fälle in Deutschland (Datenstand 26.03.2020, 0:00 Uhr)</vt:lpstr>
      <vt:lpstr>COVID-19: Geografische Verteilung in Deutschland (Datenstand 26.03.2020, 0:00 Uhr)</vt:lpstr>
      <vt:lpstr>Update 23.-25.03.2020: 10 LKs mit 3-Tages-Inzidenz &gt;50 Fälle/100.000 Einw. (Datenstand: 26.03.2020, 0:00 Uhr) </vt:lpstr>
      <vt:lpstr>Update 21.-25.03.2020: 13 LKs mit 5-Tages-Inzidenz &gt;50, davon 7 &gt;100 Fälle/100.000 Einw. (Datenstand: 26.03.2020, 0:00 Uhr) </vt:lpstr>
      <vt:lpstr>Update 19.-25.03.2020: 13 LKs mit 7-Tages-Inzidenz &gt;50, davon 3 &gt;200 Fälle/100.000 Einw. (Datenstand: 26.03.2020, 0:00 Uhr) </vt:lpstr>
      <vt:lpstr>PowerPoint-Präsentation</vt:lpstr>
      <vt:lpstr>Trendanalysen der Kreise mit den meisten Fällen (Datenstand 26.03.2020, 0:00 Uhr; nach Erkrankungsdatum bzw. Meldedatum-Diagnoseverzug v. 5 Tagen)</vt:lpstr>
      <vt:lpstr>Expositionsorte national (Datenstand 26.03.2020, 0:00 Uhr)</vt:lpstr>
      <vt:lpstr>Expositionsorte International (Datenstand 26.03.2020, 0:00 Uhr)</vt:lpstr>
      <vt:lpstr>Top 15  Inzidenz – Trend  -  Exportierte Fälle  (Datenstand 26.03.2020, 0:00 Uhr)</vt:lpstr>
      <vt:lpstr>Genesene </vt:lpstr>
      <vt:lpstr>COVID-19: Alters- und Geschlechtsverteilung in Deutschland (N=36.508, Datenstand 26.03.2020, 0:00 Uhr) </vt:lpstr>
      <vt:lpstr>Entwicklung der Altersverteilung nach Meldewoche und Bundesland (Datenstand: 24.03.2020, 00:00)</vt:lpstr>
      <vt:lpstr>Entwicklung der Altersverteilung in Kreisen mit hohen Fallzahlen nach Meldewoche (Datenstand: 24.03.2020, 00:00)</vt:lpstr>
      <vt:lpstr>Die Gesamtzahl der Bewegungen in Deutschland nimmt ab</vt:lpstr>
      <vt:lpstr>Auswirkungen von Bewegungseinschränkungen in Bayern</vt:lpstr>
      <vt:lpstr>Bewegungsströme in Deutschland aus anonymisierten Mobilfunkdaten</vt:lpstr>
      <vt:lpstr>Position Internationale Kommunikation/KoNa  441 Aktivitäten u.a. zu Clustern</vt:lpstr>
      <vt:lpstr>Amtshilfeersuchen</vt:lpstr>
      <vt:lpstr>Neue Vorgehen </vt:lpstr>
      <vt:lpstr>AGI – Syndromische Surveillance</vt:lpstr>
      <vt:lpstr>AGI- Syndromische Surveillance</vt:lpstr>
      <vt:lpstr>Virologische Surveillance</vt:lpstr>
      <vt:lpstr>PowerPoint-Präsentation</vt:lpstr>
      <vt:lpstr>SARI-Surveillance</vt:lpstr>
      <vt:lpstr>EURO -MOMO</vt:lpstr>
      <vt:lpstr>EURO Momo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Koch, Judith</cp:lastModifiedBy>
  <cp:revision>705</cp:revision>
  <cp:lastPrinted>2020-03-12T08:18:43Z</cp:lastPrinted>
  <dcterms:created xsi:type="dcterms:W3CDTF">2015-11-02T12:29:13Z</dcterms:created>
  <dcterms:modified xsi:type="dcterms:W3CDTF">2020-03-26T11:28:19Z</dcterms:modified>
</cp:coreProperties>
</file>