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9"/>
  </p:notesMasterIdLst>
  <p:sldIdLst>
    <p:sldId id="266" r:id="rId3"/>
    <p:sldId id="267" r:id="rId4"/>
    <p:sldId id="259" r:id="rId5"/>
    <p:sldId id="265" r:id="rId6"/>
    <p:sldId id="263" r:id="rId7"/>
    <p:sldId id="26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6" autoAdjust="0"/>
  </p:normalViewPr>
  <p:slideViewPr>
    <p:cSldViewPr>
      <p:cViewPr>
        <p:scale>
          <a:sx n="90" d="100"/>
          <a:sy n="90" d="100"/>
        </p:scale>
        <p:origin x="-5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Auvergne Rhone Alpes: 2.093 Fälle/Inzidenz</a:t>
            </a:r>
            <a:r>
              <a:rPr lang="de-DE" baseline="0" dirty="0" smtClean="0"/>
              <a:t> 26,1/Todesfälle 85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https://www.grand-est.ars.sante.fr/lars-et-la-prefecture-de-region-appellent-au-respect-absolu-des-mesures-barrieres-et-de-0</a:t>
            </a:r>
          </a:p>
          <a:p>
            <a:endParaRPr lang="de-DE" dirty="0" smtClean="0"/>
          </a:p>
          <a:p>
            <a:r>
              <a:rPr lang="de-DE" dirty="0" smtClean="0"/>
              <a:t>https://www.santepubliquefrance.fr/recherche/#search=COVID-19%20:%20point%20epidemiologique&amp;sort=date</a:t>
            </a:r>
          </a:p>
          <a:p>
            <a:endParaRPr lang="de-DE" dirty="0" smtClean="0"/>
          </a:p>
          <a:p>
            <a:r>
              <a:rPr lang="de-DE" dirty="0" smtClean="0"/>
              <a:t>https://www.grand-est.ars.sante.fr/coronavirus-actualite-et-conduite-tenir-7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Frankreich: 67.000.000</a:t>
            </a:r>
          </a:p>
          <a:p>
            <a:r>
              <a:rPr lang="de-DE" baseline="0" dirty="0" smtClean="0"/>
              <a:t>Ile de France: 12.278.000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5.512.000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5.963.000</a:t>
            </a:r>
          </a:p>
          <a:p>
            <a:r>
              <a:rPr lang="de-DE" baseline="0" dirty="0" smtClean="0"/>
              <a:t>Auvergne Rhone Alpes: 8.032.000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2.700.000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344.700</a:t>
            </a:r>
          </a:p>
          <a:p>
            <a:r>
              <a:rPr lang="de-DE" baseline="0" dirty="0" smtClean="0"/>
              <a:t>PACA: 5.055.700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https://www.rivm.nl/en/news/current-information-about-novel-coronavirus-covid-19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https://www.rivm.nl/documenten/epidemiologische-situatie-covid-19-in-nederland-26-maart-2020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Test/Tag </a:t>
            </a:r>
            <a:r>
              <a:rPr lang="de-DE" sz="1200" dirty="0" err="1" smtClean="0"/>
              <a:t>bwz</a:t>
            </a:r>
            <a:r>
              <a:rPr lang="de-DE" sz="1200" dirty="0" smtClean="0"/>
              <a:t>. Teststrategie: https://www.dutchnews.nl/news/2020/03/the-who-says-test-test-test-so-what-is-the-dutch-strategy/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Einwohnerzahl:</a:t>
            </a:r>
            <a:r>
              <a:rPr lang="de-DE" sz="1200" baseline="0" dirty="0" smtClean="0"/>
              <a:t> https://www.statista.com/statistics/753196/total-number-of-inhabitants-in-the-netherlands-by-province/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https://en.wikipedia.org/wiki/2020_coronavirus_pandemic_in_the_Netherlands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https://www.spiegel.de/politik/ausland/coronavirus-strategie-der-niederlande-a-ebb96d2d-292a-4a1f-b45d-9b91bba042c8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7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7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ECEEA2-60D8-4B3E-AFED-49F6BADE60A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27.03.2020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48833F-39A9-4477-A53A-D7F571849F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– Screening Länder &gt; 7.000 </a:t>
            </a:r>
            <a:r>
              <a:rPr lang="en-US" dirty="0" err="1" smtClean="0"/>
              <a:t>Fälle</a:t>
            </a:r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38064"/>
              </p:ext>
            </p:extLst>
          </p:nvPr>
        </p:nvGraphicFramePr>
        <p:xfrm>
          <a:off x="539552" y="1196752"/>
          <a:ext cx="7776864" cy="55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340017" imgH="3778243" progId="Acrobat.Document.2017">
                  <p:embed/>
                </p:oleObj>
              </mc:Choice>
              <mc:Fallback>
                <p:oleObj name="Acrobat Document" r:id="rId3" imgW="5340017" imgH="3778243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7776864" cy="550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91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44575"/>
              </p:ext>
            </p:extLst>
          </p:nvPr>
        </p:nvGraphicFramePr>
        <p:xfrm>
          <a:off x="683568" y="1268760"/>
          <a:ext cx="7560840" cy="534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340017" imgH="3778243" progId="Acrobat.Document.2017">
                  <p:embed/>
                </p:oleObj>
              </mc:Choice>
              <mc:Fallback>
                <p:oleObj name="Acrobat Document" r:id="rId3" imgW="5340017" imgH="3778243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7560840" cy="534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– Screening Länder 1.400 - 7.000 </a:t>
            </a:r>
            <a:r>
              <a:rPr lang="en-US" dirty="0" err="1" smtClean="0"/>
              <a:t>Fälle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170256"/>
            <a:ext cx="5328592" cy="44644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 err="1"/>
              <a:t>B</a:t>
            </a:r>
            <a:r>
              <a:rPr lang="fr-FR" sz="1800" b="1" dirty="0" err="1" smtClean="0"/>
              <a:t>esonders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betroffene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endParaRPr lang="de-DE" sz="1400" b="1" dirty="0" smtClean="0"/>
          </a:p>
          <a:p>
            <a:r>
              <a:rPr lang="de-DE" sz="1400" b="1" dirty="0" smtClean="0"/>
              <a:t>Untererfassung </a:t>
            </a:r>
            <a:r>
              <a:rPr lang="de-DE" sz="1400" b="1" dirty="0"/>
              <a:t>der Fälle, da nur selektiert getestet wird (akute </a:t>
            </a:r>
            <a:r>
              <a:rPr lang="de-DE" sz="1400" b="1" dirty="0" smtClean="0"/>
              <a:t>Symptome)</a:t>
            </a:r>
          </a:p>
          <a:p>
            <a:r>
              <a:rPr lang="de-DE" sz="1400" b="1" dirty="0" smtClean="0"/>
              <a:t>Nach </a:t>
            </a:r>
            <a:r>
              <a:rPr lang="de-DE" sz="1400" b="1" dirty="0"/>
              <a:t>der Grand-</a:t>
            </a:r>
            <a:r>
              <a:rPr lang="de-DE" sz="1400" b="1" dirty="0" err="1"/>
              <a:t>Est</a:t>
            </a:r>
            <a:r>
              <a:rPr lang="de-DE" sz="1400" b="1" dirty="0"/>
              <a:t> wird nun allgemein erwartet, dass die </a:t>
            </a:r>
            <a:r>
              <a:rPr lang="de-DE" sz="1400" b="1" dirty="0" smtClean="0"/>
              <a:t>Krankenhäuser </a:t>
            </a:r>
            <a:r>
              <a:rPr lang="de-DE" sz="1400" b="1" dirty="0"/>
              <a:t>der Hauptstadtregion Ile-de-France in den nächsten Tagen an Kapazitätsgrenzen </a:t>
            </a:r>
            <a:r>
              <a:rPr lang="de-DE" sz="1400" b="1" dirty="0" smtClean="0"/>
              <a:t>stoßen werden</a:t>
            </a:r>
          </a:p>
          <a:p>
            <a:pPr marL="0" indent="0">
              <a:buNone/>
            </a:pPr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1256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29.155 Fälle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1.696 Todesfälle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 5,8 %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 37,7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87298"/>
              </p:ext>
            </p:extLst>
          </p:nvPr>
        </p:nvGraphicFramePr>
        <p:xfrm>
          <a:off x="323528" y="2428421"/>
          <a:ext cx="5328592" cy="22343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/>
                <a:gridCol w="1152128"/>
                <a:gridCol w="948261"/>
                <a:gridCol w="830430"/>
                <a:gridCol w="1245645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b="0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Grand </a:t>
                      </a:r>
                      <a:r>
                        <a:rPr lang="de-DE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de-DE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5.512.000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5.479</a:t>
                      </a:r>
                      <a:endParaRPr lang="de-DE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  <a:endParaRPr lang="de-DE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407 (7,4%)</a:t>
                      </a:r>
                      <a:endParaRPr lang="de-DE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Ile de France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12.278.000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7.660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62,4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 (3,4%)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7957">
                <a:tc>
                  <a:txBody>
                    <a:bodyPr/>
                    <a:lstStyle/>
                    <a:p>
                      <a:r>
                        <a:rPr lang="de-DE" sz="1200" baseline="0" dirty="0" smtClean="0"/>
                        <a:t>Bourgogne </a:t>
                      </a:r>
                      <a:r>
                        <a:rPr lang="de-DE" sz="1200" baseline="0" dirty="0" err="1" smtClean="0"/>
                        <a:t>Franche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Comté</a:t>
                      </a:r>
                      <a:endParaRPr lang="de-DE" sz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2.700.000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1.569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58,1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(5,4%)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Hauts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-de-France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5.963.000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1.753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 (6,2%)</a:t>
                      </a:r>
                      <a:endParaRPr lang="de-DE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60" y="4509120"/>
            <a:ext cx="3285899" cy="13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85" y="1279039"/>
            <a:ext cx="289694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144654" y="1768101"/>
            <a:ext cx="5389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Grand </a:t>
            </a:r>
            <a:r>
              <a:rPr lang="de-DE" sz="700" dirty="0" err="1"/>
              <a:t>Est</a:t>
            </a:r>
            <a:endParaRPr lang="de-DE" sz="700" dirty="0"/>
          </a:p>
        </p:txBody>
      </p:sp>
      <p:sp>
        <p:nvSpPr>
          <p:cNvPr id="16" name="Textfeld 15"/>
          <p:cNvSpPr txBox="1"/>
          <p:nvPr/>
        </p:nvSpPr>
        <p:spPr>
          <a:xfrm>
            <a:off x="7491911" y="1768315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Ile </a:t>
            </a:r>
            <a:r>
              <a:rPr lang="de-DE" sz="700" dirty="0"/>
              <a:t>de France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184808" y="3140968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Provence-Alpes-</a:t>
            </a:r>
          </a:p>
          <a:p>
            <a:r>
              <a:rPr lang="de-DE" sz="800" dirty="0" smtClean="0"/>
              <a:t>Côte </a:t>
            </a:r>
            <a:r>
              <a:rPr lang="de-DE" sz="800" dirty="0" err="1"/>
              <a:t>d'Azur</a:t>
            </a:r>
            <a:endParaRPr lang="de-DE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8055162" y="2204864"/>
            <a:ext cx="1847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7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91927" y="2204864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Bourgogne </a:t>
            </a:r>
            <a:endParaRPr lang="de-DE" sz="800" dirty="0" smtClean="0"/>
          </a:p>
          <a:p>
            <a:r>
              <a:rPr lang="de-DE" sz="800" dirty="0" err="1" smtClean="0"/>
              <a:t>Franche</a:t>
            </a:r>
            <a:r>
              <a:rPr lang="de-DE" sz="800" dirty="0" smtClean="0"/>
              <a:t> </a:t>
            </a:r>
            <a:r>
              <a:rPr lang="de-DE" sz="800" dirty="0" err="1" smtClean="0"/>
              <a:t>Comté</a:t>
            </a:r>
            <a:endParaRPr lang="de-DE" sz="800" dirty="0"/>
          </a:p>
        </p:txBody>
      </p:sp>
      <p:sp>
        <p:nvSpPr>
          <p:cNvPr id="20" name="Textfeld 19"/>
          <p:cNvSpPr txBox="1"/>
          <p:nvPr/>
        </p:nvSpPr>
        <p:spPr>
          <a:xfrm>
            <a:off x="7541258" y="1422067"/>
            <a:ext cx="877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Hauts</a:t>
            </a:r>
            <a:r>
              <a:rPr lang="de-DE" sz="800" dirty="0"/>
              <a:t>-de-France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856162" y="2703810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 dirty="0"/>
          </a:p>
        </p:txBody>
      </p:sp>
      <p:sp>
        <p:nvSpPr>
          <p:cNvPr id="10" name="Rechteck 9"/>
          <p:cNvSpPr/>
          <p:nvPr/>
        </p:nvSpPr>
        <p:spPr>
          <a:xfrm>
            <a:off x="7797349" y="2719199"/>
            <a:ext cx="100700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/>
              <a:t>Auvergne Rhone Alpes</a:t>
            </a:r>
          </a:p>
        </p:txBody>
      </p:sp>
    </p:spTree>
    <p:extLst>
      <p:ext uri="{BB962C8B-B14F-4D97-AF65-F5344CB8AC3E}">
        <p14:creationId xmlns:p14="http://schemas.microsoft.com/office/powerpoint/2010/main" val="150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" y="1340768"/>
            <a:ext cx="91631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4005064"/>
            <a:ext cx="5310336" cy="26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754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0AC64A-2107-46A5-A7AC-EB9730CF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7" y="1854486"/>
            <a:ext cx="4325014" cy="2207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0D67F0-9061-4865-AE90-81636F3B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2" y="1854487"/>
            <a:ext cx="4130625" cy="2168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49F530-4980-40F5-894B-F12405CC0C5E}"/>
              </a:ext>
            </a:extLst>
          </p:cNvPr>
          <p:cNvSpPr txBox="1"/>
          <p:nvPr/>
        </p:nvSpPr>
        <p:spPr>
          <a:xfrm>
            <a:off x="145028" y="1356948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 err="1">
                <a:solidFill>
                  <a:prstClr val="black"/>
                </a:solidFill>
              </a:rPr>
              <a:t>Krankenhäuser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057A21-20EA-47B2-9B43-90A69EF93796}"/>
              </a:ext>
            </a:extLst>
          </p:cNvPr>
          <p:cNvSpPr txBox="1"/>
          <p:nvPr/>
        </p:nvSpPr>
        <p:spPr>
          <a:xfrm>
            <a:off x="4289136" y="1356948"/>
            <a:ext cx="42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 err="1">
                <a:solidFill>
                  <a:prstClr val="black"/>
                </a:solidFill>
              </a:rPr>
              <a:t>Biomedizinische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Forschungseinrichtungen</a:t>
            </a:r>
            <a:endParaRPr lang="de-DE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="" xmlns:a16="http://schemas.microsoft.com/office/drawing/2014/main" id="{B33DDAFB-6CCB-4CF8-961B-4EAF95A31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32322"/>
              </p:ext>
            </p:extLst>
          </p:nvPr>
        </p:nvGraphicFramePr>
        <p:xfrm>
          <a:off x="843306" y="4702959"/>
          <a:ext cx="689166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7130">
                  <a:extLst>
                    <a:ext uri="{9D8B030D-6E8A-4147-A177-3AD203B41FA5}">
                      <a16:colId xmlns="" xmlns:a16="http://schemas.microsoft.com/office/drawing/2014/main" val="2187933296"/>
                    </a:ext>
                  </a:extLst>
                </a:gridCol>
                <a:gridCol w="1630553">
                  <a:extLst>
                    <a:ext uri="{9D8B030D-6E8A-4147-A177-3AD203B41FA5}">
                      <a16:colId xmlns="" xmlns:a16="http://schemas.microsoft.com/office/drawing/2014/main" val="2171951348"/>
                    </a:ext>
                  </a:extLst>
                </a:gridCol>
                <a:gridCol w="1961062">
                  <a:extLst>
                    <a:ext uri="{9D8B030D-6E8A-4147-A177-3AD203B41FA5}">
                      <a16:colId xmlns="" xmlns:a16="http://schemas.microsoft.com/office/drawing/2014/main" val="2967678947"/>
                    </a:ext>
                  </a:extLst>
                </a:gridCol>
                <a:gridCol w="1722915">
                  <a:extLst>
                    <a:ext uri="{9D8B030D-6E8A-4147-A177-3AD203B41FA5}">
                      <a16:colId xmlns="" xmlns:a16="http://schemas.microsoft.com/office/drawing/2014/main" val="4049239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Krankenhäuser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Forschungslabore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Gesamt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4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Test 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101.056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107.056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293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Test Positiv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20.068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21.913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6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Test</a:t>
                      </a:r>
                      <a:r>
                        <a:rPr lang="de-DE" baseline="0" dirty="0" smtClean="0"/>
                        <a:t> (+)/ </a:t>
                      </a:r>
                      <a:r>
                        <a:rPr lang="el-GR" baseline="0" dirty="0" smtClean="0">
                          <a:latin typeface="Cambria"/>
                          <a:ea typeface="Cambria"/>
                        </a:rPr>
                        <a:t>Σ</a:t>
                      </a:r>
                      <a:r>
                        <a:rPr lang="de-DE" baseline="0" dirty="0" smtClean="0">
                          <a:latin typeface="Cambria"/>
                          <a:ea typeface="Cambria"/>
                        </a:rPr>
                        <a:t> </a:t>
                      </a:r>
                      <a:r>
                        <a:rPr lang="de-DE" baseline="0" dirty="0" smtClean="0"/>
                        <a:t>Test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19,9%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28,4%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20,5%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B4657B-F33A-4061-8527-38757F238A16}"/>
              </a:ext>
            </a:extLst>
          </p:cNvPr>
          <p:cNvSpPr txBox="1"/>
          <p:nvPr/>
        </p:nvSpPr>
        <p:spPr>
          <a:xfrm>
            <a:off x="766352" y="4365104"/>
            <a:ext cx="599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 err="1" smtClean="0">
                <a:solidFill>
                  <a:prstClr val="black"/>
                </a:solidFill>
              </a:rPr>
              <a:t>Durchgeführte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>
                <a:solidFill>
                  <a:prstClr val="black"/>
                </a:solidFill>
              </a:rPr>
              <a:t>SARS-CoV2 Tests: </a:t>
            </a:r>
            <a:r>
              <a:rPr lang="fr-FR" b="1" dirty="0" err="1">
                <a:solidFill>
                  <a:prstClr val="black"/>
                </a:solidFill>
              </a:rPr>
              <a:t>Kalenderwoche</a:t>
            </a:r>
            <a:r>
              <a:rPr lang="fr-FR" b="1" dirty="0">
                <a:solidFill>
                  <a:prstClr val="black"/>
                </a:solidFill>
              </a:rPr>
              <a:t> 09 - 12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8CCC7A-624D-4DF6-A999-CCF7A6782418}"/>
              </a:ext>
            </a:extLst>
          </p:cNvPr>
          <p:cNvSpPr txBox="1"/>
          <p:nvPr/>
        </p:nvSpPr>
        <p:spPr>
          <a:xfrm>
            <a:off x="105905" y="634023"/>
            <a:ext cx="843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i="1" dirty="0">
                <a:solidFill>
                  <a:prstClr val="black"/>
                </a:solidFill>
              </a:rPr>
              <a:t>Quelle: </a:t>
            </a:r>
            <a:r>
              <a:rPr lang="de-DE" i="1" dirty="0">
                <a:solidFill>
                  <a:prstClr val="black"/>
                </a:solidFill>
              </a:rPr>
              <a:t>Point épidémiologique hebdomadaire du 24 mars 2020, Santé publique France.</a:t>
            </a:r>
            <a:endParaRPr lang="de-DE" b="1" i="1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71E647-F4D4-4A29-B9C4-9F5B05D2BCF4}"/>
              </a:ext>
            </a:extLst>
          </p:cNvPr>
          <p:cNvSpPr txBox="1"/>
          <p:nvPr/>
        </p:nvSpPr>
        <p:spPr>
          <a:xfrm>
            <a:off x="105905" y="87895"/>
            <a:ext cx="822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black"/>
                </a:solidFill>
              </a:rPr>
              <a:t>SARS-CoV2 </a:t>
            </a:r>
            <a:r>
              <a:rPr lang="fr-FR" sz="2400" b="1" dirty="0" err="1">
                <a:solidFill>
                  <a:prstClr val="black"/>
                </a:solidFill>
              </a:rPr>
              <a:t>Diagnostik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u="sng" dirty="0" err="1">
                <a:solidFill>
                  <a:prstClr val="black"/>
                </a:solidFill>
              </a:rPr>
              <a:t>Frankreich</a:t>
            </a:r>
            <a:r>
              <a:rPr lang="fr-FR" sz="2400" b="1" dirty="0">
                <a:solidFill>
                  <a:prstClr val="black"/>
                </a:solidFill>
              </a:rPr>
              <a:t>: bis 24. März 2020 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35" y="1048508"/>
            <a:ext cx="3118121" cy="3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Niederlande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11256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7.431 Fälle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434 Todesfälle, (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5,8 %), </a:t>
            </a:r>
            <a:r>
              <a:rPr lang="de-DE" sz="1400" b="1" dirty="0">
                <a:solidFill>
                  <a:prstClr val="black"/>
                </a:solidFill>
                <a:latin typeface="ScalaSansPro-Regular" pitchFamily="50" charset="0"/>
              </a:rPr>
              <a:t>Hospitalisiert </a:t>
            </a:r>
            <a:r>
              <a:rPr lang="de-DE" sz="1400" b="1" dirty="0" smtClean="0">
                <a:solidFill>
                  <a:prstClr val="black"/>
                </a:solidFill>
                <a:latin typeface="ScalaSansPro-Regular" pitchFamily="50" charset="0"/>
              </a:rPr>
              <a:t>2.151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11,9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80388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Besonders betroffene Gebiete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0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3123" y="4146962"/>
            <a:ext cx="4538917" cy="23063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Durchgeführte Tests 23.000, ca. 2.000/Tag, Kapazität 9.000/Tag;  Test-Priorisierung auf Risikogruppen, Personen mit schweren Symptomen, HCW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„Liberaler Umgang“; Herdenimmunität nicht Ziel, aber „Nebeneffekt“ der Strategie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Keine Ausgangsperre, keine umfassende Kontaktverbote; Versammlungsverbot (100)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Schulen und Restaurants geschlossen, Einzelhandel offen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53490"/>
              </p:ext>
            </p:extLst>
          </p:nvPr>
        </p:nvGraphicFramePr>
        <p:xfrm>
          <a:off x="508341" y="2192792"/>
          <a:ext cx="4248472" cy="17771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1152128"/>
                <a:gridCol w="936104"/>
                <a:gridCol w="864096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Noord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-Brabant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2.544.806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1.685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Noord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-Holland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2.853.359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1.029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Zuid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-Holland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3.673.893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970139" cy="16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Bildschirmpräsentation (4:3)</PresentationFormat>
  <Paragraphs>127</Paragraphs>
  <Slides>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Office-Design</vt:lpstr>
      <vt:lpstr>Office Theme</vt:lpstr>
      <vt:lpstr>Adobe Acrobat Document</vt:lpstr>
      <vt:lpstr>COVID-19 – Screening Länder &gt; 7.000 Fälle</vt:lpstr>
      <vt:lpstr>COVID-19 – Screening Länder 1.400 - 7.000 Fälle</vt:lpstr>
      <vt:lpstr>COVID-19/ Frankreich</vt:lpstr>
      <vt:lpstr>PowerPoint-Präsentation</vt:lpstr>
      <vt:lpstr>PowerPoint-Präsentation</vt:lpstr>
      <vt:lpstr>COVID-19/ Niederlande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45</cp:revision>
  <dcterms:created xsi:type="dcterms:W3CDTF">2020-03-24T07:57:46Z</dcterms:created>
  <dcterms:modified xsi:type="dcterms:W3CDTF">2020-03-27T10:59:47Z</dcterms:modified>
</cp:coreProperties>
</file>