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2" r:id="rId2"/>
    <p:sldId id="313" r:id="rId3"/>
  </p:sldIdLst>
  <p:sldSz cx="9144000" cy="6858000" type="screen4x3"/>
  <p:notesSz cx="6794500" cy="9906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ännel, Andrea" initials="M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EC7"/>
    <a:srgbClr val="80A5DC"/>
    <a:srgbClr val="4F81BD"/>
    <a:srgbClr val="4D8AD2"/>
    <a:srgbClr val="66A8DD"/>
    <a:srgbClr val="689CCA"/>
    <a:srgbClr val="338BD2"/>
    <a:srgbClr val="367BB8"/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65" autoAdjust="0"/>
    <p:restoredTop sz="97270" autoAdjust="0"/>
  </p:normalViewPr>
  <p:slideViewPr>
    <p:cSldViewPr snapToGrid="0" snapToObjects="1">
      <p:cViewPr>
        <p:scale>
          <a:sx n="90" d="100"/>
          <a:sy n="90" d="100"/>
        </p:scale>
        <p:origin x="-2550" y="-618"/>
      </p:cViewPr>
      <p:guideLst>
        <p:guide orient="horz" pos="4127"/>
        <p:guide pos="1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4283" cy="495300"/>
          </a:xfrm>
          <a:prstGeom prst="rect">
            <a:avLst/>
          </a:prstGeom>
        </p:spPr>
        <p:txBody>
          <a:bodyPr vert="horz" lIns="91420" tIns="45712" rIns="91420" bIns="45712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647" y="0"/>
            <a:ext cx="2944283" cy="495300"/>
          </a:xfrm>
          <a:prstGeom prst="rect">
            <a:avLst/>
          </a:prstGeom>
        </p:spPr>
        <p:txBody>
          <a:bodyPr vert="horz" lIns="91420" tIns="45712" rIns="91420" bIns="45712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27.03.2020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9408981"/>
            <a:ext cx="2944283" cy="495300"/>
          </a:xfrm>
          <a:prstGeom prst="rect">
            <a:avLst/>
          </a:prstGeom>
        </p:spPr>
        <p:txBody>
          <a:bodyPr vert="horz" lIns="91420" tIns="45712" rIns="91420" bIns="45712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647" y="9408981"/>
            <a:ext cx="2944283" cy="495300"/>
          </a:xfrm>
          <a:prstGeom prst="rect">
            <a:avLst/>
          </a:prstGeom>
        </p:spPr>
        <p:txBody>
          <a:bodyPr vert="horz" lIns="91420" tIns="45712" rIns="91420" bIns="45712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4283" cy="495300"/>
          </a:xfrm>
          <a:prstGeom prst="rect">
            <a:avLst/>
          </a:prstGeom>
        </p:spPr>
        <p:txBody>
          <a:bodyPr vert="horz" lIns="91420" tIns="45712" rIns="91420" bIns="45712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647" y="0"/>
            <a:ext cx="2944283" cy="495300"/>
          </a:xfrm>
          <a:prstGeom prst="rect">
            <a:avLst/>
          </a:prstGeom>
        </p:spPr>
        <p:txBody>
          <a:bodyPr vert="horz" lIns="91420" tIns="45712" rIns="91420" bIns="45712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27.03.2020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2" rIns="91420" bIns="45712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20" tIns="45712" rIns="91420" bIns="45712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08981"/>
            <a:ext cx="2944283" cy="495300"/>
          </a:xfrm>
          <a:prstGeom prst="rect">
            <a:avLst/>
          </a:prstGeom>
        </p:spPr>
        <p:txBody>
          <a:bodyPr vert="horz" lIns="91420" tIns="45712" rIns="91420" bIns="45712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647" y="9408981"/>
            <a:ext cx="2944283" cy="495300"/>
          </a:xfrm>
          <a:prstGeom prst="rect">
            <a:avLst/>
          </a:prstGeom>
        </p:spPr>
        <p:txBody>
          <a:bodyPr vert="horz" lIns="91420" tIns="45712" rIns="91420" bIns="45712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defTabSz="457106">
              <a:buFontTx/>
              <a:buNone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>
                <a:solidFill>
                  <a:prstClr val="black"/>
                </a:solidFill>
              </a:rPr>
              <a:pPr/>
              <a:t>1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930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defTabSz="457106">
              <a:buFontTx/>
              <a:buNone/>
              <a:defRPr/>
            </a:pPr>
            <a:endParaRPr lang="de-DE" dirty="0" smtClean="0"/>
          </a:p>
          <a:p>
            <a:pPr marL="0" indent="0" defTabSz="457106">
              <a:buFontTx/>
              <a:buNone/>
              <a:defRPr/>
            </a:pPr>
            <a:endParaRPr lang="de-DE" dirty="0" smtClean="0"/>
          </a:p>
          <a:p>
            <a:pPr marL="0" indent="0" defTabSz="457106">
              <a:buFontTx/>
              <a:buNone/>
              <a:defRPr/>
            </a:pPr>
            <a:endParaRPr lang="de-DE" dirty="0" smtClean="0"/>
          </a:p>
          <a:p>
            <a:pPr marL="0" indent="0" defTabSz="457106">
              <a:buFontTx/>
              <a:buNone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>
                <a:solidFill>
                  <a:prstClr val="black"/>
                </a:solidFill>
              </a:rPr>
              <a:pPr/>
              <a:t>2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93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xmlns="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COVID-19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11" name="Titel 4"/>
          <p:cNvSpPr txBox="1">
            <a:spLocks/>
          </p:cNvSpPr>
          <p:nvPr/>
        </p:nvSpPr>
        <p:spPr>
          <a:xfrm>
            <a:off x="379561" y="683844"/>
            <a:ext cx="8285973" cy="861774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 smtClean="0"/>
              <a:t>COVID-19 Fallzahlen weltweit und in Europa</a:t>
            </a:r>
            <a:br>
              <a:rPr lang="de-DE" sz="2800" dirty="0" smtClean="0"/>
            </a:br>
            <a:r>
              <a:rPr lang="de-DE" sz="2800" dirty="0" smtClean="0"/>
              <a:t> - </a:t>
            </a:r>
            <a:r>
              <a:rPr lang="de-DE" sz="2800" u="sng" dirty="0" smtClean="0"/>
              <a:t>ohne Deutschland </a:t>
            </a:r>
            <a:r>
              <a:rPr lang="de-DE" sz="2800" dirty="0" smtClean="0"/>
              <a:t>                       </a:t>
            </a:r>
            <a:endParaRPr lang="de-DE" sz="2800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317510"/>
              </p:ext>
            </p:extLst>
          </p:nvPr>
        </p:nvGraphicFramePr>
        <p:xfrm>
          <a:off x="529174" y="2281188"/>
          <a:ext cx="7802303" cy="3612073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062716"/>
                <a:gridCol w="1225198"/>
                <a:gridCol w="1424763"/>
                <a:gridCol w="1528635"/>
                <a:gridCol w="1560991"/>
              </a:tblGrid>
              <a:tr h="803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800" b="0" i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800" b="0" i="1" dirty="0" smtClean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effectLst/>
                        </a:rPr>
                        <a:t>Fälle</a:t>
                      </a:r>
                      <a:endParaRPr lang="de-DE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Differenz zum Vortag</a:t>
                      </a:r>
                      <a:endParaRPr lang="de-DE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effectLst/>
                        </a:rPr>
                        <a:t>Verstorbene</a:t>
                      </a:r>
                      <a:endParaRPr lang="de-DE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smtClean="0"/>
                        <a:t>Anteil Verstorbene</a:t>
                      </a:r>
                      <a:endParaRPr lang="de-DE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08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Weltweit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(ohne Deutschland)</a:t>
                      </a:r>
                      <a:endParaRPr lang="de-DE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431.202</a:t>
                      </a:r>
                      <a:endParaRPr lang="de-DE" dirty="0"/>
                    </a:p>
                  </a:txBody>
                  <a:tcPr marL="9525" marR="9525" marT="9525" marB="952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+45.840</a:t>
                      </a:r>
                      <a:endParaRPr lang="de-DE" dirty="0"/>
                    </a:p>
                  </a:txBody>
                  <a:tcPr marL="9525" marR="9525" marT="9525" marB="952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20.749</a:t>
                      </a:r>
                      <a:endParaRPr lang="de-DE" dirty="0"/>
                    </a:p>
                  </a:txBody>
                  <a:tcPr marL="9525" marR="9525" marT="9525" marB="952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4,8%</a:t>
                      </a:r>
                      <a:endParaRPr lang="de-DE" dirty="0"/>
                    </a:p>
                  </a:txBody>
                  <a:tcPr marL="68580" marR="68580" marT="0" marB="0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668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JHU: Weltweit</a:t>
                      </a:r>
                      <a:r>
                        <a:rPr lang="de-DE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(ohne Deutschland)</a:t>
                      </a:r>
                      <a:endParaRPr lang="de-DE" sz="14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489.764</a:t>
                      </a:r>
                      <a:endParaRPr lang="de-DE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23.829  </a:t>
                      </a: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4,9 %</a:t>
                      </a: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</a:tr>
              <a:tr h="668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EU/EWR und UK</a:t>
                      </a:r>
                      <a:br>
                        <a:rPr lang="de-DE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de-DE" sz="1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(ohne Deutschland)</a:t>
                      </a:r>
                      <a:endParaRPr lang="de-DE" sz="14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195.962</a:t>
                      </a: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+22.586</a:t>
                      </a: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13.494</a:t>
                      </a: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6,9 %</a:t>
                      </a: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68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JHU: EU/EWR und UK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(ohne</a:t>
                      </a:r>
                      <a:r>
                        <a:rPr lang="de-DE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Deutschland)</a:t>
                      </a:r>
                      <a:endParaRPr lang="de-DE" sz="14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225.784</a:t>
                      </a: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15.895</a:t>
                      </a: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7,0%</a:t>
                      </a: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2573070" y="5693591"/>
            <a:ext cx="6337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de-DE" dirty="0">
              <a:latin typeface="Arial"/>
            </a:endParaRPr>
          </a:p>
          <a:p>
            <a:pPr algn="r"/>
            <a:r>
              <a:rPr lang="de-DE" dirty="0" smtClean="0">
                <a:solidFill>
                  <a:prstClr val="black"/>
                </a:solidFill>
              </a:rPr>
              <a:t>Quelle:  ECDC, Datenstand 26.03.2020, 10:00</a:t>
            </a:r>
          </a:p>
          <a:p>
            <a:pPr algn="r"/>
            <a:r>
              <a:rPr lang="de-DE" dirty="0" smtClean="0">
                <a:solidFill>
                  <a:srgbClr val="FFC000"/>
                </a:solidFill>
              </a:rPr>
              <a:t>JHU, Datenstand 27.03.2020, 09:07</a:t>
            </a:r>
            <a:endParaRPr lang="de-DE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COVID-19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11" name="Titel 4"/>
          <p:cNvSpPr txBox="1">
            <a:spLocks/>
          </p:cNvSpPr>
          <p:nvPr/>
        </p:nvSpPr>
        <p:spPr>
          <a:xfrm>
            <a:off x="432727" y="524364"/>
            <a:ext cx="8170230" cy="430887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 smtClean="0"/>
              <a:t>Länder mit den höchsten Fallzahlen                      </a:t>
            </a:r>
            <a:endParaRPr lang="de-DE" sz="2800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026869"/>
              </p:ext>
            </p:extLst>
          </p:nvPr>
        </p:nvGraphicFramePr>
        <p:xfrm>
          <a:off x="452881" y="1058946"/>
          <a:ext cx="8255812" cy="493069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544659"/>
                <a:gridCol w="1245390"/>
                <a:gridCol w="93980"/>
                <a:gridCol w="1171295"/>
                <a:gridCol w="109523"/>
                <a:gridCol w="1198281"/>
                <a:gridCol w="93980"/>
                <a:gridCol w="1280818"/>
                <a:gridCol w="1517886"/>
              </a:tblGrid>
              <a:tr h="793928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Fälle</a:t>
                      </a:r>
                      <a:endParaRPr lang="de-DE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Differenz zum Vortag</a:t>
                      </a:r>
                      <a:endParaRPr lang="de-DE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Fälle/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100.000 </a:t>
                      </a:r>
                      <a:r>
                        <a:rPr lang="de-DE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Ew</a:t>
                      </a:r>
                      <a:r>
                        <a:rPr lang="de-DE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de-DE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Verstorbene</a:t>
                      </a:r>
                      <a:endParaRPr lang="de-DE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Anteil Verstorbene</a:t>
                      </a:r>
                      <a:endParaRPr lang="de-DE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321">
                <a:tc gridSpan="9"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 smtClean="0"/>
                        <a:t>EU/EWR und UK</a:t>
                      </a:r>
                      <a:r>
                        <a:rPr lang="de-DE" sz="2000" baseline="0" dirty="0" smtClean="0"/>
                        <a:t> - </a:t>
                      </a:r>
                      <a:r>
                        <a:rPr lang="de-DE" sz="2000" dirty="0" smtClean="0"/>
                        <a:t>ohne Deutschland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Italien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74.386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+5.210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122,9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7.505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10,1 %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80.589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8.215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10,2%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Spanien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47.610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+7.937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102,2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3.434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7,2 %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57.786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4.365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7,6%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Frankreich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25.233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+2.931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37,6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1.331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5,3 %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29.567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1.698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5,7%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20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8008">
                <a:tc gridSpan="9">
                  <a:txBody>
                    <a:bodyPr/>
                    <a:lstStyle/>
                    <a:p>
                      <a:r>
                        <a:rPr lang="de-DE" sz="2000" dirty="0" smtClean="0"/>
                        <a:t>Länder außerhalb von Europa - ohne China</a:t>
                      </a:r>
                      <a:endParaRPr lang="de-DE" sz="2000" dirty="0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Vereinigte Staaten</a:t>
                      </a:r>
                      <a:endParaRPr lang="de-DE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69.194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+13.963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21,2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1.050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1,5 %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85.991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1.296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1,5%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Iran</a:t>
                      </a:r>
                      <a:endParaRPr lang="de-DE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27.017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+2.206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33,3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2.077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7,7</a:t>
                      </a:r>
                      <a:r>
                        <a:rPr lang="de-DE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%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29.406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2.234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7,6%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Schweiz</a:t>
                      </a:r>
                      <a:endParaRPr lang="de-DE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9.714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+925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114,7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1,1 %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11.811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194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1,6%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2699791" y="5739670"/>
            <a:ext cx="6337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de-DE" dirty="0">
              <a:latin typeface="Arial"/>
            </a:endParaRPr>
          </a:p>
          <a:p>
            <a:pPr algn="r"/>
            <a:r>
              <a:rPr lang="de-DE" dirty="0" smtClean="0">
                <a:solidFill>
                  <a:prstClr val="black"/>
                </a:solidFill>
              </a:rPr>
              <a:t>Quelle:  ECDC, Datenstand 26.03.2020, 10:00</a:t>
            </a:r>
          </a:p>
          <a:p>
            <a:pPr algn="r"/>
            <a:r>
              <a:rPr lang="de-DE" dirty="0" smtClean="0">
                <a:solidFill>
                  <a:srgbClr val="FFC000"/>
                </a:solidFill>
              </a:rPr>
              <a:t>JHU, Datenstand 27.03.2020, 09:07</a:t>
            </a:r>
            <a:endParaRPr lang="de-DE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12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Microsoft Office PowerPoint</Application>
  <PresentationFormat>Bildschirmpräsentation (4:3)</PresentationFormat>
  <Paragraphs>103</Paragraphs>
  <Slides>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Office-Design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Antao, Esther-Maria</cp:lastModifiedBy>
  <cp:revision>460</cp:revision>
  <cp:lastPrinted>2020-03-20T07:52:34Z</cp:lastPrinted>
  <dcterms:created xsi:type="dcterms:W3CDTF">2015-11-02T12:29:13Z</dcterms:created>
  <dcterms:modified xsi:type="dcterms:W3CDTF">2020-03-27T09:04:16Z</dcterms:modified>
</cp:coreProperties>
</file>