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4" r:id="rId2"/>
    <p:sldId id="395" r:id="rId3"/>
    <p:sldId id="399" r:id="rId4"/>
    <p:sldId id="355" r:id="rId5"/>
    <p:sldId id="381" r:id="rId6"/>
    <p:sldId id="356" r:id="rId7"/>
    <p:sldId id="378" r:id="rId8"/>
    <p:sldId id="345" r:id="rId9"/>
    <p:sldId id="397" r:id="rId10"/>
    <p:sldId id="393" r:id="rId11"/>
    <p:sldId id="394" r:id="rId12"/>
    <p:sldId id="380" r:id="rId13"/>
    <p:sldId id="382" r:id="rId14"/>
    <p:sldId id="348" r:id="rId15"/>
    <p:sldId id="349" r:id="rId16"/>
    <p:sldId id="402" r:id="rId17"/>
    <p:sldId id="403" r:id="rId18"/>
    <p:sldId id="384" r:id="rId19"/>
    <p:sldId id="392" r:id="rId20"/>
    <p:sldId id="407" r:id="rId21"/>
    <p:sldId id="404" r:id="rId22"/>
    <p:sldId id="408" r:id="rId23"/>
    <p:sldId id="398" r:id="rId24"/>
    <p:sldId id="400" r:id="rId25"/>
    <p:sldId id="401" r:id="rId26"/>
    <p:sldId id="362" r:id="rId27"/>
    <p:sldId id="363" r:id="rId28"/>
    <p:sldId id="370" r:id="rId29"/>
    <p:sldId id="385" r:id="rId30"/>
    <p:sldId id="386" r:id="rId31"/>
    <p:sldId id="387" r:id="rId32"/>
    <p:sldId id="389" r:id="rId33"/>
    <p:sldId id="388" r:id="rId34"/>
    <p:sldId id="391" r:id="rId3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06EC7"/>
    <a:srgbClr val="045AA6"/>
    <a:srgbClr val="338BD2"/>
    <a:srgbClr val="367BB8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87324" autoAdjust="0"/>
  </p:normalViewPr>
  <p:slideViewPr>
    <p:cSldViewPr snapToGrid="0" snapToObjects="1">
      <p:cViewPr>
        <p:scale>
          <a:sx n="110" d="100"/>
          <a:sy n="110" d="100"/>
        </p:scale>
        <p:origin x="-1146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618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Datenblätter: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Gesamtzahl Fälle: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bestätigte Fälle (00 Uhr)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Anzahl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Todesfälle: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bestätigte Fälle (00 Uhr),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VerstorbenStatus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=Ja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Bundesländer: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MeldeBundesland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Landkreise: Meldelandkreis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5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0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3 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0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kreise_xxxx-xx-xx_optionEM5_00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Trendanalysen: Alexander Ulrich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79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CSV-Dateien zu Trendanalysen von Alexander Ulrich 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Fällen: top15_cases;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Inzidenzen: top15_incidence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Exponentieller Trend</a:t>
            </a:r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top15_expgrowth</a:t>
            </a:r>
          </a:p>
          <a:p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Exportierte Fälle: top15_export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7 Tages Inzidenz:</a:t>
            </a:r>
            <a:r>
              <a:rPr lang="de-DE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</a:t>
            </a:r>
            <a:r>
              <a:rPr lang="de-DE" dirty="0" smtClean="0"/>
              <a:t>Meldelandkreis, Inzidenzen letzte 7 Tagen: nach Größe absteigend 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Häufig genannte Kreise:</a:t>
            </a:r>
            <a:r>
              <a:rPr lang="de-DE" sz="1200" u="none" strike="noStrike" baseline="0" dirty="0" smtClean="0">
                <a:effectLst/>
              </a:rPr>
              <a:t> 3. Ebene; nach Bundesländern filtern</a:t>
            </a: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 smtClean="0"/>
          </a:p>
          <a:p>
            <a:r>
              <a:rPr lang="de-DE" dirty="0" smtClean="0"/>
              <a:t>Excel-Tabelle: COVID-19-Stand_Liste; Reiter Alter-Geschlecht </a:t>
            </a:r>
          </a:p>
          <a:p>
            <a:r>
              <a:rPr lang="de-DE" dirty="0" smtClean="0"/>
              <a:t>Excel-Tabelle: COVID-19-Stand_Liste; Reiter Todesfälle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1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4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21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zur durchgeführten Testungen auf SARS-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1x wöchentlich am Mittwoch aktualisiert, Ansprechpartnerin: Janna Seifried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0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https://www.divi.de/register/kartenansicht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r>
              <a:rPr lang="de-DE" dirty="0" smtClean="0"/>
              <a:t>Excel-Datei: </a:t>
            </a:r>
            <a:r>
              <a:rPr lang="de-DE" dirty="0" err="1" smtClean="0"/>
              <a:t>Zahlen_Genesene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12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https://www.divi.de/register/kartenansicht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39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Abnahme der Mobilität deutschlandweit, tagesaufgelöst und gemittelt im März bis zum 23.3.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66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Bayern spezifisch der Effekt der Ausgangsperre, die Reduktion der Mobilität von 40 auf 60% bundeslandesweit.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4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Vergleich der Mobilität (Beispiel Ruhgebiet und Berlin) am 23.3. im vergleich zur Vorwoche. Reduktion um etwa 31%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69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Titel </a:t>
            </a:r>
            <a:r>
              <a:rPr lang="de-DE" b="1" dirty="0" smtClean="0"/>
              <a:t>Anzahl </a:t>
            </a:r>
            <a:r>
              <a:rPr lang="de-DE" dirty="0" smtClean="0"/>
              <a:t>der Aktivitäten aktualisieren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Datenquelle: S:\Projekte\RKI_nCoV-Lage\1.Lagemanagement\1.9.Intern.Kommunikation_12-IfSG\nCoV-Übersicht_Cluster-KoNa.xlsx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66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97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731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7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962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2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Dashboard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9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EpiCurve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1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</a:t>
            </a:r>
            <a:r>
              <a:rPr lang="de-DE" sz="1200" u="none" strike="noStrike" baseline="0" dirty="0" smtClean="0">
                <a:effectLst/>
              </a:rPr>
              <a:t>nach Land filtern</a:t>
            </a: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6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Anzahl, Differenz Vortag, Inzidenz: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MeldeBundesland</a:t>
            </a: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Todesfälle: Todesfälle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bundesländerxxxx-xx-xx_optionEM5_00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Trendanalysen: Alexander Ulrich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Covid-19_LK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(zur Auswahl: Grafik mit/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 Fallzahlen, in deutsch/ englisch)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7 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9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3200DD-F4FC-4DB2-A5BD-FE41F77B3D31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289-3195-4EB6-BCD4-8CABE2F0447C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E29D-FC25-480F-840B-60668DC72DC2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C893-1572-4831-A609-66F55195DE0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27.03.2020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A17C-BE54-4665-A1F1-D42701DF4A7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B1F9-A627-461B-A50E-819796678E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0FD576FE-F4A2-46A1-BEED-1B36222BD270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RKI_nCoV-Lage\1.Lagemanagement\1.9.Intern.Kommunikation_12-IfSG\nCoV-&#220;bersicht_Cluster-KoNa.xls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27.03.2020,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27.03.2020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38529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42.288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+ 5.780 (15%)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+ 55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77892"/>
            <a:ext cx="7855528" cy="1077218"/>
          </a:xfrm>
        </p:spPr>
        <p:txBody>
          <a:bodyPr/>
          <a:lstStyle/>
          <a:p>
            <a:r>
              <a:rPr lang="de-DE" sz="2400" dirty="0" smtClean="0"/>
              <a:t>Update 22.-26.03.2020: 13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7 &gt;100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27.03.2020,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1160850"/>
            <a:ext cx="7433614" cy="52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372058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24.-26.03.2020: 10 </a:t>
            </a:r>
            <a:r>
              <a:rPr lang="de-DE" sz="2400" dirty="0"/>
              <a:t>LKs mit </a:t>
            </a:r>
            <a:r>
              <a:rPr lang="de-DE" sz="2400" dirty="0" smtClean="0"/>
              <a:t>3-Tages-Inzidenz &gt;50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27.03.2020,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6" y="1155700"/>
            <a:ext cx="7396059" cy="52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312682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27.03.2020, </a:t>
            </a:r>
            <a:r>
              <a:rPr lang="de-DE" sz="1600" b="0" dirty="0">
                <a:solidFill>
                  <a:schemeClr val="tx1"/>
                </a:solidFill>
              </a:rPr>
              <a:t>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6" y="994410"/>
            <a:ext cx="7963857" cy="56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200" b="0" dirty="0" smtClean="0">
                <a:solidFill>
                  <a:schemeClr val="tx1"/>
                </a:solidFill>
              </a:rPr>
              <a:t>(Datenstand 27.03.2020,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" y="727522"/>
            <a:ext cx="8909752" cy="549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3925019" y="3096883"/>
            <a:ext cx="15958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27.03.2020, </a:t>
            </a:r>
            <a:r>
              <a:rPr lang="de-DE" sz="2000" b="0" dirty="0">
                <a:solidFill>
                  <a:schemeClr val="tx1"/>
                </a:solidFill>
              </a:rPr>
              <a:t>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87911"/>
              </p:ext>
            </p:extLst>
          </p:nvPr>
        </p:nvGraphicFramePr>
        <p:xfrm>
          <a:off x="344385" y="892751"/>
          <a:ext cx="8621491" cy="566928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73006"/>
                <a:gridCol w="1837736"/>
                <a:gridCol w="4310749"/>
              </a:tblGrid>
              <a:tr h="5505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4558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 smtClean="0">
                          <a:effectLst/>
                        </a:rPr>
                        <a:t>Heinsberg: 770,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520, SK Essen 301, Borken: 266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3774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 smtClean="0">
                          <a:effectLst/>
                        </a:rPr>
                        <a:t>Rosenheim:  388; Tirschenreuth: 253;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Freising</a:t>
                      </a:r>
                      <a:r>
                        <a:rPr lang="de-DE" sz="1400" u="none" strike="noStrike" kern="1200" dirty="0">
                          <a:effectLst/>
                        </a:rPr>
                        <a:t>: </a:t>
                      </a:r>
                      <a:r>
                        <a:rPr lang="de-DE" sz="1400" u="none" strike="noStrike" kern="1200" dirty="0" smtClean="0">
                          <a:effectLst/>
                        </a:rPr>
                        <a:t>246; LK Erding, LK Dachau: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152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Freiburg: 156; LK Esslingen: 131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LK Osnabrück: 141, LK Harburg: 121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Mitte: 144, Neukölln: 129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140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12.812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257299"/>
            <a:ext cx="8686801" cy="51672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Alter: Median 48 Jahre;  Mittelwert 46 Jahre</a:t>
            </a:r>
          </a:p>
          <a:p>
            <a:r>
              <a:rPr lang="de-DE" dirty="0" smtClean="0"/>
              <a:t>Geschlecht 22.677 (54%) männlich; 19.453 (46%) weiblich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Todesfälle </a:t>
            </a:r>
            <a:r>
              <a:rPr lang="de-DE" b="1" dirty="0" smtClean="0"/>
              <a:t>253</a:t>
            </a:r>
            <a:r>
              <a:rPr lang="de-DE" dirty="0"/>
              <a:t>: 164 </a:t>
            </a:r>
            <a:r>
              <a:rPr lang="de-DE" dirty="0" smtClean="0"/>
              <a:t>männlich, 88 weiblich, 1 ohne Angabe</a:t>
            </a:r>
          </a:p>
          <a:p>
            <a:pPr lvl="1"/>
            <a:r>
              <a:rPr lang="de-DE" dirty="0" smtClean="0"/>
              <a:t>Median 82 Jahre, Spanne 42-100 Jahre</a:t>
            </a:r>
          </a:p>
          <a:p>
            <a:pPr lvl="1"/>
            <a:r>
              <a:rPr lang="de-DE" dirty="0" smtClean="0"/>
              <a:t>90% der Todesfälle im Alter von 70+ Jahren (aber nur 10% aller Fälle)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327003"/>
            <a:ext cx="7712679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dirty="0" smtClean="0">
                <a:solidFill>
                  <a:schemeClr val="tx1"/>
                </a:solidFill>
              </a:rPr>
              <a:t>N=42.009</a:t>
            </a:r>
            <a:r>
              <a:rPr lang="de-DE" sz="1600" b="0" dirty="0" smtClean="0">
                <a:solidFill>
                  <a:schemeClr val="tx1"/>
                </a:solidFill>
              </a:rPr>
              <a:t>, Datenstand 27.03.2020,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</a:t>
            </a:r>
            <a:r>
              <a:rPr lang="de-DE" sz="1600" b="0" dirty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6" y="1886209"/>
            <a:ext cx="67421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2711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21943" y="548680"/>
            <a:ext cx="650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Altersverteilung  bestätigte COVID-19 Fälle</a:t>
            </a:r>
          </a:p>
          <a:p>
            <a:pPr algn="ctr"/>
            <a:r>
              <a:rPr lang="de-DE" sz="2800" b="1" dirty="0" smtClean="0"/>
              <a:t>6. bis 13. Meldewoche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654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3" y="1628800"/>
            <a:ext cx="70677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9091" y="548680"/>
            <a:ext cx="8630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Altersverteilung  bestätigte hospitalisierte COVID-19 Fälle</a:t>
            </a:r>
          </a:p>
          <a:p>
            <a:pPr algn="ctr"/>
            <a:r>
              <a:rPr lang="de-DE" sz="2800" b="1" dirty="0" smtClean="0"/>
              <a:t>9. bis 13. Meldewoche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135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</a:t>
            </a:r>
            <a:r>
              <a:rPr lang="de-DE" sz="1600" b="0" dirty="0"/>
              <a:t>Datenstand: 24.03.2020</a:t>
            </a:r>
            <a:r>
              <a:rPr lang="de-DE" sz="1600" b="0" dirty="0" smtClean="0"/>
              <a:t>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</a:t>
            </a:r>
            <a:r>
              <a:rPr lang="de-DE" sz="1600" b="0" dirty="0"/>
              <a:t>24.03.2020, 00:00</a:t>
            </a:r>
            <a:r>
              <a:rPr lang="de-DE" sz="1600" b="0" dirty="0" smtClean="0"/>
              <a:t>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dirty="0" smtClean="0"/>
              <a:t>36.508 bestätigten COVID-19-Fällen, die in </a:t>
            </a:r>
            <a:r>
              <a:rPr lang="de-DE" dirty="0" err="1" smtClean="0"/>
              <a:t>SurvNet</a:t>
            </a:r>
            <a:r>
              <a:rPr lang="de-DE" dirty="0" smtClean="0"/>
              <a:t> an das RKI übermittelt wurden, waren bis  27.03.2020 geschätzt </a:t>
            </a:r>
            <a:r>
              <a:rPr lang="de-DE" b="1" dirty="0" smtClean="0">
                <a:solidFill>
                  <a:srgbClr val="006EC7"/>
                </a:solidFill>
              </a:rPr>
              <a:t>ca. 7.600</a:t>
            </a:r>
            <a:r>
              <a:rPr lang="de-DE" dirty="0" smtClean="0"/>
              <a:t> Fälle inzwischen genesen. </a:t>
            </a:r>
          </a:p>
          <a:p>
            <a:r>
              <a:rPr lang="de-DE" dirty="0" smtClean="0"/>
              <a:t>Bewertet </a:t>
            </a:r>
            <a:r>
              <a:rPr lang="de-DE" dirty="0"/>
              <a:t>wurden Fälle mit bekanntem Erkrankungsbeginn bis zum </a:t>
            </a:r>
            <a:r>
              <a:rPr lang="de-DE" dirty="0" smtClean="0"/>
              <a:t>12.03.2020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Labortestungen </a:t>
            </a:r>
            <a:r>
              <a:rPr lang="de-DE" sz="2000" b="0" dirty="0"/>
              <a:t>(Datenstand 26.03.2020)</a:t>
            </a:r>
            <a:endParaRPr lang="de-DE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38717"/>
            <a:ext cx="8619738" cy="1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3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</a:t>
            </a:r>
            <a:r>
              <a:rPr lang="de-DE" sz="2000" b="0" dirty="0" smtClean="0"/>
              <a:t>27.03.2020</a:t>
            </a:r>
            <a:r>
              <a:rPr lang="de-DE" sz="2000" b="0" dirty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9222"/>
            <a:ext cx="8092592" cy="44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0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27.03.2020)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2503"/>
            <a:ext cx="8093075" cy="43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9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662435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517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23.03.2020.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von </a:t>
            </a:r>
            <a:r>
              <a:rPr lang="de-DE" dirty="0"/>
              <a:t>B</a:t>
            </a:r>
            <a:r>
              <a:rPr lang="de-DE" dirty="0" smtClean="0"/>
              <a:t>ewegungseinschränkungen in Bayern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9176" r="27177" b="15621"/>
          <a:stretch/>
        </p:blipFill>
        <p:spPr bwMode="auto">
          <a:xfrm>
            <a:off x="320632" y="1175657"/>
            <a:ext cx="8259630" cy="4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3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Bewegungsströme in Deutschland aus anonymisierten Mobilfunkdaten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4431" r="23185" b="19612"/>
          <a:stretch/>
        </p:blipFill>
        <p:spPr bwMode="auto">
          <a:xfrm>
            <a:off x="314697" y="1698171"/>
            <a:ext cx="8579922" cy="34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5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</a:t>
            </a:r>
            <a:r>
              <a:rPr lang="de-DE" dirty="0" smtClean="0"/>
              <a:t>Kreuzfahrtschiffen</a:t>
            </a:r>
          </a:p>
          <a:p>
            <a:r>
              <a:rPr lang="de-DE" dirty="0" smtClean="0"/>
              <a:t>Gesundheitseinrichtungen </a:t>
            </a:r>
            <a:r>
              <a:rPr lang="de-DE" dirty="0" smtClean="0"/>
              <a:t>zunehmend betroffen</a:t>
            </a:r>
          </a:p>
          <a:p>
            <a:pPr lvl="1"/>
            <a:r>
              <a:rPr lang="de-DE" dirty="0" smtClean="0"/>
              <a:t>Bayern beschreibt div. Krankenhäuser/Reha-Klinik und Pflegeheime</a:t>
            </a:r>
          </a:p>
          <a:p>
            <a:pPr lvl="2"/>
            <a:r>
              <a:rPr lang="de-DE" dirty="0" smtClean="0"/>
              <a:t>Sowohl Mitarbeiter als auch Patienten betroffen</a:t>
            </a:r>
          </a:p>
          <a:p>
            <a:pPr lvl="1"/>
            <a:r>
              <a:rPr lang="de-DE" dirty="0" smtClean="0"/>
              <a:t>Villingen-Schwenningen</a:t>
            </a:r>
          </a:p>
          <a:p>
            <a:pPr lvl="1"/>
            <a:r>
              <a:rPr lang="de-DE" dirty="0" smtClean="0"/>
              <a:t>Uniklinik </a:t>
            </a:r>
            <a:r>
              <a:rPr lang="de-DE" dirty="0" smtClean="0"/>
              <a:t>Jena</a:t>
            </a:r>
          </a:p>
          <a:p>
            <a:pPr lvl="1"/>
            <a:r>
              <a:rPr lang="de-DE" dirty="0" smtClean="0"/>
              <a:t>3 Krankenhäuser im Saarland….</a:t>
            </a:r>
          </a:p>
          <a:p>
            <a:r>
              <a:rPr lang="de-DE" dirty="0" smtClean="0"/>
              <a:t>Weitere Rückführungen deutscher Urlauber finden statt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aut </a:t>
            </a:r>
            <a:r>
              <a:rPr lang="de-DE" dirty="0"/>
              <a:t>Außenminister Maas </a:t>
            </a:r>
            <a:r>
              <a:rPr lang="de-DE" dirty="0" smtClean="0"/>
              <a:t>(23.03.2020) bislang </a:t>
            </a:r>
            <a:r>
              <a:rPr lang="de-DE" dirty="0"/>
              <a:t>etwa 120.000 der geschätzt 200.000 im Ausland gestrandeten Deutschen </a:t>
            </a:r>
            <a:r>
              <a:rPr lang="de-DE" dirty="0" smtClean="0"/>
              <a:t>zurückgeholt</a:t>
            </a:r>
          </a:p>
          <a:p>
            <a:pPr lvl="1"/>
            <a:r>
              <a:rPr lang="de-DE" dirty="0" smtClean="0"/>
              <a:t>Täglich ca. 10.000 Personen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484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3" action="ppaction://hlinkfile"/>
              </a:rPr>
              <a:t>\\</a:t>
            </a:r>
            <a:r>
              <a:rPr lang="de-DE" sz="1050" dirty="0" smtClean="0">
                <a:hlinkClick r:id="rId3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45219" y="871961"/>
            <a:ext cx="8481492" cy="5113203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Sachsen-Anhalt</a:t>
            </a:r>
          </a:p>
          <a:p>
            <a:pPr lvl="1"/>
            <a:r>
              <a:rPr lang="de-DE" sz="1600" dirty="0" smtClean="0"/>
              <a:t>Großer Ausbruch LK Wittenberg</a:t>
            </a:r>
          </a:p>
          <a:p>
            <a:pPr lvl="1"/>
            <a:r>
              <a:rPr lang="de-DE" sz="1600" dirty="0" smtClean="0"/>
              <a:t>Unterstützung </a:t>
            </a:r>
            <a:r>
              <a:rPr lang="de-DE" sz="1600" dirty="0"/>
              <a:t>bei Kontaktpersonennachverfolgung bei </a:t>
            </a:r>
            <a:r>
              <a:rPr lang="de-DE" sz="1600" dirty="0" smtClean="0"/>
              <a:t>einem Altenpflegeheim</a:t>
            </a:r>
            <a:endParaRPr lang="de-DE" sz="1600" dirty="0"/>
          </a:p>
          <a:p>
            <a:pPr lvl="1"/>
            <a:r>
              <a:rPr lang="de-DE" sz="1600" dirty="0"/>
              <a:t>Entsendung von </a:t>
            </a:r>
            <a:r>
              <a:rPr lang="de-DE" sz="1600" dirty="0" smtClean="0"/>
              <a:t>Christina Frank, Marina </a:t>
            </a:r>
            <a:r>
              <a:rPr lang="de-DE" sz="1600" dirty="0" err="1" smtClean="0"/>
              <a:t>Lewandowsky</a:t>
            </a:r>
            <a:r>
              <a:rPr lang="de-DE" sz="1600" dirty="0" smtClean="0"/>
              <a:t>, Neil Saad</a:t>
            </a:r>
            <a:endParaRPr lang="de-DE" sz="1600" dirty="0"/>
          </a:p>
          <a:p>
            <a:r>
              <a:rPr lang="de-DE" sz="1800" b="1" dirty="0" smtClean="0"/>
              <a:t>Nürnberg</a:t>
            </a:r>
          </a:p>
          <a:p>
            <a:pPr lvl="1"/>
            <a:r>
              <a:rPr lang="de-DE" sz="1600" dirty="0"/>
              <a:t>Unterstützung bei Kontaktpersonennachverfolgung </a:t>
            </a:r>
            <a:r>
              <a:rPr lang="de-DE" sz="1600" dirty="0" smtClean="0"/>
              <a:t>bei einer Arztpraxis mit SARS-CoV-2-positivem Arzt</a:t>
            </a:r>
          </a:p>
          <a:p>
            <a:pPr lvl="1"/>
            <a:r>
              <a:rPr lang="de-DE" sz="1600" dirty="0"/>
              <a:t>Entsendung von Sonia </a:t>
            </a:r>
            <a:r>
              <a:rPr lang="de-DE" sz="1600" dirty="0" smtClean="0"/>
              <a:t>Boender und Kai </a:t>
            </a:r>
            <a:r>
              <a:rPr lang="de-DE" sz="1600" dirty="0"/>
              <a:t>Michaelis </a:t>
            </a:r>
          </a:p>
          <a:p>
            <a:pPr lvl="1"/>
            <a:r>
              <a:rPr lang="de-DE" sz="1600" dirty="0" smtClean="0"/>
              <a:t>Befragungen laufen noch</a:t>
            </a:r>
          </a:p>
          <a:p>
            <a:r>
              <a:rPr lang="de-DE" sz="1800" b="1" dirty="0"/>
              <a:t>Ministerium für Arbeit, Gesundheit und </a:t>
            </a:r>
            <a:r>
              <a:rPr lang="de-DE" sz="1800" b="1" dirty="0" smtClean="0"/>
              <a:t>Soziales in NRW </a:t>
            </a:r>
            <a:r>
              <a:rPr lang="de-DE" sz="1800" dirty="0" smtClean="0"/>
              <a:t>(11.03.2020)</a:t>
            </a:r>
          </a:p>
          <a:p>
            <a:pPr lvl="1"/>
            <a:r>
              <a:rPr lang="de-DE" sz="1600" dirty="0"/>
              <a:t>F</a:t>
            </a:r>
            <a:r>
              <a:rPr lang="de-DE" sz="1600" dirty="0" smtClean="0"/>
              <a:t>achliche </a:t>
            </a:r>
            <a:r>
              <a:rPr lang="de-DE" sz="1600" dirty="0"/>
              <a:t>Unterstützung des RKI bei den vielfältigen </a:t>
            </a:r>
            <a:r>
              <a:rPr lang="de-DE" sz="1600" dirty="0" smtClean="0"/>
              <a:t>Anfragen</a:t>
            </a:r>
          </a:p>
          <a:p>
            <a:pPr lvl="1"/>
            <a:r>
              <a:rPr lang="de-DE" sz="1600" dirty="0" smtClean="0"/>
              <a:t>Keine Entsendung vorgesehen</a:t>
            </a:r>
            <a:endParaRPr lang="de-DE" sz="1600" b="1" dirty="0" smtClean="0"/>
          </a:p>
          <a:p>
            <a:r>
              <a:rPr lang="de-DE" sz="1800" b="1" dirty="0" smtClean="0"/>
              <a:t>Tirschenreuth</a:t>
            </a:r>
          </a:p>
          <a:p>
            <a:pPr lvl="1"/>
            <a:r>
              <a:rPr lang="de-DE" sz="1600" dirty="0"/>
              <a:t>40 Fälle nach </a:t>
            </a:r>
            <a:r>
              <a:rPr lang="de-DE" sz="1600" dirty="0" smtClean="0"/>
              <a:t>Starkbierfest</a:t>
            </a:r>
          </a:p>
          <a:p>
            <a:pPr lvl="1"/>
            <a:r>
              <a:rPr lang="de-DE" sz="1600" dirty="0" smtClean="0"/>
              <a:t>Europäisches mobiles Labor angefordert (Kapazität bis zu 100 Proben/Tag)</a:t>
            </a:r>
          </a:p>
          <a:p>
            <a:pPr lvl="1"/>
            <a:r>
              <a:rPr lang="de-DE" sz="1600" dirty="0" smtClean="0"/>
              <a:t>Michael </a:t>
            </a:r>
            <a:r>
              <a:rPr lang="de-DE" sz="1600" dirty="0"/>
              <a:t>Brandl und Sybille </a:t>
            </a:r>
            <a:r>
              <a:rPr lang="de-DE" sz="1600" dirty="0" err="1"/>
              <a:t>Rehmet</a:t>
            </a:r>
            <a:r>
              <a:rPr lang="de-DE" sz="1600" dirty="0"/>
              <a:t> </a:t>
            </a:r>
            <a:r>
              <a:rPr lang="de-DE" sz="1600" dirty="0" smtClean="0"/>
              <a:t>unterstürzten von Berlin aus</a:t>
            </a:r>
          </a:p>
          <a:p>
            <a:r>
              <a:rPr lang="de-DE" sz="1800" b="1" dirty="0" smtClean="0"/>
              <a:t>Saarland</a:t>
            </a:r>
          </a:p>
          <a:p>
            <a:pPr lvl="1"/>
            <a:r>
              <a:rPr lang="de-DE" sz="1600" dirty="0" smtClean="0"/>
              <a:t>Krankenhaus mit SARS-CoV2-positiven Mitarbeitern</a:t>
            </a:r>
          </a:p>
          <a:p>
            <a:pPr lvl="1"/>
            <a:r>
              <a:rPr lang="de-DE" sz="1600" dirty="0" smtClean="0"/>
              <a:t>Tim </a:t>
            </a:r>
            <a:r>
              <a:rPr lang="de-DE" sz="1600" dirty="0" err="1" smtClean="0"/>
              <a:t>Eckmanns</a:t>
            </a:r>
            <a:r>
              <a:rPr lang="de-DE" sz="1600" dirty="0" smtClean="0"/>
              <a:t> unterstützt von Berlin aus  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3791" y="354142"/>
            <a:ext cx="8092592" cy="338554"/>
          </a:xfrm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Keine §12 Übermittlungen mehr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Dashboard aktualisiert, kumulative Kurve aufgenommen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smtClean="0"/>
              <a:t>Syndromische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2445" b="2075"/>
          <a:stretch/>
        </p:blipFill>
        <p:spPr bwMode="auto">
          <a:xfrm>
            <a:off x="397342" y="1136919"/>
            <a:ext cx="8093075" cy="483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457200" y="5976382"/>
            <a:ext cx="832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1:</a:t>
            </a:r>
            <a:r>
              <a:rPr lang="de-DE" sz="1600" dirty="0"/>
              <a:t> 	Praxisindex bis zur 12. KW 2020 im Vergleich zu den Saisons 2018/19 und 2017/18 (Hintergrund-Aktivität bis zu einem Praxiswert von 115, gestrichelte Linie).</a:t>
            </a:r>
          </a:p>
        </p:txBody>
      </p:sp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Dashboard </a:t>
            </a:r>
            <a:r>
              <a:rPr lang="de-DE" dirty="0" err="1" smtClean="0"/>
              <a:t>Epi</a:t>
            </a:r>
            <a:r>
              <a:rPr lang="de-DE" dirty="0" smtClean="0"/>
              <a:t>-Kurve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A1916-F4C9-4685-9848-BE220A34DD6B}" type="datetime1">
              <a:rPr lang="de-DE" smtClean="0"/>
              <a:t>27.03.2020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200"/>
            <a:ext cx="8369816" cy="482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8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0359" r="1534"/>
          <a:stretch/>
        </p:blipFill>
        <p:spPr bwMode="auto">
          <a:xfrm>
            <a:off x="255319" y="1031250"/>
            <a:ext cx="8093075" cy="4867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6001623"/>
            <a:ext cx="86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12. KW 2020 in fünf Altersgruppen und ge­samt in Deutschland pro 100.000 Einwohner in der jeweiligen Altersgruppe. Die senkrechte Linie mar­kiert die 1. KW des Jahres.</a:t>
            </a:r>
          </a:p>
        </p:txBody>
      </p:sp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191" b="3160"/>
          <a:stretch/>
        </p:blipFill>
        <p:spPr bwMode="auto">
          <a:xfrm>
            <a:off x="397823" y="1222532"/>
            <a:ext cx="8449293" cy="452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5835624"/>
            <a:ext cx="859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3: </a:t>
            </a:r>
            <a:r>
              <a:rPr lang="de-DE" sz="1200" dirty="0"/>
              <a:t> Anteil positiver Influenza-, RS-, </a:t>
            </a:r>
            <a:r>
              <a:rPr lang="de-DE" sz="1200" dirty="0" err="1"/>
              <a:t>hMP</a:t>
            </a:r>
            <a:r>
              <a:rPr lang="de-DE" sz="1200" dirty="0"/>
              <a:t>-, PI- und </a:t>
            </a:r>
            <a:r>
              <a:rPr lang="de-DE" sz="1200" dirty="0" err="1"/>
              <a:t>Rhinoviren</a:t>
            </a:r>
            <a:r>
              <a:rPr lang="de-DE" sz="1200" dirty="0"/>
              <a:t> an allen im Rahmen des </a:t>
            </a:r>
            <a:r>
              <a:rPr lang="de-DE" sz="1200" dirty="0" err="1"/>
              <a:t>Sentinels</a:t>
            </a:r>
            <a:r>
              <a:rPr lang="de-DE" sz="1200" dirty="0"/>
              <a:t> ein­ge­sandten Proben (</a:t>
            </a:r>
            <a:r>
              <a:rPr lang="de-DE" sz="1200" dirty="0" err="1"/>
              <a:t>Positivenrate</a:t>
            </a:r>
            <a:r>
              <a:rPr lang="de-DE" sz="1200" dirty="0"/>
              <a:t>, rechte y-Achse, Linien) sowie die Anzahl der an das NRZ für </a:t>
            </a:r>
            <a:r>
              <a:rPr lang="de-DE" sz="1200" dirty="0" err="1"/>
              <a:t>Influ­en­za­viren</a:t>
            </a:r>
            <a:r>
              <a:rPr lang="de-DE" sz="1200" dirty="0"/>
              <a:t> eingesandten </a:t>
            </a:r>
            <a:r>
              <a:rPr lang="de-DE" sz="1200" dirty="0" err="1"/>
              <a:t>Sentinelproben</a:t>
            </a:r>
            <a:r>
              <a:rPr lang="de-DE" sz="1200" dirty="0"/>
              <a:t> (linke y-Achse, graue Balken) von der 40. KW 2019 bis zur 12. KW 2020.</a:t>
            </a:r>
          </a:p>
        </p:txBody>
      </p:sp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" y="1309542"/>
            <a:ext cx="8636620" cy="3689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22371" y="5313150"/>
            <a:ext cx="8814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5:</a:t>
            </a:r>
            <a:r>
              <a:rPr lang="de-DE" sz="1600" dirty="0"/>
              <a:t> Wöchentliche Anzahl der SARI-Fälle (ICD-10-Codes J09 – J22) mit einer Verweildauer bis zu einer Woche von der 40. KW 2017 bis zur 11. KW 2020, Daten aus 72 </a:t>
            </a:r>
            <a:r>
              <a:rPr lang="de-DE" sz="1600" dirty="0" err="1"/>
              <a:t>Sentinelkliniken</a:t>
            </a:r>
            <a:r>
              <a:rPr lang="de-DE" sz="1600" dirty="0"/>
              <a:t>. Die senkrechte Linie markiert jeweils die 1. KW des Jahres, der Zeitraum der Grippewelle ist grau hinterlegt.</a:t>
            </a:r>
          </a:p>
        </p:txBody>
      </p:sp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4696" y="170181"/>
            <a:ext cx="8092592" cy="338554"/>
          </a:xfrm>
        </p:spPr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14603"/>
          <a:stretch/>
        </p:blipFill>
        <p:spPr bwMode="auto">
          <a:xfrm>
            <a:off x="207818" y="508735"/>
            <a:ext cx="5884223" cy="5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2" b="2484"/>
          <a:stretch/>
        </p:blipFill>
        <p:spPr bwMode="auto">
          <a:xfrm>
            <a:off x="5341370" y="6249265"/>
            <a:ext cx="3802630" cy="5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22837" r="26364" b="34909"/>
          <a:stretch/>
        </p:blipFill>
        <p:spPr bwMode="auto">
          <a:xfrm>
            <a:off x="224641" y="1031250"/>
            <a:ext cx="8064336" cy="52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2000" b="0" dirty="0" smtClean="0">
                <a:solidFill>
                  <a:schemeClr val="tx1"/>
                </a:solidFill>
              </a:rPr>
              <a:t>(Datenstand 27.03.2020, 0:00 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42.292 COVID-19-Fälle in Deutschland nach vorliegendem Erkrankungsdatum- bzw. nach Meldedatum, die </a:t>
            </a:r>
            <a:r>
              <a:rPr lang="de-DE" dirty="0"/>
              <a:t>seit </a:t>
            </a:r>
            <a:r>
              <a:rPr lang="de-DE" dirty="0" smtClean="0"/>
              <a:t>20.01.2020 übermittelt wurden.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3"/>
          <a:stretch/>
        </p:blipFill>
        <p:spPr bwMode="auto">
          <a:xfrm>
            <a:off x="365125" y="1338588"/>
            <a:ext cx="8413750" cy="40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27.03.2020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88187"/>
              </p:ext>
            </p:extLst>
          </p:nvPr>
        </p:nvGraphicFramePr>
        <p:xfrm>
          <a:off x="225632" y="771892"/>
          <a:ext cx="8217283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80062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7145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2.924,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189, Vorarlberg: 82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1443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279,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52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48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36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27.03.2020, </a:t>
            </a:r>
            <a:r>
              <a:rPr lang="de-DE" sz="1800" b="0" dirty="0">
                <a:solidFill>
                  <a:schemeClr val="tx1"/>
                </a:solidFill>
              </a:rPr>
              <a:t>0:00 Uhr)</a:t>
            </a:r>
            <a:endParaRPr lang="de-DE" sz="1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56116"/>
              </p:ext>
            </p:extLst>
          </p:nvPr>
        </p:nvGraphicFramePr>
        <p:xfrm>
          <a:off x="457200" y="866899"/>
          <a:ext cx="8092592" cy="549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149"/>
                <a:gridCol w="1022458"/>
                <a:gridCol w="1583848"/>
                <a:gridCol w="1674420"/>
                <a:gridCol w="1222717"/>
              </a:tblGrid>
              <a:tr h="239983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2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2856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/>
                </a:tc>
              </a:tr>
              <a:tr h="23252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9.481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2.810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</a:tr>
              <a:tr h="2963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42.288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27.03.2020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" y="859099"/>
            <a:ext cx="7969548" cy="560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27.03.2020, </a:t>
            </a:r>
            <a:r>
              <a:rPr lang="de-DE" sz="1600" b="0" dirty="0">
                <a:solidFill>
                  <a:schemeClr val="tx1"/>
                </a:solidFill>
              </a:rPr>
              <a:t>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66595"/>
            <a:ext cx="7790488" cy="55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66017"/>
            <a:ext cx="7665523" cy="1077218"/>
          </a:xfrm>
        </p:spPr>
        <p:txBody>
          <a:bodyPr/>
          <a:lstStyle/>
          <a:p>
            <a:r>
              <a:rPr lang="de-DE" sz="2400" dirty="0" smtClean="0"/>
              <a:t>Update 20.-26.03.2020: 13 </a:t>
            </a:r>
            <a:r>
              <a:rPr lang="de-DE" sz="2400" dirty="0"/>
              <a:t>LKs mit 7</a:t>
            </a:r>
            <a:r>
              <a:rPr lang="de-DE" sz="2400" dirty="0" smtClean="0"/>
              <a:t>-Tages-Inzidenz &gt;50, davon 3 &gt;200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27.03.2020,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27.03.2020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1" y="1155699"/>
            <a:ext cx="7525945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Office PowerPoint</Application>
  <PresentationFormat>Bildschirmpräsentation (4:3)</PresentationFormat>
  <Paragraphs>464</Paragraphs>
  <Slides>34</Slides>
  <Notes>29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Office-Design</vt:lpstr>
      <vt:lpstr>COVID-19: Fälle in Deutschland (Datenstand 27.03.2020, 0:00 Uhr)</vt:lpstr>
      <vt:lpstr>Genesene </vt:lpstr>
      <vt:lpstr>Dashboard Epi-Kurve</vt:lpstr>
      <vt:lpstr>COVID-19: Epidemiologische Kurve in Deutschland  (Datenstand 27.03.2020, 0:00 Uhr)</vt:lpstr>
      <vt:lpstr>Expositionsorte International (Datenstand 27.03.2020, 0:00 Uhr)</vt:lpstr>
      <vt:lpstr>COVID-19: Fälle in Deutschland (Datenstand 27.03.2020, 0:00 Uhr)</vt:lpstr>
      <vt:lpstr>PowerPoint-Präsentation</vt:lpstr>
      <vt:lpstr>COVID-19: Geografische Verteilung in Deutschland (Datenstand 27.03.2020, 0:00 Uhr)</vt:lpstr>
      <vt:lpstr>Update 20.-26.03.2020: 13 LKs mit 7-Tages-Inzidenz &gt;50, davon 3 &gt;200 Fälle/100.000 Einw. (Datenstand: 27.03.2020, 0:00 Uhr) </vt:lpstr>
      <vt:lpstr>Update 22.-26.03.2020: 13 LKs mit 5-Tages-Inzidenz &gt;50, davon 7 &gt;100 Fälle/100.000 Einw. (Datenstand: 27.03.2020, 0:00 Uhr) </vt:lpstr>
      <vt:lpstr>Update 24.-26.03.2020: 10 LKs mit 3-Tages-Inzidenz &gt;50 Fälle/100.000 Einw. (Datenstand: 27.03.2020, 0:00 Uhr) </vt:lpstr>
      <vt:lpstr>Trendanalysen der Kreise mit den meisten Fällen (Datenstand 27.03.2020, 0:00 Uhr; nach Erkrankungsdatum bzw. Meldedatum-Diagnoseverzug v. 5 Tagen)</vt:lpstr>
      <vt:lpstr>Top 15  Inzidenz – Trend  -  Exportierte Fälle  (Datenstand 27.03.2020, 0:00 Uhr)</vt:lpstr>
      <vt:lpstr>Expositionsorte national (Datenstand 27.03.2020, 0:00 Uhr)</vt:lpstr>
      <vt:lpstr>COVID-19: Alters- und Geschlechtsverteilung in Deutschland (N=42.009, Datenstand 27.03.2020, 0:00 Uhr) </vt:lpstr>
      <vt:lpstr>PowerPoint-Präsentation</vt:lpstr>
      <vt:lpstr>PowerPoint-Präsentation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Labortestungen (Datenstand 26.03.2020)</vt:lpstr>
      <vt:lpstr>DIVI-IntensivRegister (Datenstand 27.03.2020)</vt:lpstr>
      <vt:lpstr>DIVI-IntensivRegister (Datenstand 27.03.2020)</vt:lpstr>
      <vt:lpstr>Die Gesamtzahl der Bewegungen in Deutschland nimmt ab</vt:lpstr>
      <vt:lpstr>Auswirkungen von Bewegungseinschränkungen in Bayern</vt:lpstr>
      <vt:lpstr>Bewegungsströme in Deutschland aus anonymisierten Mobilfunkdaten</vt:lpstr>
      <vt:lpstr>Position Internationale Kommunikation/KoNa  484 Aktivitäten u.a. zu Clustern</vt:lpstr>
      <vt:lpstr>Amtshilfeersuchen</vt:lpstr>
      <vt:lpstr>Neue Vorgehen </vt:lpstr>
      <vt:lpstr>AGI – Syndromische Surveillance</vt:lpstr>
      <vt:lpstr>AGI- Syndromische Surveillance</vt:lpstr>
      <vt:lpstr>Virologische Surveillance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745</cp:revision>
  <cp:lastPrinted>2020-03-12T08:18:43Z</cp:lastPrinted>
  <dcterms:created xsi:type="dcterms:W3CDTF">2015-11-02T12:29:13Z</dcterms:created>
  <dcterms:modified xsi:type="dcterms:W3CDTF">2020-03-27T21:38:23Z</dcterms:modified>
</cp:coreProperties>
</file>