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59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21" autoAdjust="0"/>
  </p:normalViewPr>
  <p:slideViewPr>
    <p:cSldViewPr>
      <p:cViewPr>
        <p:scale>
          <a:sx n="60" d="100"/>
          <a:sy n="60" d="100"/>
        </p:scale>
        <p:origin x="-3108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Hongkong, Singapur</a:t>
            </a:r>
            <a:r>
              <a:rPr lang="de-DE" baseline="0" dirty="0" smtClean="0"/>
              <a:t> </a:t>
            </a:r>
            <a:r>
              <a:rPr lang="de-DE" baseline="0" smtClean="0"/>
              <a:t>und Taiwan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9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Bisherige Risikogebiete: </a:t>
            </a:r>
            <a:r>
              <a:rPr lang="es-ES" sz="1200" dirty="0" smtClean="0"/>
              <a:t>Regionen Madrid, Navarra, La Rioja und Paìs Vasco – die Region</a:t>
            </a:r>
            <a:r>
              <a:rPr lang="es-ES" sz="1200" baseline="0" dirty="0" smtClean="0"/>
              <a:t> </a:t>
            </a:r>
            <a:r>
              <a:rPr lang="es-ES" sz="1200" b="1" dirty="0" smtClean="0">
                <a:solidFill>
                  <a:srgbClr val="C00000"/>
                </a:solidFill>
              </a:rPr>
              <a:t>Castilla-La</a:t>
            </a:r>
            <a:r>
              <a:rPr lang="es-ES" sz="1200" b="1" baseline="0" dirty="0" smtClean="0">
                <a:solidFill>
                  <a:srgbClr val="C00000"/>
                </a:solidFill>
              </a:rPr>
              <a:t> Mancha </a:t>
            </a:r>
            <a:r>
              <a:rPr lang="es-ES" sz="1200" b="0" baseline="0" dirty="0" smtClean="0">
                <a:solidFill>
                  <a:srgbClr val="C00000"/>
                </a:solidFill>
              </a:rPr>
              <a:t>hat Paìs Vasco </a:t>
            </a:r>
            <a:r>
              <a:rPr lang="es-ES" sz="1200" b="0" baseline="0" smtClean="0">
                <a:solidFill>
                  <a:srgbClr val="C00000"/>
                </a:solidFill>
              </a:rPr>
              <a:t>in der kumlativen Inzidenz sowie </a:t>
            </a:r>
            <a:r>
              <a:rPr lang="es-ES" sz="1200" b="0" baseline="0" dirty="0" smtClean="0">
                <a:solidFill>
                  <a:srgbClr val="C00000"/>
                </a:solidFill>
              </a:rPr>
              <a:t>Todeszahlen nun überholt</a:t>
            </a:r>
            <a:endParaRPr lang="es-ES" sz="1200" b="0" dirty="0" smtClean="0">
              <a:solidFill>
                <a:srgbClr val="C00000"/>
              </a:solidFill>
            </a:endParaRPr>
          </a:p>
          <a:p>
            <a:endParaRPr lang="de-DE" sz="1200" dirty="0" smtClean="0"/>
          </a:p>
          <a:p>
            <a:r>
              <a:rPr lang="de-DE" sz="1200" dirty="0" smtClean="0"/>
              <a:t>Quellen: </a:t>
            </a:r>
          </a:p>
          <a:p>
            <a:r>
              <a:rPr lang="de-DE" sz="1200" dirty="0" smtClean="0"/>
              <a:t>https://www.mscbs.gob.es/profesionales/saludPublica/ccayes/alertasActual/nCov-China/documentos/Actualizacion_59_COVID-19.pdf</a:t>
            </a:r>
          </a:p>
          <a:p>
            <a:r>
              <a:rPr lang="de-DE" sz="1200" dirty="0" smtClean="0"/>
              <a:t>https://covid19.isciii.es/</a:t>
            </a:r>
          </a:p>
          <a:p>
            <a:r>
              <a:rPr lang="de-DE" sz="1200" dirty="0" smtClean="0">
                <a:hlinkClick r:id=""/>
              </a:rPr>
              <a:t>https://www.mscbs.gob.es/profesionales/saludPublica/ccayes/alertasActual/nCov-China/situacionActual.htm</a:t>
            </a:r>
          </a:p>
          <a:p>
            <a:r>
              <a:rPr lang="de-DE" sz="1200" dirty="0" smtClean="0">
                <a:hlinkClick r:id=""/>
              </a:rPr>
              <a:t>https://en.wikipedia.org/wiki/2020_coronavirus_pandemic_in_Spain</a:t>
            </a:r>
            <a:endParaRPr lang="de-DE" sz="12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Population</a:t>
            </a:r>
            <a:r>
              <a:rPr lang="de-DE" baseline="0" dirty="0" smtClean="0"/>
              <a:t> (World Bank, 2018):46.723.749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https://www.mscbs.gob.es/profesionales/saludPublica/ccayes/alertasActual/nCov-China/documentos/Actualizacion_59_COVID-19.pdf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https://www.mscbs.gob.es/profesionales/saludPublica/ccayes/alertasActual/nCov-China/documentos/Actualizacion_59_COVID-19.pdf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9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https://www.mscbs.gob.es/profesionales/saludPublica/ccayes/alertasActual/nCov-China/documentos/Actualizacion_57_COVID-19.pdf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https://www.mscbs.gob.es/profesionales/saludPublica/ccayes/alertasActual/nCov-China/documentos/Actualizacion_59_COVID-19.pdf</a:t>
            </a:r>
          </a:p>
          <a:p>
            <a:r>
              <a:rPr lang="de-DE" dirty="0" smtClean="0"/>
              <a:t>https://www.isciii.es/QueHacemos/Servicios/VigilanciaSaludPublicaRENAVE/EnfermedadesTransmisibles/Paginas/InformesCOVID-19.aspx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https://twitter.com/saglikbakanligi</a:t>
            </a:r>
          </a:p>
          <a:p>
            <a:endParaRPr lang="de-DE" dirty="0" smtClean="0"/>
          </a:p>
          <a:p>
            <a:r>
              <a:rPr lang="de-DE" dirty="0" smtClean="0"/>
              <a:t>https://saglik.gov.tr/</a:t>
            </a:r>
          </a:p>
          <a:p>
            <a:endParaRPr lang="de-DE" dirty="0" smtClean="0"/>
          </a:p>
          <a:p>
            <a:r>
              <a:rPr lang="de-DE" dirty="0" smtClean="0"/>
              <a:t>https://en.wikipedia.org/wiki/2020_coronavirus_pandemic_in_Turkey</a:t>
            </a:r>
          </a:p>
          <a:p>
            <a:endParaRPr lang="de-DE" dirty="0" smtClean="0"/>
          </a:p>
          <a:p>
            <a:r>
              <a:rPr lang="de-DE" dirty="0" smtClean="0"/>
              <a:t>https://www.saglik.gov.tr/EN,64642/coronavirus-test-will-give-results-in-15-minutes.html</a:t>
            </a:r>
          </a:p>
          <a:p>
            <a:endParaRPr lang="de-DE" dirty="0" smtClean="0"/>
          </a:p>
          <a:p>
            <a:r>
              <a:rPr lang="de-DE" dirty="0" smtClean="0"/>
              <a:t>https://www.saglik.gov.tr/EN,64638/minister-koca-delivers-presentation-on-coronavirus-efforts-at-parliament.html</a:t>
            </a:r>
          </a:p>
          <a:p>
            <a:endParaRPr lang="de-DE" dirty="0" smtClean="0"/>
          </a:p>
          <a:p>
            <a:r>
              <a:rPr lang="de-DE" dirty="0" smtClean="0"/>
              <a:t>https://en.wikipedia.org/wiki/COVID-19_testing</a:t>
            </a:r>
          </a:p>
          <a:p>
            <a:endParaRPr lang="de-DE" dirty="0" smtClean="0"/>
          </a:p>
          <a:p>
            <a:r>
              <a:rPr lang="de-DE" dirty="0" smtClean="0"/>
              <a:t>Population (World</a:t>
            </a:r>
            <a:r>
              <a:rPr lang="de-DE" baseline="0" dirty="0" smtClean="0"/>
              <a:t> Bank, 2018): 82.319.724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30.03.2020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36904" cy="55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neue </a:t>
            </a:r>
            <a:r>
              <a:rPr lang="de-DE" sz="2400" dirty="0" smtClean="0"/>
              <a:t>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29.03.2020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3"/>
            <a:ext cx="8280920" cy="558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</a:t>
            </a:r>
            <a:r>
              <a:rPr lang="de-DE" sz="2400" dirty="0"/>
              <a:t>neue 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29.03.2020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1323"/>
            <a:ext cx="7939419" cy="56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 19 in Hongkong, Singapur und Taiwan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29.03.2020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8" y="2601690"/>
            <a:ext cx="5413624" cy="36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44474"/>
            <a:ext cx="2874011" cy="19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Spain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40060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78.797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Fälle </a:t>
            </a:r>
            <a:r>
              <a:rPr lang="de-DE" sz="1400" dirty="0" smtClean="0">
                <a:solidFill>
                  <a:prstClr val="black"/>
                </a:solidFill>
                <a:latin typeface="ScalaSansPro-Regular" pitchFamily="50" charset="0"/>
              </a:rPr>
              <a:t>(Datenstand 29.03.2020)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6.528 Todesfälle (Fallsterblichkeit: 8,3%)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43.397 hospitalisiert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4.907 ICU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168,6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987824" y="149187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Zahl der Fälle und Todesfälle hat sich in 4 Tagen verdoppelt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835696" y="2338810"/>
            <a:ext cx="3796184" cy="277203"/>
            <a:chOff x="1835696" y="2338810"/>
            <a:chExt cx="3796184" cy="277203"/>
          </a:xfrm>
        </p:grpSpPr>
        <p:sp>
          <p:nvSpPr>
            <p:cNvPr id="9" name="Textfeld 8"/>
            <p:cNvSpPr txBox="1"/>
            <p:nvPr/>
          </p:nvSpPr>
          <p:spPr>
            <a:xfrm>
              <a:off x="1835696" y="2338810"/>
              <a:ext cx="774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 smtClean="0">
                  <a:solidFill>
                    <a:prstClr val="black"/>
                  </a:solidFill>
                </a:rPr>
                <a:t>Kum</a:t>
              </a:r>
              <a:r>
                <a:rPr lang="de-DE" sz="1000" dirty="0" smtClean="0">
                  <a:solidFill>
                    <a:prstClr val="black"/>
                  </a:solidFill>
                </a:rPr>
                <a:t>. </a:t>
              </a:r>
              <a:r>
                <a:rPr lang="de-DE" sz="1000" dirty="0" err="1" smtClean="0">
                  <a:solidFill>
                    <a:prstClr val="black"/>
                  </a:solidFill>
                </a:rPr>
                <a:t>Inz</a:t>
              </a:r>
              <a:r>
                <a:rPr lang="de-DE" sz="1000" dirty="0" smtClean="0">
                  <a:solidFill>
                    <a:prstClr val="black"/>
                  </a:solidFill>
                </a:rPr>
                <a:t>. 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445640" y="2369792"/>
              <a:ext cx="8818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prstClr val="black"/>
                  </a:solidFill>
                </a:rPr>
                <a:t>Hospitalisiert 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402124" y="2364043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prstClr val="black"/>
                  </a:solidFill>
                </a:rPr>
                <a:t>ICU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779912" y="2348880"/>
              <a:ext cx="7502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prstClr val="black"/>
                  </a:solidFill>
                </a:rPr>
                <a:t>Todesfälle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355976" y="2338811"/>
              <a:ext cx="7502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prstClr val="black"/>
                  </a:solidFill>
                </a:rPr>
                <a:t>Genesen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881622" y="2348880"/>
              <a:ext cx="7502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prstClr val="black"/>
                  </a:solidFill>
                </a:rPr>
                <a:t>Neue Fälle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6125000" y="5988407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prstClr val="black"/>
                </a:solidFill>
              </a:rPr>
              <a:t>Bestätigte tägliche Fälle von COVID-19 nach </a:t>
            </a:r>
            <a:r>
              <a:rPr lang="de-DE" sz="800" dirty="0" smtClean="0">
                <a:solidFill>
                  <a:prstClr val="black"/>
                </a:solidFill>
              </a:rPr>
              <a:t>Meldedatum (grün), </a:t>
            </a:r>
            <a:r>
              <a:rPr lang="de-DE" sz="800" dirty="0">
                <a:solidFill>
                  <a:prstClr val="black"/>
                </a:solidFill>
              </a:rPr>
              <a:t>der </a:t>
            </a:r>
            <a:r>
              <a:rPr lang="de-DE" sz="800" dirty="0" smtClean="0">
                <a:solidFill>
                  <a:prstClr val="black"/>
                </a:solidFill>
              </a:rPr>
              <a:t>Diagnose (rot) </a:t>
            </a:r>
            <a:r>
              <a:rPr lang="de-DE" sz="800" dirty="0">
                <a:solidFill>
                  <a:prstClr val="black"/>
                </a:solidFill>
              </a:rPr>
              <a:t>und des Auftretens der </a:t>
            </a:r>
            <a:r>
              <a:rPr lang="de-DE" sz="800" dirty="0" smtClean="0">
                <a:solidFill>
                  <a:prstClr val="black"/>
                </a:solidFill>
              </a:rPr>
              <a:t>Symptome (blau)</a:t>
            </a:r>
            <a:endParaRPr lang="de-DE" sz="800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23505" y="1566757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Madrid</a:t>
            </a: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25" name="Gerade Verbindung 24"/>
          <p:cNvCxnSpPr>
            <a:stCxn id="17" idx="3"/>
          </p:cNvCxnSpPr>
          <p:nvPr/>
        </p:nvCxnSpPr>
        <p:spPr>
          <a:xfrm>
            <a:off x="6561821" y="1705257"/>
            <a:ext cx="1145233" cy="6335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660232" y="1240748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La Rioja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316416" y="1238958"/>
            <a:ext cx="672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Navarra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329005" y="985000"/>
            <a:ext cx="825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prstClr val="black"/>
                </a:solidFill>
              </a:rPr>
              <a:t>País</a:t>
            </a:r>
            <a:r>
              <a:rPr lang="de-DE" sz="1200" dirty="0">
                <a:solidFill>
                  <a:prstClr val="black"/>
                </a:solidFill>
              </a:rPr>
              <a:t> Vasco</a:t>
            </a:r>
          </a:p>
        </p:txBody>
      </p:sp>
      <p:cxnSp>
        <p:nvCxnSpPr>
          <p:cNvPr id="33" name="Gerade Verbindung 32"/>
          <p:cNvCxnSpPr>
            <a:stCxn id="30" idx="2"/>
          </p:cNvCxnSpPr>
          <p:nvPr/>
        </p:nvCxnSpPr>
        <p:spPr>
          <a:xfrm>
            <a:off x="6994619" y="1517747"/>
            <a:ext cx="875533" cy="4357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32" idx="2"/>
          </p:cNvCxnSpPr>
          <p:nvPr/>
        </p:nvCxnSpPr>
        <p:spPr>
          <a:xfrm>
            <a:off x="7741746" y="1261999"/>
            <a:ext cx="142622" cy="5216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31" idx="2"/>
          </p:cNvCxnSpPr>
          <p:nvPr/>
        </p:nvCxnSpPr>
        <p:spPr>
          <a:xfrm flipH="1">
            <a:off x="8036768" y="1515957"/>
            <a:ext cx="615670" cy="3720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777931" y="3068960"/>
            <a:ext cx="1385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prstClr val="black"/>
                </a:solidFill>
              </a:rPr>
              <a:t>Castilla</a:t>
            </a:r>
            <a:r>
              <a:rPr lang="de-DE" sz="1200" dirty="0">
                <a:solidFill>
                  <a:prstClr val="black"/>
                </a:solidFill>
              </a:rPr>
              <a:t>–La Mancha</a:t>
            </a:r>
          </a:p>
        </p:txBody>
      </p:sp>
      <p:cxnSp>
        <p:nvCxnSpPr>
          <p:cNvPr id="29" name="Gerade Verbindung 28"/>
          <p:cNvCxnSpPr>
            <a:endCxn id="27" idx="0"/>
          </p:cNvCxnSpPr>
          <p:nvPr/>
        </p:nvCxnSpPr>
        <p:spPr>
          <a:xfrm>
            <a:off x="7956376" y="2511546"/>
            <a:ext cx="514149" cy="5574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49" y="4077785"/>
            <a:ext cx="3380471" cy="183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Bestätigte tägliche Fälle von COVID-19 nach </a:t>
            </a:r>
            <a:r>
              <a:rPr lang="de-DE" dirty="0" smtClean="0"/>
              <a:t>Meldedatum in </a:t>
            </a:r>
            <a:r>
              <a:rPr lang="de-DE" dirty="0"/>
              <a:t>den </a:t>
            </a:r>
            <a:r>
              <a:rPr lang="de-DE" dirty="0" smtClean="0"/>
              <a:t>Regionen </a:t>
            </a:r>
            <a:r>
              <a:rPr lang="de-DE" dirty="0"/>
              <a:t>mit der höchsten Inzidenz in den letzten 14 Tagen, </a:t>
            </a:r>
            <a:r>
              <a:rPr lang="de-DE" dirty="0" smtClean="0"/>
              <a:t>29.03.20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57951" cy="476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Bestätigte tägliche Fälle von COVID-19 nach </a:t>
            </a:r>
            <a:r>
              <a:rPr lang="de-DE" dirty="0" smtClean="0"/>
              <a:t>Meldedatum in </a:t>
            </a:r>
            <a:r>
              <a:rPr lang="de-DE" dirty="0"/>
              <a:t>den </a:t>
            </a:r>
            <a:r>
              <a:rPr lang="de-DE" dirty="0" smtClean="0"/>
              <a:t>Regionen, 29.03.20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8634"/>
            <a:ext cx="5760641" cy="29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8" y="4359976"/>
            <a:ext cx="5855233" cy="20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Der Prozentsatz der importierten Fälle ist von 51% (Analyse vom 03.03.) auf weniger als 5% gesunken </a:t>
            </a:r>
            <a:r>
              <a:rPr lang="de-DE" dirty="0"/>
              <a:t>(Stand 26.03.)</a:t>
            </a:r>
          </a:p>
          <a:p>
            <a:r>
              <a:rPr lang="de-DE" dirty="0" smtClean="0"/>
              <a:t>15,5% der gemeldeten Fälle sind Fachkräfte im Gesundheitswesen</a:t>
            </a:r>
          </a:p>
          <a:p>
            <a:r>
              <a:rPr lang="de-DE" dirty="0" smtClean="0"/>
              <a:t>24% </a:t>
            </a:r>
            <a:r>
              <a:rPr lang="de-DE" dirty="0"/>
              <a:t>der Fälle hatten Kontakt zu einem wahrscheinlichen oder bestätigten COVID-19 Fall</a:t>
            </a:r>
          </a:p>
          <a:p>
            <a:r>
              <a:rPr lang="de-DE" dirty="0" smtClean="0"/>
              <a:t>32,8% </a:t>
            </a:r>
            <a:r>
              <a:rPr lang="de-DE" dirty="0"/>
              <a:t>der bestätigten Fälle hatten Kontakt zu einer Person mit einer </a:t>
            </a:r>
            <a:r>
              <a:rPr lang="de-DE" dirty="0" smtClean="0"/>
              <a:t>akuten Atemwegsinfektion</a:t>
            </a:r>
          </a:p>
          <a:p>
            <a:r>
              <a:rPr lang="de-DE" dirty="0" smtClean="0"/>
              <a:t>7.596 Tests/1 </a:t>
            </a:r>
            <a:r>
              <a:rPr lang="de-DE" dirty="0" err="1"/>
              <a:t>Mio</a:t>
            </a:r>
            <a:r>
              <a:rPr lang="de-DE" dirty="0"/>
              <a:t> </a:t>
            </a:r>
            <a:r>
              <a:rPr lang="de-DE" dirty="0" err="1" smtClean="0"/>
              <a:t>Ew</a:t>
            </a:r>
            <a:r>
              <a:rPr lang="de-DE" dirty="0" smtClean="0"/>
              <a:t> (355.000 insgesamt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Risiko-Hintergrund der bestätigten 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9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348880"/>
            <a:ext cx="4320480" cy="38688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800" dirty="0" smtClean="0"/>
              <a:t>Gesamt </a:t>
            </a:r>
            <a:r>
              <a:rPr lang="de-DE" sz="1800" dirty="0" smtClean="0"/>
              <a:t>getestet (Stand 29.3.): 65.446</a:t>
            </a:r>
          </a:p>
          <a:p>
            <a:r>
              <a:rPr lang="de-DE" sz="1800" dirty="0" smtClean="0"/>
              <a:t>Positivrate der Tests: 14%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Die Anzahl der Laboratorien soll von 18 auf 36 steigen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Maßnahmen </a:t>
            </a:r>
            <a:r>
              <a:rPr lang="de-DE" sz="1800" dirty="0"/>
              <a:t>wurden verschärft: Einschränkung der Nutzung öffentlicher Räume, Ausgangssperre für ältere Menschen ab 65 Jahre und Vorerkrankte,  Schließung von Schulen, Cafés und Bars, das Verbot von Massengebeten in Moscheen, Aussetzung von Sport-Events und Auslands-Flügen, die Bürger dürfen ihren Wohnort nur noch in Ausnahmefällen verlassen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Türkei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9.217 Fälle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131Todesfälle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Fall-Verstorbenen-Anteil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1,4%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Inzidenz 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.: 11,2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0054" y="6277161"/>
            <a:ext cx="17812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Graphik 2: kumulative Zahlen</a:t>
            </a:r>
            <a:endParaRPr lang="de-DE" sz="105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28" y="700366"/>
            <a:ext cx="4698529" cy="214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368427" y="3189375"/>
            <a:ext cx="35928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Graphik </a:t>
            </a:r>
            <a:r>
              <a:rPr lang="de-DE" sz="1050" dirty="0"/>
              <a:t>1: Provinzen mit bestätigten (rot) oder vermuteten (blau) </a:t>
            </a:r>
            <a:r>
              <a:rPr lang="de-DE" sz="1050" dirty="0" smtClean="0"/>
              <a:t>COVID-19 Fällen</a:t>
            </a:r>
            <a:endParaRPr lang="de-DE" sz="1050" dirty="0"/>
          </a:p>
        </p:txBody>
      </p:sp>
      <p:sp>
        <p:nvSpPr>
          <p:cNvPr id="14" name="Textfeld 13"/>
          <p:cNvSpPr txBox="1"/>
          <p:nvPr/>
        </p:nvSpPr>
        <p:spPr>
          <a:xfrm>
            <a:off x="5868144" y="792141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Ankara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4976723" y="72681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Istanbul</a:t>
            </a:r>
            <a:endParaRPr lang="de-DE" sz="105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5076056" y="93439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4" idx="2"/>
          </p:cNvCxnSpPr>
          <p:nvPr/>
        </p:nvCxnSpPr>
        <p:spPr>
          <a:xfrm flipH="1">
            <a:off x="6012160" y="1046057"/>
            <a:ext cx="180020" cy="7267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stCxn id="15" idx="2"/>
          </p:cNvCxnSpPr>
          <p:nvPr/>
        </p:nvCxnSpPr>
        <p:spPr>
          <a:xfrm flipH="1">
            <a:off x="5120739" y="980728"/>
            <a:ext cx="180020" cy="3753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72" y="3671780"/>
            <a:ext cx="3942785" cy="260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Bildschirmpräsentation (4:3)</PresentationFormat>
  <Paragraphs>86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Länder mit über 7.000 neue COVID 19-Fälle in den letzten 7 Tagen</vt:lpstr>
      <vt:lpstr>Länder mit 1.400-7.000 neue COVID 19-Fälle in den letzten 7 Tagen</vt:lpstr>
      <vt:lpstr>COVID 19 in Hongkong, Singapur und Taiwan</vt:lpstr>
      <vt:lpstr>COVID-19/ Spain</vt:lpstr>
      <vt:lpstr>Bestätigte tägliche Fälle von COVID-19 nach Meldedatum in den Regionen mit der höchsten Inzidenz in den letzten 14 Tagen, 29.03.20</vt:lpstr>
      <vt:lpstr>Bestätigte tägliche Fälle von COVID-19 nach Meldedatum in den Regionen, 29.03.20</vt:lpstr>
      <vt:lpstr>Risiko-Hintergrund der bestätigten Fälle</vt:lpstr>
      <vt:lpstr>COVID-19/ Türkei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Jansen, Andreas</cp:lastModifiedBy>
  <cp:revision>46</cp:revision>
  <dcterms:created xsi:type="dcterms:W3CDTF">2020-03-24T07:57:46Z</dcterms:created>
  <dcterms:modified xsi:type="dcterms:W3CDTF">2020-03-30T09:50:14Z</dcterms:modified>
</cp:coreProperties>
</file>