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44" r:id="rId2"/>
    <p:sldId id="416" r:id="rId3"/>
    <p:sldId id="395" r:id="rId4"/>
    <p:sldId id="399" r:id="rId5"/>
    <p:sldId id="355" r:id="rId6"/>
    <p:sldId id="381" r:id="rId7"/>
    <p:sldId id="356" r:id="rId8"/>
    <p:sldId id="378" r:id="rId9"/>
    <p:sldId id="345" r:id="rId10"/>
    <p:sldId id="397" r:id="rId11"/>
    <p:sldId id="411" r:id="rId12"/>
    <p:sldId id="412" r:id="rId13"/>
    <p:sldId id="413" r:id="rId14"/>
    <p:sldId id="380" r:id="rId15"/>
    <p:sldId id="409" r:id="rId16"/>
    <p:sldId id="410" r:id="rId17"/>
    <p:sldId id="348" r:id="rId18"/>
    <p:sldId id="349" r:id="rId19"/>
    <p:sldId id="402" r:id="rId20"/>
    <p:sldId id="403" r:id="rId21"/>
    <p:sldId id="384" r:id="rId22"/>
    <p:sldId id="392" r:id="rId23"/>
    <p:sldId id="407" r:id="rId24"/>
    <p:sldId id="404" r:id="rId25"/>
    <p:sldId id="414" r:id="rId26"/>
    <p:sldId id="408" r:id="rId27"/>
    <p:sldId id="415" r:id="rId28"/>
    <p:sldId id="398" r:id="rId29"/>
    <p:sldId id="400" r:id="rId30"/>
    <p:sldId id="401" r:id="rId31"/>
    <p:sldId id="362" r:id="rId32"/>
    <p:sldId id="363" r:id="rId33"/>
    <p:sldId id="370" r:id="rId34"/>
    <p:sldId id="385" r:id="rId35"/>
    <p:sldId id="417" r:id="rId36"/>
    <p:sldId id="418" r:id="rId37"/>
    <p:sldId id="387" r:id="rId38"/>
    <p:sldId id="419" r:id="rId39"/>
    <p:sldId id="420" r:id="rId40"/>
    <p:sldId id="421" r:id="rId41"/>
    <p:sldId id="389" r:id="rId42"/>
    <p:sldId id="388" r:id="rId43"/>
    <p:sldId id="391" r:id="rId44"/>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D0D8E8"/>
    <a:srgbClr val="006EC7"/>
    <a:srgbClr val="045AA6"/>
    <a:srgbClr val="338BD2"/>
    <a:srgbClr val="367BB8"/>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9" autoAdjust="0"/>
    <p:restoredTop sz="93461" autoAdjust="0"/>
  </p:normalViewPr>
  <p:slideViewPr>
    <p:cSldViewPr snapToGrid="0" snapToObjects="1">
      <p:cViewPr>
        <p:scale>
          <a:sx n="100" d="100"/>
          <a:sy n="100" d="100"/>
        </p:scale>
        <p:origin x="-2226" y="-288"/>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618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1\Covid19_Liste_Stand_2020-04-01.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1\Covid19_Liste_Stand_2020-04-01.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1\Covid19_Liste_Stand_2020-04-01.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1\Covid19_Liste_Stand_2020-04-0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v>% Zunahme zum Vortag</c:v>
          </c:tx>
          <c:invertIfNegative val="0"/>
          <c:dLbls>
            <c:numFmt formatCode="#,##0" sourceLinked="0"/>
            <c:showLegendKey val="0"/>
            <c:showVal val="1"/>
            <c:showCatName val="0"/>
            <c:showSerName val="0"/>
            <c:showPercent val="0"/>
            <c:showBubbleSize val="0"/>
            <c:showLeaderLines val="0"/>
          </c:dLbls>
          <c:cat>
            <c:numRef>
              <c:f>Tabelle2!$B$13:$V$13</c:f>
              <c:numCache>
                <c:formatCode>m/d/yyyy</c:formatCode>
                <c:ptCount val="21"/>
                <c:pt idx="0">
                  <c:v>43902</c:v>
                </c:pt>
                <c:pt idx="1">
                  <c:v>43903</c:v>
                </c:pt>
                <c:pt idx="2">
                  <c:v>43904</c:v>
                </c:pt>
                <c:pt idx="3">
                  <c:v>43905</c:v>
                </c:pt>
                <c:pt idx="4">
                  <c:v>43906</c:v>
                </c:pt>
                <c:pt idx="5">
                  <c:v>43907</c:v>
                </c:pt>
                <c:pt idx="6">
                  <c:v>43908</c:v>
                </c:pt>
                <c:pt idx="7">
                  <c:v>43909</c:v>
                </c:pt>
                <c:pt idx="8">
                  <c:v>43910</c:v>
                </c:pt>
                <c:pt idx="9">
                  <c:v>43911</c:v>
                </c:pt>
                <c:pt idx="10">
                  <c:v>43912</c:v>
                </c:pt>
                <c:pt idx="11">
                  <c:v>43913</c:v>
                </c:pt>
                <c:pt idx="12">
                  <c:v>43914</c:v>
                </c:pt>
                <c:pt idx="13">
                  <c:v>43915</c:v>
                </c:pt>
                <c:pt idx="14">
                  <c:v>43916</c:v>
                </c:pt>
                <c:pt idx="15">
                  <c:v>43917</c:v>
                </c:pt>
                <c:pt idx="16">
                  <c:v>43918</c:v>
                </c:pt>
                <c:pt idx="17">
                  <c:v>43919</c:v>
                </c:pt>
                <c:pt idx="18">
                  <c:v>43920</c:v>
                </c:pt>
                <c:pt idx="19">
                  <c:v>43921</c:v>
                </c:pt>
                <c:pt idx="20">
                  <c:v>43922</c:v>
                </c:pt>
              </c:numCache>
            </c:numRef>
          </c:cat>
          <c:val>
            <c:numRef>
              <c:f>Tabelle2!$B$14:$V$14</c:f>
              <c:numCache>
                <c:formatCode>0.00</c:formatCode>
                <c:ptCount val="21"/>
                <c:pt idx="0">
                  <c:v>17</c:v>
                </c:pt>
                <c:pt idx="1">
                  <c:v>36</c:v>
                </c:pt>
                <c:pt idx="4">
                  <c:v>27</c:v>
                </c:pt>
                <c:pt idx="5">
                  <c:v>20</c:v>
                </c:pt>
                <c:pt idx="6">
                  <c:v>14</c:v>
                </c:pt>
                <c:pt idx="7">
                  <c:v>34</c:v>
                </c:pt>
                <c:pt idx="8">
                  <c:v>27</c:v>
                </c:pt>
                <c:pt idx="11">
                  <c:v>22</c:v>
                </c:pt>
                <c:pt idx="12">
                  <c:v>21</c:v>
                </c:pt>
                <c:pt idx="13">
                  <c:v>15</c:v>
                </c:pt>
                <c:pt idx="14">
                  <c:v>14</c:v>
                </c:pt>
                <c:pt idx="15">
                  <c:v>15</c:v>
                </c:pt>
                <c:pt idx="18">
                  <c:v>8</c:v>
                </c:pt>
                <c:pt idx="19">
                  <c:v>7</c:v>
                </c:pt>
                <c:pt idx="20">
                  <c:v>8</c:v>
                </c:pt>
              </c:numCache>
            </c:numRef>
          </c:val>
        </c:ser>
        <c:dLbls>
          <c:showLegendKey val="0"/>
          <c:showVal val="0"/>
          <c:showCatName val="0"/>
          <c:showSerName val="0"/>
          <c:showPercent val="0"/>
          <c:showBubbleSize val="0"/>
        </c:dLbls>
        <c:gapWidth val="49"/>
        <c:axId val="63371904"/>
        <c:axId val="63514880"/>
      </c:barChart>
      <c:dateAx>
        <c:axId val="63371904"/>
        <c:scaling>
          <c:orientation val="minMax"/>
        </c:scaling>
        <c:delete val="0"/>
        <c:axPos val="b"/>
        <c:title>
          <c:tx>
            <c:rich>
              <a:bodyPr/>
              <a:lstStyle/>
              <a:p>
                <a:pPr>
                  <a:defRPr/>
                </a:pPr>
                <a:r>
                  <a:rPr lang="en-US"/>
                  <a:t>Datum Krisenstabsitzung</a:t>
                </a:r>
              </a:p>
            </c:rich>
          </c:tx>
          <c:layout/>
          <c:overlay val="0"/>
        </c:title>
        <c:numFmt formatCode="m/d/yyyy" sourceLinked="1"/>
        <c:majorTickMark val="out"/>
        <c:minorTickMark val="none"/>
        <c:tickLblPos val="nextTo"/>
        <c:crossAx val="63514880"/>
        <c:crosses val="autoZero"/>
        <c:auto val="1"/>
        <c:lblOffset val="100"/>
        <c:baseTimeUnit val="days"/>
      </c:dateAx>
      <c:valAx>
        <c:axId val="63514880"/>
        <c:scaling>
          <c:orientation val="minMax"/>
        </c:scaling>
        <c:delete val="0"/>
        <c:axPos val="l"/>
        <c:title>
          <c:tx>
            <c:rich>
              <a:bodyPr rot="-5400000" vert="horz"/>
              <a:lstStyle/>
              <a:p>
                <a:pPr>
                  <a:defRPr/>
                </a:pPr>
                <a:r>
                  <a:rPr lang="en-US"/>
                  <a:t>% Zunahme zum Vortrag (Gesamtfallzahl)</a:t>
                </a:r>
              </a:p>
            </c:rich>
          </c:tx>
          <c:layout/>
          <c:overlay val="0"/>
        </c:title>
        <c:numFmt formatCode="0.00" sourceLinked="1"/>
        <c:majorTickMark val="out"/>
        <c:minorTickMark val="none"/>
        <c:tickLblPos val="nextTo"/>
        <c:crossAx val="6337190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58975798174481919"/>
        </c:manualLayout>
      </c:layout>
      <c:barChart>
        <c:barDir val="col"/>
        <c:grouping val="stacked"/>
        <c:varyColors val="0"/>
        <c:ser>
          <c:idx val="0"/>
          <c:order val="0"/>
          <c:tx>
            <c:v>Berichtete Fälle Stand Vortag</c:v>
          </c:tx>
          <c:spPr>
            <a:solidFill>
              <a:srgbClr val="045AA0"/>
            </a:solidFill>
          </c:spPr>
          <c:invertIfNegative val="0"/>
          <c:cat>
            <c:numRef>
              <c:f>Dashboard!$A$6:$A$56</c:f>
              <c:numCache>
                <c:formatCode>m/d/yyyy</c:formatCode>
                <c:ptCount val="51"/>
                <c:pt idx="0">
                  <c:v>43854</c:v>
                </c:pt>
                <c:pt idx="1">
                  <c:v>43858</c:v>
                </c:pt>
                <c:pt idx="2">
                  <c:v>43859</c:v>
                </c:pt>
                <c:pt idx="3">
                  <c:v>43860</c:v>
                </c:pt>
                <c:pt idx="4">
                  <c:v>43861</c:v>
                </c:pt>
                <c:pt idx="5">
                  <c:v>43864</c:v>
                </c:pt>
                <c:pt idx="6">
                  <c:v>43865</c:v>
                </c:pt>
                <c:pt idx="7">
                  <c:v>43867</c:v>
                </c:pt>
                <c:pt idx="8">
                  <c:v>43868</c:v>
                </c:pt>
                <c:pt idx="9">
                  <c:v>43872</c:v>
                </c:pt>
                <c:pt idx="10">
                  <c:v>43873</c:v>
                </c:pt>
                <c:pt idx="11">
                  <c:v>43883</c:v>
                </c:pt>
                <c:pt idx="12">
                  <c:v>43884</c:v>
                </c:pt>
                <c:pt idx="13">
                  <c:v>43885</c:v>
                </c:pt>
                <c:pt idx="14">
                  <c:v>43886</c:v>
                </c:pt>
                <c:pt idx="15">
                  <c:v>43887</c:v>
                </c:pt>
                <c:pt idx="16">
                  <c:v>43888</c:v>
                </c:pt>
                <c:pt idx="17">
                  <c:v>43889</c:v>
                </c:pt>
                <c:pt idx="18">
                  <c:v>43890</c:v>
                </c:pt>
                <c:pt idx="19">
                  <c:v>43891</c:v>
                </c:pt>
                <c:pt idx="20">
                  <c:v>43892</c:v>
                </c:pt>
                <c:pt idx="21">
                  <c:v>43893</c:v>
                </c:pt>
                <c:pt idx="22">
                  <c:v>43894</c:v>
                </c:pt>
                <c:pt idx="23">
                  <c:v>43895</c:v>
                </c:pt>
                <c:pt idx="24">
                  <c:v>43896</c:v>
                </c:pt>
                <c:pt idx="25">
                  <c:v>43897</c:v>
                </c:pt>
                <c:pt idx="26">
                  <c:v>43898</c:v>
                </c:pt>
                <c:pt idx="27">
                  <c:v>43899</c:v>
                </c:pt>
                <c:pt idx="28">
                  <c:v>43900</c:v>
                </c:pt>
                <c:pt idx="29">
                  <c:v>43901</c:v>
                </c:pt>
                <c:pt idx="30">
                  <c:v>43902</c:v>
                </c:pt>
                <c:pt idx="31">
                  <c:v>43903</c:v>
                </c:pt>
                <c:pt idx="32">
                  <c:v>43904</c:v>
                </c:pt>
                <c:pt idx="33">
                  <c:v>43905</c:v>
                </c:pt>
                <c:pt idx="34">
                  <c:v>43906</c:v>
                </c:pt>
                <c:pt idx="35">
                  <c:v>43907</c:v>
                </c:pt>
                <c:pt idx="36">
                  <c:v>43908</c:v>
                </c:pt>
                <c:pt idx="37">
                  <c:v>43909</c:v>
                </c:pt>
                <c:pt idx="38">
                  <c:v>43910</c:v>
                </c:pt>
                <c:pt idx="39">
                  <c:v>43911</c:v>
                </c:pt>
                <c:pt idx="40">
                  <c:v>43912</c:v>
                </c:pt>
                <c:pt idx="41">
                  <c:v>43913</c:v>
                </c:pt>
                <c:pt idx="42">
                  <c:v>43914</c:v>
                </c:pt>
                <c:pt idx="43">
                  <c:v>43915</c:v>
                </c:pt>
                <c:pt idx="44">
                  <c:v>43916</c:v>
                </c:pt>
                <c:pt idx="45">
                  <c:v>43917</c:v>
                </c:pt>
                <c:pt idx="46">
                  <c:v>43918</c:v>
                </c:pt>
                <c:pt idx="47">
                  <c:v>43919</c:v>
                </c:pt>
                <c:pt idx="48">
                  <c:v>43920</c:v>
                </c:pt>
                <c:pt idx="49">
                  <c:v>43921</c:v>
                </c:pt>
              </c:numCache>
            </c:numRef>
          </c:cat>
          <c:val>
            <c:numRef>
              <c:f>(Dashboard!$C$6:$C$56,Dashboard!$C$56,Dashboard!$C$45:$C$56,Dashboard!$C$6:$C$56)</c:f>
              <c:numCache>
                <c:formatCode>General</c:formatCode>
                <c:ptCount val="115"/>
                <c:pt idx="0">
                  <c:v>1</c:v>
                </c:pt>
                <c:pt idx="1">
                  <c:v>2</c:v>
                </c:pt>
                <c:pt idx="2">
                  <c:v>2</c:v>
                </c:pt>
                <c:pt idx="3">
                  <c:v>1</c:v>
                </c:pt>
                <c:pt idx="4">
                  <c:v>3</c:v>
                </c:pt>
                <c:pt idx="5">
                  <c:v>1</c:v>
                </c:pt>
                <c:pt idx="6">
                  <c:v>3</c:v>
                </c:pt>
                <c:pt idx="7">
                  <c:v>1</c:v>
                </c:pt>
                <c:pt idx="8">
                  <c:v>1</c:v>
                </c:pt>
                <c:pt idx="9">
                  <c:v>2</c:v>
                </c:pt>
                <c:pt idx="10">
                  <c:v>1</c:v>
                </c:pt>
                <c:pt idx="11">
                  <c:v>1</c:v>
                </c:pt>
                <c:pt idx="12">
                  <c:v>13</c:v>
                </c:pt>
                <c:pt idx="13">
                  <c:v>3</c:v>
                </c:pt>
                <c:pt idx="14">
                  <c:v>2</c:v>
                </c:pt>
                <c:pt idx="15">
                  <c:v>9</c:v>
                </c:pt>
                <c:pt idx="16">
                  <c:v>23</c:v>
                </c:pt>
                <c:pt idx="17">
                  <c:v>42</c:v>
                </c:pt>
                <c:pt idx="18">
                  <c:v>20</c:v>
                </c:pt>
                <c:pt idx="19">
                  <c:v>35</c:v>
                </c:pt>
                <c:pt idx="20">
                  <c:v>42</c:v>
                </c:pt>
                <c:pt idx="21">
                  <c:v>72</c:v>
                </c:pt>
                <c:pt idx="22">
                  <c:v>147</c:v>
                </c:pt>
                <c:pt idx="23">
                  <c:v>180</c:v>
                </c:pt>
                <c:pt idx="24">
                  <c:v>174</c:v>
                </c:pt>
                <c:pt idx="25">
                  <c:v>136</c:v>
                </c:pt>
                <c:pt idx="26">
                  <c:v>90</c:v>
                </c:pt>
                <c:pt idx="27">
                  <c:v>338</c:v>
                </c:pt>
                <c:pt idx="28">
                  <c:v>579</c:v>
                </c:pt>
                <c:pt idx="29">
                  <c:v>724</c:v>
                </c:pt>
                <c:pt idx="30">
                  <c:v>960</c:v>
                </c:pt>
                <c:pt idx="31">
                  <c:v>1387</c:v>
                </c:pt>
                <c:pt idx="32">
                  <c:v>1278</c:v>
                </c:pt>
                <c:pt idx="33">
                  <c:v>924</c:v>
                </c:pt>
                <c:pt idx="34">
                  <c:v>1976</c:v>
                </c:pt>
                <c:pt idx="35">
                  <c:v>2909</c:v>
                </c:pt>
                <c:pt idx="36">
                  <c:v>3409</c:v>
                </c:pt>
                <c:pt idx="37">
                  <c:v>3919</c:v>
                </c:pt>
                <c:pt idx="38">
                  <c:v>3963</c:v>
                </c:pt>
                <c:pt idx="39">
                  <c:v>3225</c:v>
                </c:pt>
                <c:pt idx="40">
                  <c:v>2267</c:v>
                </c:pt>
                <c:pt idx="41">
                  <c:v>3573</c:v>
                </c:pt>
                <c:pt idx="42">
                  <c:v>4683</c:v>
                </c:pt>
                <c:pt idx="43">
                  <c:v>5478</c:v>
                </c:pt>
                <c:pt idx="44">
                  <c:v>5584</c:v>
                </c:pt>
                <c:pt idx="45">
                  <c:v>5720</c:v>
                </c:pt>
                <c:pt idx="46">
                  <c:v>4275</c:v>
                </c:pt>
                <c:pt idx="47">
                  <c:v>2556</c:v>
                </c:pt>
                <c:pt idx="48">
                  <c:v>1179</c:v>
                </c:pt>
                <c:pt idx="49">
                  <c:v>0</c:v>
                </c:pt>
                <c:pt idx="52">
                  <c:v>3225</c:v>
                </c:pt>
                <c:pt idx="53">
                  <c:v>2267</c:v>
                </c:pt>
                <c:pt idx="54">
                  <c:v>3573</c:v>
                </c:pt>
                <c:pt idx="55">
                  <c:v>4683</c:v>
                </c:pt>
                <c:pt idx="56">
                  <c:v>5478</c:v>
                </c:pt>
                <c:pt idx="57">
                  <c:v>5584</c:v>
                </c:pt>
                <c:pt idx="58">
                  <c:v>5720</c:v>
                </c:pt>
                <c:pt idx="59">
                  <c:v>4275</c:v>
                </c:pt>
                <c:pt idx="60">
                  <c:v>2556</c:v>
                </c:pt>
                <c:pt idx="61">
                  <c:v>1179</c:v>
                </c:pt>
                <c:pt idx="62">
                  <c:v>0</c:v>
                </c:pt>
                <c:pt idx="64">
                  <c:v>1</c:v>
                </c:pt>
                <c:pt idx="65">
                  <c:v>2</c:v>
                </c:pt>
                <c:pt idx="66">
                  <c:v>2</c:v>
                </c:pt>
                <c:pt idx="67">
                  <c:v>1</c:v>
                </c:pt>
                <c:pt idx="68">
                  <c:v>3</c:v>
                </c:pt>
                <c:pt idx="69">
                  <c:v>1</c:v>
                </c:pt>
                <c:pt idx="70">
                  <c:v>3</c:v>
                </c:pt>
                <c:pt idx="71">
                  <c:v>1</c:v>
                </c:pt>
                <c:pt idx="72">
                  <c:v>1</c:v>
                </c:pt>
                <c:pt idx="73">
                  <c:v>2</c:v>
                </c:pt>
                <c:pt idx="74">
                  <c:v>1</c:v>
                </c:pt>
                <c:pt idx="75">
                  <c:v>1</c:v>
                </c:pt>
                <c:pt idx="76">
                  <c:v>13</c:v>
                </c:pt>
                <c:pt idx="77">
                  <c:v>3</c:v>
                </c:pt>
                <c:pt idx="78">
                  <c:v>2</c:v>
                </c:pt>
                <c:pt idx="79">
                  <c:v>9</c:v>
                </c:pt>
                <c:pt idx="80">
                  <c:v>23</c:v>
                </c:pt>
                <c:pt idx="81">
                  <c:v>42</c:v>
                </c:pt>
                <c:pt idx="82">
                  <c:v>20</c:v>
                </c:pt>
                <c:pt idx="83">
                  <c:v>35</c:v>
                </c:pt>
                <c:pt idx="84">
                  <c:v>42</c:v>
                </c:pt>
                <c:pt idx="85">
                  <c:v>72</c:v>
                </c:pt>
                <c:pt idx="86">
                  <c:v>147</c:v>
                </c:pt>
                <c:pt idx="87">
                  <c:v>180</c:v>
                </c:pt>
                <c:pt idx="88">
                  <c:v>174</c:v>
                </c:pt>
                <c:pt idx="89">
                  <c:v>136</c:v>
                </c:pt>
                <c:pt idx="90">
                  <c:v>90</c:v>
                </c:pt>
                <c:pt idx="91">
                  <c:v>338</c:v>
                </c:pt>
                <c:pt idx="92">
                  <c:v>579</c:v>
                </c:pt>
                <c:pt idx="93">
                  <c:v>724</c:v>
                </c:pt>
                <c:pt idx="94">
                  <c:v>960</c:v>
                </c:pt>
                <c:pt idx="95">
                  <c:v>1387</c:v>
                </c:pt>
                <c:pt idx="96">
                  <c:v>1278</c:v>
                </c:pt>
                <c:pt idx="97">
                  <c:v>924</c:v>
                </c:pt>
                <c:pt idx="98">
                  <c:v>1976</c:v>
                </c:pt>
                <c:pt idx="99">
                  <c:v>2909</c:v>
                </c:pt>
                <c:pt idx="100">
                  <c:v>3409</c:v>
                </c:pt>
                <c:pt idx="101">
                  <c:v>3919</c:v>
                </c:pt>
                <c:pt idx="102">
                  <c:v>3963</c:v>
                </c:pt>
                <c:pt idx="103">
                  <c:v>3225</c:v>
                </c:pt>
                <c:pt idx="104">
                  <c:v>2267</c:v>
                </c:pt>
                <c:pt idx="105">
                  <c:v>3573</c:v>
                </c:pt>
                <c:pt idx="106">
                  <c:v>4683</c:v>
                </c:pt>
                <c:pt idx="107">
                  <c:v>5478</c:v>
                </c:pt>
                <c:pt idx="108">
                  <c:v>5584</c:v>
                </c:pt>
                <c:pt idx="109">
                  <c:v>5720</c:v>
                </c:pt>
                <c:pt idx="110">
                  <c:v>4275</c:v>
                </c:pt>
                <c:pt idx="111">
                  <c:v>2556</c:v>
                </c:pt>
                <c:pt idx="112">
                  <c:v>1179</c:v>
                </c:pt>
                <c:pt idx="113">
                  <c:v>0</c:v>
                </c:pt>
              </c:numCache>
            </c:numRef>
          </c:val>
        </c:ser>
        <c:ser>
          <c:idx val="1"/>
          <c:order val="1"/>
          <c:tx>
            <c:v>Neu berichtete Fälle</c:v>
          </c:tx>
          <c:spPr>
            <a:solidFill>
              <a:schemeClr val="accent6"/>
            </a:solidFill>
          </c:spPr>
          <c:invertIfNegative val="0"/>
          <c:cat>
            <c:numRef>
              <c:f>Dashboard!$A$6:$A$56</c:f>
              <c:numCache>
                <c:formatCode>m/d/yyyy</c:formatCode>
                <c:ptCount val="51"/>
                <c:pt idx="0">
                  <c:v>43854</c:v>
                </c:pt>
                <c:pt idx="1">
                  <c:v>43858</c:v>
                </c:pt>
                <c:pt idx="2">
                  <c:v>43859</c:v>
                </c:pt>
                <c:pt idx="3">
                  <c:v>43860</c:v>
                </c:pt>
                <c:pt idx="4">
                  <c:v>43861</c:v>
                </c:pt>
                <c:pt idx="5">
                  <c:v>43864</c:v>
                </c:pt>
                <c:pt idx="6">
                  <c:v>43865</c:v>
                </c:pt>
                <c:pt idx="7">
                  <c:v>43867</c:v>
                </c:pt>
                <c:pt idx="8">
                  <c:v>43868</c:v>
                </c:pt>
                <c:pt idx="9">
                  <c:v>43872</c:v>
                </c:pt>
                <c:pt idx="10">
                  <c:v>43873</c:v>
                </c:pt>
                <c:pt idx="11">
                  <c:v>43883</c:v>
                </c:pt>
                <c:pt idx="12">
                  <c:v>43884</c:v>
                </c:pt>
                <c:pt idx="13">
                  <c:v>43885</c:v>
                </c:pt>
                <c:pt idx="14">
                  <c:v>43886</c:v>
                </c:pt>
                <c:pt idx="15">
                  <c:v>43887</c:v>
                </c:pt>
                <c:pt idx="16">
                  <c:v>43888</c:v>
                </c:pt>
                <c:pt idx="17">
                  <c:v>43889</c:v>
                </c:pt>
                <c:pt idx="18">
                  <c:v>43890</c:v>
                </c:pt>
                <c:pt idx="19">
                  <c:v>43891</c:v>
                </c:pt>
                <c:pt idx="20">
                  <c:v>43892</c:v>
                </c:pt>
                <c:pt idx="21">
                  <c:v>43893</c:v>
                </c:pt>
                <c:pt idx="22">
                  <c:v>43894</c:v>
                </c:pt>
                <c:pt idx="23">
                  <c:v>43895</c:v>
                </c:pt>
                <c:pt idx="24">
                  <c:v>43896</c:v>
                </c:pt>
                <c:pt idx="25">
                  <c:v>43897</c:v>
                </c:pt>
                <c:pt idx="26">
                  <c:v>43898</c:v>
                </c:pt>
                <c:pt idx="27">
                  <c:v>43899</c:v>
                </c:pt>
                <c:pt idx="28">
                  <c:v>43900</c:v>
                </c:pt>
                <c:pt idx="29">
                  <c:v>43901</c:v>
                </c:pt>
                <c:pt idx="30">
                  <c:v>43902</c:v>
                </c:pt>
                <c:pt idx="31">
                  <c:v>43903</c:v>
                </c:pt>
                <c:pt idx="32">
                  <c:v>43904</c:v>
                </c:pt>
                <c:pt idx="33">
                  <c:v>43905</c:v>
                </c:pt>
                <c:pt idx="34">
                  <c:v>43906</c:v>
                </c:pt>
                <c:pt idx="35">
                  <c:v>43907</c:v>
                </c:pt>
                <c:pt idx="36">
                  <c:v>43908</c:v>
                </c:pt>
                <c:pt idx="37">
                  <c:v>43909</c:v>
                </c:pt>
                <c:pt idx="38">
                  <c:v>43910</c:v>
                </c:pt>
                <c:pt idx="39">
                  <c:v>43911</c:v>
                </c:pt>
                <c:pt idx="40">
                  <c:v>43912</c:v>
                </c:pt>
                <c:pt idx="41">
                  <c:v>43913</c:v>
                </c:pt>
                <c:pt idx="42">
                  <c:v>43914</c:v>
                </c:pt>
                <c:pt idx="43">
                  <c:v>43915</c:v>
                </c:pt>
                <c:pt idx="44">
                  <c:v>43916</c:v>
                </c:pt>
                <c:pt idx="45">
                  <c:v>43917</c:v>
                </c:pt>
                <c:pt idx="46">
                  <c:v>43918</c:v>
                </c:pt>
                <c:pt idx="47">
                  <c:v>43919</c:v>
                </c:pt>
                <c:pt idx="48">
                  <c:v>43920</c:v>
                </c:pt>
                <c:pt idx="49">
                  <c:v>43921</c:v>
                </c:pt>
              </c:numCache>
            </c:numRef>
          </c:cat>
          <c:val>
            <c:numRef>
              <c:f>Dashboard!$F$6:$F$56</c:f>
              <c:numCache>
                <c:formatCode>General</c:formatCode>
                <c:ptCount val="51"/>
                <c:pt idx="0">
                  <c:v>0</c:v>
                </c:pt>
                <c:pt idx="1">
                  <c:v>0</c:v>
                </c:pt>
                <c:pt idx="2">
                  <c:v>0</c:v>
                </c:pt>
                <c:pt idx="3">
                  <c:v>1</c:v>
                </c:pt>
                <c:pt idx="4">
                  <c:v>1</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0</c:v>
                </c:pt>
                <c:pt idx="22">
                  <c:v>0</c:v>
                </c:pt>
                <c:pt idx="23">
                  <c:v>0</c:v>
                </c:pt>
                <c:pt idx="24">
                  <c:v>0</c:v>
                </c:pt>
                <c:pt idx="25">
                  <c:v>-1</c:v>
                </c:pt>
                <c:pt idx="26">
                  <c:v>0</c:v>
                </c:pt>
                <c:pt idx="27">
                  <c:v>0</c:v>
                </c:pt>
                <c:pt idx="28">
                  <c:v>0</c:v>
                </c:pt>
                <c:pt idx="29">
                  <c:v>3</c:v>
                </c:pt>
                <c:pt idx="30">
                  <c:v>5</c:v>
                </c:pt>
                <c:pt idx="31">
                  <c:v>12</c:v>
                </c:pt>
                <c:pt idx="32">
                  <c:v>7</c:v>
                </c:pt>
                <c:pt idx="33">
                  <c:v>3</c:v>
                </c:pt>
                <c:pt idx="34">
                  <c:v>17</c:v>
                </c:pt>
                <c:pt idx="35">
                  <c:v>81</c:v>
                </c:pt>
                <c:pt idx="36">
                  <c:v>65</c:v>
                </c:pt>
                <c:pt idx="37">
                  <c:v>24</c:v>
                </c:pt>
                <c:pt idx="38">
                  <c:v>18</c:v>
                </c:pt>
                <c:pt idx="39">
                  <c:v>2</c:v>
                </c:pt>
                <c:pt idx="40">
                  <c:v>4</c:v>
                </c:pt>
                <c:pt idx="41">
                  <c:v>29</c:v>
                </c:pt>
                <c:pt idx="42">
                  <c:v>27</c:v>
                </c:pt>
                <c:pt idx="43">
                  <c:v>38</c:v>
                </c:pt>
                <c:pt idx="44">
                  <c:v>103</c:v>
                </c:pt>
                <c:pt idx="45">
                  <c:v>156</c:v>
                </c:pt>
                <c:pt idx="46">
                  <c:v>292</c:v>
                </c:pt>
                <c:pt idx="47">
                  <c:v>373</c:v>
                </c:pt>
                <c:pt idx="48">
                  <c:v>2187</c:v>
                </c:pt>
                <c:pt idx="49">
                  <c:v>2006</c:v>
                </c:pt>
              </c:numCache>
            </c:numRef>
          </c:val>
        </c:ser>
        <c:dLbls>
          <c:showLegendKey val="0"/>
          <c:showVal val="0"/>
          <c:showCatName val="0"/>
          <c:showSerName val="0"/>
          <c:showPercent val="0"/>
          <c:showBubbleSize val="0"/>
        </c:dLbls>
        <c:gapWidth val="10"/>
        <c:overlap val="100"/>
        <c:axId val="49751552"/>
        <c:axId val="52361088"/>
      </c:barChart>
      <c:dateAx>
        <c:axId val="49751552"/>
        <c:scaling>
          <c:orientation val="minMax"/>
          <c:min val="43881"/>
        </c:scaling>
        <c:delete val="0"/>
        <c:axPos val="b"/>
        <c:title>
          <c:tx>
            <c:rich>
              <a:bodyPr/>
              <a:lstStyle/>
              <a:p>
                <a:pPr>
                  <a:defRPr/>
                </a:pPr>
                <a:r>
                  <a:rPr lang="de-DE"/>
                  <a:t>Meldedatum (2020)</a:t>
                </a:r>
              </a:p>
            </c:rich>
          </c:tx>
          <c:layout>
            <c:manualLayout>
              <c:xMode val="edge"/>
              <c:yMode val="edge"/>
              <c:x val="0.49320522789361887"/>
              <c:y val="0.7659869129262068"/>
            </c:manualLayout>
          </c:layout>
          <c:overlay val="0"/>
        </c:title>
        <c:numFmt formatCode="dd/mm/" sourceLinked="0"/>
        <c:majorTickMark val="out"/>
        <c:minorTickMark val="none"/>
        <c:tickLblPos val="nextTo"/>
        <c:txPr>
          <a:bodyPr rot="-2700000" vert="horz"/>
          <a:lstStyle/>
          <a:p>
            <a:pPr>
              <a:defRPr/>
            </a:pPr>
            <a:endParaRPr lang="de-DE"/>
          </a:p>
        </c:txPr>
        <c:crossAx val="52361088"/>
        <c:crosses val="autoZero"/>
        <c:auto val="1"/>
        <c:lblOffset val="100"/>
        <c:baseTimeUnit val="days"/>
      </c:dateAx>
      <c:valAx>
        <c:axId val="52361088"/>
        <c:scaling>
          <c:orientation val="minMax"/>
          <c:min val="0"/>
        </c:scaling>
        <c:delete val="0"/>
        <c:axPos val="l"/>
        <c:title>
          <c:tx>
            <c:rich>
              <a:bodyPr rot="-5400000" vert="horz"/>
              <a:lstStyle/>
              <a:p>
                <a:pPr>
                  <a:defRPr/>
                </a:pPr>
                <a:r>
                  <a:rPr lang="de-DE"/>
                  <a:t>Anzahl übermittelte COVID-19-Fälle</a:t>
                </a:r>
              </a:p>
            </c:rich>
          </c:tx>
          <c:layout/>
          <c:overlay val="0"/>
        </c:title>
        <c:numFmt formatCode="#,##0" sourceLinked="0"/>
        <c:majorTickMark val="out"/>
        <c:minorTickMark val="none"/>
        <c:tickLblPos val="nextTo"/>
        <c:crossAx val="49751552"/>
        <c:crosses val="autoZero"/>
        <c:crossBetween val="between"/>
        <c:majorUnit val="1000"/>
      </c:valAx>
    </c:plotArea>
    <c:legend>
      <c:legendPos val="b"/>
      <c:layout>
        <c:manualLayout>
          <c:xMode val="edge"/>
          <c:yMode val="edge"/>
          <c:x val="0.31024893783587976"/>
          <c:y val="0.83189812443223676"/>
          <c:w val="0.47947696918132698"/>
          <c:h val="7.1971794570454814E-2"/>
        </c:manualLayout>
      </c:layout>
      <c:overlay val="0"/>
    </c:legend>
    <c:plotVisOnly val="1"/>
    <c:dispBlanksAs val="gap"/>
    <c:showDLblsOverMax val="0"/>
  </c:chart>
  <c:spPr>
    <a:ln>
      <a:noFill/>
    </a:ln>
  </c:spPr>
  <c:txPr>
    <a:bodyPr/>
    <a:lstStyle/>
    <a:p>
      <a:pPr>
        <a:defRPr sz="12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70793987115246959"/>
        </c:manualLayout>
      </c:layout>
      <c:barChart>
        <c:barDir val="col"/>
        <c:grouping val="stacked"/>
        <c:varyColors val="0"/>
        <c:ser>
          <c:idx val="0"/>
          <c:order val="0"/>
          <c:tx>
            <c:strRef>
              <c:f>EpiCurve!$C$5</c:f>
              <c:strCache>
                <c:ptCount val="1"/>
                <c:pt idx="0">
                  <c:v>Erkrankungsbeginn</c:v>
                </c:pt>
              </c:strCache>
            </c:strRef>
          </c:tx>
          <c:spPr>
            <a:solidFill>
              <a:srgbClr val="045AA0"/>
            </a:solidFill>
          </c:spPr>
          <c:invertIfNegative val="0"/>
          <c:cat>
            <c:numRef>
              <c:f>EpiCurve!$A$25:$A$96</c:f>
              <c:numCache>
                <c:formatCode>m/d/yyyy</c:formatCode>
                <c:ptCount val="72"/>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numCache>
            </c:numRef>
          </c:cat>
          <c:val>
            <c:numRef>
              <c:f>EpiCurve!$C$25:$C$96</c:f>
              <c:numCache>
                <c:formatCode>General</c:formatCode>
                <c:ptCount val="72"/>
                <c:pt idx="0">
                  <c:v>1</c:v>
                </c:pt>
                <c:pt idx="3">
                  <c:v>4</c:v>
                </c:pt>
                <c:pt idx="4">
                  <c:v>1</c:v>
                </c:pt>
                <c:pt idx="5">
                  <c:v>1</c:v>
                </c:pt>
                <c:pt idx="7">
                  <c:v>2</c:v>
                </c:pt>
                <c:pt idx="8">
                  <c:v>1</c:v>
                </c:pt>
                <c:pt idx="9">
                  <c:v>1</c:v>
                </c:pt>
                <c:pt idx="10">
                  <c:v>1</c:v>
                </c:pt>
                <c:pt idx="11">
                  <c:v>2</c:v>
                </c:pt>
                <c:pt idx="13">
                  <c:v>3</c:v>
                </c:pt>
                <c:pt idx="14">
                  <c:v>2</c:v>
                </c:pt>
                <c:pt idx="17">
                  <c:v>1</c:v>
                </c:pt>
                <c:pt idx="18">
                  <c:v>1</c:v>
                </c:pt>
                <c:pt idx="20">
                  <c:v>2</c:v>
                </c:pt>
                <c:pt idx="21">
                  <c:v>1</c:v>
                </c:pt>
                <c:pt idx="22">
                  <c:v>1</c:v>
                </c:pt>
                <c:pt idx="23">
                  <c:v>8</c:v>
                </c:pt>
                <c:pt idx="24">
                  <c:v>4</c:v>
                </c:pt>
                <c:pt idx="25">
                  <c:v>4</c:v>
                </c:pt>
                <c:pt idx="26">
                  <c:v>6</c:v>
                </c:pt>
                <c:pt idx="27">
                  <c:v>7</c:v>
                </c:pt>
                <c:pt idx="28">
                  <c:v>8</c:v>
                </c:pt>
                <c:pt idx="29">
                  <c:v>5</c:v>
                </c:pt>
                <c:pt idx="30">
                  <c:v>9</c:v>
                </c:pt>
                <c:pt idx="31">
                  <c:v>19</c:v>
                </c:pt>
                <c:pt idx="32">
                  <c:v>14</c:v>
                </c:pt>
                <c:pt idx="33">
                  <c:v>21</c:v>
                </c:pt>
                <c:pt idx="34">
                  <c:v>34</c:v>
                </c:pt>
                <c:pt idx="35">
                  <c:v>48</c:v>
                </c:pt>
                <c:pt idx="36">
                  <c:v>84</c:v>
                </c:pt>
                <c:pt idx="37">
                  <c:v>116</c:v>
                </c:pt>
                <c:pt idx="38">
                  <c:v>115</c:v>
                </c:pt>
                <c:pt idx="39">
                  <c:v>141</c:v>
                </c:pt>
                <c:pt idx="40">
                  <c:v>131</c:v>
                </c:pt>
                <c:pt idx="41">
                  <c:v>149</c:v>
                </c:pt>
                <c:pt idx="42">
                  <c:v>219</c:v>
                </c:pt>
                <c:pt idx="43">
                  <c:v>214</c:v>
                </c:pt>
                <c:pt idx="44">
                  <c:v>302</c:v>
                </c:pt>
                <c:pt idx="45">
                  <c:v>316</c:v>
                </c:pt>
                <c:pt idx="46">
                  <c:v>488</c:v>
                </c:pt>
                <c:pt idx="47">
                  <c:v>640</c:v>
                </c:pt>
                <c:pt idx="48">
                  <c:v>861</c:v>
                </c:pt>
                <c:pt idx="49">
                  <c:v>1233</c:v>
                </c:pt>
                <c:pt idx="50">
                  <c:v>1585</c:v>
                </c:pt>
                <c:pt idx="51">
                  <c:v>2010</c:v>
                </c:pt>
                <c:pt idx="52">
                  <c:v>2139</c:v>
                </c:pt>
                <c:pt idx="53">
                  <c:v>2608</c:v>
                </c:pt>
                <c:pt idx="54">
                  <c:v>2628</c:v>
                </c:pt>
                <c:pt idx="55">
                  <c:v>2581</c:v>
                </c:pt>
                <c:pt idx="56">
                  <c:v>3272</c:v>
                </c:pt>
                <c:pt idx="57">
                  <c:v>2730</c:v>
                </c:pt>
                <c:pt idx="58">
                  <c:v>2597</c:v>
                </c:pt>
                <c:pt idx="59">
                  <c:v>2136</c:v>
                </c:pt>
                <c:pt idx="60">
                  <c:v>2264</c:v>
                </c:pt>
                <c:pt idx="61">
                  <c:v>1762</c:v>
                </c:pt>
                <c:pt idx="62">
                  <c:v>1364</c:v>
                </c:pt>
                <c:pt idx="63">
                  <c:v>1650</c:v>
                </c:pt>
                <c:pt idx="64">
                  <c:v>1164</c:v>
                </c:pt>
                <c:pt idx="65">
                  <c:v>981</c:v>
                </c:pt>
                <c:pt idx="66">
                  <c:v>667</c:v>
                </c:pt>
                <c:pt idx="67">
                  <c:v>415</c:v>
                </c:pt>
                <c:pt idx="68">
                  <c:v>220</c:v>
                </c:pt>
                <c:pt idx="69">
                  <c:v>98</c:v>
                </c:pt>
                <c:pt idx="70">
                  <c:v>39</c:v>
                </c:pt>
                <c:pt idx="71">
                  <c:v>3</c:v>
                </c:pt>
              </c:numCache>
            </c:numRef>
          </c:val>
        </c:ser>
        <c:ser>
          <c:idx val="1"/>
          <c:order val="1"/>
          <c:tx>
            <c:strRef>
              <c:f>EpiCurve!$D$5</c:f>
              <c:strCache>
                <c:ptCount val="1"/>
                <c:pt idx="0">
                  <c:v>Meldedatum</c:v>
                </c:pt>
              </c:strCache>
            </c:strRef>
          </c:tx>
          <c:spPr>
            <a:solidFill>
              <a:srgbClr val="FFC000"/>
            </a:solidFill>
          </c:spPr>
          <c:invertIfNegative val="0"/>
          <c:cat>
            <c:numRef>
              <c:f>EpiCurve!$A$25:$A$96</c:f>
              <c:numCache>
                <c:formatCode>m/d/yyyy</c:formatCode>
                <c:ptCount val="72"/>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numCache>
            </c:numRef>
          </c:cat>
          <c:val>
            <c:numRef>
              <c:f>EpiCurve!$D$25:$D$96</c:f>
              <c:numCache>
                <c:formatCode>General</c:formatCode>
                <c:ptCount val="72"/>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1</c:v>
                </c:pt>
                <c:pt idx="15">
                  <c:v>0</c:v>
                </c:pt>
                <c:pt idx="16">
                  <c:v>0</c:v>
                </c:pt>
                <c:pt idx="17">
                  <c:v>0</c:v>
                </c:pt>
                <c:pt idx="18">
                  <c:v>0</c:v>
                </c:pt>
                <c:pt idx="19">
                  <c:v>0</c:v>
                </c:pt>
                <c:pt idx="20">
                  <c:v>0</c:v>
                </c:pt>
                <c:pt idx="21">
                  <c:v>0</c:v>
                </c:pt>
                <c:pt idx="22">
                  <c:v>2</c:v>
                </c:pt>
                <c:pt idx="23">
                  <c:v>0</c:v>
                </c:pt>
                <c:pt idx="24">
                  <c:v>0</c:v>
                </c:pt>
                <c:pt idx="25">
                  <c:v>0</c:v>
                </c:pt>
                <c:pt idx="26">
                  <c:v>0</c:v>
                </c:pt>
                <c:pt idx="27">
                  <c:v>0</c:v>
                </c:pt>
                <c:pt idx="28">
                  <c:v>0</c:v>
                </c:pt>
                <c:pt idx="29">
                  <c:v>0</c:v>
                </c:pt>
                <c:pt idx="30">
                  <c:v>0</c:v>
                </c:pt>
                <c:pt idx="31">
                  <c:v>0</c:v>
                </c:pt>
                <c:pt idx="32">
                  <c:v>0</c:v>
                </c:pt>
                <c:pt idx="33">
                  <c:v>1</c:v>
                </c:pt>
                <c:pt idx="34">
                  <c:v>8</c:v>
                </c:pt>
                <c:pt idx="35">
                  <c:v>1</c:v>
                </c:pt>
                <c:pt idx="36">
                  <c:v>0</c:v>
                </c:pt>
                <c:pt idx="37">
                  <c:v>0</c:v>
                </c:pt>
                <c:pt idx="38">
                  <c:v>4</c:v>
                </c:pt>
                <c:pt idx="39">
                  <c:v>9</c:v>
                </c:pt>
                <c:pt idx="40">
                  <c:v>4</c:v>
                </c:pt>
                <c:pt idx="41">
                  <c:v>12</c:v>
                </c:pt>
                <c:pt idx="42">
                  <c:v>8</c:v>
                </c:pt>
                <c:pt idx="43">
                  <c:v>16</c:v>
                </c:pt>
                <c:pt idx="44">
                  <c:v>36</c:v>
                </c:pt>
                <c:pt idx="45">
                  <c:v>40</c:v>
                </c:pt>
                <c:pt idx="46">
                  <c:v>56</c:v>
                </c:pt>
                <c:pt idx="47">
                  <c:v>23</c:v>
                </c:pt>
                <c:pt idx="48">
                  <c:v>21</c:v>
                </c:pt>
                <c:pt idx="49">
                  <c:v>91</c:v>
                </c:pt>
                <c:pt idx="50">
                  <c:v>154</c:v>
                </c:pt>
                <c:pt idx="51">
                  <c:v>199</c:v>
                </c:pt>
                <c:pt idx="52">
                  <c:v>296</c:v>
                </c:pt>
                <c:pt idx="53">
                  <c:v>462</c:v>
                </c:pt>
                <c:pt idx="54">
                  <c:v>478</c:v>
                </c:pt>
                <c:pt idx="55">
                  <c:v>389</c:v>
                </c:pt>
                <c:pt idx="56">
                  <c:v>698</c:v>
                </c:pt>
                <c:pt idx="57">
                  <c:v>1138</c:v>
                </c:pt>
                <c:pt idx="58">
                  <c:v>1301</c:v>
                </c:pt>
                <c:pt idx="59">
                  <c:v>1428</c:v>
                </c:pt>
                <c:pt idx="60">
                  <c:v>1540</c:v>
                </c:pt>
                <c:pt idx="61">
                  <c:v>1286</c:v>
                </c:pt>
                <c:pt idx="62">
                  <c:v>853</c:v>
                </c:pt>
                <c:pt idx="63">
                  <c:v>1219</c:v>
                </c:pt>
                <c:pt idx="64">
                  <c:v>1740</c:v>
                </c:pt>
                <c:pt idx="65">
                  <c:v>2147</c:v>
                </c:pt>
                <c:pt idx="66">
                  <c:v>2333</c:v>
                </c:pt>
                <c:pt idx="67">
                  <c:v>2686</c:v>
                </c:pt>
                <c:pt idx="68">
                  <c:v>2173</c:v>
                </c:pt>
                <c:pt idx="69">
                  <c:v>1442</c:v>
                </c:pt>
                <c:pt idx="70">
                  <c:v>1722</c:v>
                </c:pt>
                <c:pt idx="71">
                  <c:v>1211</c:v>
                </c:pt>
              </c:numCache>
            </c:numRef>
          </c:val>
        </c:ser>
        <c:dLbls>
          <c:showLegendKey val="0"/>
          <c:showVal val="0"/>
          <c:showCatName val="0"/>
          <c:showSerName val="0"/>
          <c:showPercent val="0"/>
          <c:showBubbleSize val="0"/>
        </c:dLbls>
        <c:gapWidth val="10"/>
        <c:overlap val="100"/>
        <c:axId val="75768960"/>
        <c:axId val="75771264"/>
      </c:barChart>
      <c:dateAx>
        <c:axId val="75768960"/>
        <c:scaling>
          <c:orientation val="minMax"/>
          <c:min val="43881"/>
        </c:scaling>
        <c:delete val="0"/>
        <c:axPos val="b"/>
        <c:title>
          <c:tx>
            <c:rich>
              <a:bodyPr/>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Erkrankungsbeginn, ersatzweise Meldedatum (2020)</a:t>
                </a:r>
              </a:p>
            </c:rich>
          </c:tx>
          <c:layout/>
          <c:overlay val="0"/>
        </c:title>
        <c:numFmt formatCode="dd/mm/" sourceLinked="0"/>
        <c:majorTickMark val="out"/>
        <c:minorTickMark val="none"/>
        <c:tickLblPos val="nextTo"/>
        <c:txPr>
          <a:bodyPr rot="-2700000" vert="horz"/>
          <a:lstStyle/>
          <a:p>
            <a:pPr>
              <a:defRPr/>
            </a:pPr>
            <a:endParaRPr lang="de-DE"/>
          </a:p>
        </c:txPr>
        <c:crossAx val="75771264"/>
        <c:crosses val="autoZero"/>
        <c:auto val="1"/>
        <c:lblOffset val="100"/>
        <c:baseTimeUnit val="days"/>
      </c:dateAx>
      <c:valAx>
        <c:axId val="75771264"/>
        <c:scaling>
          <c:orientation val="minMax"/>
          <c:max val="7000"/>
        </c:scaling>
        <c:delete val="0"/>
        <c:axPos val="l"/>
        <c:title>
          <c:tx>
            <c:rich>
              <a:bodyPr rot="-5400000" vert="horz"/>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Anzahl übermittelte</a:t>
                </a:r>
                <a:r>
                  <a:rPr lang="de-DE" baseline="0">
                    <a:latin typeface="Arial" panose="020B0604020202020204" pitchFamily="34" charset="0"/>
                    <a:cs typeface="Arial" panose="020B0604020202020204" pitchFamily="34" charset="0"/>
                  </a:rPr>
                  <a:t> COVID-19</a:t>
                </a:r>
                <a:r>
                  <a:rPr lang="de-DE">
                    <a:latin typeface="Arial" panose="020B0604020202020204" pitchFamily="34" charset="0"/>
                    <a:cs typeface="Arial" panose="020B0604020202020204" pitchFamily="34" charset="0"/>
                  </a:rPr>
                  <a:t>Fälle</a:t>
                </a:r>
              </a:p>
              <a:p>
                <a:pPr>
                  <a:defRPr>
                    <a:latin typeface="Arial" panose="020B0604020202020204" pitchFamily="34" charset="0"/>
                    <a:cs typeface="Arial" panose="020B0604020202020204" pitchFamily="34" charset="0"/>
                  </a:defRPr>
                </a:pPr>
                <a:endParaRPr lang="de-DE">
                  <a:latin typeface="Arial" panose="020B0604020202020204" pitchFamily="34" charset="0"/>
                  <a:cs typeface="Arial" panose="020B0604020202020204" pitchFamily="34" charset="0"/>
                </a:endParaRPr>
              </a:p>
            </c:rich>
          </c:tx>
          <c:layout/>
          <c:overlay val="0"/>
        </c:title>
        <c:numFmt formatCode="#,##0" sourceLinked="0"/>
        <c:majorTickMark val="out"/>
        <c:minorTickMark val="none"/>
        <c:tickLblPos val="nextTo"/>
        <c:crossAx val="75768960"/>
        <c:crosses val="autoZero"/>
        <c:crossBetween val="between"/>
      </c:valAx>
    </c:plotArea>
    <c:legend>
      <c:legendPos val="b"/>
      <c:layout>
        <c:manualLayout>
          <c:xMode val="edge"/>
          <c:yMode val="edge"/>
          <c:x val="0.41145083879271055"/>
          <c:y val="0.90414760841461983"/>
          <c:w val="0.27698481503659944"/>
          <c:h val="7.1971794570454814E-2"/>
        </c:manualLayout>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55961940401014"/>
          <c:y val="5.4219579237108823E-2"/>
          <c:w val="0.83855314960629923"/>
          <c:h val="0.86001348789734622"/>
        </c:manualLayout>
      </c:layout>
      <c:barChart>
        <c:barDir val="col"/>
        <c:grouping val="clustered"/>
        <c:varyColors val="0"/>
        <c:ser>
          <c:idx val="0"/>
          <c:order val="0"/>
          <c:tx>
            <c:strRef>
              <c:f>'Alter-Geschlecht'!$A$27</c:f>
              <c:strCache>
                <c:ptCount val="1"/>
                <c:pt idx="0">
                  <c:v>Männlich</c:v>
                </c:pt>
              </c:strCache>
            </c:strRef>
          </c:tx>
          <c:invertIfNegative val="0"/>
          <c:cat>
            <c:strRef>
              <c:f>'Alter-Geschlecht'!$C$25:$H$25</c:f>
              <c:strCache>
                <c:ptCount val="6"/>
                <c:pt idx="0">
                  <c:v>0 - 4</c:v>
                </c:pt>
                <c:pt idx="1">
                  <c:v>5 - 14</c:v>
                </c:pt>
                <c:pt idx="2">
                  <c:v>15 - 34</c:v>
                </c:pt>
                <c:pt idx="3">
                  <c:v>35 - 59</c:v>
                </c:pt>
                <c:pt idx="4">
                  <c:v>60 - 79</c:v>
                </c:pt>
                <c:pt idx="5">
                  <c:v>80+</c:v>
                </c:pt>
              </c:strCache>
            </c:strRef>
          </c:cat>
          <c:val>
            <c:numRef>
              <c:f>'Alter-Geschlecht'!$C$27:$H$27</c:f>
              <c:numCache>
                <c:formatCode>0.000</c:formatCode>
                <c:ptCount val="6"/>
                <c:pt idx="0">
                  <c:v>13.566343144996379</c:v>
                </c:pt>
                <c:pt idx="1">
                  <c:v>18.373705326948997</c:v>
                </c:pt>
                <c:pt idx="2">
                  <c:v>84.835102457625993</c:v>
                </c:pt>
                <c:pt idx="3">
                  <c:v>113.48304637936255</c:v>
                </c:pt>
                <c:pt idx="4">
                  <c:v>80.815599975249484</c:v>
                </c:pt>
                <c:pt idx="5">
                  <c:v>86.342236944807084</c:v>
                </c:pt>
              </c:numCache>
            </c:numRef>
          </c:val>
        </c:ser>
        <c:ser>
          <c:idx val="1"/>
          <c:order val="1"/>
          <c:tx>
            <c:strRef>
              <c:f>'Alter-Geschlecht'!$A$28</c:f>
              <c:strCache>
                <c:ptCount val="1"/>
                <c:pt idx="0">
                  <c:v>Weiblich</c:v>
                </c:pt>
              </c:strCache>
            </c:strRef>
          </c:tx>
          <c:invertIfNegative val="0"/>
          <c:cat>
            <c:strRef>
              <c:f>'Alter-Geschlecht'!$C$25:$H$25</c:f>
              <c:strCache>
                <c:ptCount val="6"/>
                <c:pt idx="0">
                  <c:v>0 - 4</c:v>
                </c:pt>
                <c:pt idx="1">
                  <c:v>5 - 14</c:v>
                </c:pt>
                <c:pt idx="2">
                  <c:v>15 - 34</c:v>
                </c:pt>
                <c:pt idx="3">
                  <c:v>35 - 59</c:v>
                </c:pt>
                <c:pt idx="4">
                  <c:v>60 - 79</c:v>
                </c:pt>
                <c:pt idx="5">
                  <c:v>80+</c:v>
                </c:pt>
              </c:strCache>
            </c:strRef>
          </c:cat>
          <c:val>
            <c:numRef>
              <c:f>'Alter-Geschlecht'!$C$28:$H$28</c:f>
              <c:numCache>
                <c:formatCode>0.000</c:formatCode>
                <c:ptCount val="6"/>
                <c:pt idx="0">
                  <c:v>11.618510904652847</c:v>
                </c:pt>
                <c:pt idx="1">
                  <c:v>17.240584391542892</c:v>
                </c:pt>
                <c:pt idx="2">
                  <c:v>93.60645019382028</c:v>
                </c:pt>
                <c:pt idx="3">
                  <c:v>104.70588292146742</c:v>
                </c:pt>
                <c:pt idx="4">
                  <c:v>57.729443236501758</c:v>
                </c:pt>
                <c:pt idx="5">
                  <c:v>60.089531322447904</c:v>
                </c:pt>
              </c:numCache>
            </c:numRef>
          </c:val>
        </c:ser>
        <c:dLbls>
          <c:showLegendKey val="0"/>
          <c:showVal val="0"/>
          <c:showCatName val="0"/>
          <c:showSerName val="0"/>
          <c:showPercent val="0"/>
          <c:showBubbleSize val="0"/>
        </c:dLbls>
        <c:gapWidth val="150"/>
        <c:axId val="49371392"/>
        <c:axId val="49373184"/>
      </c:barChart>
      <c:catAx>
        <c:axId val="49371392"/>
        <c:scaling>
          <c:orientation val="minMax"/>
        </c:scaling>
        <c:delete val="0"/>
        <c:axPos val="b"/>
        <c:numFmt formatCode="0.000" sourceLinked="1"/>
        <c:majorTickMark val="out"/>
        <c:minorTickMark val="none"/>
        <c:tickLblPos val="nextTo"/>
        <c:crossAx val="49373184"/>
        <c:crosses val="autoZero"/>
        <c:auto val="1"/>
        <c:lblAlgn val="ctr"/>
        <c:lblOffset val="100"/>
        <c:noMultiLvlLbl val="0"/>
      </c:catAx>
      <c:valAx>
        <c:axId val="49373184"/>
        <c:scaling>
          <c:orientation val="minMax"/>
        </c:scaling>
        <c:delete val="0"/>
        <c:axPos val="l"/>
        <c:title>
          <c:tx>
            <c:rich>
              <a:bodyPr rot="-5400000" vert="horz"/>
              <a:lstStyle/>
              <a:p>
                <a:pPr>
                  <a:defRPr/>
                </a:pPr>
                <a:r>
                  <a:rPr lang="en-US"/>
                  <a:t>COVID-19-Fälle/100.000 Einw.</a:t>
                </a:r>
              </a:p>
            </c:rich>
          </c:tx>
          <c:layout>
            <c:manualLayout>
              <c:xMode val="edge"/>
              <c:yMode val="edge"/>
              <c:x val="1.6666666666666666E-2"/>
              <c:y val="0.21526319626713328"/>
            </c:manualLayout>
          </c:layout>
          <c:overlay val="0"/>
        </c:title>
        <c:numFmt formatCode="0" sourceLinked="0"/>
        <c:majorTickMark val="out"/>
        <c:minorTickMark val="none"/>
        <c:tickLblPos val="nextTo"/>
        <c:crossAx val="49371392"/>
        <c:crosses val="autoZero"/>
        <c:crossBetween val="between"/>
      </c:valAx>
    </c:plotArea>
    <c:legend>
      <c:legendPos val="t"/>
      <c:layout>
        <c:manualLayout>
          <c:xMode val="edge"/>
          <c:yMode val="edge"/>
          <c:x val="0.71078045937327139"/>
          <c:y val="7.8212313439291914E-2"/>
          <c:w val="0.21587425334209462"/>
          <c:h val="6.7347928077516703E-2"/>
        </c:manualLayout>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01.04.2020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01.04.2020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a:t>Datenquelle: Covid19_Liste, Datenblätter: </a:t>
            </a:r>
          </a:p>
          <a:p>
            <a:pPr defTabSz="457886">
              <a:defRPr/>
            </a:pPr>
            <a:r>
              <a:rPr lang="de-DE" dirty="0"/>
              <a:t>Gesamtzahl Fälle: bestätigte Fälle (00 Uhr)</a:t>
            </a:r>
          </a:p>
          <a:p>
            <a:pPr defTabSz="457886">
              <a:defRPr/>
            </a:pPr>
            <a:r>
              <a:rPr lang="de-DE" dirty="0"/>
              <a:t>Anzahl Todesfälle: bestätigte Fälle (00 Uhr), Filter </a:t>
            </a:r>
            <a:r>
              <a:rPr lang="de-DE" dirty="0" err="1"/>
              <a:t>VerstorbenStatus</a:t>
            </a:r>
            <a:r>
              <a:rPr lang="de-DE" dirty="0"/>
              <a:t>=Ja</a:t>
            </a:r>
          </a:p>
          <a:p>
            <a:pPr defTabSz="457886">
              <a:defRPr/>
            </a:pPr>
            <a:r>
              <a:rPr lang="de-DE" dirty="0" smtClean="0">
                <a:solidFill>
                  <a:schemeClr val="tx1"/>
                </a:solidFill>
              </a:rPr>
              <a:t>Betroffene Bundesländer: </a:t>
            </a:r>
            <a:r>
              <a:rPr lang="de-DE" dirty="0" err="1"/>
              <a:t>MeldeBundesland</a:t>
            </a:r>
            <a:endParaRPr lang="de-DE" dirty="0"/>
          </a:p>
          <a:p>
            <a:pPr defTabSz="457886">
              <a:defRPr/>
            </a:pPr>
            <a:r>
              <a:rPr lang="de-DE" dirty="0" smtClean="0">
                <a:solidFill>
                  <a:schemeClr val="tx1"/>
                </a:solidFill>
              </a:rPr>
              <a:t>Betroffene Landkreise: Meldelandkreis</a:t>
            </a:r>
          </a:p>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kreise_xxxx-xx-xx_optionEM5_00</a:t>
            </a:r>
          </a:p>
          <a:p>
            <a:r>
              <a:rPr lang="de-DE" dirty="0"/>
              <a:t>Ansprechpartner Erstellung Trendanalysen: Alexander Ulrich</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20979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Bundesland/Anzahl Nennungen: 2. </a:t>
            </a:r>
            <a:r>
              <a:rPr lang="de-DE" dirty="0" smtClean="0"/>
              <a:t>Ebene</a:t>
            </a:r>
            <a:r>
              <a:rPr lang="de-DE" baseline="0" dirty="0" smtClean="0"/>
              <a:t>; nach Deutschland filtern 	</a:t>
            </a:r>
          </a:p>
          <a:p>
            <a:pPr defTabSz="457886">
              <a:defRPr/>
            </a:pPr>
            <a:r>
              <a:rPr lang="de-DE" dirty="0"/>
              <a:t>Häufig genannte Kreise: 3. Ebene; nach Bundesländern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114527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nur</a:t>
            </a:r>
            <a:r>
              <a:rPr lang="de-DE" baseline="0" dirty="0" smtClean="0"/>
              <a:t> einmal die Woche aktualisiert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350644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a:t>Datenquelle: Covid19_Liste, Datenblätter: </a:t>
            </a:r>
          </a:p>
          <a:p>
            <a:pPr defTabSz="457886">
              <a:defRPr/>
            </a:pPr>
            <a:r>
              <a:rPr lang="de-DE" dirty="0"/>
              <a:t>Gesamtzahl Fälle: bestätigte Fälle (00 Uhr)</a:t>
            </a:r>
          </a:p>
          <a:p>
            <a:pPr defTabSz="457886">
              <a:defRPr/>
            </a:pPr>
            <a:r>
              <a:rPr lang="de-DE" dirty="0"/>
              <a:t>Anzahl Todesfälle: bestätigte Fälle (00 Uhr), Filter </a:t>
            </a:r>
            <a:r>
              <a:rPr lang="de-DE" dirty="0" err="1"/>
              <a:t>VerstorbenStatus</a:t>
            </a:r>
            <a:r>
              <a:rPr lang="de-DE" dirty="0"/>
              <a:t>=Ja</a:t>
            </a:r>
          </a:p>
          <a:p>
            <a:pPr defTabSz="457886">
              <a:defRPr/>
            </a:pPr>
            <a:r>
              <a:rPr lang="de-DE" dirty="0" smtClean="0">
                <a:solidFill>
                  <a:schemeClr val="tx1"/>
                </a:solidFill>
              </a:rPr>
              <a:t>Betroffene Bundesländer: </a:t>
            </a:r>
            <a:r>
              <a:rPr lang="de-DE" dirty="0" err="1"/>
              <a:t>MeldeBundesland</a:t>
            </a:r>
            <a:endParaRPr lang="de-DE" dirty="0"/>
          </a:p>
          <a:p>
            <a:pPr defTabSz="457886">
              <a:defRPr/>
            </a:pPr>
            <a:r>
              <a:rPr lang="de-DE" dirty="0" smtClean="0">
                <a:solidFill>
                  <a:schemeClr val="tx1"/>
                </a:solidFill>
              </a:rPr>
              <a:t>Betroffene Landkreise: Meldelandkreis</a:t>
            </a:r>
          </a:p>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nur</a:t>
            </a:r>
            <a:r>
              <a:rPr lang="de-DE" baseline="0" dirty="0" smtClean="0"/>
              <a:t> einmal die Woche aktualisiert</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66462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Zahlen zur durchgeführten Testungen auf SARS-</a:t>
            </a:r>
            <a:r>
              <a:rPr lang="de-DE" dirty="0" err="1"/>
              <a:t>CoV</a:t>
            </a:r>
            <a:r>
              <a:rPr lang="de-DE" dirty="0"/>
              <a:t> 1x wöchentlich am Mittwoch aktualisiert, Ansprechpartnerin: Janna Seifried</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4031430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50239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Slide 1: Abnahme der Mobilität deutschlandweit, tagesaufgelöst und gemittelt im März bis zum 23.3.</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28</a:t>
            </a:fld>
            <a:endParaRPr lang="de-DE"/>
          </a:p>
        </p:txBody>
      </p:sp>
    </p:spTree>
    <p:extLst>
      <p:ext uri="{BB962C8B-B14F-4D97-AF65-F5344CB8AC3E}">
        <p14:creationId xmlns:p14="http://schemas.microsoft.com/office/powerpoint/2010/main" val="302166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Bayern spezifisch der Effekt der Ausgangsperre, die Reduktion der Mobilität von 40 auf 60% bundeslandesweit.</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29</a:t>
            </a:fld>
            <a:endParaRPr lang="de-DE"/>
          </a:p>
        </p:txBody>
      </p:sp>
    </p:spTree>
    <p:extLst>
      <p:ext uri="{BB962C8B-B14F-4D97-AF65-F5344CB8AC3E}">
        <p14:creationId xmlns:p14="http://schemas.microsoft.com/office/powerpoint/2010/main" val="147304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 der Mobilität (Beispiel Ruhgebiet und Berlin) am 23.3. im vergleich zur Vorwoche. Reduktion um etwa 31% </a:t>
            </a:r>
          </a:p>
        </p:txBody>
      </p:sp>
      <p:sp>
        <p:nvSpPr>
          <p:cNvPr id="4" name="Foliennummernplatzhalter 3"/>
          <p:cNvSpPr>
            <a:spLocks noGrp="1"/>
          </p:cNvSpPr>
          <p:nvPr>
            <p:ph type="sldNum" sz="quarter" idx="10"/>
          </p:nvPr>
        </p:nvSpPr>
        <p:spPr/>
        <p:txBody>
          <a:bodyPr/>
          <a:lstStyle/>
          <a:p>
            <a:fld id="{E7DB3B74-E7C2-B34F-8624-8515ACB00503}" type="slidenum">
              <a:rPr lang="de-DE" smtClean="0"/>
              <a:t>30</a:t>
            </a:fld>
            <a:endParaRPr lang="de-DE"/>
          </a:p>
        </p:txBody>
      </p:sp>
    </p:spTree>
    <p:extLst>
      <p:ext uri="{BB962C8B-B14F-4D97-AF65-F5344CB8AC3E}">
        <p14:creationId xmlns:p14="http://schemas.microsoft.com/office/powerpoint/2010/main" val="3558690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Titel </a:t>
            </a:r>
            <a:r>
              <a:rPr lang="de-DE" b="1" dirty="0" smtClean="0"/>
              <a:t>Anzahl </a:t>
            </a:r>
            <a:r>
              <a:rPr lang="de-DE" dirty="0" smtClean="0"/>
              <a:t>der Aktivitäten aktualisieren</a:t>
            </a:r>
            <a:r>
              <a:rPr lang="de-DE" baseline="0" dirty="0" smtClean="0"/>
              <a:t> </a:t>
            </a:r>
          </a:p>
          <a:p>
            <a:r>
              <a:rPr lang="de-DE" baseline="0" dirty="0" smtClean="0"/>
              <a:t>Datenquelle: S:\Projekte\RKI_nCoV-Lage\1.Lagemanagement\1.9.Intern.Kommunikation_12-IfSG\nCoV-Übersicht_Cluster-KoNa.xlsx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15096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r>
              <a:rPr lang="de-DE" dirty="0" smtClean="0"/>
              <a:t>Excel-Datei: </a:t>
            </a:r>
            <a:r>
              <a:rPr lang="de-DE" dirty="0" err="1" smtClean="0"/>
              <a:t>Zahlen_Genesene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05412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34</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35</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39</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40</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41</a:t>
            </a:fld>
            <a:endParaRPr lang="de-DE"/>
          </a:p>
        </p:txBody>
      </p:sp>
    </p:spTree>
    <p:extLst>
      <p:ext uri="{BB962C8B-B14F-4D97-AF65-F5344CB8AC3E}">
        <p14:creationId xmlns:p14="http://schemas.microsoft.com/office/powerpoint/2010/main" val="1892962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42</a:t>
            </a:fld>
            <a:endParaRPr lang="de-DE"/>
          </a:p>
        </p:txBody>
      </p:sp>
    </p:spTree>
    <p:extLst>
      <p:ext uri="{BB962C8B-B14F-4D97-AF65-F5344CB8AC3E}">
        <p14:creationId xmlns:p14="http://schemas.microsoft.com/office/powerpoint/2010/main" val="49192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Dashboard</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19589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a:t>
            </a:r>
            <a:r>
              <a:rPr lang="de-DE" dirty="0" err="1"/>
              <a:t>EpiCurve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72881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a:t>
            </a:r>
            <a:r>
              <a:rPr lang="de-DE" dirty="0"/>
              <a:t>nach Land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8564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p>
          <a:p>
            <a:pPr defTabSz="457886">
              <a:defRPr/>
            </a:pPr>
            <a:r>
              <a:rPr lang="de-DE" dirty="0"/>
              <a:t>Anzahl, Differenz Vortag, Inzidenz: </a:t>
            </a:r>
            <a:r>
              <a:rPr lang="de-DE" dirty="0" err="1"/>
              <a:t>MeldeBundesland</a:t>
            </a:r>
            <a:endParaRPr lang="de-DE" dirty="0"/>
          </a:p>
          <a:p>
            <a:pPr defTabSz="457886">
              <a:defRPr/>
            </a:pPr>
            <a:r>
              <a:rPr lang="de-DE" dirty="0"/>
              <a:t>Todesfälle: Todesfälle</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bundesländerxxxx-xx-xx_optionEM5_00</a:t>
            </a:r>
          </a:p>
          <a:p>
            <a:r>
              <a:rPr lang="de-DE" dirty="0"/>
              <a:t>Ansprechpartner Erstellung Trendanalysen: Alexander Ulrich</a:t>
            </a:r>
          </a:p>
          <a:p>
            <a:endParaRPr lang="de-DE" dirty="0"/>
          </a:p>
          <a:p>
            <a:r>
              <a:rPr lang="de-DE" dirty="0"/>
              <a:t>es wird Erkrankungsdatum verwendet wenn vorhanden ansonsten das Meldedatum minus 5 Tage (</a:t>
            </a:r>
            <a:r>
              <a:rPr lang="de-DE" dirty="0" err="1"/>
              <a:t>durschn</a:t>
            </a:r>
            <a:r>
              <a:rPr lang="de-DE" dirty="0"/>
              <a:t>. Meldeverzug)</a:t>
            </a: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11489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Covid-19_LK (zur Auswahl: Grafik mit/ohne Fallzahlen, in deutsch/ englisch) </a:t>
            </a:r>
          </a:p>
          <a:p>
            <a:pPr defTabSz="457886">
              <a:defRPr/>
            </a:pPr>
            <a:r>
              <a:rPr lang="de-DE" dirty="0"/>
              <a:t>Ansprechpartner Erstellung </a:t>
            </a:r>
            <a:r>
              <a:rPr lang="de-DE" dirty="0" err="1"/>
              <a:t>RegioGraph</a:t>
            </a:r>
            <a:r>
              <a:rPr lang="de-DE" dirty="0"/>
              <a:t> Karten: Mirko Faber</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384653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01.04.2020</a:t>
            </a:r>
            <a:endParaRPr lang="de-DE" dirty="0"/>
          </a:p>
        </p:txBody>
      </p:sp>
      <p:sp>
        <p:nvSpPr>
          <p:cNvPr id="10" name="Fußzeilenplatzhalter 9"/>
          <p:cNvSpPr>
            <a:spLocks noGrp="1"/>
          </p:cNvSpPr>
          <p:nvPr>
            <p:ph type="ftr" sz="quarter" idx="15"/>
          </p:nvPr>
        </p:nvSpPr>
        <p:spPr/>
        <p:txBody>
          <a:bodyPr/>
          <a:lstStyle/>
          <a:p>
            <a:r>
              <a:rPr lang="de-DE" smtClean="0"/>
              <a:t>Update: COVID-19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01.04.2020</a:t>
            </a:r>
            <a:endParaRPr lang="de-DE" dirty="0"/>
          </a:p>
        </p:txBody>
      </p:sp>
      <p:sp>
        <p:nvSpPr>
          <p:cNvPr id="12" name="Fußzeilenplatzhalter 11"/>
          <p:cNvSpPr>
            <a:spLocks noGrp="1"/>
          </p:cNvSpPr>
          <p:nvPr>
            <p:ph type="ftr" sz="quarter" idx="16"/>
          </p:nvPr>
        </p:nvSpPr>
        <p:spPr/>
        <p:txBody>
          <a:bodyPr/>
          <a:lstStyle/>
          <a:p>
            <a:r>
              <a:rPr lang="de-DE" smtClean="0"/>
              <a:t>Update: COVID-19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01.04.2020</a:t>
            </a:r>
            <a:endParaRPr lang="de-DE" dirty="0"/>
          </a:p>
        </p:txBody>
      </p:sp>
      <p:sp>
        <p:nvSpPr>
          <p:cNvPr id="10" name="Fußzeilenplatzhalter 9"/>
          <p:cNvSpPr>
            <a:spLocks noGrp="1"/>
          </p:cNvSpPr>
          <p:nvPr>
            <p:ph type="ftr" sz="quarter" idx="11"/>
          </p:nvPr>
        </p:nvSpPr>
        <p:spPr/>
        <p:txBody>
          <a:bodyPr/>
          <a:lstStyle/>
          <a:p>
            <a:r>
              <a:rPr lang="de-DE" smtClean="0"/>
              <a:t>Update: COVID-19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01.04.2020</a:t>
            </a:r>
            <a:endParaRPr lang="de-DE" dirty="0"/>
          </a:p>
        </p:txBody>
      </p:sp>
      <p:sp>
        <p:nvSpPr>
          <p:cNvPr id="9" name="Fußzeilenplatzhalter 8"/>
          <p:cNvSpPr>
            <a:spLocks noGrp="1"/>
          </p:cNvSpPr>
          <p:nvPr>
            <p:ph type="ftr" sz="quarter" idx="11"/>
          </p:nvPr>
        </p:nvSpPr>
        <p:spPr/>
        <p:txBody>
          <a:bodyPr/>
          <a:lstStyle/>
          <a:p>
            <a:r>
              <a:rPr lang="de-DE" smtClean="0"/>
              <a:t>Update: COVID-19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r>
              <a:rPr lang="de-DE" smtClean="0">
                <a:solidFill>
                  <a:prstClr val="black">
                    <a:tint val="75000"/>
                  </a:prstClr>
                </a:solidFill>
              </a:rPr>
              <a:t>01.04.2020</a:t>
            </a:r>
            <a:endParaRPr lang="en-GB"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9D0B30E5-E52B-4FF3-86B5-13F9C975F974}"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651024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t>01.04.2020</a:t>
            </a:r>
            <a:endParaRPr lang="en-US"/>
          </a:p>
        </p:txBody>
      </p:sp>
      <p:sp>
        <p:nvSpPr>
          <p:cNvPr id="5" name="Fußzeilenplatzhalter 4"/>
          <p:cNvSpPr>
            <a:spLocks noGrp="1"/>
          </p:cNvSpPr>
          <p:nvPr>
            <p:ph type="ftr" sz="quarter" idx="11"/>
          </p:nvPr>
        </p:nvSpPr>
        <p:spPr/>
        <p:txBody>
          <a:bodyPr/>
          <a:lstStyle/>
          <a:p>
            <a:r>
              <a:rPr lang="en-US" smtClean="0"/>
              <a:t>Update: COVID-19 National</a:t>
            </a:r>
            <a:endParaRPr lang="en-US"/>
          </a:p>
        </p:txBody>
      </p:sp>
      <p:sp>
        <p:nvSpPr>
          <p:cNvPr id="6" name="Foliennummernplatzhalter 5"/>
          <p:cNvSpPr>
            <a:spLocks noGrp="1"/>
          </p:cNvSpPr>
          <p:nvPr>
            <p:ph type="sldNum" sz="quarter" idx="12"/>
          </p:nvPr>
        </p:nvSpPr>
        <p:spPr/>
        <p:txBody>
          <a:bodyPr/>
          <a:lstStyle/>
          <a:p>
            <a:fld id="{651AB1F9-A627-461B-A50E-819796678EC7}" type="slidenum">
              <a:rPr lang="en-US" smtClean="0"/>
              <a:t>‹Nr.›</a:t>
            </a:fld>
            <a:endParaRPr lang="en-US"/>
          </a:p>
        </p:txBody>
      </p:sp>
    </p:spTree>
    <p:extLst>
      <p:ext uri="{BB962C8B-B14F-4D97-AF65-F5344CB8AC3E}">
        <p14:creationId xmlns:p14="http://schemas.microsoft.com/office/powerpoint/2010/main" val="210053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01.04.2020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Update: COVID-19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10" cstate="screen">
            <a:alphaModFix/>
            <a:extLst>
              <a:ext uri="{28A0092B-C50C-407E-A947-70E740481C1C}">
                <a14:useLocalDpi xmlns:a14="http://schemas.microsoft.com/office/drawing/2010/main"/>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 id="2147483662" r:id="rId7"/>
    <p:sldLayoutId id="2147483663" r:id="rId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file:///\\rki.local\daten\Projekte\RKI_nCoV-Lage\1.Lagemanagement\1.9.Intern.Kommunikation_12-IfSG\nCoV-&#220;bersicht_Cluster-KoNa.xls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COVID-19: Fälle in Deutschland </a:t>
            </a:r>
            <a:r>
              <a:rPr lang="de-DE" b="0" dirty="0" smtClean="0">
                <a:solidFill>
                  <a:schemeClr val="tx1"/>
                </a:solidFill>
              </a:rPr>
              <a:t>(Datenstand </a:t>
            </a:r>
            <a:r>
              <a:rPr lang="de-DE" b="0" dirty="0" smtClean="0">
                <a:solidFill>
                  <a:schemeClr val="tx1"/>
                </a:solidFill>
              </a:rPr>
              <a:t>01</a:t>
            </a:r>
            <a:r>
              <a:rPr lang="de-DE" b="0" dirty="0" smtClean="0">
                <a:solidFill>
                  <a:schemeClr val="tx1"/>
                </a:solidFill>
              </a:rPr>
              <a:t>.04.2020</a:t>
            </a:r>
            <a:r>
              <a:rPr lang="de-DE" b="0" dirty="0" smtClean="0">
                <a:solidFill>
                  <a:schemeClr val="tx1"/>
                </a:solidFill>
              </a:rPr>
              <a:t>,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01.04.2020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graphicFrame>
        <p:nvGraphicFramePr>
          <p:cNvPr id="22" name="Tabelle 21"/>
          <p:cNvGraphicFramePr>
            <a:graphicFrameLocks noGrp="1"/>
          </p:cNvGraphicFramePr>
          <p:nvPr>
            <p:extLst>
              <p:ext uri="{D42A27DB-BD31-4B8C-83A1-F6EECF244321}">
                <p14:modId xmlns:p14="http://schemas.microsoft.com/office/powerpoint/2010/main" val="2596661810"/>
              </p:ext>
            </p:extLst>
          </p:nvPr>
        </p:nvGraphicFramePr>
        <p:xfrm>
          <a:off x="733423" y="1651000"/>
          <a:ext cx="7721808" cy="2006602"/>
        </p:xfrm>
        <a:graphic>
          <a:graphicData uri="http://schemas.openxmlformats.org/drawingml/2006/table">
            <a:tbl>
              <a:tblPr firstRow="1" bandRow="1">
                <a:tableStyleId>{5C22544A-7EE6-4342-B048-85BDC9FD1C3A}</a:tableStyleId>
              </a:tblPr>
              <a:tblGrid>
                <a:gridCol w="3107892"/>
                <a:gridCol w="2306958"/>
                <a:gridCol w="2306958"/>
              </a:tblGrid>
              <a:tr h="396910">
                <a:tc>
                  <a:txBody>
                    <a:bodyPr/>
                    <a:lstStyle/>
                    <a:p>
                      <a:pPr algn="ctr"/>
                      <a:endParaRPr lang="de-DE" dirty="0">
                        <a:solidFill>
                          <a:schemeClr val="tx1"/>
                        </a:solidFill>
                      </a:endParaRPr>
                    </a:p>
                  </a:txBody>
                  <a:tcPr/>
                </a:tc>
                <a:tc>
                  <a:txBody>
                    <a:bodyPr/>
                    <a:lstStyle/>
                    <a:p>
                      <a:pPr algn="ctr"/>
                      <a:r>
                        <a:rPr lang="de-DE" dirty="0" smtClean="0">
                          <a:solidFill>
                            <a:schemeClr val="tx1"/>
                          </a:solidFill>
                        </a:rPr>
                        <a:t>Anzahl</a:t>
                      </a:r>
                      <a:endParaRPr lang="de-DE" dirty="0">
                        <a:solidFill>
                          <a:schemeClr val="tx1"/>
                        </a:solidFill>
                      </a:endParaRPr>
                    </a:p>
                  </a:txBody>
                  <a:tcPr/>
                </a:tc>
                <a:tc>
                  <a:txBody>
                    <a:bodyPr/>
                    <a:lstStyle/>
                    <a:p>
                      <a:pPr algn="ctr"/>
                      <a:r>
                        <a:rPr lang="de-DE" dirty="0" smtClean="0">
                          <a:solidFill>
                            <a:schemeClr val="tx1"/>
                          </a:solidFill>
                        </a:rPr>
                        <a:t>Änderung zum Vortag</a:t>
                      </a:r>
                      <a:endParaRPr lang="de-DE" dirty="0">
                        <a:solidFill>
                          <a:schemeClr val="tx1"/>
                        </a:solidFill>
                      </a:endParaRPr>
                    </a:p>
                  </a:txBody>
                  <a:tcPr/>
                </a:tc>
              </a:tr>
              <a:tr h="402423">
                <a:tc>
                  <a:txBody>
                    <a:bodyPr/>
                    <a:lstStyle/>
                    <a:p>
                      <a:r>
                        <a:rPr lang="de-DE" dirty="0" smtClean="0">
                          <a:solidFill>
                            <a:schemeClr val="tx1"/>
                          </a:solidFill>
                        </a:rPr>
                        <a:t>In</a:t>
                      </a:r>
                      <a:r>
                        <a:rPr lang="de-DE" baseline="0" dirty="0" smtClean="0">
                          <a:solidFill>
                            <a:schemeClr val="tx1"/>
                          </a:solidFill>
                        </a:rPr>
                        <a:t> </a:t>
                      </a:r>
                      <a:r>
                        <a:rPr lang="de-DE" baseline="0" dirty="0" err="1" smtClean="0">
                          <a:solidFill>
                            <a:schemeClr val="tx1"/>
                          </a:solidFill>
                        </a:rPr>
                        <a:t>SurvNet</a:t>
                      </a:r>
                      <a:r>
                        <a:rPr lang="de-DE" baseline="0" dirty="0" smtClean="0">
                          <a:solidFill>
                            <a:schemeClr val="tx1"/>
                          </a:solidFill>
                        </a:rPr>
                        <a:t> übermittelte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67.366</a:t>
                      </a:r>
                      <a:endParaRPr lang="de-DE" dirty="0" smtClean="0">
                        <a:solidFill>
                          <a:schemeClr val="tx1"/>
                        </a:solidFill>
                      </a:endParaRPr>
                    </a:p>
                  </a:txBody>
                  <a:tcPr/>
                </a:tc>
                <a:tc>
                  <a:txBody>
                    <a:bodyPr/>
                    <a:lstStyle/>
                    <a:p>
                      <a:pPr algn="ctr"/>
                      <a:r>
                        <a:rPr lang="de-DE" dirty="0" smtClean="0">
                          <a:solidFill>
                            <a:schemeClr val="tx1"/>
                          </a:solidFill>
                        </a:rPr>
                        <a:t>+ 5.453 (8%)</a:t>
                      </a:r>
                      <a:endParaRPr lang="de-DE" dirty="0">
                        <a:solidFill>
                          <a:schemeClr val="tx1"/>
                        </a:solidFill>
                      </a:endParaRPr>
                    </a:p>
                  </a:txBody>
                  <a:tcPr/>
                </a:tc>
              </a:tr>
              <a:tr h="402423">
                <a:tc>
                  <a:txBody>
                    <a:bodyPr/>
                    <a:lstStyle/>
                    <a:p>
                      <a:r>
                        <a:rPr lang="de-DE" dirty="0" smtClean="0">
                          <a:solidFill>
                            <a:schemeClr val="tx1"/>
                          </a:solidFill>
                        </a:rPr>
                        <a:t>Todesfälle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732</a:t>
                      </a:r>
                      <a:endParaRPr lang="de-DE" dirty="0">
                        <a:solidFill>
                          <a:schemeClr val="tx1"/>
                        </a:solidFill>
                      </a:endParaRPr>
                    </a:p>
                  </a:txBody>
                  <a:tcPr/>
                </a:tc>
                <a:tc>
                  <a:txBody>
                    <a:bodyPr/>
                    <a:lstStyle/>
                    <a:p>
                      <a:pPr algn="ctr"/>
                      <a:r>
                        <a:rPr lang="de-DE" dirty="0" smtClean="0">
                          <a:solidFill>
                            <a:schemeClr val="tx1"/>
                          </a:solidFill>
                        </a:rPr>
                        <a:t>+ 149</a:t>
                      </a:r>
                      <a:endParaRPr lang="de-DE" dirty="0">
                        <a:solidFill>
                          <a:schemeClr val="tx1"/>
                        </a:solidFill>
                      </a:endParaRPr>
                    </a:p>
                  </a:txBody>
                  <a:tcPr/>
                </a:tc>
              </a:tr>
              <a:tr h="402423">
                <a:tc>
                  <a:txBody>
                    <a:bodyPr/>
                    <a:lstStyle/>
                    <a:p>
                      <a:r>
                        <a:rPr lang="de-DE" dirty="0" smtClean="0">
                          <a:solidFill>
                            <a:schemeClr val="tx1"/>
                          </a:solidFill>
                        </a:rPr>
                        <a:t>Betroffene Bundesländer</a:t>
                      </a:r>
                      <a:endParaRPr lang="de-DE" dirty="0">
                        <a:solidFill>
                          <a:schemeClr val="tx1"/>
                        </a:solidFill>
                      </a:endParaRPr>
                    </a:p>
                  </a:txBody>
                  <a:tcP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16</a:t>
                      </a:r>
                      <a:endParaRPr lang="de-DE" dirty="0">
                        <a:solidFill>
                          <a:schemeClr val="tx1"/>
                        </a:solidFill>
                      </a:endParaRPr>
                    </a:p>
                  </a:txBody>
                  <a:tcPr>
                    <a:solidFill>
                      <a:srgbClr val="D0D8E8"/>
                    </a:solidFill>
                  </a:tcPr>
                </a:tc>
                <a:tc>
                  <a:txBody>
                    <a:bodyPr/>
                    <a:lstStyle/>
                    <a:p>
                      <a:pPr algn="ctr"/>
                      <a:endParaRPr lang="de-DE" dirty="0">
                        <a:solidFill>
                          <a:schemeClr val="tx1"/>
                        </a:solidFill>
                      </a:endParaRPr>
                    </a:p>
                  </a:txBody>
                  <a:tcPr/>
                </a:tc>
              </a:tr>
              <a:tr h="402423">
                <a:tc>
                  <a:txBody>
                    <a:bodyPr/>
                    <a:lstStyle/>
                    <a:p>
                      <a:r>
                        <a:rPr lang="de-DE" dirty="0" smtClean="0">
                          <a:solidFill>
                            <a:schemeClr val="tx1"/>
                          </a:solidFill>
                        </a:rPr>
                        <a:t>Betroffene Landkreise</a:t>
                      </a:r>
                      <a:endParaRPr lang="de-DE" dirty="0">
                        <a:solidFill>
                          <a:schemeClr val="tx1"/>
                        </a:solidFill>
                      </a:endParaRPr>
                    </a:p>
                  </a:txBody>
                  <a:tcPr>
                    <a:solidFill>
                      <a:srgbClr val="E9EDF4"/>
                    </a:solidFill>
                  </a:tcPr>
                </a:tc>
                <a:tc>
                  <a:txBody>
                    <a:bodyPr/>
                    <a:lstStyle/>
                    <a:p>
                      <a:pPr algn="ctr"/>
                      <a:r>
                        <a:rPr lang="de-DE" dirty="0" smtClean="0">
                          <a:solidFill>
                            <a:schemeClr val="tx1"/>
                          </a:solidFill>
                        </a:rPr>
                        <a:t>412</a:t>
                      </a:r>
                      <a:endParaRPr lang="de-DE" dirty="0">
                        <a:solidFill>
                          <a:schemeClr val="tx1"/>
                        </a:solidFill>
                      </a:endParaRPr>
                    </a:p>
                  </a:txBody>
                  <a:tcPr>
                    <a:solidFill>
                      <a:srgbClr val="E9EDF4"/>
                    </a:solidFill>
                  </a:tcPr>
                </a:tc>
                <a:tc>
                  <a:txBody>
                    <a:bodyPr/>
                    <a:lstStyle/>
                    <a:p>
                      <a:pPr algn="ctr"/>
                      <a:endParaRPr lang="de-DE" dirty="0">
                        <a:solidFill>
                          <a:schemeClr val="tx1"/>
                        </a:solidFill>
                      </a:endParaRPr>
                    </a:p>
                  </a:txBody>
                  <a:tcPr/>
                </a:tc>
              </a:tr>
            </a:tbl>
          </a:graphicData>
        </a:graphic>
      </p:graphicFrame>
    </p:spTree>
    <p:extLst>
      <p:ext uri="{BB962C8B-B14F-4D97-AF65-F5344CB8AC3E}">
        <p14:creationId xmlns:p14="http://schemas.microsoft.com/office/powerpoint/2010/main" val="218038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908215"/>
          </a:xfrm>
        </p:spPr>
        <p:txBody>
          <a:bodyPr/>
          <a:lstStyle/>
          <a:p>
            <a:r>
              <a:rPr lang="de-DE" sz="2400" dirty="0" smtClean="0"/>
              <a:t>7-Tage-Inzidenz </a:t>
            </a:r>
            <a:r>
              <a:rPr lang="de-DE" sz="1600" b="0" dirty="0" smtClean="0">
                <a:solidFill>
                  <a:schemeClr val="tx1"/>
                </a:solidFill>
              </a:rPr>
              <a:t>(Datenstand</a:t>
            </a:r>
            <a:r>
              <a:rPr lang="de-DE" sz="1600" b="0" dirty="0">
                <a:solidFill>
                  <a:schemeClr val="tx1"/>
                </a:solidFill>
              </a:rPr>
              <a:t>: 01.04.2020, 0:00 </a:t>
            </a:r>
            <a:r>
              <a:rPr lang="de-DE" sz="1600" b="0" dirty="0" smtClean="0">
                <a:solidFill>
                  <a:schemeClr val="tx1"/>
                </a:solidFill>
              </a:rPr>
              <a:t>Uhr; </a:t>
            </a:r>
            <a:r>
              <a:rPr lang="de-DE" sz="1600" b="0" dirty="0">
                <a:solidFill>
                  <a:schemeClr val="tx1"/>
                </a:solidFill>
              </a:rPr>
              <a:t>Zeitraum 25.-</a:t>
            </a:r>
            <a:r>
              <a:rPr lang="de-DE" sz="1600" b="0" dirty="0" smtClean="0">
                <a:solidFill>
                  <a:schemeClr val="tx1"/>
                </a:solidFill>
              </a:rPr>
              <a:t>31.03.2020)</a:t>
            </a:r>
            <a:r>
              <a:rPr lang="de-DE" sz="1600" dirty="0">
                <a:solidFill>
                  <a:schemeClr val="tx1"/>
                </a:solidFill>
              </a:rPr>
              <a:t/>
            </a:r>
            <a:br>
              <a:rPr lang="de-DE" sz="1600" dirty="0">
                <a:solidFill>
                  <a:schemeClr val="tx1"/>
                </a:solidFill>
              </a:rPr>
            </a:br>
            <a:r>
              <a:rPr lang="de-DE" sz="1800" dirty="0" smtClean="0">
                <a:solidFill>
                  <a:schemeClr val="tx1"/>
                </a:solidFill>
              </a:rPr>
              <a:t>78 </a:t>
            </a:r>
            <a:r>
              <a:rPr lang="de-DE" sz="1800" dirty="0">
                <a:solidFill>
                  <a:schemeClr val="tx1"/>
                </a:solidFill>
              </a:rPr>
              <a:t>LKs mit 7</a:t>
            </a:r>
            <a:r>
              <a:rPr lang="de-DE" sz="1800" dirty="0" smtClean="0">
                <a:solidFill>
                  <a:schemeClr val="tx1"/>
                </a:solidFill>
              </a:rPr>
              <a:t>-Tages-Inzidenz </a:t>
            </a:r>
            <a:r>
              <a:rPr lang="de-DE" sz="1800" dirty="0" smtClean="0">
                <a:solidFill>
                  <a:schemeClr val="tx1"/>
                </a:solidFill>
              </a:rPr>
              <a:t> 51-100 Fälle/100.000 </a:t>
            </a:r>
            <a:r>
              <a:rPr lang="de-DE" sz="1800" dirty="0" err="1" smtClean="0">
                <a:solidFill>
                  <a:schemeClr val="tx1"/>
                </a:solidFill>
              </a:rPr>
              <a:t>Einw</a:t>
            </a:r>
            <a:r>
              <a:rPr lang="de-DE" sz="1800" dirty="0" smtClean="0">
                <a:solidFill>
                  <a:schemeClr val="tx1"/>
                </a:solidFill>
              </a:rPr>
              <a:t>.</a:t>
            </a:r>
            <a:br>
              <a:rPr lang="de-DE" sz="1800" dirty="0" smtClean="0">
                <a:solidFill>
                  <a:schemeClr val="tx1"/>
                </a:solidFill>
              </a:rPr>
            </a:br>
            <a:r>
              <a:rPr lang="de-DE" sz="1800" dirty="0" smtClean="0">
                <a:solidFill>
                  <a:schemeClr val="tx1"/>
                </a:solidFill>
              </a:rPr>
              <a:t>17 LK </a:t>
            </a:r>
            <a:r>
              <a:rPr lang="de-DE" sz="1800" dirty="0">
                <a:solidFill>
                  <a:schemeClr val="tx1"/>
                </a:solidFill>
              </a:rPr>
              <a:t>mit 7-Tages-Inzidenz  </a:t>
            </a:r>
            <a:r>
              <a:rPr lang="de-DE" sz="1800" dirty="0" smtClean="0">
                <a:solidFill>
                  <a:schemeClr val="tx1"/>
                </a:solidFill>
              </a:rPr>
              <a:t>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a:t>
            </a:r>
            <a:br>
              <a:rPr lang="de-DE" sz="1800" dirty="0">
                <a:solidFill>
                  <a:schemeClr val="tx1"/>
                </a:solidFill>
              </a:rPr>
            </a:br>
            <a:r>
              <a:rPr lang="de-DE" sz="1800" dirty="0" smtClean="0">
                <a:solidFill>
                  <a:schemeClr val="tx1"/>
                </a:solidFill>
              </a:rPr>
              <a:t/>
            </a:r>
            <a:br>
              <a:rPr lang="de-DE" sz="1800" dirty="0" smtClean="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10</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25" y="1376173"/>
            <a:ext cx="7419200" cy="5246540"/>
          </a:xfrm>
          <a:prstGeom prst="rect">
            <a:avLst/>
          </a:prstGeom>
        </p:spPr>
      </p:pic>
    </p:spTree>
    <p:extLst>
      <p:ext uri="{BB962C8B-B14F-4D97-AF65-F5344CB8AC3E}">
        <p14:creationId xmlns:p14="http://schemas.microsoft.com/office/powerpoint/2010/main" val="189340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261884"/>
          </a:xfrm>
        </p:spPr>
        <p:txBody>
          <a:bodyPr/>
          <a:lstStyle/>
          <a:p>
            <a:r>
              <a:rPr lang="de-DE" sz="2400" dirty="0"/>
              <a:t>5</a:t>
            </a:r>
            <a:r>
              <a:rPr lang="de-DE" sz="2400" dirty="0" smtClean="0"/>
              <a:t>-Tage-Inzidenz </a:t>
            </a:r>
            <a:r>
              <a:rPr lang="de-DE" sz="1600" b="0" dirty="0" smtClean="0">
                <a:solidFill>
                  <a:schemeClr val="tx1"/>
                </a:solidFill>
              </a:rPr>
              <a:t>(Datenstand</a:t>
            </a:r>
            <a:r>
              <a:rPr lang="de-DE" sz="1600" b="0" dirty="0">
                <a:solidFill>
                  <a:schemeClr val="tx1"/>
                </a:solidFill>
              </a:rPr>
              <a:t>: 01.04.2020, 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27.-31.03.2020)</a:t>
            </a:r>
            <a:r>
              <a:rPr lang="de-DE" sz="1600" dirty="0">
                <a:solidFill>
                  <a:schemeClr val="tx1"/>
                </a:solidFill>
              </a:rPr>
              <a:t/>
            </a:r>
            <a:br>
              <a:rPr lang="de-DE" sz="1600" dirty="0">
                <a:solidFill>
                  <a:schemeClr val="tx1"/>
                </a:solidFill>
              </a:rPr>
            </a:br>
            <a:r>
              <a:rPr lang="de-DE" sz="1800" dirty="0" smtClean="0">
                <a:solidFill>
                  <a:schemeClr val="tx1"/>
                </a:solidFill>
              </a:rPr>
              <a:t>30 LKs </a:t>
            </a:r>
            <a:r>
              <a:rPr lang="de-DE" sz="1800" dirty="0">
                <a:solidFill>
                  <a:schemeClr val="tx1"/>
                </a:solidFill>
              </a:rPr>
              <a:t>mit </a:t>
            </a:r>
            <a:r>
              <a:rPr lang="de-DE" sz="1800" dirty="0" smtClean="0">
                <a:solidFill>
                  <a:schemeClr val="tx1"/>
                </a:solidFill>
              </a:rPr>
              <a:t>5-Tages-Inzidenz  51-100 Fälle/100.000 </a:t>
            </a:r>
            <a:r>
              <a:rPr lang="de-DE" sz="1800" dirty="0" err="1" smtClean="0">
                <a:solidFill>
                  <a:schemeClr val="tx1"/>
                </a:solidFill>
              </a:rPr>
              <a:t>Einw</a:t>
            </a:r>
            <a:r>
              <a:rPr lang="de-DE" sz="1800" dirty="0">
                <a:solidFill>
                  <a:schemeClr val="tx1"/>
                </a:solidFill>
              </a:rPr>
              <a:t>. </a:t>
            </a:r>
            <a:r>
              <a:rPr lang="de-DE" sz="1800" dirty="0" smtClean="0">
                <a:solidFill>
                  <a:schemeClr val="tx1"/>
                </a:solidFill>
              </a:rPr>
              <a:t/>
            </a:r>
            <a:br>
              <a:rPr lang="de-DE" sz="1800" dirty="0" smtClean="0">
                <a:solidFill>
                  <a:schemeClr val="tx1"/>
                </a:solidFill>
              </a:rPr>
            </a:br>
            <a:r>
              <a:rPr lang="de-DE" sz="1800" dirty="0" smtClean="0">
                <a:solidFill>
                  <a:schemeClr val="tx1"/>
                </a:solidFill>
              </a:rPr>
              <a:t>  7 LK mit </a:t>
            </a:r>
            <a:r>
              <a:rPr lang="de-DE" sz="1800" dirty="0">
                <a:solidFill>
                  <a:schemeClr val="tx1"/>
                </a:solidFill>
              </a:rPr>
              <a:t>5-Tages-Inzidenz  </a:t>
            </a:r>
            <a:r>
              <a:rPr lang="de-DE" sz="1800" dirty="0" smtClean="0">
                <a:solidFill>
                  <a:schemeClr val="tx1"/>
                </a:solidFill>
              </a:rPr>
              <a:t>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 </a:t>
            </a: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48" y="1345901"/>
            <a:ext cx="7182501" cy="5079157"/>
          </a:xfrm>
          <a:prstGeom prst="rect">
            <a:avLst/>
          </a:prstGeom>
        </p:spPr>
      </p:pic>
    </p:spTree>
    <p:extLst>
      <p:ext uri="{BB962C8B-B14F-4D97-AF65-F5344CB8AC3E}">
        <p14:creationId xmlns:p14="http://schemas.microsoft.com/office/powerpoint/2010/main" val="18964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631216"/>
          </a:xfrm>
        </p:spPr>
        <p:txBody>
          <a:bodyPr/>
          <a:lstStyle/>
          <a:p>
            <a:r>
              <a:rPr lang="de-DE" sz="2400" dirty="0" smtClean="0"/>
              <a:t>3-Tage-Inzidenz </a:t>
            </a:r>
            <a:r>
              <a:rPr lang="de-DE" sz="1600" b="0" dirty="0" smtClean="0">
                <a:solidFill>
                  <a:schemeClr val="tx1"/>
                </a:solidFill>
              </a:rPr>
              <a:t>(Datenstand</a:t>
            </a:r>
            <a:r>
              <a:rPr lang="de-DE" sz="1600" b="0" dirty="0">
                <a:solidFill>
                  <a:schemeClr val="tx1"/>
                </a:solidFill>
              </a:rPr>
              <a:t>: 01.04.2020, 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29.-31.03.2020)</a:t>
            </a:r>
            <a:r>
              <a:rPr lang="de-DE" sz="1600" dirty="0">
                <a:solidFill>
                  <a:schemeClr val="tx1"/>
                </a:solidFill>
              </a:rPr>
              <a:t/>
            </a:r>
            <a:br>
              <a:rPr lang="de-DE" sz="1600" dirty="0">
                <a:solidFill>
                  <a:schemeClr val="tx1"/>
                </a:solidFill>
              </a:rPr>
            </a:br>
            <a:r>
              <a:rPr lang="de-DE" sz="1800" dirty="0" smtClean="0">
                <a:solidFill>
                  <a:schemeClr val="tx1"/>
                </a:solidFill>
              </a:rPr>
              <a:t>5 LKs </a:t>
            </a:r>
            <a:r>
              <a:rPr lang="de-DE" sz="1800" dirty="0">
                <a:solidFill>
                  <a:schemeClr val="tx1"/>
                </a:solidFill>
              </a:rPr>
              <a:t>mit </a:t>
            </a:r>
            <a:r>
              <a:rPr lang="de-DE" sz="1800" dirty="0">
                <a:solidFill>
                  <a:schemeClr val="tx1"/>
                </a:solidFill>
              </a:rPr>
              <a:t>3</a:t>
            </a:r>
            <a:r>
              <a:rPr lang="de-DE" sz="1800" dirty="0" smtClean="0">
                <a:solidFill>
                  <a:schemeClr val="tx1"/>
                </a:solidFill>
              </a:rPr>
              <a:t>-Tages-Inzidenz  51-100 Fälle/100.000 </a:t>
            </a:r>
            <a:r>
              <a:rPr lang="de-DE" sz="1800" dirty="0" err="1" smtClean="0">
                <a:solidFill>
                  <a:schemeClr val="tx1"/>
                </a:solidFill>
              </a:rPr>
              <a:t>Einw</a:t>
            </a:r>
            <a:r>
              <a:rPr lang="de-DE" sz="1800" dirty="0" smtClean="0">
                <a:solidFill>
                  <a:schemeClr val="tx1"/>
                </a:solidFill>
              </a:rPr>
              <a:t>.</a:t>
            </a:r>
            <a:br>
              <a:rPr lang="de-DE" sz="1800" dirty="0" smtClean="0">
                <a:solidFill>
                  <a:schemeClr val="tx1"/>
                </a:solidFill>
              </a:rPr>
            </a:br>
            <a:r>
              <a:rPr lang="de-DE" sz="1800" dirty="0" smtClean="0">
                <a:solidFill>
                  <a:schemeClr val="tx1"/>
                </a:solidFill>
              </a:rPr>
              <a:t>1 LK mit 3-Tages-Inzidenz     &gt; 100 </a:t>
            </a:r>
            <a:r>
              <a:rPr lang="de-DE" sz="1800" dirty="0">
                <a:solidFill>
                  <a:schemeClr val="tx1"/>
                </a:solidFill>
              </a:rPr>
              <a:t>Fälle/100.000 </a:t>
            </a:r>
            <a:r>
              <a:rPr lang="de-DE" sz="1800" dirty="0" err="1">
                <a:solidFill>
                  <a:schemeClr val="tx1"/>
                </a:solidFill>
              </a:rPr>
              <a:t>Einw</a:t>
            </a:r>
            <a:r>
              <a:rPr lang="de-DE" sz="1800" dirty="0">
                <a:solidFill>
                  <a:schemeClr val="tx1"/>
                </a:solidFill>
              </a:rPr>
              <a:t>.</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12</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20" y="1289176"/>
            <a:ext cx="7542225" cy="5333537"/>
          </a:xfrm>
          <a:prstGeom prst="rect">
            <a:avLst/>
          </a:prstGeom>
        </p:spPr>
      </p:pic>
    </p:spTree>
    <p:extLst>
      <p:ext uri="{BB962C8B-B14F-4D97-AF65-F5344CB8AC3E}">
        <p14:creationId xmlns:p14="http://schemas.microsoft.com/office/powerpoint/2010/main" val="235226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820" y="366017"/>
            <a:ext cx="8099308" cy="1354217"/>
          </a:xfrm>
        </p:spPr>
        <p:txBody>
          <a:bodyPr/>
          <a:lstStyle/>
          <a:p>
            <a:r>
              <a:rPr lang="de-DE" sz="2400" dirty="0" smtClean="0"/>
              <a:t>Vergleich mit Vorwoche (neu) </a:t>
            </a:r>
            <a:r>
              <a:rPr lang="de-DE" sz="1600" b="0" dirty="0" smtClean="0">
                <a:solidFill>
                  <a:schemeClr val="tx1"/>
                </a:solidFill>
              </a:rPr>
              <a:t>(Datenstand</a:t>
            </a:r>
            <a:r>
              <a:rPr lang="de-DE" sz="1600" b="0" dirty="0">
                <a:solidFill>
                  <a:schemeClr val="tx1"/>
                </a:solidFill>
              </a:rPr>
              <a:t>: 01.04.2020, 0:00 </a:t>
            </a:r>
            <a:r>
              <a:rPr lang="de-DE" sz="1600" b="0" dirty="0" smtClean="0">
                <a:solidFill>
                  <a:schemeClr val="tx1"/>
                </a:solidFill>
              </a:rPr>
              <a:t>Uhr)</a:t>
            </a:r>
            <a:r>
              <a:rPr lang="de-DE" sz="1600" dirty="0">
                <a:solidFill>
                  <a:schemeClr val="tx1"/>
                </a:solidFill>
              </a:rPr>
              <a:t/>
            </a:r>
            <a:br>
              <a:rPr lang="de-DE" sz="1600" dirty="0">
                <a:solidFill>
                  <a:schemeClr val="tx1"/>
                </a:solidFill>
              </a:rPr>
            </a:br>
            <a:r>
              <a:rPr lang="de-DE" sz="1800" dirty="0">
                <a:solidFill>
                  <a:schemeClr val="tx1"/>
                </a:solidFill>
              </a:rPr>
              <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13</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74" y="828675"/>
            <a:ext cx="7791192" cy="5509596"/>
          </a:xfrm>
          <a:prstGeom prst="rect">
            <a:avLst/>
          </a:prstGeom>
        </p:spPr>
      </p:pic>
    </p:spTree>
    <p:extLst>
      <p:ext uri="{BB962C8B-B14F-4D97-AF65-F5344CB8AC3E}">
        <p14:creationId xmlns:p14="http://schemas.microsoft.com/office/powerpoint/2010/main" val="329332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7" y="312682"/>
            <a:ext cx="7891155" cy="830997"/>
          </a:xfrm>
          <a:noFill/>
        </p:spPr>
        <p:txBody>
          <a:bodyPr/>
          <a:lstStyle/>
          <a:p>
            <a:r>
              <a:rPr lang="de-DE" dirty="0" smtClean="0"/>
              <a:t>Trendanalysen der Kreise mit den meisten Fällen </a:t>
            </a:r>
            <a:r>
              <a:rPr lang="de-DE" dirty="0" smtClean="0"/>
              <a:t/>
            </a:r>
            <a:br>
              <a:rPr lang="de-DE" dirty="0" smtClean="0"/>
            </a:br>
            <a:r>
              <a:rPr lang="de-DE" sz="1600" b="0" dirty="0" smtClean="0">
                <a:solidFill>
                  <a:schemeClr val="tx1"/>
                </a:solidFill>
              </a:rPr>
              <a:t>(</a:t>
            </a:r>
            <a:r>
              <a:rPr lang="de-DE" sz="1600" b="0" dirty="0">
                <a:solidFill>
                  <a:schemeClr val="tx1"/>
                </a:solidFill>
              </a:rPr>
              <a:t>Datenstand </a:t>
            </a:r>
            <a:r>
              <a:rPr lang="de-DE" sz="1600" b="0" dirty="0" smtClean="0">
                <a:solidFill>
                  <a:schemeClr val="tx1"/>
                </a:solidFill>
              </a:rPr>
              <a:t>01.04.2020</a:t>
            </a:r>
            <a:r>
              <a:rPr lang="de-DE" sz="1600" b="0" dirty="0" smtClean="0">
                <a:solidFill>
                  <a:schemeClr val="tx1"/>
                </a:solidFill>
              </a:rPr>
              <a:t>, </a:t>
            </a:r>
            <a:r>
              <a:rPr lang="de-DE" sz="1600" b="0" dirty="0">
                <a:solidFill>
                  <a:schemeClr val="tx1"/>
                </a:solidFill>
              </a:rPr>
              <a:t>0:00 Uhr; nach </a:t>
            </a:r>
            <a:r>
              <a:rPr lang="de-DE" sz="1600" b="0" dirty="0" smtClean="0">
                <a:solidFill>
                  <a:schemeClr val="tx1"/>
                </a:solidFill>
              </a:rPr>
              <a:t>Erkrankungs- </a:t>
            </a:r>
            <a:r>
              <a:rPr lang="de-DE" sz="1600" b="0" dirty="0">
                <a:solidFill>
                  <a:schemeClr val="tx1"/>
                </a:solidFill>
              </a:rPr>
              <a:t>bzw. Meldedatum-Diagnoseverzug v. 5 Tagen)</a:t>
            </a:r>
            <a:endParaRPr lang="de-DE" sz="1600" b="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 y="897457"/>
            <a:ext cx="7980690" cy="563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19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2" y="66218"/>
            <a:ext cx="7151434" cy="553998"/>
          </a:xfrm>
          <a:noFill/>
        </p:spPr>
        <p:txBody>
          <a:bodyPr/>
          <a:lstStyle/>
          <a:p>
            <a:r>
              <a:rPr lang="de-DE" dirty="0"/>
              <a:t>Top 15  Inzidenz – Trend  -  Exportierte Fälle </a:t>
            </a:r>
            <a:br>
              <a:rPr lang="de-DE" dirty="0"/>
            </a:br>
            <a:r>
              <a:rPr lang="de-DE" sz="1400" b="0" dirty="0" smtClean="0">
                <a:solidFill>
                  <a:schemeClr val="tx1"/>
                </a:solidFill>
              </a:rPr>
              <a:t>(Datenstand 30.03.2020,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01.04.2020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15</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888234397"/>
              </p:ext>
            </p:extLst>
          </p:nvPr>
        </p:nvGraphicFramePr>
        <p:xfrm>
          <a:off x="555922" y="730832"/>
          <a:ext cx="7260865" cy="5509560"/>
        </p:xfrm>
        <a:graphic>
          <a:graphicData uri="http://schemas.openxmlformats.org/drawingml/2006/table">
            <a:tbl>
              <a:tblPr/>
              <a:tblGrid>
                <a:gridCol w="318534"/>
                <a:gridCol w="1148997"/>
                <a:gridCol w="682573"/>
                <a:gridCol w="1046610"/>
                <a:gridCol w="682573"/>
                <a:gridCol w="1001106"/>
                <a:gridCol w="682573"/>
                <a:gridCol w="1015326"/>
                <a:gridCol w="682573"/>
              </a:tblGrid>
              <a:tr h="452381">
                <a:tc>
                  <a:txBody>
                    <a:bodyPr/>
                    <a:lstStyle/>
                    <a:p>
                      <a:pPr algn="l" fontAlgn="b"/>
                      <a:r>
                        <a:rPr lang="de-DE" sz="1000" b="1" i="0" u="none" strike="noStrike" dirty="0">
                          <a:solidFill>
                            <a:srgbClr val="000000"/>
                          </a:solidFill>
                          <a:effectLst/>
                          <a:latin typeface="Calibri"/>
                        </a:rPr>
                        <a:t>Rang</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Fällen</a:t>
                      </a:r>
                    </a:p>
                    <a:p>
                      <a:pPr algn="l" fontAlgn="b"/>
                      <a:r>
                        <a:rPr lang="de-DE" sz="1000" b="1" i="0" u="none" strike="noStrike" dirty="0">
                          <a:solidFill>
                            <a:srgbClr val="000000"/>
                          </a:solidFill>
                          <a:effectLst/>
                          <a:latin typeface="Calibri"/>
                        </a:rPr>
                        <a:t> </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7-Tages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Exponentieller Trend</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368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Salzlandkreis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01168">
                <a:tc>
                  <a:txBody>
                    <a:bodyPr/>
                    <a:lstStyle/>
                    <a:p>
                      <a:pPr algn="l" fontAlgn="b"/>
                      <a:r>
                        <a:rPr lang="de-DE" sz="1000" b="1" i="0" u="none" strike="noStrike" dirty="0">
                          <a:solidFill>
                            <a:srgbClr val="000000"/>
                          </a:solidFill>
                          <a:effectLst/>
                          <a:latin typeface="Calibri"/>
                        </a:rPr>
                        <a:t>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2053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0,25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8742">
                <a:tc>
                  <a:txBody>
                    <a:bodyPr/>
                    <a:lstStyle/>
                    <a:p>
                      <a:pPr algn="l" fontAlgn="b"/>
                      <a:r>
                        <a:rPr lang="de-DE" sz="1000" b="1" i="0" u="none" strike="noStrike" dirty="0">
                          <a:solidFill>
                            <a:srgbClr val="000000"/>
                          </a:solidFill>
                          <a:effectLst/>
                          <a:latin typeface="Calibri"/>
                        </a:rPr>
                        <a:t>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1229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Hohenlohekreis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360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Bielefeld</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0,2</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Köln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755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Wunsidel</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163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Günzburg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737</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281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Neustadt </a:t>
                      </a:r>
                      <a:r>
                        <a:rPr lang="de-DE" sz="1000" b="1" i="0" u="none" strike="noStrike" dirty="0" err="1">
                          <a:solidFill>
                            <a:srgbClr val="000000"/>
                          </a:solidFill>
                          <a:effectLst/>
                          <a:latin typeface="Calibri"/>
                        </a:rPr>
                        <a:t>a.d.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Waldnaab</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161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Ostallgäu</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009">
                <a:tc>
                  <a:txBody>
                    <a:bodyPr/>
                    <a:lstStyle/>
                    <a:p>
                      <a:pPr algn="l" fontAlgn="b"/>
                      <a:r>
                        <a:rPr lang="de-DE" sz="1000" b="1" i="0" u="none" strike="noStrike" dirty="0">
                          <a:solidFill>
                            <a:srgbClr val="000000"/>
                          </a:solidFill>
                          <a:effectLst/>
                          <a:latin typeface="Calibri"/>
                        </a:rPr>
                        <a:t>6</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StadtRegion Aachen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716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253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158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0,18</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67928">
                <a:tc>
                  <a:txBody>
                    <a:bodyPr/>
                    <a:lstStyle/>
                    <a:p>
                      <a:pPr algn="l" fontAlgn="b"/>
                      <a:r>
                        <a:rPr lang="de-DE" sz="1000" b="1" i="0" u="none" strike="noStrike" dirty="0">
                          <a:solidFill>
                            <a:srgbClr val="000000"/>
                          </a:solidFill>
                          <a:effectLst/>
                          <a:latin typeface="Calibri"/>
                        </a:rPr>
                        <a:t>7</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Region Hannover</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715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251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8491">
                <a:tc>
                  <a:txBody>
                    <a:bodyPr/>
                    <a:lstStyle/>
                    <a:p>
                      <a:pPr algn="l" fontAlgn="b"/>
                      <a:r>
                        <a:rPr lang="de-DE" sz="1000" b="1" i="0" u="none" strike="noStrike" dirty="0">
                          <a:solidFill>
                            <a:srgbClr val="000000"/>
                          </a:solidFill>
                          <a:effectLst/>
                          <a:latin typeface="Calibri"/>
                        </a:rPr>
                        <a:t>8</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704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248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Ansbach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0,17</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4600">
                <a:tc>
                  <a:txBody>
                    <a:bodyPr/>
                    <a:lstStyle/>
                    <a:p>
                      <a:pPr algn="l" fontAlgn="b"/>
                      <a:r>
                        <a:rPr lang="de-DE" sz="1000" b="1" i="0" u="none" strike="noStrike" dirty="0">
                          <a:solidFill>
                            <a:srgbClr val="000000"/>
                          </a:solidFill>
                          <a:effectLst/>
                          <a:latin typeface="Calibri"/>
                        </a:rPr>
                        <a:t>9</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683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228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10</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Tübingen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575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196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0,16</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884">
                <a:tc>
                  <a:txBody>
                    <a:bodyPr/>
                    <a:lstStyle/>
                    <a:p>
                      <a:pPr algn="l" fontAlgn="b"/>
                      <a:r>
                        <a:rPr lang="de-DE" sz="1000" b="1" i="0" u="none" strike="noStrike" dirty="0">
                          <a:solidFill>
                            <a:srgbClr val="000000"/>
                          </a:solidFill>
                          <a:effectLst/>
                          <a:latin typeface="Calibri"/>
                        </a:rPr>
                        <a:t>11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Ludwigsburg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544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Neustadt a.d.Waldnaab</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192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Braunschweig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0,15</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0207">
                <a:tc>
                  <a:txBody>
                    <a:bodyPr/>
                    <a:lstStyle/>
                    <a:p>
                      <a:pPr algn="l" fontAlgn="b"/>
                      <a:r>
                        <a:rPr lang="de-DE" sz="1000" b="1" i="0" u="none" strike="noStrike" dirty="0">
                          <a:solidFill>
                            <a:srgbClr val="000000"/>
                          </a:solidFill>
                          <a:effectLst/>
                          <a:latin typeface="Calibri"/>
                        </a:rPr>
                        <a:t>12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München</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536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186</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Zollernalbkreis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118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Rottweil</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75562">
                <a:tc>
                  <a:txBody>
                    <a:bodyPr/>
                    <a:lstStyle/>
                    <a:p>
                      <a:pPr algn="l" fontAlgn="b"/>
                      <a:r>
                        <a:rPr lang="de-DE" sz="1000" b="1" i="0" u="none" strike="noStrike" dirty="0">
                          <a:solidFill>
                            <a:srgbClr val="000000"/>
                          </a:solidFill>
                          <a:effectLst/>
                          <a:latin typeface="Calibri"/>
                        </a:rPr>
                        <a:t>13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Rhein-Sieg-Kreis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483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Würzburg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Saale-Orla-Kreis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15813">
                <a:tc>
                  <a:txBody>
                    <a:bodyPr/>
                    <a:lstStyle/>
                    <a:p>
                      <a:pPr algn="l" fontAlgn="b"/>
                      <a:r>
                        <a:rPr lang="de-DE" sz="1000" b="1" i="0" u="none" strike="noStrike" dirty="0">
                          <a:solidFill>
                            <a:srgbClr val="000000"/>
                          </a:solidFill>
                          <a:effectLst/>
                          <a:latin typeface="Calibri"/>
                        </a:rPr>
                        <a:t>14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478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182</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Weiden i.d. Opf.</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Bayreuth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49955">
                <a:tc>
                  <a:txBody>
                    <a:bodyPr/>
                    <a:lstStyle/>
                    <a:p>
                      <a:pPr algn="l" fontAlgn="b"/>
                      <a:r>
                        <a:rPr lang="de-DE" sz="1000" b="1" i="0" u="none" strike="noStrike" dirty="0">
                          <a:solidFill>
                            <a:srgbClr val="000000"/>
                          </a:solidFill>
                          <a:effectLst/>
                          <a:latin typeface="Calibri"/>
                        </a:rPr>
                        <a:t>15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Freising</a:t>
                      </a: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445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Starnberg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err="1">
                          <a:solidFill>
                            <a:srgbClr val="000000"/>
                          </a:solidFill>
                          <a:effectLst/>
                          <a:latin typeface="Calibri"/>
                        </a:rPr>
                        <a:t>Lk</a:t>
                      </a:r>
                      <a:r>
                        <a:rPr lang="de-DE" sz="1000" b="1" i="0" u="none" strike="noStrike" dirty="0">
                          <a:solidFill>
                            <a:srgbClr val="000000"/>
                          </a:solidFill>
                          <a:effectLst/>
                          <a:latin typeface="Calibri"/>
                        </a:rPr>
                        <a:t>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Landsberg </a:t>
                      </a:r>
                      <a:r>
                        <a:rPr lang="de-DE" sz="1000" b="1" i="0" u="none" strike="noStrike" dirty="0" err="1">
                          <a:solidFill>
                            <a:srgbClr val="000000"/>
                          </a:solidFill>
                          <a:effectLst/>
                          <a:latin typeface="Calibri"/>
                        </a:rPr>
                        <a:t>a.Lech</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0,14</a:t>
                      </a: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94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172528" y="66218"/>
            <a:ext cx="7000168" cy="553998"/>
          </a:xfrm>
          <a:noFill/>
        </p:spPr>
        <p:txBody>
          <a:bodyPr/>
          <a:lstStyle/>
          <a:p>
            <a:r>
              <a:rPr lang="de-DE" dirty="0"/>
              <a:t>Top 15  Inzidenz – Trend  -  Exportierte Fälle </a:t>
            </a:r>
            <a:br>
              <a:rPr lang="de-DE" dirty="0"/>
            </a:br>
            <a:r>
              <a:rPr lang="de-DE" sz="1400" b="0" dirty="0" smtClean="0">
                <a:solidFill>
                  <a:schemeClr val="tx1"/>
                </a:solidFill>
              </a:rPr>
              <a:t>(Datenstand </a:t>
            </a:r>
            <a:r>
              <a:rPr lang="de-DE" sz="1400" b="0" dirty="0" smtClean="0">
                <a:solidFill>
                  <a:schemeClr val="tx1"/>
                </a:solidFill>
              </a:rPr>
              <a:t>31.03.2020</a:t>
            </a:r>
            <a:r>
              <a:rPr lang="de-DE" sz="1400" b="0" dirty="0" smtClean="0">
                <a:solidFill>
                  <a:schemeClr val="tx1"/>
                </a:solidFill>
              </a:rPr>
              <a:t>,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01.04.2020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16</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1576504482"/>
              </p:ext>
            </p:extLst>
          </p:nvPr>
        </p:nvGraphicFramePr>
        <p:xfrm>
          <a:off x="397711" y="802017"/>
          <a:ext cx="7655209" cy="5635214"/>
        </p:xfrm>
        <a:graphic>
          <a:graphicData uri="http://schemas.openxmlformats.org/drawingml/2006/table">
            <a:tbl>
              <a:tblPr/>
              <a:tblGrid>
                <a:gridCol w="335834"/>
                <a:gridCol w="1211400"/>
                <a:gridCol w="719644"/>
                <a:gridCol w="1103453"/>
                <a:gridCol w="719644"/>
                <a:gridCol w="1055477"/>
                <a:gridCol w="719644"/>
                <a:gridCol w="1070469"/>
                <a:gridCol w="719644"/>
              </a:tblGrid>
              <a:tr h="476950">
                <a:tc>
                  <a:txBody>
                    <a:bodyPr/>
                    <a:lstStyle/>
                    <a:p>
                      <a:pPr algn="ctr" fontAlgn="b"/>
                      <a:r>
                        <a:rPr lang="de-DE" sz="1100" b="1" i="0" u="none" strike="noStrike" dirty="0">
                          <a:solidFill>
                            <a:srgbClr val="000000"/>
                          </a:solidFill>
                          <a:effectLst/>
                          <a:latin typeface="Calibri"/>
                        </a:rPr>
                        <a:t>Rang</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Fällen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7-Tages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Exponentieller Trend</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r>
              <a:tr h="332965">
                <a:tc>
                  <a:txBody>
                    <a:bodyPr/>
                    <a:lstStyle/>
                    <a:p>
                      <a:pPr algn="r" fontAlgn="b"/>
                      <a:r>
                        <a:rPr lang="de-DE" sz="1000" b="1" i="0" u="none" strike="noStrike" dirty="0">
                          <a:solidFill>
                            <a:srgbClr val="000000"/>
                          </a:solidFill>
                          <a:effectLst/>
                          <a:latin typeface="Calibri"/>
                        </a:rPr>
                        <a:t>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2444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rtl="0" fontAlgn="b"/>
                      <a:r>
                        <a:rPr lang="de-DE" sz="1000" b="1" i="0" u="none" strike="noStrike" dirty="0">
                          <a:solidFill>
                            <a:srgbClr val="000000"/>
                          </a:solidFill>
                          <a:effectLst/>
                          <a:latin typeface="Calibri"/>
                        </a:rPr>
                        <a:t>614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fontAlgn="b"/>
                      <a:r>
                        <a:rPr lang="de-DE" sz="1000" b="1" i="0" u="none" strike="noStrike" dirty="0">
                          <a:solidFill>
                            <a:srgbClr val="000000"/>
                          </a:solidFill>
                          <a:effectLst/>
                          <a:latin typeface="Calibri"/>
                        </a:rPr>
                        <a:t>364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0,22</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22956">
                <a:tc>
                  <a:txBody>
                    <a:bodyPr/>
                    <a:lstStyle/>
                    <a:p>
                      <a:pPr algn="r" fontAlgn="b"/>
                      <a:r>
                        <a:rPr lang="de-DE" sz="1000" b="1" i="0" u="none" strike="noStrike">
                          <a:solidFill>
                            <a:srgbClr val="000000"/>
                          </a:solidFill>
                          <a:effectLst/>
                          <a:latin typeface="Calibri"/>
                        </a:rPr>
                        <a:t>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2191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rtl="0" fontAlgn="b"/>
                      <a:r>
                        <a:rPr lang="de-DE" sz="1000" b="1" i="0" u="none" strike="noStrike" dirty="0">
                          <a:solidFill>
                            <a:srgbClr val="000000"/>
                          </a:solidFill>
                          <a:effectLst/>
                          <a:latin typeface="Calibri"/>
                        </a:rPr>
                        <a:t>487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206</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Günzburg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0,18</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25766">
                <a:tc>
                  <a:txBody>
                    <a:bodyPr/>
                    <a:lstStyle/>
                    <a:p>
                      <a:pPr algn="r" fontAlgn="b"/>
                      <a:r>
                        <a:rPr lang="de-DE" sz="1000" b="1" i="0" u="none" strike="noStrike">
                          <a:solidFill>
                            <a:srgbClr val="000000"/>
                          </a:solidFill>
                          <a:effectLst/>
                          <a:latin typeface="Calibri"/>
                        </a:rPr>
                        <a:t>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de-DE" sz="1000" b="1" i="0" u="none" strike="noStrike" dirty="0">
                          <a:solidFill>
                            <a:srgbClr val="000000"/>
                          </a:solidFill>
                          <a:effectLst/>
                          <a:latin typeface="Calibri"/>
                        </a:rPr>
                        <a:t>1238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405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200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Köln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992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rtl="0" fontAlgn="b"/>
                      <a:r>
                        <a:rPr lang="de-DE" sz="1000" b="1" i="0" u="none" strike="noStrike" dirty="0">
                          <a:solidFill>
                            <a:srgbClr val="000000"/>
                          </a:solidFill>
                          <a:effectLst/>
                          <a:latin typeface="Calibri"/>
                        </a:rPr>
                        <a:t>289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 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172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Ostallgäu</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algn="r" fontAlgn="b"/>
                      <a:r>
                        <a:rPr lang="de-DE" sz="1000" b="1" i="0" u="none" strike="noStrike">
                          <a:solidFill>
                            <a:srgbClr val="000000"/>
                          </a:solidFill>
                          <a:effectLst/>
                          <a:latin typeface="Calibri"/>
                        </a:rPr>
                        <a:t>5</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Region Hannover</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171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Kaufbeuren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1974">
                <a:tc>
                  <a:txBody>
                    <a:bodyPr/>
                    <a:lstStyle/>
                    <a:p>
                      <a:pPr algn="r" fontAlgn="b"/>
                      <a:r>
                        <a:rPr lang="de-DE" sz="1000" b="1" i="0" u="none" strike="noStrike">
                          <a:solidFill>
                            <a:srgbClr val="000000"/>
                          </a:solidFill>
                          <a:effectLst/>
                          <a:latin typeface="Calibri"/>
                        </a:rPr>
                        <a:t>6</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760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281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151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Saale-Orla-Kreis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a:solidFill>
                            <a:srgbClr val="000000"/>
                          </a:solidFill>
                          <a:effectLst/>
                          <a:latin typeface="Calibri"/>
                        </a:rPr>
                        <a:t>7</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748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251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Calibri"/>
                        </a:rPr>
                        <a:t>LK </a:t>
                      </a:r>
                      <a:r>
                        <a:rPr lang="de-DE" sz="1000" b="1" i="0" u="none" strike="noStrike" dirty="0" err="1" smtClean="0">
                          <a:solidFill>
                            <a:srgbClr val="000000"/>
                          </a:solidFill>
                          <a:effectLst/>
                          <a:latin typeface="Calibri"/>
                        </a:rPr>
                        <a:t>Wunsidel</a:t>
                      </a:r>
                      <a:r>
                        <a:rPr lang="de-DE" sz="1000" b="1" i="0" u="none" strike="noStrike" dirty="0" smtClean="0">
                          <a:solidFill>
                            <a:srgbClr val="000000"/>
                          </a:solidFill>
                          <a:effectLst/>
                          <a:latin typeface="Calibri"/>
                        </a:rPr>
                        <a:t> </a:t>
                      </a:r>
                      <a:r>
                        <a:rPr lang="de-DE" sz="1000" b="1" i="0" u="none" strike="noStrike" dirty="0" err="1" smtClean="0">
                          <a:solidFill>
                            <a:srgbClr val="000000"/>
                          </a:solidFill>
                          <a:effectLst/>
                          <a:latin typeface="+mn-lt"/>
                        </a:rPr>
                        <a:t>i.Fichtelgebirge</a:t>
                      </a:r>
                      <a:endParaRPr lang="de-DE" sz="1000" b="1" i="0" u="none" strike="noStrike" dirty="0" smtClean="0">
                        <a:solidFill>
                          <a:srgbClr val="000000"/>
                        </a:solidFill>
                        <a:effectLst/>
                        <a:latin typeface="+mn-lt"/>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149</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0,15</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r>
              <a:tr h="377961">
                <a:tc>
                  <a:txBody>
                    <a:bodyPr/>
                    <a:lstStyle/>
                    <a:p>
                      <a:pPr algn="r" fontAlgn="b"/>
                      <a:r>
                        <a:rPr lang="de-DE" sz="1000" b="1" i="0" u="none" strike="noStrike">
                          <a:solidFill>
                            <a:srgbClr val="000000"/>
                          </a:solidFill>
                          <a:effectLst/>
                          <a:latin typeface="Calibri"/>
                        </a:rPr>
                        <a:t>8</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err="1">
                          <a:solidFill>
                            <a:srgbClr val="000000"/>
                          </a:solidFill>
                          <a:effectLst/>
                          <a:latin typeface="Calibri"/>
                        </a:rPr>
                        <a:t>StadtRegion</a:t>
                      </a:r>
                      <a:r>
                        <a:rPr lang="de-DE" sz="1000" b="1" i="0" u="none" strike="noStrike" dirty="0">
                          <a:solidFill>
                            <a:srgbClr val="000000"/>
                          </a:solidFill>
                          <a:effectLst/>
                          <a:latin typeface="Calibri"/>
                        </a:rPr>
                        <a:t> Aachen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715</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248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133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78971">
                <a:tc>
                  <a:txBody>
                    <a:bodyPr/>
                    <a:lstStyle/>
                    <a:p>
                      <a:pPr algn="r" fontAlgn="b"/>
                      <a:r>
                        <a:rPr lang="de-DE" sz="1000" b="1" i="0" u="none" strike="noStrike">
                          <a:solidFill>
                            <a:srgbClr val="000000"/>
                          </a:solidFill>
                          <a:effectLst/>
                          <a:latin typeface="Calibri"/>
                        </a:rPr>
                        <a:t>9</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10</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Ludwigsburg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673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123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Main-Tauber-Kreis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50964">
                <a:tc>
                  <a:txBody>
                    <a:bodyPr/>
                    <a:lstStyle/>
                    <a:p>
                      <a:pPr algn="r" fontAlgn="b"/>
                      <a:r>
                        <a:rPr lang="de-DE" sz="1000" b="1" i="0" u="none" strike="noStrike" dirty="0">
                          <a:solidFill>
                            <a:srgbClr val="000000"/>
                          </a:solidFill>
                          <a:effectLst/>
                          <a:latin typeface="Calibri"/>
                        </a:rPr>
                        <a:t>11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657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206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Hildburghausen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05968">
                <a:tc>
                  <a:txBody>
                    <a:bodyPr/>
                    <a:lstStyle/>
                    <a:p>
                      <a:pPr algn="r" fontAlgn="b"/>
                      <a:r>
                        <a:rPr lang="de-DE" sz="1000" b="1" i="0" u="none" strike="noStrike">
                          <a:solidFill>
                            <a:srgbClr val="000000"/>
                          </a:solidFill>
                          <a:effectLst/>
                          <a:latin typeface="Calibri"/>
                        </a:rPr>
                        <a:t>12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110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dirty="0">
                          <a:solidFill>
                            <a:srgbClr val="000000"/>
                          </a:solidFill>
                          <a:effectLst/>
                          <a:latin typeface="Calibri"/>
                        </a:rPr>
                        <a:t>13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558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199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Weiden </a:t>
                      </a:r>
                      <a:r>
                        <a:rPr lang="de-DE" sz="1000" b="1" i="0" u="none" strike="noStrike" dirty="0" err="1">
                          <a:solidFill>
                            <a:srgbClr val="000000"/>
                          </a:solidFill>
                          <a:effectLst/>
                          <a:latin typeface="Calibri"/>
                        </a:rPr>
                        <a:t>i.d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Opf</a:t>
                      </a:r>
                      <a:r>
                        <a:rPr lang="de-DE" sz="1000" b="1" i="0" u="none" strike="noStrike" dirty="0">
                          <a:solidFill>
                            <a:srgbClr val="000000"/>
                          </a:solidFill>
                          <a:effectLst/>
                          <a:latin typeface="Calibri"/>
                        </a:rPr>
                        <a:t>.</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32965">
                <a:tc>
                  <a:txBody>
                    <a:bodyPr/>
                    <a:lstStyle/>
                    <a:p>
                      <a:pPr algn="r" fontAlgn="b"/>
                      <a:r>
                        <a:rPr lang="de-DE" sz="1000" b="1" i="0" u="none" strike="noStrike" dirty="0">
                          <a:solidFill>
                            <a:srgbClr val="000000"/>
                          </a:solidFill>
                          <a:effectLst/>
                          <a:latin typeface="Calibri"/>
                        </a:rPr>
                        <a:t>14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Rhein-Sieg-Kreis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Würzburg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189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l" fontAlgn="b"/>
                      <a:r>
                        <a:rPr lang="de-DE" sz="1000" b="1" i="0" u="none" strike="noStrike" dirty="0">
                          <a:solidFill>
                            <a:srgbClr val="000000"/>
                          </a:solidFill>
                          <a:effectLst/>
                          <a:latin typeface="Calibri"/>
                        </a:rPr>
                        <a:t>SK Ludwigshafen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marL="0" algn="r" defTabSz="457200" rtl="0" eaLnBrk="1" fontAlgn="b" latinLnBrk="0" hangingPunct="1"/>
                      <a:r>
                        <a:rPr lang="de-DE" sz="1000" b="1" i="0" u="none" strike="noStrike" kern="1200" dirty="0" smtClean="0">
                          <a:solidFill>
                            <a:schemeClr val="tx1"/>
                          </a:solidFill>
                          <a:effectLst/>
                          <a:latin typeface="Calibri"/>
                          <a:ea typeface="+mn-ea"/>
                          <a:cs typeface="+mn-cs"/>
                        </a:rPr>
                        <a:t>15</a:t>
                      </a:r>
                      <a:endParaRPr lang="de-DE" sz="1000" b="1" i="0" u="none" strike="noStrike" kern="1200" dirty="0">
                        <a:solidFill>
                          <a:schemeClr val="tx1"/>
                        </a:solidFill>
                        <a:effectLst/>
                        <a:latin typeface="Calibri"/>
                        <a:ea typeface="+mn-ea"/>
                        <a:cs typeface="+mn-cs"/>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Freising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445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Starnberg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l" rtl="0" fontAlgn="b"/>
                      <a:r>
                        <a:rPr lang="de-DE" sz="1000" b="1" i="0" u="none" strike="noStrike" dirty="0">
                          <a:solidFill>
                            <a:srgbClr val="000000"/>
                          </a:solidFill>
                          <a:effectLst/>
                          <a:latin typeface="Calibri"/>
                        </a:rPr>
                        <a:t>180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smtClean="0">
                          <a:solidFill>
                            <a:srgbClr val="000000"/>
                          </a:solidFill>
                          <a:effectLst/>
                          <a:latin typeface="Calibri"/>
                          <a:ea typeface="+mn-ea"/>
                          <a:cs typeface="+mn-cs"/>
                        </a:rPr>
                        <a:t>LK </a:t>
                      </a:r>
                      <a:r>
                        <a:rPr lang="de-DE" sz="1000" b="1" i="0" u="none" strike="noStrike" kern="1200" dirty="0">
                          <a:solidFill>
                            <a:srgbClr val="000000"/>
                          </a:solidFill>
                          <a:effectLst/>
                          <a:latin typeface="Calibri"/>
                          <a:ea typeface="+mn-ea"/>
                          <a:cs typeface="+mn-cs"/>
                        </a:rPr>
                        <a:t>Heinsberg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100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Landsberg </a:t>
                      </a:r>
                      <a:r>
                        <a:rPr lang="de-DE" sz="1000" b="1" i="0" u="none" strike="noStrike" kern="1200" dirty="0" err="1">
                          <a:solidFill>
                            <a:srgbClr val="000000"/>
                          </a:solidFill>
                          <a:effectLst/>
                          <a:latin typeface="Calibri"/>
                          <a:ea typeface="+mn-ea"/>
                          <a:cs typeface="+mn-cs"/>
                        </a:rPr>
                        <a:t>a.Lech</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0,14</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147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694" y="184865"/>
            <a:ext cx="8092592" cy="338554"/>
          </a:xfrm>
          <a:noFill/>
        </p:spPr>
        <p:txBody>
          <a:bodyPr/>
          <a:lstStyle/>
          <a:p>
            <a:r>
              <a:rPr lang="de-DE" dirty="0" smtClean="0"/>
              <a:t>Expositionsorte national </a:t>
            </a:r>
            <a:r>
              <a:rPr lang="de-DE" sz="1600" b="0" dirty="0">
                <a:solidFill>
                  <a:schemeClr val="tx1"/>
                </a:solidFill>
              </a:rPr>
              <a:t>(Datenstand </a:t>
            </a:r>
            <a:r>
              <a:rPr lang="de-DE" sz="1600" b="0" dirty="0" smtClean="0">
                <a:solidFill>
                  <a:schemeClr val="tx1"/>
                </a:solidFill>
              </a:rPr>
              <a:t>01.04.2020</a:t>
            </a:r>
            <a:r>
              <a:rPr lang="de-DE" sz="1600" b="0" dirty="0" smtClean="0">
                <a:solidFill>
                  <a:schemeClr val="tx1"/>
                </a:solidFill>
              </a:rPr>
              <a:t>, </a:t>
            </a:r>
            <a:r>
              <a:rPr lang="de-DE" sz="1600" b="0" dirty="0">
                <a:solidFill>
                  <a:schemeClr val="tx1"/>
                </a:solidFill>
              </a:rPr>
              <a:t>0:00 </a:t>
            </a:r>
            <a:r>
              <a:rPr lang="de-DE" sz="1600" b="0" dirty="0" smtClean="0">
                <a:solidFill>
                  <a:schemeClr val="tx1"/>
                </a:solidFill>
              </a:rPr>
              <a:t>Uhr)</a:t>
            </a:r>
            <a:endParaRPr lang="de-DE" sz="1600" b="0" dirty="0">
              <a:solidFill>
                <a:schemeClr val="tx1"/>
              </a:solidFill>
            </a:endParaRPr>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17</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803586997"/>
              </p:ext>
            </p:extLst>
          </p:nvPr>
        </p:nvGraphicFramePr>
        <p:xfrm>
          <a:off x="529165" y="892752"/>
          <a:ext cx="8167159" cy="5613079"/>
        </p:xfrm>
        <a:graphic>
          <a:graphicData uri="http://schemas.openxmlformats.org/drawingml/2006/table">
            <a:tbl>
              <a:tblPr firstRow="1" firstCol="1">
                <a:tableStyleId>{B301B821-A1FF-4177-AEE7-76D212191A09}</a:tableStyleId>
              </a:tblPr>
              <a:tblGrid>
                <a:gridCol w="2342685"/>
                <a:gridCol w="1740891"/>
                <a:gridCol w="4083583"/>
              </a:tblGrid>
              <a:tr h="501198">
                <a:tc>
                  <a:txBody>
                    <a:bodyPr/>
                    <a:lstStyle/>
                    <a:p>
                      <a:pPr algn="l" fontAlgn="ctr"/>
                      <a:r>
                        <a:rPr lang="de-DE" sz="1200" u="none" strike="noStrike" dirty="0" smtClean="0">
                          <a:effectLst/>
                        </a:rPr>
                        <a:t>Bundesland (Expositionsort)</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Anzahl Nennungen</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Häufig genannte </a:t>
                      </a:r>
                      <a:r>
                        <a:rPr lang="de-DE" sz="1200" u="none" strike="noStrike" dirty="0" smtClean="0">
                          <a:effectLst/>
                        </a:rPr>
                        <a:t>Kreise </a:t>
                      </a:r>
                    </a:p>
                    <a:p>
                      <a:pPr algn="r" fontAlgn="ctr"/>
                      <a:r>
                        <a:rPr lang="de-DE" sz="1200" b="1" i="0" u="none" strike="noStrike" dirty="0" smtClean="0">
                          <a:solidFill>
                            <a:srgbClr val="FFFFFF"/>
                          </a:solidFill>
                          <a:effectLst/>
                          <a:latin typeface="Arial"/>
                        </a:rPr>
                        <a:t>(mehr als 200 Nennungen)</a:t>
                      </a:r>
                      <a:endParaRPr lang="de-DE" sz="1200" b="1" i="0" u="none" strike="noStrike" dirty="0">
                        <a:solidFill>
                          <a:srgbClr val="FFFFFF"/>
                        </a:solidFill>
                        <a:effectLst/>
                        <a:latin typeface="Arial"/>
                      </a:endParaRPr>
                    </a:p>
                  </a:txBody>
                  <a:tcPr anchor="ctr"/>
                </a:tc>
              </a:tr>
              <a:tr h="448441">
                <a:tc>
                  <a:txBody>
                    <a:bodyPr/>
                    <a:lstStyle/>
                    <a:p>
                      <a:pPr algn="l" fontAlgn="b"/>
                      <a:r>
                        <a:rPr lang="de-DE" sz="1200" b="0" i="0" u="none" strike="noStrike" dirty="0">
                          <a:effectLst/>
                          <a:latin typeface="+mn-lt"/>
                        </a:rPr>
                        <a:t>Nordrhein-Westfalen</a:t>
                      </a:r>
                    </a:p>
                  </a:txBody>
                  <a:tcPr marL="0" marR="0" marT="0" marB="0" anchor="ctr"/>
                </a:tc>
                <a:tc>
                  <a:txBody>
                    <a:bodyPr/>
                    <a:lstStyle/>
                    <a:p>
                      <a:pPr algn="r" fontAlgn="b"/>
                      <a:r>
                        <a:rPr lang="de-DE" sz="1200" b="0" i="0" u="none" strike="noStrike" dirty="0" smtClean="0">
                          <a:effectLst/>
                          <a:latin typeface="+mn-lt"/>
                        </a:rPr>
                        <a:t>6.723</a:t>
                      </a:r>
                      <a:endParaRPr lang="de-DE" sz="1200" b="0" i="0" u="none" strike="noStrike" dirty="0">
                        <a:effectLst/>
                        <a:latin typeface="+mn-lt"/>
                      </a:endParaRPr>
                    </a:p>
                  </a:txBody>
                  <a:tcPr marL="0" marR="0" marT="0" marB="0" anchor="ctr"/>
                </a:tc>
                <a:tc>
                  <a:txBody>
                    <a:bodyPr/>
                    <a:lstStyle/>
                    <a:p>
                      <a:pPr algn="r" fontAlgn="ctr"/>
                      <a:r>
                        <a:rPr lang="de-DE" sz="1200" u="none" strike="noStrike" dirty="0" smtClean="0">
                          <a:effectLst/>
                        </a:rPr>
                        <a:t>Heinsberg: </a:t>
                      </a:r>
                      <a:r>
                        <a:rPr lang="de-DE" sz="1200" u="none" strike="noStrike" dirty="0" smtClean="0">
                          <a:effectLst/>
                        </a:rPr>
                        <a:t>818, </a:t>
                      </a:r>
                      <a:r>
                        <a:rPr lang="de-DE" sz="1200" u="none" strike="noStrike" dirty="0" smtClean="0">
                          <a:effectLst/>
                        </a:rPr>
                        <a:t>Aachen:</a:t>
                      </a:r>
                      <a:r>
                        <a:rPr lang="de-DE" sz="1200" u="none" strike="noStrike" baseline="0" dirty="0" smtClean="0">
                          <a:effectLst/>
                        </a:rPr>
                        <a:t> </a:t>
                      </a:r>
                      <a:r>
                        <a:rPr lang="de-DE" sz="1200" u="none" strike="noStrike" baseline="0" dirty="0" smtClean="0">
                          <a:effectLst/>
                        </a:rPr>
                        <a:t>697, </a:t>
                      </a:r>
                      <a:r>
                        <a:rPr lang="de-DE" sz="1200" u="none" strike="noStrike" baseline="0" dirty="0" smtClean="0">
                          <a:effectLst/>
                        </a:rPr>
                        <a:t>SK Essen </a:t>
                      </a:r>
                      <a:r>
                        <a:rPr lang="de-DE" sz="1200" u="none" strike="noStrike" baseline="0" dirty="0" smtClean="0">
                          <a:effectLst/>
                        </a:rPr>
                        <a:t>365, </a:t>
                      </a:r>
                      <a:r>
                        <a:rPr lang="de-DE" sz="1200" u="none" strike="noStrike" baseline="0" dirty="0" smtClean="0">
                          <a:effectLst/>
                        </a:rPr>
                        <a:t>Borken: </a:t>
                      </a:r>
                      <a:r>
                        <a:rPr lang="de-DE" sz="1200" u="none" strike="noStrike" baseline="0" dirty="0" smtClean="0">
                          <a:effectLst/>
                        </a:rPr>
                        <a:t>344, </a:t>
                      </a:r>
                      <a:r>
                        <a:rPr lang="de-DE" sz="1200" u="none" strike="noStrike" baseline="0" dirty="0" smtClean="0">
                          <a:solidFill>
                            <a:srgbClr val="0070C0"/>
                          </a:solidFill>
                          <a:effectLst/>
                        </a:rPr>
                        <a:t>LK</a:t>
                      </a:r>
                      <a:r>
                        <a:rPr lang="de-DE" sz="1200" u="none" strike="noStrike" baseline="0" dirty="0" smtClean="0">
                          <a:effectLst/>
                        </a:rPr>
                        <a:t> </a:t>
                      </a:r>
                      <a:r>
                        <a:rPr lang="de-DE" sz="1200" u="none" strike="noStrike" baseline="0" dirty="0" smtClean="0">
                          <a:solidFill>
                            <a:srgbClr val="0070C0"/>
                          </a:solidFill>
                          <a:effectLst/>
                        </a:rPr>
                        <a:t>Coesfeld</a:t>
                      </a:r>
                      <a:r>
                        <a:rPr lang="de-DE" sz="1200" u="none" strike="noStrike" baseline="0" dirty="0" smtClean="0">
                          <a:effectLst/>
                        </a:rPr>
                        <a:t>: 244, </a:t>
                      </a:r>
                      <a:r>
                        <a:rPr lang="de-DE" sz="1200" u="none" strike="noStrike" baseline="0" dirty="0" smtClean="0">
                          <a:solidFill>
                            <a:srgbClr val="0070C0"/>
                          </a:solidFill>
                          <a:effectLst/>
                        </a:rPr>
                        <a:t>LK Lippe</a:t>
                      </a:r>
                      <a:r>
                        <a:rPr lang="de-DE" sz="1200" u="none" strike="noStrike" baseline="0" dirty="0" smtClean="0">
                          <a:solidFill>
                            <a:schemeClr val="tx1"/>
                          </a:solidFill>
                          <a:effectLst/>
                        </a:rPr>
                        <a:t>: 212</a:t>
                      </a:r>
                      <a:endParaRPr lang="de-DE" sz="1200" b="0" i="0" u="none" strike="noStrike" dirty="0">
                        <a:solidFill>
                          <a:srgbClr val="0070C0"/>
                        </a:solidFill>
                        <a:effectLst/>
                        <a:latin typeface="Arial"/>
                      </a:endParaRPr>
                    </a:p>
                  </a:txBody>
                  <a:tcPr anchor="ctr"/>
                </a:tc>
              </a:tr>
              <a:tr h="633092">
                <a:tc>
                  <a:txBody>
                    <a:bodyPr/>
                    <a:lstStyle/>
                    <a:p>
                      <a:pPr algn="l" fontAlgn="b"/>
                      <a:r>
                        <a:rPr lang="de-DE" sz="1200" b="0" i="0" u="none" strike="noStrike" dirty="0">
                          <a:effectLst/>
                          <a:latin typeface="+mn-lt"/>
                        </a:rPr>
                        <a:t>Bayern</a:t>
                      </a:r>
                    </a:p>
                  </a:txBody>
                  <a:tcPr marL="0" marR="0" marT="0" marB="0" anchor="ctr"/>
                </a:tc>
                <a:tc>
                  <a:txBody>
                    <a:bodyPr/>
                    <a:lstStyle/>
                    <a:p>
                      <a:pPr algn="r" fontAlgn="b"/>
                      <a:r>
                        <a:rPr lang="de-DE" sz="1200" b="0" i="0" u="none" strike="noStrike" dirty="0" smtClean="0">
                          <a:effectLst/>
                          <a:latin typeface="+mn-lt"/>
                        </a:rPr>
                        <a:t>6.365</a:t>
                      </a:r>
                      <a:endParaRPr lang="de-DE" sz="1200" b="0" i="0" u="none" strike="noStrike" dirty="0">
                        <a:effectLst/>
                        <a:latin typeface="+mn-lt"/>
                      </a:endParaRPr>
                    </a:p>
                  </a:txBody>
                  <a:tcPr marL="0" marR="0" marT="0" marB="0" anchor="ct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effectLst/>
                        </a:rPr>
                        <a:t>Rosenheim:  </a:t>
                      </a:r>
                      <a:r>
                        <a:rPr lang="de-DE" sz="1200" u="none" strike="noStrike" kern="1200" dirty="0" smtClean="0">
                          <a:effectLst/>
                        </a:rPr>
                        <a:t>767; </a:t>
                      </a:r>
                      <a:r>
                        <a:rPr lang="de-DE" sz="1200" u="none" strike="noStrike" kern="1200" dirty="0" smtClean="0">
                          <a:effectLst/>
                        </a:rPr>
                        <a:t>Tirschenreuth: </a:t>
                      </a:r>
                      <a:r>
                        <a:rPr lang="de-DE" sz="1200" u="none" strike="noStrike" kern="1200" dirty="0" smtClean="0">
                          <a:effectLst/>
                        </a:rPr>
                        <a:t>447; </a:t>
                      </a:r>
                      <a:endParaRPr lang="de-DE" sz="1200" u="none" strike="noStrike" kern="1200" dirty="0" smtClean="0">
                        <a:effectLst/>
                      </a:endParaRPr>
                    </a:p>
                    <a:p>
                      <a:pPr marL="0" algn="r" defTabSz="457200" rtl="0" eaLnBrk="1" fontAlgn="ctr" latinLnBrk="0" hangingPunct="1"/>
                      <a:r>
                        <a:rPr lang="de-DE" sz="1200" u="none" strike="noStrike" kern="1200" dirty="0" smtClean="0">
                          <a:effectLst/>
                        </a:rPr>
                        <a:t>Freising</a:t>
                      </a:r>
                      <a:r>
                        <a:rPr lang="de-DE" sz="1200" u="none" strike="noStrike" kern="1200" dirty="0">
                          <a:effectLst/>
                        </a:rPr>
                        <a:t>: </a:t>
                      </a:r>
                      <a:r>
                        <a:rPr lang="de-DE" sz="1200" u="none" strike="noStrike" kern="1200" dirty="0" smtClean="0">
                          <a:effectLst/>
                        </a:rPr>
                        <a:t>376; </a:t>
                      </a:r>
                      <a:r>
                        <a:rPr lang="de-DE" sz="1200" u="none" strike="noStrike" kern="1200" dirty="0" smtClean="0">
                          <a:effectLst/>
                        </a:rPr>
                        <a:t>LK </a:t>
                      </a:r>
                      <a:r>
                        <a:rPr lang="de-DE" sz="1200" u="none" strike="noStrike" kern="1200" dirty="0" smtClean="0">
                          <a:effectLst/>
                        </a:rPr>
                        <a:t>Erding: 219, </a:t>
                      </a:r>
                      <a:r>
                        <a:rPr lang="de-DE" sz="1200" u="none" strike="noStrike" kern="1200" dirty="0" smtClean="0">
                          <a:effectLst/>
                        </a:rPr>
                        <a:t>LK Dachau:</a:t>
                      </a:r>
                      <a:r>
                        <a:rPr lang="de-DE" sz="1200" u="none" strike="noStrike" kern="1200" baseline="0" dirty="0" smtClean="0">
                          <a:effectLst/>
                        </a:rPr>
                        <a:t> </a:t>
                      </a:r>
                      <a:r>
                        <a:rPr lang="de-DE" sz="1200" u="none" strike="noStrike" kern="1200" baseline="0" dirty="0" smtClean="0">
                          <a:effectLst/>
                        </a:rPr>
                        <a:t>206,</a:t>
                      </a:r>
                    </a:p>
                    <a:p>
                      <a:pPr marL="0" algn="r" defTabSz="457200" rtl="0" eaLnBrk="1" fontAlgn="ctr" latinLnBrk="0" hangingPunct="1"/>
                      <a:r>
                        <a:rPr lang="de-DE" sz="1200" u="none" strike="noStrike" kern="1200" baseline="0" dirty="0" smtClean="0">
                          <a:effectLst/>
                        </a:rPr>
                        <a:t> </a:t>
                      </a:r>
                      <a:r>
                        <a:rPr lang="de-DE" sz="1200" u="none" strike="noStrike" kern="1200" baseline="0" dirty="0" smtClean="0">
                          <a:solidFill>
                            <a:srgbClr val="0070C0"/>
                          </a:solidFill>
                          <a:effectLst/>
                        </a:rPr>
                        <a:t>LK Traunstein</a:t>
                      </a:r>
                      <a:r>
                        <a:rPr lang="de-DE" sz="1200" u="none" strike="noStrike" kern="1200" baseline="0" dirty="0" smtClean="0">
                          <a:effectLst/>
                        </a:rPr>
                        <a:t>: 205</a:t>
                      </a:r>
                      <a:endParaRPr lang="de-DE" sz="1200" u="none" strike="noStrike" kern="1200" dirty="0">
                        <a:solidFill>
                          <a:schemeClr val="dk1"/>
                        </a:solidFill>
                        <a:effectLst/>
                        <a:latin typeface="+mn-lt"/>
                        <a:ea typeface="+mn-ea"/>
                        <a:cs typeface="+mn-cs"/>
                      </a:endParaRPr>
                    </a:p>
                  </a:txBody>
                  <a:tcPr anchor="ctr"/>
                </a:tc>
              </a:tr>
              <a:tr h="448441">
                <a:tc>
                  <a:txBody>
                    <a:bodyPr/>
                    <a:lstStyle/>
                    <a:p>
                      <a:pPr algn="l" fontAlgn="b"/>
                      <a:r>
                        <a:rPr lang="de-DE" sz="1200" b="0" i="0" u="none" strike="noStrike">
                          <a:effectLst/>
                          <a:latin typeface="+mn-lt"/>
                        </a:rPr>
                        <a:t>Baden-Württemberg</a:t>
                      </a:r>
                    </a:p>
                  </a:txBody>
                  <a:tcPr marL="0" marR="0" marT="0" marB="0" anchor="ctr"/>
                </a:tc>
                <a:tc>
                  <a:txBody>
                    <a:bodyPr/>
                    <a:lstStyle/>
                    <a:p>
                      <a:pPr algn="r" fontAlgn="b"/>
                      <a:r>
                        <a:rPr lang="de-DE" sz="1200" b="0" i="0" u="none" strike="noStrike" dirty="0" smtClean="0">
                          <a:effectLst/>
                          <a:latin typeface="+mn-lt"/>
                        </a:rPr>
                        <a:t>2.430</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r>
                        <a:rPr lang="de-DE" sz="1200" u="none" strike="noStrike" kern="1200" dirty="0" smtClean="0">
                          <a:effectLst/>
                        </a:rPr>
                        <a:t>Freiburg: 156; LK Esslingen: </a:t>
                      </a:r>
                      <a:r>
                        <a:rPr lang="de-DE" sz="1200" u="none" strike="noStrike" kern="1200" dirty="0" smtClean="0">
                          <a:effectLst/>
                        </a:rPr>
                        <a:t>234, </a:t>
                      </a:r>
                      <a:r>
                        <a:rPr lang="de-DE" sz="1200" u="none" strike="noStrike" kern="1200" dirty="0" smtClean="0">
                          <a:solidFill>
                            <a:srgbClr val="0070C0"/>
                          </a:solidFill>
                          <a:effectLst/>
                        </a:rPr>
                        <a:t>Freiburg i. Breisgau</a:t>
                      </a:r>
                      <a:r>
                        <a:rPr lang="de-DE" sz="1200" u="none" strike="noStrike" kern="1200" dirty="0" smtClean="0">
                          <a:effectLst/>
                        </a:rPr>
                        <a:t>: 221</a:t>
                      </a:r>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Niedersachsen</a:t>
                      </a:r>
                    </a:p>
                  </a:txBody>
                  <a:tcPr marL="0" marR="0" marT="0" marB="0" anchor="ctr"/>
                </a:tc>
                <a:tc>
                  <a:txBody>
                    <a:bodyPr/>
                    <a:lstStyle/>
                    <a:p>
                      <a:pPr algn="r" fontAlgn="b"/>
                      <a:r>
                        <a:rPr lang="de-DE" sz="1200" b="0" i="0" u="none" strike="noStrike" dirty="0" smtClean="0">
                          <a:effectLst/>
                          <a:latin typeface="+mn-lt"/>
                        </a:rPr>
                        <a:t>1.943</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r>
                        <a:rPr lang="de-DE" sz="1200" u="none" strike="noStrike" kern="1200" dirty="0" smtClean="0">
                          <a:effectLst/>
                        </a:rPr>
                        <a:t>LK Osnabrück: </a:t>
                      </a:r>
                      <a:r>
                        <a:rPr lang="de-DE" sz="1200" u="none" strike="noStrike" kern="1200" dirty="0" smtClean="0">
                          <a:effectLst/>
                        </a:rPr>
                        <a:t>215, </a:t>
                      </a:r>
                      <a:r>
                        <a:rPr lang="de-DE" sz="1200" u="none" strike="noStrike" kern="1200" dirty="0" smtClean="0">
                          <a:effectLst/>
                        </a:rPr>
                        <a:t>LK Harburg: 121</a:t>
                      </a:r>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Berlin</a:t>
                      </a:r>
                    </a:p>
                  </a:txBody>
                  <a:tcPr marL="0" marR="0" marT="0" marB="0" anchor="ctr"/>
                </a:tc>
                <a:tc>
                  <a:txBody>
                    <a:bodyPr/>
                    <a:lstStyle/>
                    <a:p>
                      <a:pPr algn="r" fontAlgn="b"/>
                      <a:r>
                        <a:rPr lang="de-DE" sz="1200" b="0" i="0" u="none" strike="noStrike" dirty="0" smtClean="0">
                          <a:effectLst/>
                          <a:latin typeface="+mn-lt"/>
                        </a:rPr>
                        <a:t>1.455</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r>
                        <a:rPr lang="de-DE" sz="1200" u="none" strike="noStrike" kern="1200" dirty="0" smtClean="0">
                          <a:effectLst/>
                        </a:rPr>
                        <a:t>Mitte: </a:t>
                      </a:r>
                      <a:r>
                        <a:rPr lang="de-DE" sz="1200" u="none" strike="noStrike" kern="1200" dirty="0" smtClean="0">
                          <a:effectLst/>
                        </a:rPr>
                        <a:t>260, </a:t>
                      </a:r>
                      <a:r>
                        <a:rPr lang="de-DE" sz="1200" u="none" strike="noStrike" kern="1200" dirty="0" smtClean="0">
                          <a:effectLst/>
                        </a:rPr>
                        <a:t>Neukölln: 129</a:t>
                      </a:r>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Hessen</a:t>
                      </a:r>
                    </a:p>
                  </a:txBody>
                  <a:tcPr marL="0" marR="0" marT="0" marB="0" anchor="ctr"/>
                </a:tc>
                <a:tc>
                  <a:txBody>
                    <a:bodyPr/>
                    <a:lstStyle/>
                    <a:p>
                      <a:pPr algn="r" fontAlgn="b"/>
                      <a:r>
                        <a:rPr lang="de-DE" sz="1200" b="0" i="0" u="none" strike="noStrike" dirty="0" smtClean="0">
                          <a:effectLst/>
                          <a:latin typeface="+mn-lt"/>
                        </a:rPr>
                        <a:t>1.018</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Rheinland-Pfalz</a:t>
                      </a:r>
                    </a:p>
                  </a:txBody>
                  <a:tcPr marL="0" marR="0" marT="0" marB="0" anchor="ctr"/>
                </a:tc>
                <a:tc>
                  <a:txBody>
                    <a:bodyPr/>
                    <a:lstStyle/>
                    <a:p>
                      <a:pPr algn="r" fontAlgn="b"/>
                      <a:r>
                        <a:rPr lang="de-DE" sz="1200" b="0" i="0" u="none" strike="noStrike" dirty="0" smtClean="0">
                          <a:effectLst/>
                          <a:latin typeface="+mn-lt"/>
                        </a:rPr>
                        <a:t>621</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r>
                        <a:rPr lang="de-DE" sz="1200" u="none" strike="noStrike" kern="1200" dirty="0" smtClean="0">
                          <a:effectLst/>
                        </a:rPr>
                        <a:t>Mayen-Koblenz: </a:t>
                      </a:r>
                      <a:r>
                        <a:rPr lang="de-DE" sz="1200" u="none" strike="noStrike" kern="1200" baseline="0" dirty="0" smtClean="0">
                          <a:effectLst/>
                        </a:rPr>
                        <a:t> 140</a:t>
                      </a:r>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dirty="0" smtClean="0">
                          <a:effectLst/>
                          <a:latin typeface="+mn-lt"/>
                        </a:rPr>
                        <a:t>Brandenburg</a:t>
                      </a:r>
                      <a:endParaRPr lang="de-DE" sz="1200" b="0" i="0" u="none" strike="noStrike" dirty="0">
                        <a:effectLst/>
                        <a:latin typeface="+mn-lt"/>
                      </a:endParaRPr>
                    </a:p>
                  </a:txBody>
                  <a:tcPr marL="0" marR="0" marT="0" marB="0" anchor="ctr"/>
                </a:tc>
                <a:tc>
                  <a:txBody>
                    <a:bodyPr/>
                    <a:lstStyle/>
                    <a:p>
                      <a:pPr algn="r" fontAlgn="b"/>
                      <a:r>
                        <a:rPr lang="de-DE" sz="1200" b="0" i="0" u="none" strike="noStrike" dirty="0" smtClean="0">
                          <a:effectLst/>
                          <a:latin typeface="+mn-lt"/>
                        </a:rPr>
                        <a:t>379</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Thüringen</a:t>
                      </a:r>
                    </a:p>
                  </a:txBody>
                  <a:tcPr marL="0" marR="0" marT="0" marB="0" anchor="ctr"/>
                </a:tc>
                <a:tc>
                  <a:txBody>
                    <a:bodyPr/>
                    <a:lstStyle/>
                    <a:p>
                      <a:pPr algn="r" fontAlgn="b"/>
                      <a:r>
                        <a:rPr lang="de-DE" sz="1200" b="0" i="0" u="none" strike="noStrike" dirty="0" smtClean="0">
                          <a:effectLst/>
                          <a:latin typeface="+mn-lt"/>
                        </a:rPr>
                        <a:t>340</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dirty="0" smtClean="0">
                          <a:effectLst/>
                          <a:latin typeface="+mn-lt"/>
                        </a:rPr>
                        <a:t>Hamburg</a:t>
                      </a:r>
                      <a:endParaRPr lang="de-DE" sz="1200" b="0" i="0" u="none" strike="noStrike" dirty="0">
                        <a:effectLst/>
                        <a:latin typeface="+mn-lt"/>
                      </a:endParaRPr>
                    </a:p>
                  </a:txBody>
                  <a:tcPr marL="0" marR="0" marT="0" marB="0" anchor="ctr"/>
                </a:tc>
                <a:tc>
                  <a:txBody>
                    <a:bodyPr/>
                    <a:lstStyle/>
                    <a:p>
                      <a:pPr algn="r" fontAlgn="b"/>
                      <a:r>
                        <a:rPr lang="de-DE" sz="1200" b="0" i="0" u="none" strike="noStrike" dirty="0" smtClean="0">
                          <a:effectLst/>
                          <a:latin typeface="+mn-lt"/>
                        </a:rPr>
                        <a:t>316</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r>
                        <a:rPr lang="de-DE" sz="1200" u="none" strike="noStrike" kern="1200" dirty="0" smtClean="0">
                          <a:solidFill>
                            <a:srgbClr val="0070C0"/>
                          </a:solidFill>
                          <a:effectLst/>
                          <a:latin typeface="+mn-lt"/>
                          <a:ea typeface="+mn-ea"/>
                          <a:cs typeface="+mn-cs"/>
                        </a:rPr>
                        <a:t>Hamburg</a:t>
                      </a:r>
                      <a:r>
                        <a:rPr lang="de-DE" sz="1200" u="none" strike="noStrike" kern="1200" dirty="0" smtClean="0">
                          <a:solidFill>
                            <a:schemeClr val="dk1"/>
                          </a:solidFill>
                          <a:effectLst/>
                          <a:latin typeface="+mn-lt"/>
                          <a:ea typeface="+mn-ea"/>
                          <a:cs typeface="+mn-cs"/>
                        </a:rPr>
                        <a:t>: 282</a:t>
                      </a:r>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Schleswig-Holstein</a:t>
                      </a:r>
                    </a:p>
                  </a:txBody>
                  <a:tcPr marL="0" marR="0" marT="0" marB="0" anchor="ctr"/>
                </a:tc>
                <a:tc>
                  <a:txBody>
                    <a:bodyPr/>
                    <a:lstStyle/>
                    <a:p>
                      <a:pPr algn="r" fontAlgn="b"/>
                      <a:r>
                        <a:rPr lang="de-DE" sz="1200" b="0" i="0" u="none" strike="noStrike" dirty="0" smtClean="0">
                          <a:effectLst/>
                          <a:latin typeface="+mn-lt"/>
                        </a:rPr>
                        <a:t>298</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dirty="0" smtClean="0">
                          <a:effectLst/>
                          <a:latin typeface="+mn-lt"/>
                        </a:rPr>
                        <a:t>Sachsen-Anhalt</a:t>
                      </a:r>
                      <a:endParaRPr lang="de-DE" sz="1200" b="0" i="0" u="none" strike="noStrike" dirty="0">
                        <a:effectLst/>
                        <a:latin typeface="+mn-lt"/>
                      </a:endParaRPr>
                    </a:p>
                  </a:txBody>
                  <a:tcPr marL="0" marR="0" marT="0" marB="0" anchor="ctr"/>
                </a:tc>
                <a:tc>
                  <a:txBody>
                    <a:bodyPr/>
                    <a:lstStyle/>
                    <a:p>
                      <a:pPr algn="r" fontAlgn="b"/>
                      <a:r>
                        <a:rPr lang="de-DE" sz="1200" b="0" i="0" u="none" strike="noStrike" dirty="0" smtClean="0">
                          <a:effectLst/>
                          <a:latin typeface="+mn-lt"/>
                        </a:rPr>
                        <a:t>258</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dirty="0" smtClean="0">
                          <a:effectLst/>
                          <a:latin typeface="+mn-lt"/>
                        </a:rPr>
                        <a:t>Saarland</a:t>
                      </a:r>
                      <a:endParaRPr lang="de-DE" sz="1200" b="0" i="0" u="none" strike="noStrike" dirty="0">
                        <a:effectLst/>
                        <a:latin typeface="+mn-lt"/>
                      </a:endParaRPr>
                    </a:p>
                  </a:txBody>
                  <a:tcPr marL="0" marR="0" marT="0" marB="0" anchor="ctr"/>
                </a:tc>
                <a:tc>
                  <a:txBody>
                    <a:bodyPr/>
                    <a:lstStyle/>
                    <a:p>
                      <a:pPr algn="r" fontAlgn="b"/>
                      <a:r>
                        <a:rPr lang="de-DE" sz="1200" b="0" i="0" u="none" strike="noStrike" dirty="0" smtClean="0">
                          <a:effectLst/>
                          <a:latin typeface="+mn-lt"/>
                        </a:rPr>
                        <a:t>241</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Sachsen</a:t>
                      </a:r>
                    </a:p>
                  </a:txBody>
                  <a:tcPr marL="0" marR="0" marT="0" marB="0" anchor="ctr"/>
                </a:tc>
                <a:tc>
                  <a:txBody>
                    <a:bodyPr/>
                    <a:lstStyle/>
                    <a:p>
                      <a:pPr algn="r" fontAlgn="b"/>
                      <a:r>
                        <a:rPr lang="de-DE" sz="1200" b="0" i="0" u="none" strike="noStrike" dirty="0" smtClean="0">
                          <a:effectLst/>
                          <a:latin typeface="+mn-lt"/>
                        </a:rPr>
                        <a:t>213</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Mecklenburg-Vorpommern</a:t>
                      </a:r>
                    </a:p>
                  </a:txBody>
                  <a:tcPr marL="0" marR="0" marT="0" marB="0" anchor="ctr"/>
                </a:tc>
                <a:tc>
                  <a:txBody>
                    <a:bodyPr/>
                    <a:lstStyle/>
                    <a:p>
                      <a:pPr algn="r" fontAlgn="b"/>
                      <a:r>
                        <a:rPr lang="de-DE" sz="1200" b="0" i="0" u="none" strike="noStrike" dirty="0" smtClean="0">
                          <a:effectLst/>
                          <a:latin typeface="+mn-lt"/>
                        </a:rPr>
                        <a:t>170</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63789">
                <a:tc>
                  <a:txBody>
                    <a:bodyPr/>
                    <a:lstStyle/>
                    <a:p>
                      <a:pPr algn="l" fontAlgn="b"/>
                      <a:r>
                        <a:rPr lang="de-DE" sz="1200" b="0" i="0" u="none" strike="noStrike">
                          <a:effectLst/>
                          <a:latin typeface="+mn-lt"/>
                        </a:rPr>
                        <a:t>Bremen</a:t>
                      </a:r>
                    </a:p>
                  </a:txBody>
                  <a:tcPr marL="0" marR="0" marT="0" marB="0" anchor="ctr"/>
                </a:tc>
                <a:tc>
                  <a:txBody>
                    <a:bodyPr/>
                    <a:lstStyle/>
                    <a:p>
                      <a:pPr algn="r" fontAlgn="b"/>
                      <a:r>
                        <a:rPr lang="de-DE" sz="1200" b="0" i="0" u="none" strike="noStrike" dirty="0" smtClean="0">
                          <a:effectLst/>
                          <a:latin typeface="+mn-lt"/>
                        </a:rPr>
                        <a:t>75</a:t>
                      </a:r>
                      <a:endParaRPr lang="de-DE" sz="1200" b="0" i="0" u="none" strike="noStrike" dirty="0">
                        <a:effectLst/>
                        <a:latin typeface="+mn-lt"/>
                      </a:endParaRPr>
                    </a:p>
                  </a:txBody>
                  <a:tcPr marL="0" marR="0" marT="0" marB="0" anchor="ctr"/>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bl>
          </a:graphicData>
        </a:graphic>
      </p:graphicFrame>
      <p:sp>
        <p:nvSpPr>
          <p:cNvPr id="2" name="Textfeld 1"/>
          <p:cNvSpPr txBox="1"/>
          <p:nvPr/>
        </p:nvSpPr>
        <p:spPr>
          <a:xfrm>
            <a:off x="219693" y="523419"/>
            <a:ext cx="5381281"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Deutschland als Expositionsland: </a:t>
            </a:r>
            <a:r>
              <a:rPr lang="de-DE" dirty="0" smtClean="0"/>
              <a:t>23.758 Nennungen</a:t>
            </a:r>
            <a:endParaRPr lang="de-DE" dirty="0"/>
          </a:p>
        </p:txBody>
      </p:sp>
    </p:spTree>
    <p:extLst>
      <p:ext uri="{BB962C8B-B14F-4D97-AF65-F5344CB8AC3E}">
        <p14:creationId xmlns:p14="http://schemas.microsoft.com/office/powerpoint/2010/main" val="143498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340241" y="1123949"/>
            <a:ext cx="8686801" cy="5167252"/>
          </a:xfrm>
        </p:spPr>
        <p:txBody>
          <a:bodyPr>
            <a:normAutofit fontScale="92500" lnSpcReduction="10000"/>
          </a:bodyPr>
          <a:lstStyle/>
          <a:p>
            <a:r>
              <a:rPr lang="de-DE" dirty="0" smtClean="0"/>
              <a:t>Alter: Median 48 Jahre;  Mittelwert 47 Jahre</a:t>
            </a:r>
          </a:p>
          <a:p>
            <a:r>
              <a:rPr lang="de-DE" dirty="0" smtClean="0"/>
              <a:t>Geschlecht: 34.848 (52</a:t>
            </a:r>
            <a:r>
              <a:rPr lang="de-DE" dirty="0" smtClean="0"/>
              <a:t>%) männlich; </a:t>
            </a:r>
            <a:r>
              <a:rPr lang="de-DE" dirty="0" smtClean="0"/>
              <a:t>32.255 </a:t>
            </a:r>
            <a:r>
              <a:rPr lang="de-DE" dirty="0" smtClean="0"/>
              <a:t>(48%) weiblich</a:t>
            </a:r>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de-DE" dirty="0"/>
          </a:p>
          <a:p>
            <a:endParaRPr lang="de-DE" dirty="0" smtClean="0"/>
          </a:p>
          <a:p>
            <a:endParaRPr lang="de-DE" dirty="0"/>
          </a:p>
          <a:p>
            <a:endParaRPr lang="de-DE" dirty="0" smtClean="0"/>
          </a:p>
          <a:p>
            <a:r>
              <a:rPr lang="de-DE" dirty="0" smtClean="0"/>
              <a:t>Todesfälle </a:t>
            </a:r>
            <a:r>
              <a:rPr lang="de-DE" b="1" dirty="0" smtClean="0"/>
              <a:t>732</a:t>
            </a:r>
            <a:r>
              <a:rPr lang="de-DE" dirty="0" smtClean="0"/>
              <a:t>: 479 männlich</a:t>
            </a:r>
            <a:r>
              <a:rPr lang="de-DE" dirty="0" smtClean="0"/>
              <a:t>, </a:t>
            </a:r>
            <a:r>
              <a:rPr lang="de-DE" dirty="0" smtClean="0"/>
              <a:t>252 weiblich</a:t>
            </a:r>
            <a:r>
              <a:rPr lang="de-DE" dirty="0" smtClean="0"/>
              <a:t>, </a:t>
            </a:r>
            <a:r>
              <a:rPr lang="de-DE" dirty="0" smtClean="0"/>
              <a:t> 1 ohne </a:t>
            </a:r>
            <a:r>
              <a:rPr lang="de-DE" dirty="0" smtClean="0"/>
              <a:t>Angabe</a:t>
            </a:r>
          </a:p>
          <a:p>
            <a:pPr lvl="1"/>
            <a:r>
              <a:rPr lang="de-DE" dirty="0" smtClean="0"/>
              <a:t>Median 82 Jahre, Spanne </a:t>
            </a:r>
            <a:r>
              <a:rPr lang="de-DE" dirty="0" smtClean="0"/>
              <a:t>28-105 </a:t>
            </a:r>
            <a:r>
              <a:rPr lang="de-DE" dirty="0" smtClean="0"/>
              <a:t>Jahre</a:t>
            </a:r>
          </a:p>
          <a:p>
            <a:pPr lvl="1"/>
            <a:r>
              <a:rPr lang="de-DE" dirty="0" smtClean="0"/>
              <a:t>86% </a:t>
            </a:r>
            <a:r>
              <a:rPr lang="de-DE" dirty="0" smtClean="0"/>
              <a:t>der Todesfälle im Alter von 70+ Jahren</a:t>
            </a:r>
          </a:p>
          <a:p>
            <a:endParaRPr lang="de-DE" dirty="0"/>
          </a:p>
        </p:txBody>
      </p:sp>
      <p:sp>
        <p:nvSpPr>
          <p:cNvPr id="3" name="Titel 2"/>
          <p:cNvSpPr>
            <a:spLocks noGrp="1"/>
          </p:cNvSpPr>
          <p:nvPr>
            <p:ph type="title"/>
          </p:nvPr>
        </p:nvSpPr>
        <p:spPr>
          <a:xfrm>
            <a:off x="340241" y="327003"/>
            <a:ext cx="7712679" cy="954107"/>
          </a:xfrm>
        </p:spPr>
        <p:txBody>
          <a:bodyPr/>
          <a:lstStyle/>
          <a:p>
            <a:r>
              <a:rPr lang="de-DE" dirty="0" smtClean="0"/>
              <a:t>COVID-19: Alters- und Geschlechtsverteilung in Deutschland </a:t>
            </a:r>
            <a:r>
              <a:rPr lang="de-DE" sz="1600" b="0" dirty="0" smtClean="0">
                <a:solidFill>
                  <a:schemeClr val="tx1"/>
                </a:solidFill>
              </a:rPr>
              <a:t>(</a:t>
            </a:r>
            <a:r>
              <a:rPr lang="de-DE" sz="1600" dirty="0" smtClean="0">
                <a:solidFill>
                  <a:schemeClr val="tx1"/>
                </a:solidFill>
              </a:rPr>
              <a:t>N=66.933</a:t>
            </a:r>
            <a:r>
              <a:rPr lang="de-DE" sz="1600" b="0" dirty="0" smtClean="0">
                <a:solidFill>
                  <a:schemeClr val="tx1"/>
                </a:solidFill>
              </a:rPr>
              <a:t>, </a:t>
            </a:r>
            <a:r>
              <a:rPr lang="de-DE" sz="1600" b="0" dirty="0" smtClean="0">
                <a:solidFill>
                  <a:schemeClr val="tx1"/>
                </a:solidFill>
              </a:rPr>
              <a:t>Datenstand </a:t>
            </a:r>
            <a:r>
              <a:rPr lang="de-DE" sz="1600" b="0" dirty="0" smtClean="0">
                <a:solidFill>
                  <a:schemeClr val="tx1"/>
                </a:solidFill>
              </a:rPr>
              <a:t>01</a:t>
            </a:r>
            <a:r>
              <a:rPr lang="de-DE" sz="1600" b="0" dirty="0" smtClean="0">
                <a:solidFill>
                  <a:schemeClr val="tx1"/>
                </a:solidFill>
              </a:rPr>
              <a:t>.04.2020</a:t>
            </a:r>
            <a:r>
              <a:rPr lang="de-DE" sz="1600" b="0" dirty="0" smtClean="0">
                <a:solidFill>
                  <a:schemeClr val="tx1"/>
                </a:solidFill>
              </a:rPr>
              <a:t>, </a:t>
            </a:r>
            <a:r>
              <a:rPr lang="de-DE" sz="1600" b="0" dirty="0">
                <a:solidFill>
                  <a:schemeClr val="tx1"/>
                </a:solidFill>
              </a:rPr>
              <a:t>0:00 </a:t>
            </a:r>
            <a:r>
              <a:rPr lang="de-DE" sz="1600" b="0" dirty="0" smtClean="0">
                <a:solidFill>
                  <a:schemeClr val="tx1"/>
                </a:solidFill>
              </a:rPr>
              <a:t>Uhr</a:t>
            </a:r>
            <a:r>
              <a:rPr lang="de-DE" sz="1600" b="0" dirty="0">
                <a:solidFill>
                  <a:schemeClr val="tx1"/>
                </a:solidFill>
              </a:rPr>
              <a:t>)</a:t>
            </a:r>
            <a:r>
              <a:rPr lang="de-DE" dirty="0" smtClean="0"/>
              <a:t/>
            </a:r>
            <a:br>
              <a:rPr lang="de-DE" dirty="0" smtClean="0"/>
            </a:b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18</a:t>
            </a:fld>
            <a:endParaRPr lang="de-DE" dirty="0"/>
          </a:p>
        </p:txBody>
      </p:sp>
      <p:graphicFrame>
        <p:nvGraphicFramePr>
          <p:cNvPr id="8" name="Diagramm 7"/>
          <p:cNvGraphicFramePr>
            <a:graphicFrameLocks/>
          </p:cNvGraphicFramePr>
          <p:nvPr>
            <p:extLst>
              <p:ext uri="{D42A27DB-BD31-4B8C-83A1-F6EECF244321}">
                <p14:modId xmlns:p14="http://schemas.microsoft.com/office/powerpoint/2010/main" val="3895260412"/>
              </p:ext>
            </p:extLst>
          </p:nvPr>
        </p:nvGraphicFramePr>
        <p:xfrm>
          <a:off x="340241" y="1819275"/>
          <a:ext cx="6734175" cy="3409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491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01.04.2020</a:t>
            </a:r>
            <a:endParaRPr lang="en-US"/>
          </a:p>
        </p:txBody>
      </p:sp>
      <p:sp>
        <p:nvSpPr>
          <p:cNvPr id="3" name="Fußzeilenplatzhalter 2"/>
          <p:cNvSpPr>
            <a:spLocks noGrp="1"/>
          </p:cNvSpPr>
          <p:nvPr>
            <p:ph type="ftr" sz="quarter" idx="11"/>
          </p:nvPr>
        </p:nvSpPr>
        <p:spPr/>
        <p:txBody>
          <a:bodyPr/>
          <a:lstStyle/>
          <a:p>
            <a:r>
              <a:rPr lang="en-US" smtClean="0"/>
              <a:t>Update: COVID-19 National</a:t>
            </a:r>
            <a:endParaRPr lang="en-US"/>
          </a:p>
        </p:txBody>
      </p:sp>
      <p:sp>
        <p:nvSpPr>
          <p:cNvPr id="4" name="Foliennummernplatzhalter 3"/>
          <p:cNvSpPr>
            <a:spLocks noGrp="1"/>
          </p:cNvSpPr>
          <p:nvPr>
            <p:ph type="sldNum" sz="quarter" idx="12"/>
          </p:nvPr>
        </p:nvSpPr>
        <p:spPr/>
        <p:txBody>
          <a:bodyPr/>
          <a:lstStyle/>
          <a:p>
            <a:fld id="{651AB1F9-A627-461B-A50E-819796678EC7}" type="slidenum">
              <a:rPr lang="en-US" smtClean="0"/>
              <a:t>19</a:t>
            </a:fld>
            <a:endParaRPr lang="en-US"/>
          </a:p>
        </p:txBody>
      </p:sp>
      <p:sp>
        <p:nvSpPr>
          <p:cNvPr id="6" name="Rechteck 5"/>
          <p:cNvSpPr/>
          <p:nvPr/>
        </p:nvSpPr>
        <p:spPr>
          <a:xfrm>
            <a:off x="564825" y="163959"/>
            <a:ext cx="8367623" cy="769441"/>
          </a:xfrm>
          <a:prstGeom prst="rect">
            <a:avLst/>
          </a:prstGeom>
        </p:spPr>
        <p:txBody>
          <a:bodyPr wrap="square">
            <a:spAutoFit/>
          </a:bodyPr>
          <a:lstStyle/>
          <a:p>
            <a:pPr lvl="0"/>
            <a:r>
              <a:rPr lang="de-DE" sz="2200" b="1" dirty="0">
                <a:solidFill>
                  <a:srgbClr val="006EC7"/>
                </a:solidFill>
              </a:rPr>
              <a:t>Altersverteilung  bestätigte C</a:t>
            </a:r>
            <a:r>
              <a:rPr lang="de-DE" sz="2200" b="1" dirty="0" smtClean="0">
                <a:solidFill>
                  <a:srgbClr val="006EC7"/>
                </a:solidFill>
              </a:rPr>
              <a:t>OVID-19 </a:t>
            </a:r>
            <a:r>
              <a:rPr lang="de-DE" sz="2200" b="1" dirty="0">
                <a:solidFill>
                  <a:srgbClr val="006EC7"/>
                </a:solidFill>
              </a:rPr>
              <a:t>Fälle</a:t>
            </a:r>
          </a:p>
          <a:p>
            <a:pPr lvl="0"/>
            <a:r>
              <a:rPr lang="de-DE" sz="2200" b="1" dirty="0" smtClean="0">
                <a:solidFill>
                  <a:srgbClr val="006EC7"/>
                </a:solidFill>
              </a:rPr>
              <a:t>6. </a:t>
            </a:r>
            <a:r>
              <a:rPr lang="de-DE" sz="2200" b="1" dirty="0">
                <a:solidFill>
                  <a:srgbClr val="006EC7"/>
                </a:solidFill>
              </a:rPr>
              <a:t>bis 13. Meldewoche; Stand 30.03.2020</a:t>
            </a:r>
            <a:endParaRPr lang="en-US" sz="2200" b="1" dirty="0">
              <a:solidFill>
                <a:srgbClr val="006EC7"/>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937712"/>
            <a:ext cx="8186044" cy="516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49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Entwicklung der Fallzunahme </a:t>
            </a:r>
            <a:r>
              <a:rPr lang="de-DE" b="0" dirty="0" smtClean="0">
                <a:solidFill>
                  <a:schemeClr val="tx1"/>
                </a:solidFill>
              </a:rPr>
              <a:t>(Datenstand </a:t>
            </a:r>
            <a:r>
              <a:rPr lang="de-DE" b="0" dirty="0" smtClean="0">
                <a:solidFill>
                  <a:schemeClr val="tx1"/>
                </a:solidFill>
              </a:rPr>
              <a:t>01</a:t>
            </a:r>
            <a:r>
              <a:rPr lang="de-DE" b="0" dirty="0" smtClean="0">
                <a:solidFill>
                  <a:schemeClr val="tx1"/>
                </a:solidFill>
              </a:rPr>
              <a:t>.04.2020</a:t>
            </a:r>
            <a:r>
              <a:rPr lang="de-DE" b="0" dirty="0" smtClean="0">
                <a:solidFill>
                  <a:schemeClr val="tx1"/>
                </a:solidFill>
              </a:rPr>
              <a:t>,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01.04.2020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graphicFrame>
        <p:nvGraphicFramePr>
          <p:cNvPr id="7" name="Diagramm 6"/>
          <p:cNvGraphicFramePr>
            <a:graphicFrameLocks/>
          </p:cNvGraphicFramePr>
          <p:nvPr>
            <p:extLst>
              <p:ext uri="{D42A27DB-BD31-4B8C-83A1-F6EECF244321}">
                <p14:modId xmlns:p14="http://schemas.microsoft.com/office/powerpoint/2010/main" val="391524945"/>
              </p:ext>
            </p:extLst>
          </p:nvPr>
        </p:nvGraphicFramePr>
        <p:xfrm>
          <a:off x="152402" y="1552575"/>
          <a:ext cx="8864116" cy="3890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286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38023" y="548680"/>
            <a:ext cx="8660919" cy="769441"/>
          </a:xfrm>
          <a:prstGeom prst="rect">
            <a:avLst/>
          </a:prstGeom>
          <a:noFill/>
        </p:spPr>
        <p:txBody>
          <a:bodyPr wrap="square" rtlCol="0">
            <a:spAutoFit/>
          </a:bodyPr>
          <a:lstStyle/>
          <a:p>
            <a:r>
              <a:rPr lang="de-DE" sz="2200" b="1" dirty="0">
                <a:solidFill>
                  <a:srgbClr val="006EC7"/>
                </a:solidFill>
                <a:latin typeface="+mj-lt"/>
                <a:ea typeface="+mj-ea"/>
                <a:cs typeface="+mj-cs"/>
              </a:rPr>
              <a:t>Altersverteilung  bestätigte hospitalisierte COVID-19 Fälle</a:t>
            </a:r>
          </a:p>
          <a:p>
            <a:r>
              <a:rPr lang="de-DE" sz="2200" b="1" dirty="0">
                <a:solidFill>
                  <a:srgbClr val="006EC7"/>
                </a:solidFill>
                <a:latin typeface="+mj-lt"/>
                <a:ea typeface="+mj-ea"/>
                <a:cs typeface="+mj-cs"/>
              </a:rPr>
              <a:t>9. bis 13. </a:t>
            </a:r>
            <a:r>
              <a:rPr lang="de-DE" sz="2200" b="1" dirty="0" smtClean="0">
                <a:solidFill>
                  <a:srgbClr val="006EC7"/>
                </a:solidFill>
                <a:latin typeface="+mj-lt"/>
                <a:ea typeface="+mj-ea"/>
                <a:cs typeface="+mj-cs"/>
              </a:rPr>
              <a:t>Meldewoche; Stand 30.03.2020</a:t>
            </a:r>
            <a:endParaRPr lang="en-US" sz="2200" b="1" dirty="0">
              <a:solidFill>
                <a:srgbClr val="006EC7"/>
              </a:solidFill>
              <a:latin typeface="+mj-lt"/>
              <a:ea typeface="+mj-ea"/>
              <a:cs typeface="+mj-cs"/>
            </a:endParaRPr>
          </a:p>
        </p:txBody>
      </p:sp>
      <p:sp>
        <p:nvSpPr>
          <p:cNvPr id="2" name="Datumsplatzhalter 1"/>
          <p:cNvSpPr>
            <a:spLocks noGrp="1"/>
          </p:cNvSpPr>
          <p:nvPr>
            <p:ph type="dt" sz="half" idx="10"/>
          </p:nvPr>
        </p:nvSpPr>
        <p:spPr/>
        <p:txBody>
          <a:bodyPr/>
          <a:lstStyle/>
          <a:p>
            <a:r>
              <a:rPr lang="de-DE" smtClean="0">
                <a:solidFill>
                  <a:prstClr val="black">
                    <a:tint val="75000"/>
                  </a:prstClr>
                </a:solidFill>
              </a:rPr>
              <a:t>01.04.2020</a:t>
            </a:r>
            <a:endParaRPr lang="en-GB" dirty="0">
              <a:solidFill>
                <a:prstClr val="black">
                  <a:tint val="75000"/>
                </a:prstClr>
              </a:solidFill>
            </a:endParaRPr>
          </a:p>
        </p:txBody>
      </p:sp>
      <p:sp>
        <p:nvSpPr>
          <p:cNvPr id="3" name="Fußzeilenplatzhalter 2"/>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9D0B30E5-E52B-4FF3-86B5-13F9C975F974}" type="slidenum">
              <a:rPr lang="en-GB" smtClean="0">
                <a:solidFill>
                  <a:prstClr val="black">
                    <a:tint val="75000"/>
                  </a:prstClr>
                </a:solidFill>
              </a:rPr>
              <a:pPr/>
              <a:t>20</a:t>
            </a:fld>
            <a:endParaRPr lang="en-GB"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36" y="1422549"/>
            <a:ext cx="7247926" cy="456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353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90945" y="346194"/>
            <a:ext cx="8092592" cy="584775"/>
          </a:xfrm>
        </p:spPr>
        <p:txBody>
          <a:bodyPr/>
          <a:lstStyle/>
          <a:p>
            <a:r>
              <a:rPr lang="de-DE" dirty="0" smtClean="0"/>
              <a:t>Entwicklung der Altersverteilung nach Meldewoche und Bundesland </a:t>
            </a:r>
            <a:r>
              <a:rPr lang="de-DE" sz="1600" b="0" dirty="0" smtClean="0"/>
              <a:t>(</a:t>
            </a:r>
            <a:r>
              <a:rPr lang="de-DE" sz="1600" b="0" dirty="0"/>
              <a:t>Datenstand: 24.03.2020</a:t>
            </a:r>
            <a:r>
              <a:rPr lang="de-DE" sz="1600" b="0" dirty="0" smtClean="0"/>
              <a:t>, 00:00)</a:t>
            </a:r>
            <a:endParaRPr lang="de-DE" sz="1600" b="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21</a:t>
            </a:fld>
            <a:endParaRPr lang="de-DE"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0945" y="998626"/>
            <a:ext cx="7969530" cy="56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5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2"/>
          <p:cNvSpPr>
            <a:spLocks noGrp="1"/>
          </p:cNvSpPr>
          <p:nvPr>
            <p:ph type="title"/>
          </p:nvPr>
        </p:nvSpPr>
        <p:spPr>
          <a:xfrm>
            <a:off x="243445" y="205807"/>
            <a:ext cx="8092592" cy="677108"/>
          </a:xfrm>
        </p:spPr>
        <p:txBody>
          <a:bodyPr/>
          <a:lstStyle/>
          <a:p>
            <a:r>
              <a:rPr lang="de-DE" dirty="0" smtClean="0"/>
              <a:t>Entwicklung der Altersverteilung in Kreisen </a:t>
            </a:r>
            <a:r>
              <a:rPr lang="de-DE" dirty="0"/>
              <a:t>mit hohen </a:t>
            </a:r>
            <a:r>
              <a:rPr lang="de-DE" dirty="0" smtClean="0"/>
              <a:t>Fallzahlen nach Meldewoche </a:t>
            </a:r>
            <a:r>
              <a:rPr lang="de-DE" sz="1600" b="0" dirty="0" smtClean="0"/>
              <a:t>(Datenstand: </a:t>
            </a:r>
            <a:r>
              <a:rPr lang="de-DE" sz="1600" b="0" dirty="0"/>
              <a:t>24.03.2020, 00:00</a:t>
            </a:r>
            <a:r>
              <a:rPr lang="de-DE" sz="1600" b="0" dirty="0" smtClean="0"/>
              <a:t>)</a:t>
            </a:r>
            <a:endParaRPr lang="de-DE" sz="1600" b="0" dirty="0"/>
          </a:p>
        </p:txBody>
      </p:sp>
      <p:sp>
        <p:nvSpPr>
          <p:cNvPr id="3" name="Datumsplatzhalter 2"/>
          <p:cNvSpPr>
            <a:spLocks noGrp="1"/>
          </p:cNvSpPr>
          <p:nvPr>
            <p:ph type="dt" sz="half" idx="14"/>
          </p:nvPr>
        </p:nvSpPr>
        <p:spPr/>
        <p:txBody>
          <a:bodyPr/>
          <a:lstStyle/>
          <a:p>
            <a:r>
              <a:rPr lang="de-DE" smtClean="0"/>
              <a:t>01.04.2020</a:t>
            </a:r>
            <a:endParaRPr lang="de-DE" dirty="0"/>
          </a:p>
        </p:txBody>
      </p:sp>
      <p:sp>
        <p:nvSpPr>
          <p:cNvPr id="4" name="Fußzeilenplatzhalter 3"/>
          <p:cNvSpPr>
            <a:spLocks noGrp="1"/>
          </p:cNvSpPr>
          <p:nvPr>
            <p:ph type="ftr" sz="quarter" idx="15"/>
          </p:nvPr>
        </p:nvSpPr>
        <p:spPr/>
        <p:txBody>
          <a:bodyPr/>
          <a:lstStyle/>
          <a:p>
            <a:r>
              <a:rPr lang="de-DE" smtClean="0"/>
              <a:t>Update: COVID-19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22</a:t>
            </a:fld>
            <a:endParaRPr lang="de-DE" dirty="0"/>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6260" y="952630"/>
            <a:ext cx="7921362" cy="55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39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Labortestungen </a:t>
            </a:r>
            <a:r>
              <a:rPr lang="de-DE" sz="2000" b="0" dirty="0"/>
              <a:t>(Datenstand 26.03.2020)</a:t>
            </a:r>
            <a:endParaRPr lang="de-DE" b="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23</a:t>
            </a:fld>
            <a:endParaRPr lang="de-D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438717"/>
            <a:ext cx="8619738" cy="155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33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01.04.2020)</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912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44748196"/>
              </p:ext>
            </p:extLst>
          </p:nvPr>
        </p:nvGraphicFramePr>
        <p:xfrm>
          <a:off x="209550" y="1635125"/>
          <a:ext cx="5892801" cy="952500"/>
        </p:xfrm>
        <a:graphic>
          <a:graphicData uri="http://schemas.openxmlformats.org/drawingml/2006/table">
            <a:tbl>
              <a:tblPr>
                <a:tableStyleId>{5C22544A-7EE6-4342-B048-85BDC9FD1C3A}</a:tableStyleId>
              </a:tblPr>
              <a:tblGrid>
                <a:gridCol w="2805189"/>
                <a:gridCol w="1002760"/>
                <a:gridCol w="761590"/>
                <a:gridCol w="1323262"/>
              </a:tblGrid>
              <a:tr h="190500">
                <a:tc>
                  <a:txBody>
                    <a:bodyPr/>
                    <a:lstStyle/>
                    <a:p>
                      <a:pPr algn="l" fontAlgn="b"/>
                      <a:endParaRPr lang="de-DE" sz="1100" b="0"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Anzahl_Covid19</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Percentage</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Differenz zum Vortag</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Aktuell: in intensivmedizinischer Behandlung</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1876</a:t>
                      </a:r>
                      <a:endParaRPr lang="de-DE" sz="1100" b="0" i="0" u="none" strike="noStrike">
                        <a:solidFill>
                          <a:srgbClr val="000000"/>
                        </a:solidFill>
                        <a:effectLst/>
                        <a:latin typeface="Calibri"/>
                      </a:endParaRPr>
                    </a:p>
                  </a:txBody>
                  <a:tcPr marL="9525" marR="9525" marT="9525" marB="0" anchor="b"/>
                </a:tc>
                <a:tc>
                  <a:txBody>
                    <a:bodyPr/>
                    <a:lstStyle/>
                    <a:p>
                      <a:pPr algn="l" fontAlgn="b"/>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390</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Aktuell: davon beatmet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343</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Gesamt: abgeschlossene Behandlung</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745</a:t>
                      </a:r>
                      <a:endParaRPr lang="de-DE" sz="1100" b="0" i="0" u="none" strike="noStrike">
                        <a:solidFill>
                          <a:srgbClr val="000000"/>
                        </a:solidFill>
                        <a:effectLst/>
                        <a:latin typeface="Calibri"/>
                      </a:endParaRPr>
                    </a:p>
                  </a:txBody>
                  <a:tcPr marL="9525" marR="9525" marT="9525" marB="0" anchor="b"/>
                </a:tc>
                <a:tc>
                  <a:txBody>
                    <a:bodyPr/>
                    <a:lstStyle/>
                    <a:p>
                      <a:pPr algn="l" fontAlgn="b"/>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193</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dirty="0">
                          <a:effectLst/>
                        </a:rPr>
                        <a:t>Gesamt: davon verstorben</a:t>
                      </a:r>
                      <a:endParaRPr lang="de-DE" sz="1100" b="0" i="0" u="none" strike="noStrike" dirty="0">
                        <a:solidFill>
                          <a:srgbClr val="000000"/>
                        </a:solidFill>
                        <a:effectLst/>
                        <a:latin typeface="Calibri"/>
                      </a:endParaRPr>
                    </a:p>
                  </a:txBody>
                  <a:tcPr marL="9525" marR="9525" marT="9525" marB="0" anchor="b"/>
                </a:tc>
                <a:tc>
                  <a:txBody>
                    <a:bodyPr/>
                    <a:lstStyle/>
                    <a:p>
                      <a:pPr algn="r" fontAlgn="b"/>
                      <a:r>
                        <a:rPr lang="de-DE" sz="1100" u="none" strike="noStrike">
                          <a:effectLst/>
                        </a:rPr>
                        <a:t>245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87</a:t>
                      </a:r>
                      <a:endParaRPr lang="de-DE" sz="1100" b="0" i="0" u="none" strike="noStrike" dirty="0">
                        <a:solidFill>
                          <a:srgbClr val="000000"/>
                        </a:solidFill>
                        <a:effectLst/>
                        <a:latin typeface="Calibri"/>
                      </a:endParaRPr>
                    </a:p>
                  </a:txBody>
                  <a:tcPr marL="9525" marR="9525" marT="9525" marB="0" anchor="b"/>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059821"/>
              </p:ext>
            </p:extLst>
          </p:nvPr>
        </p:nvGraphicFramePr>
        <p:xfrm>
          <a:off x="209550" y="2930525"/>
          <a:ext cx="4673600" cy="762000"/>
        </p:xfrm>
        <a:graphic>
          <a:graphicData uri="http://schemas.openxmlformats.org/drawingml/2006/table">
            <a:tbl>
              <a:tblPr>
                <a:tableStyleId>{5C22544A-7EE6-4342-B048-85BDC9FD1C3A}</a:tableStyleId>
              </a:tblPr>
              <a:tblGrid>
                <a:gridCol w="761483"/>
                <a:gridCol w="812248"/>
                <a:gridCol w="837631"/>
                <a:gridCol w="418815"/>
                <a:gridCol w="520347"/>
                <a:gridCol w="1323076"/>
              </a:tblGrid>
              <a:tr h="190500">
                <a:tc>
                  <a:txBody>
                    <a:bodyPr/>
                    <a:lstStyle/>
                    <a:p>
                      <a:pPr algn="l" fontAlgn="b"/>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Low care ICU</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High care ICU</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ECMO</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Gesamt</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Differenz zum Vortag</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anz.belegt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2979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7337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10402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1448</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anz.frei</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2720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5066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8196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831</a:t>
                      </a:r>
                      <a:endParaRPr lang="de-DE" sz="1100" b="0" i="0" u="none" strike="noStrike">
                        <a:solidFill>
                          <a:srgbClr val="000000"/>
                        </a:solidFill>
                        <a:effectLst/>
                        <a:latin typeface="Calibri"/>
                      </a:endParaRPr>
                    </a:p>
                  </a:txBody>
                  <a:tcPr marL="9525" marR="9525" marT="9525" marB="0" anchor="b"/>
                </a:tc>
              </a:tr>
              <a:tr h="190500">
                <a:tc>
                  <a:txBody>
                    <a:bodyPr/>
                    <a:lstStyle/>
                    <a:p>
                      <a:pPr algn="l" fontAlgn="b"/>
                      <a:r>
                        <a:rPr lang="de-DE" sz="1100" u="none" strike="noStrike">
                          <a:effectLst/>
                        </a:rPr>
                        <a:t>anz.in24h</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2983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5033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8328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721</a:t>
                      </a:r>
                      <a:endParaRPr lang="de-DE"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34130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01.04.2020)</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912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943536443"/>
              </p:ext>
            </p:extLst>
          </p:nvPr>
        </p:nvGraphicFramePr>
        <p:xfrm>
          <a:off x="564825" y="1857380"/>
          <a:ext cx="7361561" cy="3378195"/>
        </p:xfrm>
        <a:graphic>
          <a:graphicData uri="http://schemas.openxmlformats.org/drawingml/2006/table">
            <a:tbl>
              <a:tblPr>
                <a:tableStyleId>{5C22544A-7EE6-4342-B048-85BDC9FD1C3A}</a:tableStyleId>
              </a:tblPr>
              <a:tblGrid>
                <a:gridCol w="2075026"/>
                <a:gridCol w="559711"/>
                <a:gridCol w="286681"/>
                <a:gridCol w="395893"/>
                <a:gridCol w="286681"/>
                <a:gridCol w="358351"/>
                <a:gridCol w="286681"/>
                <a:gridCol w="286681"/>
                <a:gridCol w="286681"/>
                <a:gridCol w="286681"/>
                <a:gridCol w="286681"/>
                <a:gridCol w="286681"/>
                <a:gridCol w="286681"/>
                <a:gridCol w="286681"/>
                <a:gridCol w="245727"/>
                <a:gridCol w="286681"/>
                <a:gridCol w="286681"/>
                <a:gridCol w="286681"/>
              </a:tblGrid>
              <a:tr h="225213">
                <a:tc>
                  <a:txBody>
                    <a:bodyPr/>
                    <a:lstStyle/>
                    <a:p>
                      <a:pPr algn="l" fontAlgn="b"/>
                      <a:endParaRPr lang="de-DE" sz="1100" b="0" i="0" u="none" strike="noStrike" dirty="0">
                        <a:solidFill>
                          <a:srgbClr val="000000"/>
                        </a:solidFill>
                        <a:effectLst/>
                        <a:latin typeface="Calibri"/>
                      </a:endParaRPr>
                    </a:p>
                  </a:txBody>
                  <a:tcPr marL="9525" marR="9525" marT="9525" marB="0" anchor="b"/>
                </a:tc>
                <a:tc>
                  <a:txBody>
                    <a:bodyPr/>
                    <a:lstStyle/>
                    <a:p>
                      <a:pPr algn="l" fontAlgn="b"/>
                      <a:r>
                        <a:rPr lang="de-DE" sz="1100" u="none" strike="noStrike">
                          <a:effectLst/>
                        </a:rPr>
                        <a:t>Gesamt</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BE</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NRW</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BB</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BY</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SN</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HH</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HE</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RP</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TH</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NI</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MV</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BW</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HB</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SH</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SL</a:t>
                      </a:r>
                      <a:endParaRPr lang="de-DE" sz="1100" b="0" i="0" u="none" strike="noStrike">
                        <a:solidFill>
                          <a:srgbClr val="000000"/>
                        </a:solidFill>
                        <a:effectLst/>
                        <a:latin typeface="Calibri"/>
                      </a:endParaRPr>
                    </a:p>
                  </a:txBody>
                  <a:tcPr marL="9525" marR="9525" marT="9525" marB="0" anchor="b"/>
                </a:tc>
                <a:tc>
                  <a:txBody>
                    <a:bodyPr/>
                    <a:lstStyle/>
                    <a:p>
                      <a:pPr algn="l" fontAlgn="b"/>
                      <a:r>
                        <a:rPr lang="de-DE" sz="1100" u="none" strike="noStrike">
                          <a:effectLst/>
                        </a:rPr>
                        <a:t>ST</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Kliniken/Abteilungen</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COVID.19.aktuell</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1876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349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408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COVID.19.beatmet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284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433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351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COVID.19.kumulativ</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COVID.19.verstorben</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ICU.low.care..frei.</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2720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558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467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118</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ICU.low.care..belegt.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2979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648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470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88</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ICU.low.care.in.24.h..Anzahl.</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2983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642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470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95</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ICU.high.care..frei.</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5066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1006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368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195</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ICU.high.care..belegt.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7337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1642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1448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494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960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109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165</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ICU.high.care.in.24.h..Anzahl.</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5033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227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948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722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326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553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137</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ICU.ECMO..frei.</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410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16</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ICU.ECMO..belegt.</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a:endParaRPr>
                    </a:p>
                  </a:txBody>
                  <a:tcPr marL="9525" marR="9525" marT="9525" marB="0" anchor="b"/>
                </a:tc>
              </a:tr>
              <a:tr h="225213">
                <a:tc>
                  <a:txBody>
                    <a:bodyPr/>
                    <a:lstStyle/>
                    <a:p>
                      <a:pPr algn="l" fontAlgn="b"/>
                      <a:r>
                        <a:rPr lang="de-DE" sz="1100" u="none" strike="noStrike">
                          <a:effectLst/>
                        </a:rPr>
                        <a:t>ICU.ECMO.care.in.24.h..Anzahl.</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21</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69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44</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17</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38</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3</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9</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a:effectLst/>
                        </a:rPr>
                        <a:t>15</a:t>
                      </a:r>
                      <a:endParaRPr lang="de-DE" sz="1100" b="0" i="0" u="none" strike="noStrike">
                        <a:solidFill>
                          <a:srgbClr val="000000"/>
                        </a:solidFill>
                        <a:effectLst/>
                        <a:latin typeface="Calibri"/>
                      </a:endParaRPr>
                    </a:p>
                  </a:txBody>
                  <a:tcPr marL="9525" marR="9525" marT="9525" marB="0" anchor="b"/>
                </a:tc>
                <a:tc>
                  <a:txBody>
                    <a:bodyPr/>
                    <a:lstStyle/>
                    <a:p>
                      <a:pPr algn="r" fontAlgn="b"/>
                      <a:r>
                        <a:rPr lang="de-DE" sz="1100" u="none" strike="noStrike" dirty="0">
                          <a:effectLst/>
                        </a:rPr>
                        <a:t>12</a:t>
                      </a:r>
                      <a:endParaRPr lang="de-DE"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4313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smtClean="0"/>
              <a:t>DIVI-</a:t>
            </a:r>
            <a:r>
              <a:rPr lang="de-DE" dirty="0" err="1" smtClean="0"/>
              <a:t>IntensivRegister</a:t>
            </a:r>
            <a:r>
              <a:rPr lang="de-DE" dirty="0" smtClean="0"/>
              <a:t> </a:t>
            </a:r>
            <a:r>
              <a:rPr lang="de-DE" sz="2000" b="0" dirty="0"/>
              <a:t>(Datenstand </a:t>
            </a:r>
            <a:r>
              <a:rPr lang="de-DE" sz="2000" b="0" dirty="0" smtClean="0"/>
              <a:t>30.03.2020</a:t>
            </a:r>
            <a:r>
              <a:rPr lang="de-DE" sz="2000" b="0" dirty="0"/>
              <a:t>)</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26</a:t>
            </a:fld>
            <a:endParaRPr lang="de-D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3066"/>
            <a:ext cx="8168740" cy="499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99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954107"/>
          </a:xfrm>
        </p:spPr>
        <p:txBody>
          <a:bodyPr/>
          <a:lstStyle/>
          <a:p>
            <a:r>
              <a:rPr lang="de-DE" dirty="0" smtClean="0"/>
              <a:t>Anzahl Labortestungen </a:t>
            </a:r>
            <a:r>
              <a:rPr lang="de-DE" sz="2000" b="0" dirty="0"/>
              <a:t>(Datenstand </a:t>
            </a:r>
            <a:r>
              <a:rPr lang="de-DE" sz="2000" b="0" dirty="0" smtClean="0"/>
              <a:t>01.04.2020)</a:t>
            </a:r>
            <a:br>
              <a:rPr lang="de-DE" sz="2000" b="0" dirty="0" smtClean="0"/>
            </a:br>
            <a:r>
              <a:rPr lang="de-DE" sz="2000" b="0" dirty="0" smtClean="0"/>
              <a:t/>
            </a:r>
            <a:br>
              <a:rPr lang="de-DE" sz="2000" b="0" dirty="0" smtClean="0"/>
            </a:br>
            <a:endParaRPr lang="de-DE" sz="200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27</a:t>
            </a:fld>
            <a:endParaRPr lang="de-D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6" y="1109277"/>
            <a:ext cx="6777038" cy="411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3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Die Gesamtzahl der Bewegungen in Deutschland nimmt ab</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pic>
        <p:nvPicPr>
          <p:cNvPr id="9221"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6717" y="1662435"/>
            <a:ext cx="8093075" cy="345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199" y="5913912"/>
            <a:ext cx="8517588" cy="584775"/>
          </a:xfrm>
          <a:prstGeom prst="rect">
            <a:avLst/>
          </a:prstGeom>
          <a:noFill/>
        </p:spPr>
        <p:txBody>
          <a:bodyPr wrap="none" rtlCol="0">
            <a:spAutoFit/>
          </a:bodyPr>
          <a:lstStyle/>
          <a:p>
            <a:r>
              <a:rPr lang="de-DE" sz="1600" dirty="0"/>
              <a:t>Abnahme der Mobilität deutschlandweit, </a:t>
            </a:r>
            <a:r>
              <a:rPr lang="de-DE" sz="1600" dirty="0" smtClean="0"/>
              <a:t>tagesaufgelöst </a:t>
            </a:r>
            <a:r>
              <a:rPr lang="de-DE" sz="1600" dirty="0"/>
              <a:t>und gemittelt im März bis zum </a:t>
            </a:r>
            <a:r>
              <a:rPr lang="de-DE" sz="1600" dirty="0" smtClean="0"/>
              <a:t>23.03.2020. </a:t>
            </a:r>
          </a:p>
          <a:p>
            <a:r>
              <a:rPr lang="de-DE" sz="1600" dirty="0" smtClean="0"/>
              <a:t>Quelle: Dirk Brockmann</a:t>
            </a:r>
            <a:endParaRPr lang="de-DE" sz="1600" dirty="0"/>
          </a:p>
        </p:txBody>
      </p:sp>
    </p:spTree>
    <p:extLst>
      <p:ext uri="{BB962C8B-B14F-4D97-AF65-F5344CB8AC3E}">
        <p14:creationId xmlns:p14="http://schemas.microsoft.com/office/powerpoint/2010/main" val="316809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Auswirkungen von </a:t>
            </a:r>
            <a:r>
              <a:rPr lang="de-DE" dirty="0"/>
              <a:t>B</a:t>
            </a:r>
            <a:r>
              <a:rPr lang="de-DE" dirty="0" smtClean="0"/>
              <a:t>ewegungseinschränkungen in Bayern</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12290"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14435" t="29176" r="27177" b="15621"/>
          <a:stretch/>
        </p:blipFill>
        <p:spPr bwMode="auto">
          <a:xfrm>
            <a:off x="320632" y="1175657"/>
            <a:ext cx="8259630" cy="48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331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8" y="1215075"/>
            <a:ext cx="8508671" cy="5302250"/>
          </a:xfrm>
        </p:spPr>
        <p:txBody>
          <a:bodyPr/>
          <a:lstStyle/>
          <a:p>
            <a:r>
              <a:rPr lang="de-DE" dirty="0" smtClean="0"/>
              <a:t>Von </a:t>
            </a:r>
            <a:r>
              <a:rPr lang="de-DE" dirty="0"/>
              <a:t>den </a:t>
            </a:r>
            <a:r>
              <a:rPr lang="de-DE" b="1" dirty="0" smtClean="0"/>
              <a:t>67.366</a:t>
            </a:r>
            <a:r>
              <a:rPr lang="de-DE" dirty="0" smtClean="0"/>
              <a:t> </a:t>
            </a:r>
            <a:r>
              <a:rPr lang="de-DE" dirty="0" smtClean="0"/>
              <a:t>bestätigten COVID-19-Fällen, die in </a:t>
            </a:r>
            <a:r>
              <a:rPr lang="de-DE" dirty="0" err="1" smtClean="0"/>
              <a:t>SurvNet</a:t>
            </a:r>
            <a:r>
              <a:rPr lang="de-DE" dirty="0" smtClean="0"/>
              <a:t> an das RKI übermittelt wurden, waren bis  </a:t>
            </a:r>
            <a:r>
              <a:rPr lang="de-DE" dirty="0" smtClean="0"/>
              <a:t>01.04.2020 </a:t>
            </a:r>
            <a:r>
              <a:rPr lang="de-DE" dirty="0" smtClean="0"/>
              <a:t>geschätzt </a:t>
            </a:r>
            <a:r>
              <a:rPr lang="de-DE" b="1" dirty="0" smtClean="0">
                <a:solidFill>
                  <a:srgbClr val="006EC7"/>
                </a:solidFill>
              </a:rPr>
              <a:t>ca. </a:t>
            </a:r>
            <a:r>
              <a:rPr lang="de-DE" b="1" dirty="0">
                <a:solidFill>
                  <a:srgbClr val="006EC7"/>
                </a:solidFill>
              </a:rPr>
              <a:t>18.700</a:t>
            </a:r>
            <a:r>
              <a:rPr lang="de-DE" dirty="0" smtClean="0"/>
              <a:t> </a:t>
            </a:r>
            <a:r>
              <a:rPr lang="de-DE" dirty="0" smtClean="0"/>
              <a:t>Fälle inzwischen genesen. </a:t>
            </a:r>
          </a:p>
          <a:p>
            <a:r>
              <a:rPr lang="de-DE" dirty="0" smtClean="0"/>
              <a:t>Bewertet </a:t>
            </a:r>
            <a:r>
              <a:rPr lang="de-DE" dirty="0"/>
              <a:t>wurden Fälle mit bekanntem Erkrankungsbeginn bis zum </a:t>
            </a:r>
            <a:r>
              <a:rPr lang="de-DE" dirty="0" smtClean="0"/>
              <a:t>18.03.2020 </a:t>
            </a:r>
            <a:r>
              <a:rPr lang="de-DE" dirty="0" smtClean="0"/>
              <a:t>die</a:t>
            </a:r>
          </a:p>
          <a:p>
            <a:pPr lvl="1"/>
            <a:r>
              <a:rPr lang="de-DE" dirty="0" smtClean="0"/>
              <a:t>weder </a:t>
            </a:r>
            <a:r>
              <a:rPr lang="de-DE" dirty="0"/>
              <a:t>eine Pneumonie hatten noch unter Dyspnoe </a:t>
            </a:r>
            <a:r>
              <a:rPr lang="de-DE" dirty="0" smtClean="0"/>
              <a:t>litten</a:t>
            </a:r>
          </a:p>
          <a:p>
            <a:pPr lvl="1"/>
            <a:r>
              <a:rPr lang="de-DE" dirty="0" smtClean="0"/>
              <a:t>nicht </a:t>
            </a:r>
            <a:r>
              <a:rPr lang="de-DE" dirty="0"/>
              <a:t>hospitalisiert werden </a:t>
            </a:r>
            <a:r>
              <a:rPr lang="de-DE" dirty="0" smtClean="0"/>
              <a:t>mussten</a:t>
            </a:r>
          </a:p>
          <a:p>
            <a:pPr lvl="1"/>
            <a:r>
              <a:rPr lang="de-DE" dirty="0" smtClean="0"/>
              <a:t>nicht </a:t>
            </a:r>
            <a:r>
              <a:rPr lang="de-DE" dirty="0"/>
              <a:t>verstorben </a:t>
            </a:r>
            <a:r>
              <a:rPr lang="de-DE" dirty="0" smtClean="0"/>
              <a:t>sind</a:t>
            </a:r>
            <a:endParaRPr lang="de-DE" dirty="0"/>
          </a:p>
          <a:p>
            <a:r>
              <a:rPr lang="de-DE" dirty="0"/>
              <a:t>Ausgewertet wurden nur solche </a:t>
            </a:r>
            <a:r>
              <a:rPr lang="de-DE" dirty="0" smtClean="0"/>
              <a:t>Fälle mit Angaben für die verwendeten Kriterien </a:t>
            </a:r>
          </a:p>
          <a:p>
            <a:pPr lvl="1"/>
            <a:r>
              <a:rPr lang="de-DE" dirty="0" smtClean="0"/>
              <a:t>Erkrankungsdatum</a:t>
            </a:r>
            <a:r>
              <a:rPr lang="de-DE" dirty="0"/>
              <a:t>, Symptomatik, Hospitalisierungsstatus, </a:t>
            </a:r>
            <a:r>
              <a:rPr lang="de-DE" dirty="0" err="1" smtClean="0"/>
              <a:t>Verstorbenenstatus</a:t>
            </a:r>
            <a:endParaRPr lang="de-DE" dirty="0"/>
          </a:p>
        </p:txBody>
      </p:sp>
      <p:sp>
        <p:nvSpPr>
          <p:cNvPr id="3" name="Titel 2"/>
          <p:cNvSpPr>
            <a:spLocks noGrp="1"/>
          </p:cNvSpPr>
          <p:nvPr>
            <p:ph type="title"/>
          </p:nvPr>
        </p:nvSpPr>
        <p:spPr/>
        <p:txBody>
          <a:bodyPr/>
          <a:lstStyle/>
          <a:p>
            <a:r>
              <a:rPr lang="de-DE" dirty="0" smtClean="0"/>
              <a:t>Genesene	</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Tree>
    <p:extLst>
      <p:ext uri="{BB962C8B-B14F-4D97-AF65-F5344CB8AC3E}">
        <p14:creationId xmlns:p14="http://schemas.microsoft.com/office/powerpoint/2010/main" val="302904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Bewegungsströme in Deutschland aus anonymisierten Mobilfunkdaten</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1331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6383" t="34431" r="23185" b="19612"/>
          <a:stretch/>
        </p:blipFill>
        <p:spPr bwMode="auto">
          <a:xfrm>
            <a:off x="314697" y="1698171"/>
            <a:ext cx="8579922" cy="349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52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85949" y="1105657"/>
            <a:ext cx="8163844" cy="5395775"/>
          </a:xfrm>
        </p:spPr>
        <p:txBody>
          <a:bodyPr>
            <a:normAutofit/>
          </a:bodyPr>
          <a:lstStyle/>
          <a:p>
            <a:r>
              <a:rPr lang="de-DE" dirty="0" smtClean="0"/>
              <a:t>Zahlreiche Aktivitäten zu Expositionsorten (Information In- und Ausland)</a:t>
            </a:r>
          </a:p>
          <a:p>
            <a:r>
              <a:rPr lang="de-DE" dirty="0" smtClean="0"/>
              <a:t>Positiver Fälle und deutsche KP auf div. Kreuzfahrtschiffen</a:t>
            </a:r>
          </a:p>
          <a:p>
            <a:r>
              <a:rPr lang="de-DE" dirty="0" smtClean="0"/>
              <a:t>Weitere Rückführungen deutscher Urlauber finden statt</a:t>
            </a:r>
          </a:p>
        </p:txBody>
      </p:sp>
      <p:sp>
        <p:nvSpPr>
          <p:cNvPr id="3" name="Titel 2"/>
          <p:cNvSpPr>
            <a:spLocks noGrp="1"/>
          </p:cNvSpPr>
          <p:nvPr>
            <p:ph type="title"/>
          </p:nvPr>
        </p:nvSpPr>
        <p:spPr>
          <a:xfrm>
            <a:off x="321065" y="247264"/>
            <a:ext cx="8092592" cy="677108"/>
          </a:xfrm>
          <a:noFill/>
        </p:spPr>
        <p:txBody>
          <a:bodyPr/>
          <a:lstStyle/>
          <a:p>
            <a:r>
              <a:rPr lang="de-DE" dirty="0" smtClean="0"/>
              <a:t>Position Internationale Kommunikation/</a:t>
            </a:r>
            <a:r>
              <a:rPr lang="de-DE" dirty="0" err="1" smtClean="0"/>
              <a:t>KoNa</a:t>
            </a:r>
            <a:r>
              <a:rPr lang="de-DE" dirty="0" smtClean="0"/>
              <a:t> </a:t>
            </a:r>
            <a:br>
              <a:rPr lang="de-DE" dirty="0" smtClean="0"/>
            </a:br>
            <a:r>
              <a:rPr lang="de-DE" dirty="0" smtClean="0"/>
              <a:t>&gt;510 Aktivitäten u.a. zu Clustern</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7" name="Textfeld 6"/>
          <p:cNvSpPr txBox="1"/>
          <p:nvPr/>
        </p:nvSpPr>
        <p:spPr>
          <a:xfrm>
            <a:off x="713473" y="6317490"/>
            <a:ext cx="7494359" cy="415498"/>
          </a:xfrm>
          <a:prstGeom prst="rect">
            <a:avLst/>
          </a:prstGeom>
          <a:noFill/>
        </p:spPr>
        <p:txBody>
          <a:bodyPr wrap="none" rtlCol="0">
            <a:spAutoFit/>
          </a:bodyPr>
          <a:lstStyle/>
          <a:p>
            <a:r>
              <a:rPr lang="de-DE" sz="1050" dirty="0">
                <a:hlinkClick r:id="rId3" action="ppaction://hlinkfile"/>
              </a:rPr>
              <a:t>\\</a:t>
            </a:r>
            <a:r>
              <a:rPr lang="de-DE" sz="1050" dirty="0" smtClean="0">
                <a:hlinkClick r:id="rId3" action="ppaction://hlinkfile"/>
              </a:rPr>
              <a:t>rki.local\daten\Projekte\RKI_nCoV-Lage\1.Lagemanagement\1.9.Intern.Kommunikation_12-IfSG\nCoV-Übersicht_Cluster-KoNa.xlsx</a:t>
            </a:r>
            <a:endParaRPr lang="de-DE" sz="1050" dirty="0" smtClean="0"/>
          </a:p>
          <a:p>
            <a:endParaRPr lang="de-DE" sz="1050" dirty="0"/>
          </a:p>
        </p:txBody>
      </p:sp>
    </p:spTree>
    <p:extLst>
      <p:ext uri="{BB962C8B-B14F-4D97-AF65-F5344CB8AC3E}">
        <p14:creationId xmlns:p14="http://schemas.microsoft.com/office/powerpoint/2010/main" val="1674636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45219" y="632311"/>
            <a:ext cx="8481492" cy="5292468"/>
          </a:xfrm>
        </p:spPr>
        <p:txBody>
          <a:bodyPr>
            <a:noAutofit/>
          </a:bodyPr>
          <a:lstStyle/>
          <a:p>
            <a:r>
              <a:rPr lang="de-DE" sz="1800" b="1" dirty="0" smtClean="0"/>
              <a:t>Sachsen-Anhalt</a:t>
            </a:r>
          </a:p>
          <a:p>
            <a:pPr lvl="1"/>
            <a:r>
              <a:rPr lang="de-DE" sz="1600" dirty="0" smtClean="0"/>
              <a:t>Großer Ausbruch LK Wittenberg</a:t>
            </a:r>
          </a:p>
          <a:p>
            <a:pPr lvl="1"/>
            <a:r>
              <a:rPr lang="de-DE" sz="1600" dirty="0" smtClean="0"/>
              <a:t>Unterstützung </a:t>
            </a:r>
            <a:r>
              <a:rPr lang="de-DE" sz="1600" dirty="0"/>
              <a:t>bei Kontaktpersonennachverfolgung bei </a:t>
            </a:r>
            <a:r>
              <a:rPr lang="de-DE" sz="1600" dirty="0" smtClean="0"/>
              <a:t>einem Altenpflegeheim</a:t>
            </a:r>
            <a:endParaRPr lang="de-DE" sz="1600" dirty="0"/>
          </a:p>
          <a:p>
            <a:pPr lvl="1"/>
            <a:r>
              <a:rPr lang="de-DE" sz="1600" dirty="0"/>
              <a:t>Entsendung von </a:t>
            </a:r>
            <a:r>
              <a:rPr lang="de-DE" sz="1600" dirty="0" smtClean="0"/>
              <a:t>Christina Frank, Marina </a:t>
            </a:r>
            <a:r>
              <a:rPr lang="de-DE" sz="1600" dirty="0" err="1" smtClean="0"/>
              <a:t>Lewandowsky</a:t>
            </a:r>
            <a:r>
              <a:rPr lang="de-DE" sz="1600" dirty="0" smtClean="0"/>
              <a:t>, Neil Saad</a:t>
            </a:r>
            <a:endParaRPr lang="de-DE" sz="1600" dirty="0"/>
          </a:p>
          <a:p>
            <a:r>
              <a:rPr lang="de-DE" sz="1800" b="1" dirty="0" smtClean="0"/>
              <a:t>Nürnberg</a:t>
            </a:r>
          </a:p>
          <a:p>
            <a:pPr lvl="1"/>
            <a:r>
              <a:rPr lang="de-DE" sz="1600" dirty="0"/>
              <a:t>Unterstützung bei Kontaktpersonennachverfolgung </a:t>
            </a:r>
            <a:r>
              <a:rPr lang="de-DE" sz="1600" dirty="0" smtClean="0"/>
              <a:t>bei einer Arztpraxis mit SARS-CoV-2-positivem Arzt</a:t>
            </a:r>
          </a:p>
          <a:p>
            <a:pPr lvl="1"/>
            <a:r>
              <a:rPr lang="de-DE" sz="1600" dirty="0" smtClean="0"/>
              <a:t>Sonia Boender und Kai </a:t>
            </a:r>
            <a:r>
              <a:rPr lang="de-DE" sz="1600" dirty="0"/>
              <a:t>Michaelis </a:t>
            </a:r>
            <a:r>
              <a:rPr lang="de-DE" sz="1600" dirty="0" smtClean="0"/>
              <a:t> waren beteiligt</a:t>
            </a:r>
            <a:endParaRPr lang="de-DE" sz="1600" dirty="0"/>
          </a:p>
          <a:p>
            <a:pPr lvl="1"/>
            <a:r>
              <a:rPr lang="de-DE" sz="1600" dirty="0" smtClean="0"/>
              <a:t>Befragungen laufen noch</a:t>
            </a:r>
          </a:p>
          <a:p>
            <a:r>
              <a:rPr lang="de-DE" sz="1800" b="1" dirty="0"/>
              <a:t>Ministerium für Arbeit, Gesundheit und </a:t>
            </a:r>
            <a:r>
              <a:rPr lang="de-DE" sz="1800" b="1" dirty="0" smtClean="0"/>
              <a:t>Soziales in NRW </a:t>
            </a:r>
            <a:r>
              <a:rPr lang="de-DE" sz="1800" dirty="0" smtClean="0"/>
              <a:t>(11.03.2020)</a:t>
            </a:r>
          </a:p>
          <a:p>
            <a:pPr lvl="1"/>
            <a:r>
              <a:rPr lang="de-DE" sz="1600" dirty="0"/>
              <a:t>F</a:t>
            </a:r>
            <a:r>
              <a:rPr lang="de-DE" sz="1600" dirty="0" smtClean="0"/>
              <a:t>achliche </a:t>
            </a:r>
            <a:r>
              <a:rPr lang="de-DE" sz="1600" dirty="0"/>
              <a:t>Unterstützung des RKI bei den vielfältigen </a:t>
            </a:r>
            <a:r>
              <a:rPr lang="de-DE" sz="1600" dirty="0" smtClean="0"/>
              <a:t>Anfragen; Keine Entsendung </a:t>
            </a:r>
            <a:endParaRPr lang="de-DE" sz="1600" b="1" dirty="0" smtClean="0"/>
          </a:p>
          <a:p>
            <a:r>
              <a:rPr lang="de-DE" sz="1800" b="1" dirty="0" smtClean="0"/>
              <a:t>Tirschenreuth</a:t>
            </a:r>
          </a:p>
          <a:p>
            <a:pPr lvl="1"/>
            <a:r>
              <a:rPr lang="de-DE" sz="1600" dirty="0"/>
              <a:t>40 Fälle nach </a:t>
            </a:r>
            <a:r>
              <a:rPr lang="de-DE" sz="1600" dirty="0" smtClean="0"/>
              <a:t>Starkbierfest</a:t>
            </a:r>
          </a:p>
          <a:p>
            <a:pPr lvl="1"/>
            <a:r>
              <a:rPr lang="de-DE" sz="1600" dirty="0" smtClean="0"/>
              <a:t>Europäisches mobiles Labor angefordert (Kapazität bis zu 100 Proben/Tag)</a:t>
            </a:r>
          </a:p>
          <a:p>
            <a:r>
              <a:rPr lang="de-DE" sz="1800" b="1" dirty="0" smtClean="0"/>
              <a:t>Saarland</a:t>
            </a:r>
          </a:p>
          <a:p>
            <a:pPr lvl="1"/>
            <a:r>
              <a:rPr lang="de-DE" sz="1600" dirty="0" smtClean="0"/>
              <a:t>Krankenhaus mit SARS-CoV2-positiven Mitarbeitern</a:t>
            </a:r>
          </a:p>
          <a:p>
            <a:pPr lvl="1"/>
            <a:r>
              <a:rPr lang="de-DE" sz="1600" dirty="0" smtClean="0"/>
              <a:t>Tim </a:t>
            </a:r>
            <a:r>
              <a:rPr lang="de-DE" sz="1600" dirty="0" err="1" smtClean="0"/>
              <a:t>Eckmanns</a:t>
            </a:r>
            <a:r>
              <a:rPr lang="de-DE" sz="1600" dirty="0" smtClean="0"/>
              <a:t> unterstützt von Berlin aus </a:t>
            </a:r>
          </a:p>
          <a:p>
            <a:r>
              <a:rPr lang="de-DE" sz="1800" b="1" dirty="0" smtClean="0"/>
              <a:t>Brandenburg</a:t>
            </a:r>
          </a:p>
          <a:p>
            <a:pPr lvl="1"/>
            <a:r>
              <a:rPr lang="de-DE" sz="1600" dirty="0" smtClean="0"/>
              <a:t>Ausbruch in einen Pflege- und Altersheim</a:t>
            </a:r>
            <a:endParaRPr lang="de-DE" sz="1600" dirty="0"/>
          </a:p>
          <a:p>
            <a:pPr marL="457200" lvl="1" indent="0">
              <a:buNone/>
            </a:pPr>
            <a:r>
              <a:rPr lang="de-DE" sz="1600" dirty="0" smtClean="0"/>
              <a:t> </a:t>
            </a:r>
          </a:p>
          <a:p>
            <a:endParaRPr lang="de-DE" sz="1800" dirty="0"/>
          </a:p>
        </p:txBody>
      </p:sp>
      <p:sp>
        <p:nvSpPr>
          <p:cNvPr id="3" name="Titel 2"/>
          <p:cNvSpPr>
            <a:spLocks noGrp="1"/>
          </p:cNvSpPr>
          <p:nvPr>
            <p:ph type="title"/>
          </p:nvPr>
        </p:nvSpPr>
        <p:spPr>
          <a:xfrm>
            <a:off x="224009" y="293757"/>
            <a:ext cx="8092592" cy="338554"/>
          </a:xfrm>
          <a:noFill/>
        </p:spPr>
        <p:txBody>
          <a:bodyPr/>
          <a:lstStyle/>
          <a:p>
            <a:r>
              <a:rPr lang="de-DE" dirty="0"/>
              <a:t>Amtshilfeersuchen</a:t>
            </a:r>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32</a:t>
            </a:fld>
            <a:endParaRPr lang="de-DE" dirty="0"/>
          </a:p>
        </p:txBody>
      </p:sp>
    </p:spTree>
    <p:extLst>
      <p:ext uri="{BB962C8B-B14F-4D97-AF65-F5344CB8AC3E}">
        <p14:creationId xmlns:p14="http://schemas.microsoft.com/office/powerpoint/2010/main" val="468988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74965"/>
            <a:ext cx="8092593" cy="5302250"/>
          </a:xfrm>
        </p:spPr>
        <p:txBody>
          <a:bodyPr/>
          <a:lstStyle/>
          <a:p>
            <a:pPr>
              <a:spcBef>
                <a:spcPts val="600"/>
              </a:spcBef>
            </a:pPr>
            <a:r>
              <a:rPr lang="de-DE" dirty="0" smtClean="0"/>
              <a:t>Epidemiologischen </a:t>
            </a:r>
            <a:r>
              <a:rPr lang="de-DE" dirty="0"/>
              <a:t>Auswertungen seit </a:t>
            </a:r>
            <a:r>
              <a:rPr lang="de-DE" dirty="0" smtClean="0"/>
              <a:t>17.03.2020 nur </a:t>
            </a:r>
            <a:r>
              <a:rPr lang="de-DE" dirty="0"/>
              <a:t>noch </a:t>
            </a:r>
            <a:r>
              <a:rPr lang="de-DE" dirty="0" smtClean="0"/>
              <a:t>anhand von </a:t>
            </a:r>
            <a:r>
              <a:rPr lang="de-DE" dirty="0" err="1" smtClean="0"/>
              <a:t>SurvNet</a:t>
            </a:r>
            <a:r>
              <a:rPr lang="de-DE" dirty="0" smtClean="0"/>
              <a:t>-Daten </a:t>
            </a:r>
          </a:p>
          <a:p>
            <a:pPr>
              <a:spcBef>
                <a:spcPts val="600"/>
              </a:spcBef>
            </a:pPr>
            <a:r>
              <a:rPr lang="de-DE" dirty="0"/>
              <a:t>Flugpassagiernachverfolgungen </a:t>
            </a:r>
            <a:r>
              <a:rPr lang="de-DE" dirty="0" smtClean="0"/>
              <a:t>ab </a:t>
            </a:r>
            <a:r>
              <a:rPr lang="de-DE" dirty="0"/>
              <a:t>18.03.2020 eingestellt</a:t>
            </a:r>
            <a:endParaRPr lang="de-DE" dirty="0" smtClean="0"/>
          </a:p>
          <a:p>
            <a:pPr>
              <a:spcBef>
                <a:spcPts val="600"/>
              </a:spcBef>
            </a:pPr>
            <a:r>
              <a:rPr lang="de-DE" dirty="0" smtClean="0"/>
              <a:t>Algorithmus zur Ermittlung der Zahl der Genesenen</a:t>
            </a:r>
          </a:p>
          <a:p>
            <a:pPr>
              <a:spcBef>
                <a:spcPts val="600"/>
              </a:spcBef>
            </a:pPr>
            <a:r>
              <a:rPr lang="de-DE" dirty="0" smtClean="0"/>
              <a:t>Neuer </a:t>
            </a:r>
            <a:r>
              <a:rPr lang="de-DE" dirty="0"/>
              <a:t>Datenstand </a:t>
            </a:r>
            <a:r>
              <a:rPr lang="de-DE" dirty="0" smtClean="0"/>
              <a:t>0.00 Uhr ab 22.03.2020</a:t>
            </a:r>
          </a:p>
          <a:p>
            <a:pPr>
              <a:spcBef>
                <a:spcPts val="600"/>
              </a:spcBef>
            </a:pPr>
            <a:r>
              <a:rPr lang="de-DE" dirty="0" smtClean="0"/>
              <a:t>Keine §12 Übermittlungen mehr</a:t>
            </a:r>
          </a:p>
          <a:p>
            <a:pPr>
              <a:spcBef>
                <a:spcPts val="600"/>
              </a:spcBef>
            </a:pPr>
            <a:r>
              <a:rPr lang="de-DE" dirty="0" smtClean="0"/>
              <a:t>Dashboard aktualisiert, kumulative Kurve aufgenommen, Genesenen-Daten sollen integriert werden</a:t>
            </a:r>
          </a:p>
          <a:p>
            <a:pPr>
              <a:spcBef>
                <a:spcPts val="600"/>
              </a:spcBef>
            </a:pPr>
            <a:r>
              <a:rPr lang="de-DE" dirty="0" smtClean="0"/>
              <a:t>DIVI-Daten täglich verfügbar</a:t>
            </a:r>
          </a:p>
          <a:p>
            <a:pPr marL="0" indent="0">
              <a:spcBef>
                <a:spcPts val="600"/>
              </a:spcBef>
              <a:buNone/>
            </a:pPr>
            <a:endParaRPr lang="de-DE" dirty="0"/>
          </a:p>
        </p:txBody>
      </p:sp>
      <p:sp>
        <p:nvSpPr>
          <p:cNvPr id="3" name="Titel 2"/>
          <p:cNvSpPr>
            <a:spLocks noGrp="1"/>
          </p:cNvSpPr>
          <p:nvPr>
            <p:ph type="title"/>
          </p:nvPr>
        </p:nvSpPr>
        <p:spPr>
          <a:noFill/>
        </p:spPr>
        <p:txBody>
          <a:bodyPr/>
          <a:lstStyle/>
          <a:p>
            <a:r>
              <a:rPr lang="de-DE" dirty="0" smtClean="0"/>
              <a:t>Neue Vorgehen	</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33</a:t>
            </a:fld>
            <a:endParaRPr lang="de-DE" dirty="0"/>
          </a:p>
        </p:txBody>
      </p:sp>
    </p:spTree>
    <p:extLst>
      <p:ext uri="{BB962C8B-B14F-4D97-AF65-F5344CB8AC3E}">
        <p14:creationId xmlns:p14="http://schemas.microsoft.com/office/powerpoint/2010/main" val="3128820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AGI – </a:t>
            </a:r>
            <a:r>
              <a:rPr lang="de-DE"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34</a:t>
            </a:fld>
            <a:endParaRPr lang="de-DE" dirty="0"/>
          </a:p>
        </p:txBody>
      </p:sp>
      <p:pic>
        <p:nvPicPr>
          <p:cNvPr id="9" name="Inhaltsplatzhalter 8"/>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t="3542" r="2445" b="2075"/>
          <a:stretch/>
        </p:blipFill>
        <p:spPr bwMode="auto">
          <a:xfrm>
            <a:off x="397342" y="1136919"/>
            <a:ext cx="8093075" cy="4839463"/>
          </a:xfrm>
          <a:prstGeom prst="rect">
            <a:avLst/>
          </a:prstGeom>
          <a:noFill/>
          <a:ln>
            <a:noFill/>
          </a:ln>
          <a:extLst>
            <a:ext uri="{53640926-AAD7-44D8-BBD7-CCE9431645EC}">
              <a14:shadowObscured xmlns:a14="http://schemas.microsoft.com/office/drawing/2010/main"/>
            </a:ext>
          </a:extLst>
        </p:spPr>
      </p:pic>
      <p:sp>
        <p:nvSpPr>
          <p:cNvPr id="7" name="Rechteck 6"/>
          <p:cNvSpPr/>
          <p:nvPr/>
        </p:nvSpPr>
        <p:spPr>
          <a:xfrm>
            <a:off x="457200" y="5976382"/>
            <a:ext cx="8329793" cy="584775"/>
          </a:xfrm>
          <a:prstGeom prst="rect">
            <a:avLst/>
          </a:prstGeom>
        </p:spPr>
        <p:txBody>
          <a:bodyPr wrap="square">
            <a:spAutoFit/>
          </a:bodyPr>
          <a:lstStyle/>
          <a:p>
            <a:r>
              <a:rPr lang="de-DE" sz="1600" b="1" dirty="0"/>
              <a:t>Abb. 1:</a:t>
            </a:r>
            <a:r>
              <a:rPr lang="de-DE" sz="1600" dirty="0"/>
              <a:t> 	Praxisindex bis zur 12. KW 2020 im Vergleich zu den Saisons 2018/19 und 2017/18 (Hintergrund-Aktivität bis zu einem Praxiswert von 115, gestrichelte Linie).</a:t>
            </a:r>
          </a:p>
        </p:txBody>
      </p:sp>
    </p:spTree>
    <p:extLst>
      <p:ext uri="{BB962C8B-B14F-4D97-AF65-F5344CB8AC3E}">
        <p14:creationId xmlns:p14="http://schemas.microsoft.com/office/powerpoint/2010/main" val="3782103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35</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1:</a:t>
            </a:r>
            <a:r>
              <a:rPr lang="de-DE" sz="1600" dirty="0"/>
              <a:t> 	</a:t>
            </a:r>
            <a:r>
              <a:rPr lang="de-DE" sz="1600" dirty="0"/>
              <a:t>Vergleich der für die Bevölkerung in Deutschland geschätzten ILI-Raten (gesamt, in Prozent) in den Saisons 2016/17 bis </a:t>
            </a:r>
            <a:br>
              <a:rPr lang="de-DE" sz="1600" dirty="0"/>
            </a:br>
            <a:r>
              <a:rPr lang="de-DE" sz="1600" dirty="0"/>
              <a:t>zur 13. KW 2019/20. Der schwarze, senkrechte Strich markiert den Jahreswechsel.</a:t>
            </a:r>
            <a:endParaRPr lang="de-DE" sz="1600" dirty="0"/>
          </a:p>
        </p:txBody>
      </p:sp>
      <p:pic>
        <p:nvPicPr>
          <p:cNvPr id="10" name="Grafik 9" descr="S:\Projekte\FG36_GrippeWeb\Wochendaten\Saison_2019_20\GrippeWeb_Woche_2020_13\ILI_SVgl_gesamt_KW13_2020.png"/>
          <p:cNvPicPr/>
          <p:nvPr/>
        </p:nvPicPr>
        <p:blipFill rotWithShape="1">
          <a:blip r:embed="rId3">
            <a:extLst>
              <a:ext uri="{28A0092B-C50C-407E-A947-70E740481C1C}">
                <a14:useLocalDpi xmlns:a14="http://schemas.microsoft.com/office/drawing/2010/main" val="0"/>
              </a:ext>
            </a:extLst>
          </a:blip>
          <a:srcRect b="17314"/>
          <a:stretch/>
        </p:blipFill>
        <p:spPr bwMode="auto">
          <a:xfrm>
            <a:off x="714374" y="1000124"/>
            <a:ext cx="733854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281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36</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a:t>
            </a:r>
            <a:r>
              <a:rPr lang="de-DE" sz="1600" b="1" dirty="0" smtClean="0"/>
              <a:t>2:</a:t>
            </a:r>
            <a:r>
              <a:rPr lang="de-DE" sz="1600" dirty="0" smtClean="0"/>
              <a:t> </a:t>
            </a:r>
            <a:r>
              <a:rPr lang="de-DE" sz="1600" dirty="0"/>
              <a:t>	</a:t>
            </a:r>
            <a:r>
              <a:rPr lang="de-DE" sz="1600" dirty="0"/>
              <a:t>Werte der Konsultationsinzidenz von der 40. KW 2018 bis zur 13. KW 2020 in fünf Altersgruppen und ge­samt in Deutschland pro 100.000 Einwohner in der jeweiligen Altersgruppe. Die senkrechte Linie mar­kiert die 1. KW des Jahres.</a:t>
            </a:r>
            <a:endParaRPr lang="de-DE" sz="1600" dirty="0"/>
          </a:p>
        </p:txBody>
      </p:sp>
      <p:pic>
        <p:nvPicPr>
          <p:cNvPr id="8" name="Grafik 7"/>
          <p:cNvPicPr/>
          <p:nvPr/>
        </p:nvPicPr>
        <p:blipFill rotWithShape="1">
          <a:blip r:embed="rId3" cstate="print">
            <a:extLst>
              <a:ext uri="{28A0092B-C50C-407E-A947-70E740481C1C}">
                <a14:useLocalDpi xmlns:a14="http://schemas.microsoft.com/office/drawing/2010/main" val="0"/>
              </a:ext>
            </a:extLst>
          </a:blip>
          <a:srcRect l="2410" t="14934"/>
          <a:stretch/>
        </p:blipFill>
        <p:spPr bwMode="auto">
          <a:xfrm>
            <a:off x="564825" y="1057274"/>
            <a:ext cx="7317641" cy="4124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608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smtClean="0"/>
              <a:t>Virologische Surveillance</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37</a:t>
            </a:fld>
            <a:endParaRPr lang="de-DE" dirty="0"/>
          </a:p>
        </p:txBody>
      </p:sp>
      <p:sp>
        <p:nvSpPr>
          <p:cNvPr id="7" name="Rechteck 6"/>
          <p:cNvSpPr/>
          <p:nvPr/>
        </p:nvSpPr>
        <p:spPr>
          <a:xfrm>
            <a:off x="255318" y="5616549"/>
            <a:ext cx="8591797" cy="646331"/>
          </a:xfrm>
          <a:prstGeom prst="rect">
            <a:avLst/>
          </a:prstGeom>
        </p:spPr>
        <p:txBody>
          <a:bodyPr wrap="square">
            <a:spAutoFit/>
          </a:bodyPr>
          <a:lstStyle/>
          <a:p>
            <a:r>
              <a:rPr lang="de-DE" sz="1200" b="1" dirty="0"/>
              <a:t>Abb. 3</a:t>
            </a:r>
            <a:r>
              <a:rPr lang="de-DE" sz="1200" b="1" dirty="0" smtClean="0"/>
              <a:t>: </a:t>
            </a:r>
            <a:r>
              <a:rPr lang="de-DE" sz="1200" dirty="0"/>
              <a:t>Anteil positiver Influenza-, RS-, </a:t>
            </a:r>
            <a:r>
              <a:rPr lang="de-DE" sz="1200" dirty="0" err="1"/>
              <a:t>hMP</a:t>
            </a:r>
            <a:r>
              <a:rPr lang="de-DE" sz="1200" dirty="0"/>
              <a:t>-, PI- und </a:t>
            </a:r>
            <a:r>
              <a:rPr lang="de-DE" sz="1200" dirty="0" err="1"/>
              <a:t>Rhinoviren</a:t>
            </a:r>
            <a:r>
              <a:rPr lang="de-DE" sz="1200" dirty="0"/>
              <a:t> an allen im Rahmen des </a:t>
            </a:r>
            <a:r>
              <a:rPr lang="de-DE" sz="1200" dirty="0" err="1"/>
              <a:t>Sentinels</a:t>
            </a:r>
            <a:r>
              <a:rPr lang="de-DE" sz="1200" dirty="0"/>
              <a:t> ein­ge­sandten Proben (</a:t>
            </a:r>
            <a:r>
              <a:rPr lang="de-DE" sz="1200" dirty="0" err="1"/>
              <a:t>Positivenrate</a:t>
            </a:r>
            <a:r>
              <a:rPr lang="de-DE" sz="1200" dirty="0"/>
              <a:t>, rechte y-Achse, Linien) sowie die Anzahl der an das NRZ für </a:t>
            </a:r>
            <a:r>
              <a:rPr lang="de-DE" sz="1200" dirty="0" err="1"/>
              <a:t>Influ­en­za­viren</a:t>
            </a:r>
            <a:r>
              <a:rPr lang="de-DE" sz="1200" dirty="0"/>
              <a:t> eingesandten </a:t>
            </a:r>
            <a:r>
              <a:rPr lang="de-DE" sz="1200" dirty="0" err="1"/>
              <a:t>Sentinelproben</a:t>
            </a:r>
            <a:r>
              <a:rPr lang="de-DE" sz="1200" dirty="0"/>
              <a:t> (linke y-Achse, graue Balken) von der 40. KW 2019 bis zur 13. KW 2020.</a:t>
            </a:r>
            <a:endParaRPr lang="de-DE" sz="1200" dirty="0"/>
          </a:p>
        </p:txBody>
      </p:sp>
      <p:pic>
        <p:nvPicPr>
          <p:cNvPr id="9" name="Grafik 8"/>
          <p:cNvPicPr/>
          <p:nvPr/>
        </p:nvPicPr>
        <p:blipFill rotWithShape="1">
          <a:blip r:embed="rId3" cstate="print">
            <a:extLst>
              <a:ext uri="{28A0092B-C50C-407E-A947-70E740481C1C}">
                <a14:useLocalDpi xmlns:a14="http://schemas.microsoft.com/office/drawing/2010/main" val="0"/>
              </a:ext>
            </a:extLst>
          </a:blip>
          <a:srcRect t="22254" b="2326"/>
          <a:stretch/>
        </p:blipFill>
        <p:spPr bwMode="auto">
          <a:xfrm>
            <a:off x="564825" y="1104900"/>
            <a:ext cx="778308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475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a:t>
            </a:r>
            <a:r>
              <a:rPr lang="de-DE" sz="1200" b="1" dirty="0" smtClean="0"/>
              <a:t>1: </a:t>
            </a:r>
            <a:r>
              <a:rPr lang="de-DE" sz="1200" dirty="0"/>
              <a:t>Vergleich der für die Bevölkerung in Deutschland geschätzten ARE-Raten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endParaRPr lang="de-DE"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918389"/>
            <a:ext cx="6496050" cy="472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178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a:t>
            </a:r>
            <a:r>
              <a:rPr lang="de-DE" sz="1200" b="1" dirty="0"/>
              <a:t>2</a:t>
            </a:r>
            <a:r>
              <a:rPr lang="de-DE" sz="1200" b="1" dirty="0" smtClean="0"/>
              <a:t>: </a:t>
            </a:r>
            <a:r>
              <a:rPr lang="de-DE" sz="1200" dirty="0"/>
              <a:t>Vergleich der für die Bevölkerung in Deutschland geschätzten ILI-Raten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endParaRPr lang="de-DE" sz="1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23900"/>
            <a:ext cx="60960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530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46331"/>
          </a:xfrm>
        </p:spPr>
        <p:txBody>
          <a:bodyPr/>
          <a:lstStyle/>
          <a:p>
            <a:r>
              <a:rPr lang="de-DE" dirty="0" smtClean="0"/>
              <a:t>Dashboard </a:t>
            </a:r>
            <a:r>
              <a:rPr lang="de-DE" dirty="0" err="1" smtClean="0"/>
              <a:t>Epi</a:t>
            </a:r>
            <a:r>
              <a:rPr lang="de-DE" dirty="0" smtClean="0"/>
              <a:t>-Kurve</a:t>
            </a:r>
            <a:br>
              <a:rPr lang="de-DE" dirty="0" smtClean="0"/>
            </a:br>
            <a:r>
              <a:rPr lang="de-DE" sz="2000" b="0" dirty="0">
                <a:solidFill>
                  <a:schemeClr val="tx1"/>
                </a:solidFill>
              </a:rPr>
              <a:t>(Datenstand </a:t>
            </a:r>
            <a:r>
              <a:rPr lang="de-DE" sz="2000" b="0" dirty="0" smtClean="0">
                <a:solidFill>
                  <a:schemeClr val="tx1"/>
                </a:solidFill>
              </a:rPr>
              <a:t>01</a:t>
            </a:r>
            <a:r>
              <a:rPr lang="de-DE" sz="2000" b="0" dirty="0" smtClean="0">
                <a:solidFill>
                  <a:schemeClr val="tx1"/>
                </a:solidFill>
              </a:rPr>
              <a:t>.04.2020</a:t>
            </a:r>
            <a:r>
              <a:rPr lang="de-DE" sz="2000" b="0" dirty="0">
                <a:solidFill>
                  <a:schemeClr val="tx1"/>
                </a:solidFill>
              </a:rPr>
              <a:t>, 0:00 Uhr)</a:t>
            </a:r>
            <a:endParaRPr lang="de-DE" sz="200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3192088865"/>
              </p:ext>
            </p:extLst>
          </p:nvPr>
        </p:nvGraphicFramePr>
        <p:xfrm>
          <a:off x="396391" y="1585359"/>
          <a:ext cx="8153401" cy="4133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78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EuroMOMO</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16" t="32993" r="20340" b="57843"/>
          <a:stretch/>
        </p:blipFill>
        <p:spPr bwMode="auto">
          <a:xfrm>
            <a:off x="172949" y="704850"/>
            <a:ext cx="8376841" cy="69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970" t="25802" r="21072"/>
          <a:stretch/>
        </p:blipFill>
        <p:spPr bwMode="auto">
          <a:xfrm>
            <a:off x="255319" y="1259029"/>
            <a:ext cx="8092592" cy="559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123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SARI-Surveillance</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pic>
        <p:nvPicPr>
          <p:cNvPr id="8" name="Inhaltsplatzhalter 7"/>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2372" y="1309542"/>
            <a:ext cx="8636620" cy="3689969"/>
          </a:xfrm>
          <a:prstGeom prst="rect">
            <a:avLst/>
          </a:prstGeom>
          <a:noFill/>
          <a:ln>
            <a:noFill/>
          </a:ln>
        </p:spPr>
      </p:pic>
      <p:sp>
        <p:nvSpPr>
          <p:cNvPr id="7" name="Rechteck 6"/>
          <p:cNvSpPr/>
          <p:nvPr/>
        </p:nvSpPr>
        <p:spPr>
          <a:xfrm>
            <a:off x="222371" y="5313150"/>
            <a:ext cx="8814749" cy="830997"/>
          </a:xfrm>
          <a:prstGeom prst="rect">
            <a:avLst/>
          </a:prstGeom>
        </p:spPr>
        <p:txBody>
          <a:bodyPr wrap="square">
            <a:spAutoFit/>
          </a:bodyPr>
          <a:lstStyle/>
          <a:p>
            <a:r>
              <a:rPr lang="de-DE" sz="1600" b="1" dirty="0"/>
              <a:t>Abb. 5:</a:t>
            </a:r>
            <a:r>
              <a:rPr lang="de-DE" sz="1600" dirty="0"/>
              <a:t> Wöchentliche Anzahl der SARI-Fälle (ICD-10-Codes J09 – J22) mit einer Verweildauer bis zu einer Woche von der 40. KW 2017 bis zur 11. KW 2020, Daten aus 72 </a:t>
            </a:r>
            <a:r>
              <a:rPr lang="de-DE" sz="1600" dirty="0" err="1"/>
              <a:t>Sentinelkliniken</a:t>
            </a:r>
            <a:r>
              <a:rPr lang="de-DE" sz="1600" dirty="0"/>
              <a:t>. Die senkrechte Linie markiert jeweils die 1. KW des Jahres, der Zeitraum der Grippewelle ist grau hinterlegt.</a:t>
            </a:r>
          </a:p>
        </p:txBody>
      </p:sp>
    </p:spTree>
    <p:extLst>
      <p:ext uri="{BB962C8B-B14F-4D97-AF65-F5344CB8AC3E}">
        <p14:creationId xmlns:p14="http://schemas.microsoft.com/office/powerpoint/2010/main" val="35942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4696" y="170181"/>
            <a:ext cx="8092592" cy="338554"/>
          </a:xfrm>
        </p:spPr>
        <p:txBody>
          <a:bodyPr/>
          <a:lstStyle/>
          <a:p>
            <a:r>
              <a:rPr lang="de-DE" dirty="0" smtClean="0"/>
              <a:t>EURO -MOMO</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042" b="2484"/>
          <a:stretch/>
        </p:blipFill>
        <p:spPr bwMode="auto">
          <a:xfrm>
            <a:off x="5341370" y="6249265"/>
            <a:ext cx="3802630" cy="56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4" y="508733"/>
            <a:ext cx="5624290" cy="594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628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6264" y="54341"/>
            <a:ext cx="8092592" cy="338554"/>
          </a:xfrm>
        </p:spPr>
        <p:txBody>
          <a:bodyPr/>
          <a:lstStyle/>
          <a:p>
            <a:r>
              <a:rPr lang="de-DE" dirty="0" smtClean="0"/>
              <a:t>EURO Momo</a:t>
            </a:r>
            <a:endParaRPr lang="de-DE"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43</a:t>
            </a:fld>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4" y="392895"/>
            <a:ext cx="6238875" cy="620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27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46331"/>
          </a:xfrm>
          <a:noFill/>
        </p:spPr>
        <p:txBody>
          <a:bodyPr/>
          <a:lstStyle/>
          <a:p>
            <a:r>
              <a:rPr lang="de-DE" dirty="0" smtClean="0"/>
              <a:t>COVID-19: Epidemiologische Kurve in Deutschland </a:t>
            </a:r>
            <a:br>
              <a:rPr lang="de-DE" dirty="0" smtClean="0"/>
            </a:br>
            <a:r>
              <a:rPr lang="de-DE" sz="2000" b="0" dirty="0" smtClean="0">
                <a:solidFill>
                  <a:schemeClr val="tx1"/>
                </a:solidFill>
              </a:rPr>
              <a:t>(Datenstand </a:t>
            </a:r>
            <a:r>
              <a:rPr lang="de-DE" sz="2000" b="0" dirty="0" smtClean="0">
                <a:solidFill>
                  <a:schemeClr val="tx1"/>
                </a:solidFill>
              </a:rPr>
              <a:t>01.04.2020</a:t>
            </a:r>
            <a:r>
              <a:rPr lang="de-DE" sz="2000" b="0" dirty="0" smtClean="0">
                <a:solidFill>
                  <a:schemeClr val="tx1"/>
                </a:solidFill>
              </a:rPr>
              <a:t>, 0:00 Uhr)</a:t>
            </a:r>
            <a:endParaRPr lang="de-DE" sz="2000" b="0" dirty="0">
              <a:solidFill>
                <a:schemeClr val="tx1"/>
              </a:solidFill>
            </a:endParaRPr>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2" name="Rechteck 1"/>
          <p:cNvSpPr/>
          <p:nvPr/>
        </p:nvSpPr>
        <p:spPr>
          <a:xfrm>
            <a:off x="329185" y="5432859"/>
            <a:ext cx="8440165" cy="923330"/>
          </a:xfrm>
          <a:prstGeom prst="rect">
            <a:avLst/>
          </a:prstGeom>
        </p:spPr>
        <p:txBody>
          <a:bodyPr wrap="square">
            <a:spAutoFit/>
          </a:bodyPr>
          <a:lstStyle/>
          <a:p>
            <a:pPr marL="285750" indent="-285750">
              <a:buFont typeface="Arial" panose="020B0604020202020204" pitchFamily="34" charset="0"/>
              <a:buChar char="•"/>
            </a:pPr>
            <a:r>
              <a:rPr lang="de-DE" dirty="0"/>
              <a:t>Epidemiologische Kurve der </a:t>
            </a:r>
            <a:r>
              <a:rPr lang="de-DE" dirty="0" smtClean="0"/>
              <a:t>67.366 </a:t>
            </a:r>
            <a:r>
              <a:rPr lang="de-DE" dirty="0" smtClean="0"/>
              <a:t>COVID-19-Fälle in Deutschland nach vorliegendem Erkrankungsdatum- bzw. nach Meldedatum, die </a:t>
            </a:r>
            <a:r>
              <a:rPr lang="de-DE" dirty="0"/>
              <a:t>seit </a:t>
            </a:r>
            <a:r>
              <a:rPr lang="de-DE" dirty="0" smtClean="0"/>
              <a:t>20.02.2020 übermittelt wurden. </a:t>
            </a:r>
            <a:endParaRPr lang="de-DE" dirty="0"/>
          </a:p>
        </p:txBody>
      </p:sp>
      <p:graphicFrame>
        <p:nvGraphicFramePr>
          <p:cNvPr id="8" name="Diagramm 7"/>
          <p:cNvGraphicFramePr>
            <a:graphicFrameLocks/>
          </p:cNvGraphicFramePr>
          <p:nvPr>
            <p:extLst>
              <p:ext uri="{D42A27DB-BD31-4B8C-83A1-F6EECF244321}">
                <p14:modId xmlns:p14="http://schemas.microsoft.com/office/powerpoint/2010/main" val="3674423196"/>
              </p:ext>
            </p:extLst>
          </p:nvPr>
        </p:nvGraphicFramePr>
        <p:xfrm>
          <a:off x="376238" y="1471723"/>
          <a:ext cx="7949056" cy="3780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69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5632" y="217683"/>
            <a:ext cx="8092592" cy="338554"/>
          </a:xfrm>
        </p:spPr>
        <p:txBody>
          <a:bodyPr/>
          <a:lstStyle/>
          <a:p>
            <a:r>
              <a:rPr lang="de-DE" dirty="0" smtClean="0"/>
              <a:t>Expositionsorte International </a:t>
            </a:r>
            <a:r>
              <a:rPr lang="de-DE" sz="1800" b="0" dirty="0">
                <a:solidFill>
                  <a:schemeClr val="tx1"/>
                </a:solidFill>
              </a:rPr>
              <a:t>(Datenstand </a:t>
            </a:r>
            <a:r>
              <a:rPr lang="de-DE" sz="1800" b="0" dirty="0" smtClean="0">
                <a:solidFill>
                  <a:schemeClr val="tx1"/>
                </a:solidFill>
              </a:rPr>
              <a:t>01.04.2020</a:t>
            </a:r>
            <a:r>
              <a:rPr lang="de-DE" sz="1800" b="0" dirty="0">
                <a:solidFill>
                  <a:schemeClr val="tx1"/>
                </a:solidFill>
              </a:rPr>
              <a:t>, 0:00 Uhr)</a:t>
            </a:r>
            <a:endParaRPr lang="de-DE" sz="1800" dirty="0">
              <a:solidFill>
                <a:schemeClr val="tx1"/>
              </a:solidFill>
            </a:endParaRPr>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422826131"/>
              </p:ext>
            </p:extLst>
          </p:nvPr>
        </p:nvGraphicFramePr>
        <p:xfrm>
          <a:off x="225632" y="961673"/>
          <a:ext cx="8217283" cy="5340408"/>
        </p:xfrm>
        <a:graphic>
          <a:graphicData uri="http://schemas.openxmlformats.org/drawingml/2006/table">
            <a:tbl>
              <a:tblPr firstRow="1" firstCol="1">
                <a:tableStyleId>{B301B821-A1FF-4177-AEE7-76D212191A09}</a:tableStyleId>
              </a:tblPr>
              <a:tblGrid>
                <a:gridCol w="2280062"/>
                <a:gridCol w="1923802"/>
                <a:gridCol w="4013419"/>
              </a:tblGrid>
              <a:tr h="510642">
                <a:tc>
                  <a:txBody>
                    <a:bodyPr/>
                    <a:lstStyle/>
                    <a:p>
                      <a:pPr algn="l" fontAlgn="b"/>
                      <a:r>
                        <a:rPr lang="de-DE" sz="1600" b="1" u="none" strike="noStrike" dirty="0">
                          <a:effectLst/>
                          <a:latin typeface="+mj-lt"/>
                        </a:rPr>
                        <a:t>Expositionsland</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Anzahl Fälle mit Nennung</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Häufig genannte Regionen</a:t>
                      </a:r>
                      <a:endParaRPr lang="de-DE" sz="1600" b="1" i="0" u="none" strike="noStrike" dirty="0">
                        <a:solidFill>
                          <a:srgbClr val="FFFFFF"/>
                        </a:solidFill>
                        <a:effectLst/>
                        <a:latin typeface="+mj-lt"/>
                      </a:endParaRPr>
                    </a:p>
                  </a:txBody>
                  <a:tcPr anchor="ctr"/>
                </a:tc>
              </a:tr>
              <a:tr h="396774">
                <a:tc>
                  <a:txBody>
                    <a:bodyPr/>
                    <a:lstStyle/>
                    <a:p>
                      <a:pPr algn="l" fontAlgn="b"/>
                      <a:r>
                        <a:rPr lang="de-DE" sz="1600" b="0" i="0" u="none" strike="noStrike" dirty="0">
                          <a:effectLst/>
                          <a:latin typeface="+mn-lt"/>
                        </a:rPr>
                        <a:t>Österreich</a:t>
                      </a:r>
                    </a:p>
                  </a:txBody>
                  <a:tcPr marL="0" marR="0" marT="0" marB="0" anchor="b"/>
                </a:tc>
                <a:tc>
                  <a:txBody>
                    <a:bodyPr/>
                    <a:lstStyle/>
                    <a:p>
                      <a:pPr algn="r" fontAlgn="b"/>
                      <a:r>
                        <a:rPr lang="de-DE" sz="1600" b="0" i="0" u="none" strike="noStrike" dirty="0" smtClean="0">
                          <a:effectLst/>
                          <a:latin typeface="+mn-lt"/>
                        </a:rPr>
                        <a:t>8.226</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Tirol: </a:t>
                      </a:r>
                      <a:r>
                        <a:rPr lang="de-DE" sz="1600" b="0" u="none" strike="noStrike" kern="1200" dirty="0" smtClean="0">
                          <a:solidFill>
                            <a:schemeClr val="dk1"/>
                          </a:solidFill>
                          <a:effectLst/>
                          <a:latin typeface="+mj-lt"/>
                          <a:ea typeface="+mn-ea"/>
                          <a:cs typeface="+mn-cs"/>
                        </a:rPr>
                        <a:t>3.373, </a:t>
                      </a:r>
                      <a:r>
                        <a:rPr lang="de-DE" sz="1600" b="0" u="none" strike="noStrike" kern="1200" dirty="0" smtClean="0">
                          <a:solidFill>
                            <a:schemeClr val="dk1"/>
                          </a:solidFill>
                          <a:effectLst/>
                          <a:latin typeface="+mj-lt"/>
                          <a:ea typeface="+mn-ea"/>
                          <a:cs typeface="+mn-cs"/>
                        </a:rPr>
                        <a:t>Salzburg:</a:t>
                      </a:r>
                      <a:r>
                        <a:rPr lang="de-DE" sz="1600" b="0" u="none" strike="noStrike" kern="1200" baseline="0" dirty="0" smtClean="0">
                          <a:solidFill>
                            <a:schemeClr val="dk1"/>
                          </a:solidFill>
                          <a:effectLst/>
                          <a:latin typeface="+mj-lt"/>
                          <a:ea typeface="+mn-ea"/>
                          <a:cs typeface="+mn-cs"/>
                        </a:rPr>
                        <a:t> </a:t>
                      </a:r>
                      <a:r>
                        <a:rPr lang="de-DE" sz="1600" b="0" u="none" strike="noStrike" kern="1200" baseline="0" dirty="0" smtClean="0">
                          <a:solidFill>
                            <a:schemeClr val="dk1"/>
                          </a:solidFill>
                          <a:effectLst/>
                          <a:latin typeface="+mj-lt"/>
                          <a:ea typeface="+mn-ea"/>
                          <a:cs typeface="+mn-cs"/>
                        </a:rPr>
                        <a:t>229, </a:t>
                      </a:r>
                      <a:r>
                        <a:rPr lang="de-DE" sz="1600" b="0" u="none" strike="noStrike" kern="1200" baseline="0" dirty="0" smtClean="0">
                          <a:solidFill>
                            <a:schemeClr val="dk1"/>
                          </a:solidFill>
                          <a:effectLst/>
                          <a:latin typeface="+mj-lt"/>
                          <a:ea typeface="+mn-ea"/>
                          <a:cs typeface="+mn-cs"/>
                        </a:rPr>
                        <a:t>Vorarlberg: </a:t>
                      </a:r>
                      <a:r>
                        <a:rPr lang="de-DE" sz="1600" b="0" u="none" strike="noStrike" kern="1200" baseline="0" dirty="0" smtClean="0">
                          <a:solidFill>
                            <a:schemeClr val="dk1"/>
                          </a:solidFill>
                          <a:effectLst/>
                          <a:latin typeface="+mj-lt"/>
                          <a:ea typeface="+mn-ea"/>
                          <a:cs typeface="+mn-cs"/>
                        </a:rPr>
                        <a:t>100</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Italien</a:t>
                      </a:r>
                    </a:p>
                  </a:txBody>
                  <a:tcPr marL="0" marR="0" marT="0" marB="0" anchor="b"/>
                </a:tc>
                <a:tc>
                  <a:txBody>
                    <a:bodyPr/>
                    <a:lstStyle/>
                    <a:p>
                      <a:pPr algn="r" fontAlgn="b"/>
                      <a:r>
                        <a:rPr lang="de-DE" sz="1600" b="0" i="0" u="none" strike="noStrike" dirty="0" smtClean="0">
                          <a:effectLst/>
                          <a:latin typeface="+mn-lt"/>
                        </a:rPr>
                        <a:t>1.522</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Trentino-</a:t>
                      </a:r>
                      <a:r>
                        <a:rPr lang="de-DE" sz="1600" b="0" u="none" strike="noStrike" kern="1200" dirty="0" err="1" smtClean="0">
                          <a:solidFill>
                            <a:schemeClr val="dk1"/>
                          </a:solidFill>
                          <a:effectLst/>
                          <a:latin typeface="+mj-lt"/>
                          <a:ea typeface="+mn-ea"/>
                          <a:cs typeface="+mn-cs"/>
                        </a:rPr>
                        <a:t>alto</a:t>
                      </a:r>
                      <a:r>
                        <a:rPr lang="de-DE" sz="1600" b="0" u="none" strike="noStrike" kern="1200" dirty="0" smtClean="0">
                          <a:solidFill>
                            <a:schemeClr val="dk1"/>
                          </a:solidFill>
                          <a:effectLst/>
                          <a:latin typeface="+mj-lt"/>
                          <a:ea typeface="+mn-ea"/>
                          <a:cs typeface="+mn-cs"/>
                        </a:rPr>
                        <a:t> </a:t>
                      </a:r>
                      <a:r>
                        <a:rPr lang="de-DE" sz="1600" b="0" u="none" strike="noStrike" kern="1200" dirty="0" err="1" smtClean="0">
                          <a:solidFill>
                            <a:schemeClr val="dk1"/>
                          </a:solidFill>
                          <a:effectLst/>
                          <a:latin typeface="+mj-lt"/>
                          <a:ea typeface="+mn-ea"/>
                          <a:cs typeface="+mn-cs"/>
                        </a:rPr>
                        <a:t>Adige</a:t>
                      </a:r>
                      <a:r>
                        <a:rPr lang="de-DE" sz="1600" b="0" u="none" strike="noStrike" kern="1200" dirty="0" smtClean="0">
                          <a:solidFill>
                            <a:schemeClr val="dk1"/>
                          </a:solidFill>
                          <a:effectLst/>
                          <a:latin typeface="+mj-lt"/>
                          <a:ea typeface="+mn-ea"/>
                          <a:cs typeface="+mn-cs"/>
                        </a:rPr>
                        <a:t>: </a:t>
                      </a:r>
                      <a:r>
                        <a:rPr lang="de-DE" sz="1600" b="0" u="none" strike="noStrike" kern="1200" dirty="0" smtClean="0">
                          <a:solidFill>
                            <a:schemeClr val="dk1"/>
                          </a:solidFill>
                          <a:effectLst/>
                          <a:latin typeface="+mj-lt"/>
                          <a:ea typeface="+mn-ea"/>
                          <a:cs typeface="+mn-cs"/>
                        </a:rPr>
                        <a:t>290, </a:t>
                      </a:r>
                      <a:r>
                        <a:rPr lang="de-DE" sz="1600" b="0" u="none" strike="noStrike" kern="1200" dirty="0" err="1" smtClean="0">
                          <a:solidFill>
                            <a:schemeClr val="dk1"/>
                          </a:solidFill>
                          <a:effectLst/>
                          <a:latin typeface="+mj-lt"/>
                          <a:ea typeface="+mn-ea"/>
                          <a:cs typeface="+mn-cs"/>
                        </a:rPr>
                        <a:t>Lombardia</a:t>
                      </a:r>
                      <a:r>
                        <a:rPr lang="de-DE" sz="1600" b="0" u="none" strike="noStrike" kern="1200" dirty="0" smtClean="0">
                          <a:solidFill>
                            <a:schemeClr val="dk1"/>
                          </a:solidFill>
                          <a:effectLst/>
                          <a:latin typeface="+mj-lt"/>
                          <a:ea typeface="+mn-ea"/>
                          <a:cs typeface="+mn-cs"/>
                        </a:rPr>
                        <a:t>: </a:t>
                      </a:r>
                      <a:r>
                        <a:rPr lang="de-DE" sz="1600" b="0" u="none" strike="noStrike" kern="1200" dirty="0" smtClean="0">
                          <a:solidFill>
                            <a:schemeClr val="dk1"/>
                          </a:solidFill>
                          <a:effectLst/>
                          <a:latin typeface="+mj-lt"/>
                          <a:ea typeface="+mn-ea"/>
                          <a:cs typeface="+mn-cs"/>
                        </a:rPr>
                        <a:t>57</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Spanien</a:t>
                      </a:r>
                    </a:p>
                  </a:txBody>
                  <a:tcPr marL="0" marR="0" marT="0" marB="0" anchor="b"/>
                </a:tc>
                <a:tc>
                  <a:txBody>
                    <a:bodyPr/>
                    <a:lstStyle/>
                    <a:p>
                      <a:pPr algn="r" fontAlgn="b"/>
                      <a:r>
                        <a:rPr lang="de-DE" sz="1600" b="0" i="0" u="none" strike="noStrike" dirty="0" smtClean="0">
                          <a:effectLst/>
                          <a:latin typeface="+mn-lt"/>
                        </a:rPr>
                        <a:t>360</a:t>
                      </a:r>
                      <a:endParaRPr lang="de-DE" sz="1600" b="0" i="0" u="none" strike="noStrike" dirty="0">
                        <a:effectLst/>
                        <a:latin typeface="+mn-lt"/>
                      </a:endParaRP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err="1" smtClean="0">
                          <a:solidFill>
                            <a:schemeClr val="dk1"/>
                          </a:solidFill>
                          <a:effectLst/>
                          <a:latin typeface="+mn-lt"/>
                          <a:ea typeface="+mn-ea"/>
                          <a:cs typeface="+mn-cs"/>
                        </a:rPr>
                        <a:t>Comunidad</a:t>
                      </a:r>
                      <a:r>
                        <a:rPr lang="de-DE" sz="1600" b="0" u="none" strike="noStrike" kern="1200" dirty="0" smtClean="0">
                          <a:solidFill>
                            <a:schemeClr val="dk1"/>
                          </a:solidFill>
                          <a:effectLst/>
                          <a:latin typeface="+mn-lt"/>
                          <a:ea typeface="+mn-ea"/>
                          <a:cs typeface="+mn-cs"/>
                        </a:rPr>
                        <a:t> de Madrid</a:t>
                      </a:r>
                      <a:r>
                        <a:rPr lang="de-DE" sz="1600" b="0" u="none" strike="noStrike" kern="1200" dirty="0" smtClean="0">
                          <a:solidFill>
                            <a:schemeClr val="dk1"/>
                          </a:solidFill>
                          <a:effectLst/>
                          <a:latin typeface="+mn-lt"/>
                          <a:ea typeface="+mn-ea"/>
                          <a:cs typeface="+mn-cs"/>
                        </a:rPr>
                        <a:t>: </a:t>
                      </a:r>
                      <a:r>
                        <a:rPr lang="de-DE" sz="1600" b="0" u="none" strike="noStrike" kern="1200" dirty="0" smtClean="0">
                          <a:solidFill>
                            <a:schemeClr val="dk1"/>
                          </a:solidFill>
                          <a:effectLst/>
                          <a:latin typeface="+mn-lt"/>
                          <a:ea typeface="+mn-ea"/>
                          <a:cs typeface="+mn-cs"/>
                        </a:rPr>
                        <a:t>58</a:t>
                      </a:r>
                      <a:endParaRPr lang="de-DE" sz="1600" b="0" u="none" strike="noStrike" kern="1200" dirty="0" smtClean="0">
                        <a:solidFill>
                          <a:schemeClr val="dk1"/>
                        </a:solidFill>
                        <a:effectLst/>
                        <a:latin typeface="+mn-lt"/>
                        <a:ea typeface="+mn-ea"/>
                        <a:cs typeface="+mn-cs"/>
                      </a:endParaRPr>
                    </a:p>
                  </a:txBody>
                  <a:tcPr anchor="ctr"/>
                </a:tc>
              </a:tr>
              <a:tr h="396774">
                <a:tc>
                  <a:txBody>
                    <a:bodyPr/>
                    <a:lstStyle/>
                    <a:p>
                      <a:pPr algn="l" fontAlgn="b"/>
                      <a:r>
                        <a:rPr lang="de-DE" sz="1600" b="0" i="0" u="none" strike="noStrike" dirty="0">
                          <a:effectLst/>
                          <a:latin typeface="+mn-lt"/>
                        </a:rPr>
                        <a:t>Frankreich</a:t>
                      </a:r>
                    </a:p>
                  </a:txBody>
                  <a:tcPr marL="0" marR="0" marT="0" marB="0" anchor="b"/>
                </a:tc>
                <a:tc>
                  <a:txBody>
                    <a:bodyPr/>
                    <a:lstStyle/>
                    <a:p>
                      <a:pPr algn="r" fontAlgn="b"/>
                      <a:r>
                        <a:rPr lang="de-DE" sz="1600" b="0" i="0" u="none" strike="noStrike" dirty="0" smtClean="0">
                          <a:effectLst/>
                          <a:latin typeface="+mn-lt"/>
                        </a:rPr>
                        <a:t>278</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Schweiz</a:t>
                      </a:r>
                    </a:p>
                  </a:txBody>
                  <a:tcPr marL="0" marR="0" marT="0" marB="0" anchor="b"/>
                </a:tc>
                <a:tc>
                  <a:txBody>
                    <a:bodyPr/>
                    <a:lstStyle/>
                    <a:p>
                      <a:pPr algn="r" fontAlgn="b"/>
                      <a:r>
                        <a:rPr lang="de-DE" sz="1600" b="0" i="0" u="none" strike="noStrike" dirty="0" smtClean="0">
                          <a:effectLst/>
                          <a:latin typeface="+mn-lt"/>
                        </a:rPr>
                        <a:t>276</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Ägypten</a:t>
                      </a:r>
                    </a:p>
                  </a:txBody>
                  <a:tcPr marL="0" marR="0" marT="0" marB="0" anchor="b"/>
                </a:tc>
                <a:tc>
                  <a:txBody>
                    <a:bodyPr/>
                    <a:lstStyle/>
                    <a:p>
                      <a:pPr algn="r" fontAlgn="b"/>
                      <a:r>
                        <a:rPr lang="de-DE" sz="1600" b="0" i="0" u="none" strike="noStrike" dirty="0" smtClean="0">
                          <a:effectLst/>
                          <a:latin typeface="+mn-lt"/>
                        </a:rPr>
                        <a:t>122</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Vereinigte Staaten</a:t>
                      </a:r>
                    </a:p>
                  </a:txBody>
                  <a:tcPr marL="0" marR="0" marT="0" marB="0" anchor="b"/>
                </a:tc>
                <a:tc>
                  <a:txBody>
                    <a:bodyPr/>
                    <a:lstStyle/>
                    <a:p>
                      <a:pPr algn="r" fontAlgn="b"/>
                      <a:r>
                        <a:rPr lang="de-DE" sz="1600" b="0" i="0" u="none" strike="noStrike" dirty="0" smtClean="0">
                          <a:effectLst/>
                          <a:latin typeface="+mn-lt"/>
                        </a:rPr>
                        <a:t>119</a:t>
                      </a:r>
                      <a:endParaRPr lang="de-DE" sz="1600" b="0" i="0" u="none" strike="noStrike" dirty="0">
                        <a:effectLst/>
                        <a:latin typeface="+mn-lt"/>
                      </a:endParaRP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j-lt"/>
                          <a:ea typeface="+mn-ea"/>
                          <a:cs typeface="+mn-cs"/>
                        </a:rPr>
                        <a:t>New York:</a:t>
                      </a:r>
                      <a:r>
                        <a:rPr lang="de-DE" sz="1600" b="0" u="none" strike="noStrike" kern="1200" baseline="0" dirty="0" smtClean="0">
                          <a:solidFill>
                            <a:schemeClr val="dk1"/>
                          </a:solidFill>
                          <a:effectLst/>
                          <a:latin typeface="+mj-lt"/>
                          <a:ea typeface="+mn-ea"/>
                          <a:cs typeface="+mn-cs"/>
                        </a:rPr>
                        <a:t> </a:t>
                      </a:r>
                      <a:r>
                        <a:rPr lang="de-DE" sz="1600" b="0" u="none" strike="noStrike" kern="1200" baseline="0" dirty="0" smtClean="0">
                          <a:solidFill>
                            <a:schemeClr val="dk1"/>
                          </a:solidFill>
                          <a:effectLst/>
                          <a:latin typeface="+mj-lt"/>
                          <a:ea typeface="+mn-ea"/>
                          <a:cs typeface="+mn-cs"/>
                        </a:rPr>
                        <a:t>62</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Vereinigtes Königreich</a:t>
                      </a:r>
                    </a:p>
                  </a:txBody>
                  <a:tcPr marL="0" marR="0" marT="0" marB="0" anchor="b"/>
                </a:tc>
                <a:tc>
                  <a:txBody>
                    <a:bodyPr/>
                    <a:lstStyle/>
                    <a:p>
                      <a:pPr algn="r" fontAlgn="b"/>
                      <a:r>
                        <a:rPr lang="de-DE" sz="1600" b="0" i="0" u="none" strike="noStrike" dirty="0" smtClean="0">
                          <a:effectLst/>
                          <a:latin typeface="+mn-lt"/>
                        </a:rPr>
                        <a:t>104</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Israel</a:t>
                      </a:r>
                    </a:p>
                  </a:txBody>
                  <a:tcPr marL="0" marR="0" marT="0" marB="0" anchor="b"/>
                </a:tc>
                <a:tc>
                  <a:txBody>
                    <a:bodyPr/>
                    <a:lstStyle/>
                    <a:p>
                      <a:pPr algn="r" fontAlgn="b"/>
                      <a:r>
                        <a:rPr lang="de-DE" sz="1600" b="0" i="0" u="none" strike="noStrike" dirty="0" smtClean="0">
                          <a:effectLst/>
                          <a:latin typeface="+mn-lt"/>
                        </a:rPr>
                        <a:t>46</a:t>
                      </a:r>
                      <a:endParaRPr lang="de-DE" sz="1600" b="0" i="0" u="none" strike="noStrike" dirty="0">
                        <a:effectLst/>
                        <a:latin typeface="+mn-lt"/>
                      </a:endParaRPr>
                    </a:p>
                  </a:txBody>
                  <a:tcPr marL="0" marR="0" marT="0" marB="0" anchor="b"/>
                </a:tc>
                <a:tc>
                  <a:txBody>
                    <a:bodyPr/>
                    <a:lstStyle/>
                    <a:p>
                      <a:pPr marL="0" algn="r" defTabSz="457200" rtl="0" eaLnBrk="1" fontAlgn="b" latinLnBrk="0" hangingPunct="1"/>
                      <a:endParaRPr lang="de-DE" sz="1600" b="0" u="none" strike="noStrike" kern="1200" dirty="0" smtClean="0">
                        <a:solidFill>
                          <a:schemeClr val="dk1"/>
                        </a:solidFill>
                        <a:effectLst/>
                        <a:latin typeface="+mj-lt"/>
                        <a:ea typeface="+mn-ea"/>
                        <a:cs typeface="+mn-cs"/>
                      </a:endParaRPr>
                    </a:p>
                  </a:txBody>
                  <a:tcPr anchor="ctr"/>
                </a:tc>
              </a:tr>
              <a:tr h="396774">
                <a:tc>
                  <a:txBody>
                    <a:bodyPr/>
                    <a:lstStyle/>
                    <a:p>
                      <a:pPr algn="l" fontAlgn="b"/>
                      <a:r>
                        <a:rPr lang="de-DE" sz="1600" b="0" i="0" u="none" strike="noStrike" dirty="0">
                          <a:effectLst/>
                          <a:latin typeface="+mn-lt"/>
                        </a:rPr>
                        <a:t>Niederlande</a:t>
                      </a:r>
                    </a:p>
                  </a:txBody>
                  <a:tcPr marL="0" marR="0" marT="0" marB="0" anchor="b"/>
                </a:tc>
                <a:tc>
                  <a:txBody>
                    <a:bodyPr/>
                    <a:lstStyle/>
                    <a:p>
                      <a:pPr algn="r" fontAlgn="b"/>
                      <a:r>
                        <a:rPr lang="de-DE" sz="1600" b="0" i="0" u="none" strike="noStrike" dirty="0" smtClean="0">
                          <a:effectLst/>
                          <a:latin typeface="+mn-lt"/>
                        </a:rPr>
                        <a:t>49</a:t>
                      </a:r>
                      <a:endParaRPr lang="de-DE" sz="1600" b="0" i="0" u="none" strike="noStrike" dirty="0">
                        <a:effectLst/>
                        <a:latin typeface="+mn-lt"/>
                      </a:endParaRP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smtClean="0">
                          <a:effectLst/>
                          <a:latin typeface="+mn-lt"/>
                        </a:rPr>
                        <a:t>Türkei</a:t>
                      </a:r>
                      <a:endParaRPr lang="de-DE" sz="1600" b="0" i="0" u="none" strike="noStrike" dirty="0">
                        <a:effectLst/>
                        <a:latin typeface="+mn-lt"/>
                      </a:endParaRPr>
                    </a:p>
                  </a:txBody>
                  <a:tcPr marL="0" marR="0" marT="0" marB="0" anchor="b"/>
                </a:tc>
                <a:tc>
                  <a:txBody>
                    <a:bodyPr/>
                    <a:lstStyle/>
                    <a:p>
                      <a:pPr algn="r" fontAlgn="b"/>
                      <a:r>
                        <a:rPr lang="de-DE" sz="1600" b="0" i="0" u="none" strike="noStrike" dirty="0" smtClean="0">
                          <a:effectLst/>
                          <a:latin typeface="+mn-lt"/>
                        </a:rPr>
                        <a:t>42</a:t>
                      </a:r>
                      <a:endParaRPr lang="de-DE" sz="1600" b="0" i="0" u="none" strike="noStrike" dirty="0">
                        <a:effectLst/>
                        <a:latin typeface="+mn-lt"/>
                      </a:endParaRP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algn="l" fontAlgn="b"/>
                      <a:r>
                        <a:rPr lang="de-DE" sz="1600" b="0" i="0" u="none" strike="noStrike" dirty="0" smtClean="0">
                          <a:effectLst/>
                          <a:latin typeface="+mn-lt"/>
                        </a:rPr>
                        <a:t>Iran</a:t>
                      </a:r>
                      <a:endParaRPr lang="de-DE" sz="1600" b="0" i="0" u="none" strike="noStrike" dirty="0">
                        <a:effectLst/>
                        <a:latin typeface="+mn-lt"/>
                      </a:endParaRPr>
                    </a:p>
                  </a:txBody>
                  <a:tcPr marL="0" marR="0" marT="0" marB="0" anchor="b"/>
                </a:tc>
                <a:tc>
                  <a:txBody>
                    <a:bodyPr/>
                    <a:lstStyle/>
                    <a:p>
                      <a:pPr algn="r" fontAlgn="b"/>
                      <a:r>
                        <a:rPr lang="de-DE" sz="1600" b="0" i="0" u="none" strike="noStrike" dirty="0" smtClean="0">
                          <a:effectLst/>
                          <a:latin typeface="+mn-lt"/>
                        </a:rPr>
                        <a:t>35</a:t>
                      </a:r>
                      <a:endParaRPr lang="de-DE" sz="1600" b="0" i="0" u="none" strike="noStrike" dirty="0">
                        <a:effectLst/>
                        <a:latin typeface="+mn-lt"/>
                      </a:endParaRP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bl>
          </a:graphicData>
        </a:graphic>
      </p:graphicFrame>
    </p:spTree>
    <p:extLst>
      <p:ext uri="{BB962C8B-B14F-4D97-AF65-F5344CB8AC3E}">
        <p14:creationId xmlns:p14="http://schemas.microsoft.com/office/powerpoint/2010/main" val="244382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2309" y="217240"/>
            <a:ext cx="8092592" cy="338554"/>
          </a:xfrm>
        </p:spPr>
        <p:txBody>
          <a:bodyPr/>
          <a:lstStyle/>
          <a:p>
            <a:r>
              <a:rPr lang="de-DE" dirty="0"/>
              <a:t>COVID-19: Fälle in Deutschland </a:t>
            </a:r>
            <a:r>
              <a:rPr lang="de-DE" sz="1800" b="0" dirty="0">
                <a:solidFill>
                  <a:schemeClr val="tx1"/>
                </a:solidFill>
              </a:rPr>
              <a:t>(Datenstand </a:t>
            </a:r>
            <a:r>
              <a:rPr lang="de-DE" sz="1800" b="0" dirty="0" smtClean="0">
                <a:solidFill>
                  <a:schemeClr val="tx1"/>
                </a:solidFill>
              </a:rPr>
              <a:t>01.04.2020</a:t>
            </a:r>
            <a:r>
              <a:rPr lang="de-DE" sz="1800" b="0" dirty="0" smtClean="0">
                <a:solidFill>
                  <a:schemeClr val="tx1"/>
                </a:solidFill>
              </a:rPr>
              <a:t>, </a:t>
            </a:r>
            <a:r>
              <a:rPr lang="de-DE" sz="1800" b="0" dirty="0">
                <a:solidFill>
                  <a:schemeClr val="tx1"/>
                </a:solidFill>
              </a:rPr>
              <a:t>0:00 Uhr)</a:t>
            </a:r>
            <a:endParaRPr lang="de-DE" sz="1800" dirty="0"/>
          </a:p>
        </p:txBody>
      </p:sp>
      <p:sp>
        <p:nvSpPr>
          <p:cNvPr id="2" name="Datumsplatzhalter 1"/>
          <p:cNvSpPr>
            <a:spLocks noGrp="1"/>
          </p:cNvSpPr>
          <p:nvPr>
            <p:ph type="dt" sz="half" idx="14"/>
          </p:nvPr>
        </p:nvSpPr>
        <p:spPr/>
        <p:txBody>
          <a:bodyPr/>
          <a:lstStyle/>
          <a:p>
            <a:r>
              <a:rPr lang="de-DE" smtClean="0"/>
              <a:t>01.04.2020</a:t>
            </a:r>
            <a:endParaRPr lang="de-DE" dirty="0"/>
          </a:p>
        </p:txBody>
      </p:sp>
      <p:sp>
        <p:nvSpPr>
          <p:cNvPr id="3" name="Fußzeilenplatzhalter 2"/>
          <p:cNvSpPr>
            <a:spLocks noGrp="1"/>
          </p:cNvSpPr>
          <p:nvPr>
            <p:ph type="ftr" sz="quarter" idx="15"/>
          </p:nvPr>
        </p:nvSpPr>
        <p:spPr>
          <a:xfrm>
            <a:off x="2699791" y="6593122"/>
            <a:ext cx="5182675" cy="195750"/>
          </a:xfrm>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799416354"/>
              </p:ext>
            </p:extLst>
          </p:nvPr>
        </p:nvGraphicFramePr>
        <p:xfrm>
          <a:off x="362309" y="676964"/>
          <a:ext cx="8364744" cy="5818158"/>
        </p:xfrm>
        <a:graphic>
          <a:graphicData uri="http://schemas.openxmlformats.org/drawingml/2006/table">
            <a:tbl>
              <a:tblPr/>
              <a:tblGrid>
                <a:gridCol w="2528186"/>
                <a:gridCol w="1550158"/>
                <a:gridCol w="1679206"/>
                <a:gridCol w="1474776"/>
                <a:gridCol w="1132418"/>
              </a:tblGrid>
              <a:tr h="503819">
                <a:tc>
                  <a:txBody>
                    <a:bodyPr/>
                    <a:lstStyle/>
                    <a:p>
                      <a:pPr algn="l" fontAlgn="b"/>
                      <a:r>
                        <a:rPr lang="de-DE" sz="1400" b="1" i="0" u="none" strike="noStrike" dirty="0">
                          <a:solidFill>
                            <a:schemeClr val="bg1"/>
                          </a:solidFill>
                          <a:effectLst/>
                          <a:latin typeface="+mn-lt"/>
                        </a:rPr>
                        <a:t>Bundesland</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de-DE" sz="1400" b="1" i="0" u="none" strike="noStrike" dirty="0" smtClean="0">
                          <a:solidFill>
                            <a:schemeClr val="bg1"/>
                          </a:solidFill>
                          <a:effectLst/>
                          <a:latin typeface="+mn-lt"/>
                        </a:rPr>
                        <a:t>Anzahl Fälle</a:t>
                      </a:r>
                      <a:endParaRPr lang="de-DE" sz="1400" b="1" i="0" u="none" strike="noStrike" dirty="0">
                        <a:solidFill>
                          <a:schemeClr val="bg1"/>
                        </a:solidFill>
                        <a:effectLst/>
                        <a:latin typeface="+mn-lt"/>
                      </a:endParaRPr>
                    </a:p>
                  </a:txBody>
                  <a:tcPr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de-DE" sz="1400" b="1" i="0" u="none" strike="noStrike" dirty="0">
                          <a:solidFill>
                            <a:schemeClr val="bg1"/>
                          </a:solidFill>
                          <a:effectLst/>
                          <a:latin typeface="+mn-lt"/>
                        </a:rPr>
                        <a:t>Differenz Vortag</a:t>
                      </a:r>
                    </a:p>
                  </a:txBody>
                  <a:tcPr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de-DE" sz="1400" b="1" i="0" u="none" strike="noStrike" dirty="0" smtClean="0">
                          <a:solidFill>
                            <a:schemeClr val="bg1"/>
                          </a:solidFill>
                          <a:effectLst/>
                          <a:latin typeface="+mn-lt"/>
                        </a:rPr>
                        <a:t>Fälle/100.000 </a:t>
                      </a:r>
                      <a:r>
                        <a:rPr lang="de-DE" sz="1400" b="1" i="0" u="none" strike="noStrike" dirty="0" err="1">
                          <a:solidFill>
                            <a:schemeClr val="bg1"/>
                          </a:solidFill>
                          <a:effectLst/>
                          <a:latin typeface="+mn-lt"/>
                        </a:rPr>
                        <a:t>Einw</a:t>
                      </a:r>
                      <a:r>
                        <a:rPr lang="de-DE" sz="1400" b="1" i="0" u="none" strike="noStrike" dirty="0">
                          <a:solidFill>
                            <a:schemeClr val="bg1"/>
                          </a:solidFill>
                          <a:effectLst/>
                          <a:latin typeface="+mn-lt"/>
                        </a:rPr>
                        <a:t>.</a:t>
                      </a:r>
                    </a:p>
                  </a:txBody>
                  <a:tcPr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b"/>
                      <a:r>
                        <a:rPr lang="de-DE" sz="1400" b="1" i="0" u="none" strike="noStrike" dirty="0">
                          <a:solidFill>
                            <a:schemeClr val="bg1"/>
                          </a:solidFill>
                          <a:effectLst/>
                          <a:latin typeface="+mn-lt"/>
                        </a:rPr>
                        <a:t>Todesfälle</a:t>
                      </a:r>
                    </a:p>
                  </a:txBody>
                  <a:tcPr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96364">
                <a:tc>
                  <a:txBody>
                    <a:bodyPr/>
                    <a:lstStyle/>
                    <a:p>
                      <a:pPr algn="l" fontAlgn="b"/>
                      <a:r>
                        <a:rPr lang="de-DE" sz="1400" b="0" i="0" u="none" strike="noStrike" dirty="0">
                          <a:solidFill>
                            <a:srgbClr val="000000"/>
                          </a:solidFill>
                          <a:effectLst/>
                          <a:latin typeface="+mn-lt"/>
                        </a:rPr>
                        <a:t>Baden-Württemberg</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dirty="0">
                          <a:solidFill>
                            <a:schemeClr val="tx1"/>
                          </a:solidFill>
                          <a:effectLst/>
                          <a:latin typeface="Calibri"/>
                        </a:rPr>
                        <a:t>13.410</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1.076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dirty="0">
                          <a:solidFill>
                            <a:schemeClr val="tx1"/>
                          </a:solidFill>
                          <a:effectLst/>
                          <a:latin typeface="Calibri"/>
                        </a:rPr>
                        <a:t>121</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197</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dirty="0">
                          <a:solidFill>
                            <a:srgbClr val="000000"/>
                          </a:solidFill>
                          <a:effectLst/>
                          <a:latin typeface="+mn-lt"/>
                        </a:rPr>
                        <a:t>Bayern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16.497</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1.687</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dirty="0">
                          <a:solidFill>
                            <a:schemeClr val="tx1"/>
                          </a:solidFill>
                          <a:effectLst/>
                          <a:latin typeface="Calibri"/>
                        </a:rPr>
                        <a:t>126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225</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Berlin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2.754</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179</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dirty="0">
                          <a:solidFill>
                            <a:schemeClr val="tx1"/>
                          </a:solidFill>
                          <a:effectLst/>
                          <a:latin typeface="Calibri"/>
                        </a:rPr>
                        <a:t>73</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16</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a:solidFill>
                            <a:srgbClr val="000000"/>
                          </a:solidFill>
                          <a:effectLst/>
                          <a:latin typeface="+mn-lt"/>
                        </a:rPr>
                        <a:t>Brandenburg</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881</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83</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35</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4</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Bremen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311</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17</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46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5</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a:solidFill>
                            <a:srgbClr val="000000"/>
                          </a:solidFill>
                          <a:effectLst/>
                          <a:latin typeface="+mn-lt"/>
                        </a:rPr>
                        <a:t>Hamburg</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2.311</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120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126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14</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Hessen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3.445</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162</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55</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21</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23198">
                <a:tc>
                  <a:txBody>
                    <a:bodyPr/>
                    <a:lstStyle/>
                    <a:p>
                      <a:pPr algn="l" fontAlgn="b"/>
                      <a:r>
                        <a:rPr lang="de-DE" sz="1400" b="0" i="0" u="none" strike="noStrike">
                          <a:solidFill>
                            <a:srgbClr val="000000"/>
                          </a:solidFill>
                          <a:effectLst/>
                          <a:latin typeface="+mn-lt"/>
                        </a:rPr>
                        <a:t>Mecklenburg-Vorpommern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406</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dirty="0">
                          <a:solidFill>
                            <a:schemeClr val="tx1"/>
                          </a:solidFill>
                          <a:effectLst/>
                          <a:latin typeface="Calibri"/>
                        </a:rPr>
                        <a:t>40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dirty="0">
                          <a:solidFill>
                            <a:schemeClr val="tx1"/>
                          </a:solidFill>
                          <a:effectLst/>
                          <a:latin typeface="Calibri"/>
                        </a:rPr>
                        <a:t>25</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3</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Niedersachsen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4.382</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319</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55</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42</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a:solidFill>
                            <a:srgbClr val="000000"/>
                          </a:solidFill>
                          <a:effectLst/>
                          <a:latin typeface="+mn-lt"/>
                        </a:rPr>
                        <a:t>Nordrhein-Westfalen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14.351</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1.126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134</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Rheinland-Pfalz</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2.899</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173</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71</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23</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dirty="0">
                          <a:solidFill>
                            <a:srgbClr val="000000"/>
                          </a:solidFill>
                          <a:effectLst/>
                          <a:latin typeface="+mn-lt"/>
                        </a:rPr>
                        <a:t>Saarland</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829</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47</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84</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dirty="0">
                          <a:solidFill>
                            <a:srgbClr val="000000"/>
                          </a:solidFill>
                          <a:effectLst/>
                          <a:latin typeface="+mn-lt"/>
                        </a:rPr>
                        <a:t>Sachsen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2.034</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152</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50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17</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dirty="0" smtClean="0">
                          <a:solidFill>
                            <a:srgbClr val="000000"/>
                          </a:solidFill>
                          <a:effectLst/>
                          <a:latin typeface="+mn-lt"/>
                        </a:rPr>
                        <a:t>Sachsen-Anhalt</a:t>
                      </a:r>
                      <a:endParaRPr lang="de-DE" sz="1400" b="0" i="0" u="none" strike="noStrike" dirty="0">
                        <a:solidFill>
                          <a:srgbClr val="000000"/>
                        </a:solidFill>
                        <a:effectLst/>
                        <a:latin typeface="+mn-lt"/>
                      </a:endParaRP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750</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70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34</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7</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0" i="0" u="none" strike="noStrike">
                          <a:solidFill>
                            <a:srgbClr val="000000"/>
                          </a:solidFill>
                          <a:effectLst/>
                          <a:latin typeface="+mn-lt"/>
                        </a:rPr>
                        <a:t>Schleswig-Holstein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1.246</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126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43</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0" i="0" u="none" strike="noStrike">
                          <a:solidFill>
                            <a:schemeClr val="tx1"/>
                          </a:solidFill>
                          <a:effectLst/>
                          <a:latin typeface="Calibri"/>
                        </a:rPr>
                        <a:t>10</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6364">
                <a:tc>
                  <a:txBody>
                    <a:bodyPr/>
                    <a:lstStyle/>
                    <a:p>
                      <a:pPr algn="l" fontAlgn="b"/>
                      <a:r>
                        <a:rPr lang="de-DE" sz="1400" b="0" i="0" u="none" strike="noStrike" dirty="0">
                          <a:solidFill>
                            <a:srgbClr val="000000"/>
                          </a:solidFill>
                          <a:effectLst/>
                          <a:latin typeface="+mn-lt"/>
                          <a:cs typeface="Arial" panose="020B0604020202020204" pitchFamily="34" charset="0"/>
                        </a:rPr>
                        <a:t>Thüringen</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860</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76</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40</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400" b="0" i="0" u="none" strike="noStrike">
                          <a:solidFill>
                            <a:schemeClr val="tx1"/>
                          </a:solidFill>
                          <a:effectLst/>
                          <a:latin typeface="Calibri"/>
                        </a:rPr>
                        <a:t>6</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6364">
                <a:tc>
                  <a:txBody>
                    <a:bodyPr/>
                    <a:lstStyle/>
                    <a:p>
                      <a:pPr algn="l" fontAlgn="b"/>
                      <a:r>
                        <a:rPr lang="de-DE" sz="1400" b="1" i="0" u="none" strike="noStrike" dirty="0">
                          <a:solidFill>
                            <a:srgbClr val="000000"/>
                          </a:solidFill>
                          <a:effectLst/>
                          <a:latin typeface="+mn-lt"/>
                          <a:cs typeface="Arial" panose="020B0604020202020204" pitchFamily="34" charset="0"/>
                        </a:rPr>
                        <a:t>Gesamt</a:t>
                      </a:r>
                    </a:p>
                  </a:txBody>
                  <a:tcPr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1" i="0" u="none" strike="noStrike" dirty="0">
                          <a:solidFill>
                            <a:schemeClr val="tx1"/>
                          </a:solidFill>
                          <a:effectLst/>
                          <a:latin typeface="Calibri"/>
                        </a:rPr>
                        <a:t>67.366</a:t>
                      </a:r>
                    </a:p>
                  </a:txBody>
                  <a:tcPr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1" i="0" u="none" strike="noStrike" dirty="0">
                          <a:solidFill>
                            <a:schemeClr val="tx1"/>
                          </a:solidFill>
                          <a:effectLst/>
                          <a:latin typeface="Calibri"/>
                        </a:rPr>
                        <a:t>5.453</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1" i="0" u="none" strike="noStrike" dirty="0">
                          <a:solidFill>
                            <a:schemeClr val="tx1"/>
                          </a:solidFill>
                          <a:effectLst/>
                          <a:latin typeface="Calibri"/>
                        </a:rPr>
                        <a:t>81</a:t>
                      </a:r>
                    </a:p>
                  </a:txBody>
                  <a:tcPr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400" b="1" i="0" u="none" strike="noStrike" dirty="0">
                          <a:solidFill>
                            <a:schemeClr val="tx1"/>
                          </a:solidFill>
                          <a:effectLst/>
                          <a:latin typeface="Calibri"/>
                        </a:rPr>
                        <a:t>732</a:t>
                      </a:r>
                    </a:p>
                  </a:txBody>
                  <a:tcPr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265174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378805" y="165610"/>
            <a:ext cx="8092592" cy="584775"/>
          </a:xfrm>
          <a:prstGeom prst="rect">
            <a:avLst/>
          </a:prstGeom>
          <a:noFill/>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Trendanalyse der </a:t>
            </a:r>
            <a:r>
              <a:rPr lang="de-DE" dirty="0" smtClean="0"/>
              <a:t>Bundesländer </a:t>
            </a:r>
            <a:r>
              <a:rPr lang="de-DE" sz="1600" b="0" dirty="0">
                <a:solidFill>
                  <a:schemeClr val="tx1"/>
                </a:solidFill>
              </a:rPr>
              <a:t>(Datenstand </a:t>
            </a:r>
            <a:r>
              <a:rPr lang="de-DE" sz="1600" b="0" dirty="0" smtClean="0">
                <a:solidFill>
                  <a:schemeClr val="tx1"/>
                </a:solidFill>
              </a:rPr>
              <a:t>01</a:t>
            </a:r>
            <a:r>
              <a:rPr lang="de-DE" sz="1600" b="0" dirty="0" smtClean="0">
                <a:solidFill>
                  <a:schemeClr val="tx1"/>
                </a:solidFill>
              </a:rPr>
              <a:t>.04.2020</a:t>
            </a:r>
            <a:r>
              <a:rPr lang="de-DE" sz="1600" b="0" dirty="0">
                <a:solidFill>
                  <a:schemeClr val="tx1"/>
                </a:solidFill>
              </a:rPr>
              <a:t>, 0:00 </a:t>
            </a:r>
            <a:r>
              <a:rPr lang="de-DE" sz="1600" b="0" dirty="0" smtClean="0">
                <a:solidFill>
                  <a:schemeClr val="tx1"/>
                </a:solidFill>
              </a:rPr>
              <a:t>Uhr; nach </a:t>
            </a:r>
            <a:r>
              <a:rPr lang="de-DE" sz="1600" b="0" dirty="0">
                <a:solidFill>
                  <a:schemeClr val="tx1"/>
                </a:solidFill>
              </a:rPr>
              <a:t>Erkrankungsdatum bzw. Meldedatum-Diagnoseverzug v. 5 Tagen)</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80" y="819179"/>
            <a:ext cx="8209017" cy="580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5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81820"/>
            <a:ext cx="6846125" cy="584775"/>
          </a:xfrm>
          <a:noFill/>
        </p:spPr>
        <p:txBody>
          <a:bodyPr/>
          <a:lstStyle/>
          <a:p>
            <a:r>
              <a:rPr lang="de-DE" dirty="0" smtClean="0"/>
              <a:t>COVID-19: Geografische Verteilung in Deutschland </a:t>
            </a:r>
            <a:r>
              <a:rPr lang="de-DE" sz="1600" b="0" dirty="0">
                <a:solidFill>
                  <a:schemeClr val="tx1"/>
                </a:solidFill>
              </a:rPr>
              <a:t>(Datenstand </a:t>
            </a:r>
            <a:r>
              <a:rPr lang="de-DE" sz="1600" b="0" dirty="0" smtClean="0">
                <a:solidFill>
                  <a:schemeClr val="tx1"/>
                </a:solidFill>
              </a:rPr>
              <a:t>01.04.2020</a:t>
            </a:r>
            <a:r>
              <a:rPr lang="de-DE" sz="1600" b="0" dirty="0" smtClean="0">
                <a:solidFill>
                  <a:schemeClr val="tx1"/>
                </a:solidFill>
              </a:rPr>
              <a:t>, </a:t>
            </a:r>
            <a:r>
              <a:rPr lang="de-DE" sz="1600" b="0" dirty="0">
                <a:solidFill>
                  <a:schemeClr val="tx1"/>
                </a:solidFill>
              </a:rPr>
              <a:t>0:00 Uhr)</a:t>
            </a:r>
            <a:endParaRPr lang="de-DE" sz="1600" dirty="0"/>
          </a:p>
        </p:txBody>
      </p:sp>
      <p:sp>
        <p:nvSpPr>
          <p:cNvPr id="4" name="Datumsplatzhalter 3"/>
          <p:cNvSpPr>
            <a:spLocks noGrp="1"/>
          </p:cNvSpPr>
          <p:nvPr>
            <p:ph type="dt" sz="half" idx="14"/>
          </p:nvPr>
        </p:nvSpPr>
        <p:spPr/>
        <p:txBody>
          <a:bodyPr/>
          <a:lstStyle/>
          <a:p>
            <a:r>
              <a:rPr lang="de-DE" smtClean="0"/>
              <a:t>01.04.2020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71" y="966595"/>
            <a:ext cx="7559749" cy="5345930"/>
          </a:xfrm>
          <a:prstGeom prst="rect">
            <a:avLst/>
          </a:prstGeom>
        </p:spPr>
      </p:pic>
    </p:spTree>
    <p:extLst>
      <p:ext uri="{BB962C8B-B14F-4D97-AF65-F5344CB8AC3E}">
        <p14:creationId xmlns:p14="http://schemas.microsoft.com/office/powerpoint/2010/main" val="3597784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3121</Words>
  <Application>Microsoft Office PowerPoint</Application>
  <PresentationFormat>Bildschirmpräsentation (4:3)</PresentationFormat>
  <Paragraphs>1148</Paragraphs>
  <Slides>43</Slides>
  <Notes>38</Notes>
  <HiddenSlides>15</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Office-Design</vt:lpstr>
      <vt:lpstr>COVID-19: Fälle in Deutschland (Datenstand 01.04.2020, 0:00 Uhr)</vt:lpstr>
      <vt:lpstr>Entwicklung der Fallzunahme (Datenstand 01.04.2020, 0:00 Uhr)</vt:lpstr>
      <vt:lpstr>Genesene </vt:lpstr>
      <vt:lpstr>Dashboard Epi-Kurve (Datenstand 01.04.2020, 0:00 Uhr)</vt:lpstr>
      <vt:lpstr>COVID-19: Epidemiologische Kurve in Deutschland  (Datenstand 01.04.2020, 0:00 Uhr)</vt:lpstr>
      <vt:lpstr>Expositionsorte International (Datenstand 01.04.2020, 0:00 Uhr)</vt:lpstr>
      <vt:lpstr>COVID-19: Fälle in Deutschland (Datenstand 01.04.2020, 0:00 Uhr)</vt:lpstr>
      <vt:lpstr>PowerPoint-Präsentation</vt:lpstr>
      <vt:lpstr>COVID-19: Geografische Verteilung in Deutschland (Datenstand 01.04.2020, 0:00 Uhr)</vt:lpstr>
      <vt:lpstr>7-Tage-Inzidenz (Datenstand: 01.04.2020, 0:00 Uhr; Zeitraum 25.-31.03.2020) 78 LKs mit 7-Tages-Inzidenz  51-100 Fälle/100.000 Einw. 17 LK mit 7-Tages-Inzidenz    &gt; 100 Fälle/100.000 Einw.   </vt:lpstr>
      <vt:lpstr>5-Tage-Inzidenz (Datenstand: 01.04.2020, 0:00 Uhr; Zeitraum 27.-31.03.2020) 30 LKs mit 5-Tages-Inzidenz  51-100 Fälle/100.000 Einw.    7 LK mit 5-Tages-Inzidenz     &gt; 100 Fälle/100.000 Einw.  </vt:lpstr>
      <vt:lpstr>3-Tage-Inzidenz (Datenstand: 01.04.2020, 0:00 Uhr; Zeitraum 29.-31.03.2020) 5 LKs mit 3-Tages-Inzidenz  51-100 Fälle/100.000 Einw. 1 LK mit 3-Tages-Inzidenz     &gt; 100 Fälle/100.000 Einw.  </vt:lpstr>
      <vt:lpstr>Vergleich mit Vorwoche (neu) (Datenstand: 01.04.2020, 0:00 Uhr)   </vt:lpstr>
      <vt:lpstr>Trendanalysen der Kreise mit den meisten Fällen  (Datenstand 01.04.2020, 0:00 Uhr; nach Erkrankungs- bzw. Meldedatum-Diagnoseverzug v. 5 Tagen)</vt:lpstr>
      <vt:lpstr>Top 15  Inzidenz – Trend  -  Exportierte Fälle  (Datenstand 30.03.2020, 0:00 Uhr)</vt:lpstr>
      <vt:lpstr>Top 15  Inzidenz – Trend  -  Exportierte Fälle  (Datenstand 31.03.2020, 0:00 Uhr)</vt:lpstr>
      <vt:lpstr>Expositionsorte national (Datenstand 01.04.2020, 0:00 Uhr)</vt:lpstr>
      <vt:lpstr>COVID-19: Alters- und Geschlechtsverteilung in Deutschland (N=66.933, Datenstand 01.04.2020, 0:00 Uhr) </vt:lpstr>
      <vt:lpstr>PowerPoint-Präsentation</vt:lpstr>
      <vt:lpstr>PowerPoint-Präsentation</vt:lpstr>
      <vt:lpstr>Entwicklung der Altersverteilung nach Meldewoche und Bundesland (Datenstand: 24.03.2020, 00:00)</vt:lpstr>
      <vt:lpstr>Entwicklung der Altersverteilung in Kreisen mit hohen Fallzahlen nach Meldewoche (Datenstand: 24.03.2020, 00:00)</vt:lpstr>
      <vt:lpstr>Labortestungen (Datenstand 26.03.2020)</vt:lpstr>
      <vt:lpstr>DIVI-IntensivRegister (Datenstand 01.04.2020)  Aktuelle Anzahl meldender Kliniken/Abteilungen im Register:  912  </vt:lpstr>
      <vt:lpstr>DIVI-IntensivRegister (Datenstand 01.04.2020)  Aktuelle Anzahl meldender Kliniken/Abteilungen im Register:  912  </vt:lpstr>
      <vt:lpstr>DIVI-IntensivRegister (Datenstand 30.03.2020)</vt:lpstr>
      <vt:lpstr>Anzahl Labortestungen (Datenstand 01.04.2020)  </vt:lpstr>
      <vt:lpstr>Die Gesamtzahl der Bewegungen in Deutschland nimmt ab</vt:lpstr>
      <vt:lpstr>Auswirkungen von Bewegungseinschränkungen in Bayern</vt:lpstr>
      <vt:lpstr>Bewegungsströme in Deutschland aus anonymisierten Mobilfunkdaten</vt:lpstr>
      <vt:lpstr>Position Internationale Kommunikation/KoNa  &gt;510 Aktivitäten u.a. zu Clustern</vt:lpstr>
      <vt:lpstr>Amtshilfeersuchen</vt:lpstr>
      <vt:lpstr>Neue Vorgehen </vt:lpstr>
      <vt:lpstr>AGI – Syndromische Surveillance</vt:lpstr>
      <vt:lpstr>AGI – Syndromische Surveillance</vt:lpstr>
      <vt:lpstr>AGI – Syndromische Surveillance</vt:lpstr>
      <vt:lpstr>Virologische Surveillance</vt:lpstr>
      <vt:lpstr>GrippeWeb</vt:lpstr>
      <vt:lpstr>GrippeWeb</vt:lpstr>
      <vt:lpstr>EuroMOMO</vt:lpstr>
      <vt:lpstr>SARI-Surveillance</vt:lpstr>
      <vt:lpstr>EURO -MOMO</vt:lpstr>
      <vt:lpstr>EURO Momo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Meinen, Anika</cp:lastModifiedBy>
  <cp:revision>796</cp:revision>
  <cp:lastPrinted>2020-03-31T05:01:40Z</cp:lastPrinted>
  <dcterms:created xsi:type="dcterms:W3CDTF">2015-11-02T12:29:13Z</dcterms:created>
  <dcterms:modified xsi:type="dcterms:W3CDTF">2020-04-01T08:22:03Z</dcterms:modified>
</cp:coreProperties>
</file>