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2" r:id="rId4"/>
    <p:sldId id="259" r:id="rId5"/>
    <p:sldId id="263" r:id="rId6"/>
    <p:sldId id="266" r:id="rId7"/>
    <p:sldId id="26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5" autoAdjust="0"/>
  </p:normalViewPr>
  <p:slideViewPr>
    <p:cSldViewPr>
      <p:cViewPr>
        <p:scale>
          <a:sx n="100" d="100"/>
          <a:sy n="100" d="100"/>
        </p:scale>
        <p:origin x="-194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https://www.fhi.no/contentassets/ca5914bd0aa14e15a17f8a7d48fa306a/vedlegg/koronavirus---dagsrapporter/2020-03-31---dagsrapport-covid-19.pdf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90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https://www.fhi.no/en/id/infectious-diseases/coronavirus/</a:t>
            </a:r>
          </a:p>
          <a:p>
            <a:r>
              <a:rPr lang="de-DE" dirty="0" smtClean="0"/>
              <a:t>https://www.fhi.no/contentassets/ca5914bd0aa14e15a17f8a7d48fa306a/vedlegg/koronavirus---dagsrapporter/2020-03-31---dagsrapport-covid-19.pdf </a:t>
            </a:r>
          </a:p>
          <a:p>
            <a:r>
              <a:rPr lang="de-DE" dirty="0" smtClean="0"/>
              <a:t>https://www.regjeringen.no/en/aktuelt/coronavirus-measures-to-continue/id2694682/</a:t>
            </a:r>
          </a:p>
          <a:p>
            <a:r>
              <a:rPr lang="de-DE" dirty="0" smtClean="0"/>
              <a:t>https://www.vg.no/spesial/2020/corona/</a:t>
            </a:r>
          </a:p>
          <a:p>
            <a:endParaRPr lang="de-DE" dirty="0" smtClean="0"/>
          </a:p>
          <a:p>
            <a:r>
              <a:rPr lang="de-DE" dirty="0" smtClean="0"/>
              <a:t>Population</a:t>
            </a:r>
            <a:r>
              <a:rPr lang="de-DE" baseline="0" dirty="0" smtClean="0"/>
              <a:t> (World Bank, 2018): 5.314.336</a:t>
            </a:r>
            <a:endParaRPr lang="de-DE" dirty="0" smtClean="0"/>
          </a:p>
          <a:p>
            <a:r>
              <a:rPr lang="de-DE" dirty="0" smtClean="0"/>
              <a:t>https://www.euractiv.com/section/coronavirus/short_news/norway-update-covid-19/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Versammlungsverbot &gt;50 Teilnehmer seit dem 29.03.</a:t>
            </a:r>
          </a:p>
          <a:p>
            <a:r>
              <a:rPr lang="de-DE" baseline="0" dirty="0" smtClean="0"/>
              <a:t>Besondere „</a:t>
            </a:r>
            <a:r>
              <a:rPr lang="de-DE" baseline="0" dirty="0" err="1" smtClean="0"/>
              <a:t>social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distancing</a:t>
            </a:r>
            <a:r>
              <a:rPr lang="de-DE" baseline="0" dirty="0" smtClean="0"/>
              <a:t>“ Regelungen für Restaurants und Bars (Gäste müssen an Tische sitzen, genügend Platz zwischen den Tischen), aber keine Schließungen (außer wenn die Maßnahmen nicht gefolgt werden)</a:t>
            </a:r>
          </a:p>
          <a:p>
            <a:r>
              <a:rPr lang="de-DE" baseline="0" dirty="0" smtClean="0"/>
              <a:t>Nicht-essentielle Reisen ins </a:t>
            </a:r>
            <a:r>
              <a:rPr lang="de-DE" baseline="0" dirty="0" err="1" smtClean="0"/>
              <a:t>Aussland</a:t>
            </a:r>
            <a:r>
              <a:rPr lang="de-DE" baseline="0" dirty="0" smtClean="0"/>
              <a:t> sollten unterbunden werden (14.3.-14.4.)</a:t>
            </a:r>
          </a:p>
          <a:p>
            <a:r>
              <a:rPr lang="de-DE" baseline="0" dirty="0" smtClean="0"/>
              <a:t>Fernstudium für Sekundarschüler und Studenten, keine Schließung von Kitas, Kindergärten, Grundschulen.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„</a:t>
            </a:r>
            <a:r>
              <a:rPr lang="en-US" dirty="0" smtClean="0"/>
              <a:t>clear indications that COVID-19 is spreading in the community in several regions in Sweden. </a:t>
            </a:r>
            <a:r>
              <a:rPr lang="de-DE" baseline="0" dirty="0" smtClean="0"/>
              <a:t>“</a:t>
            </a:r>
          </a:p>
          <a:p>
            <a:endParaRPr lang="de-DE" baseline="0" dirty="0" smtClean="0"/>
          </a:p>
          <a:p>
            <a:r>
              <a:rPr lang="de-DE" baseline="0" dirty="0" smtClean="0"/>
              <a:t>https://experience.arcgis.com/experience/09f821667ce64bf7be6f9f87457ed9aa</a:t>
            </a:r>
          </a:p>
          <a:p>
            <a:r>
              <a:rPr lang="de-DE" dirty="0" smtClean="0"/>
              <a:t>https://www.folkhalsomyndigheten.se/the-public-health-agency-of-sweden/communicable-disease-control/covid-19/</a:t>
            </a:r>
          </a:p>
          <a:p>
            <a:r>
              <a:rPr lang="de-DE" dirty="0" err="1" smtClean="0"/>
              <a:t>Serosurvey</a:t>
            </a:r>
            <a:r>
              <a:rPr lang="de-DE" dirty="0" smtClean="0"/>
              <a:t>: https://www.folkhalsomyndigheten.se/nyheter-och-press/nyhetsarkiv/2020/mars/undersokning-for-att-mata-forekomsten-av-covid-19-i-samhallet/ 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10 333 456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Stockholm: 2.377.081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Östragötaland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smtClean="0"/>
              <a:t>465 495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Jämtland</a:t>
            </a:r>
            <a:r>
              <a:rPr lang="de-DE" smtClean="0"/>
              <a:t>: 130 810</a:t>
            </a: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https://www.scb.se/en/finding-statistics/statistics-by-subject-area/population/population-composition/population-statistics/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https://en.wikipedia.org/wiki/2020_coronavirus_pandemic_in_Denmark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https://www.ssi.dk/aktuelt/sygdomsudbrud/coronavirus/covid-19-i-danmark-epidemiologisk-overvaagningsrapport</a:t>
            </a:r>
          </a:p>
          <a:p>
            <a:endParaRPr lang="de-DE" dirty="0" smtClean="0"/>
          </a:p>
          <a:p>
            <a:r>
              <a:rPr lang="de-DE" dirty="0" smtClean="0"/>
              <a:t>https://jyllands-posten.dk/indland/ECE12003712/sundhedsstyrelsen-skifter-strategi-ikke-alle-coronasymptomer-skal-testes/</a:t>
            </a:r>
          </a:p>
          <a:p>
            <a:endParaRPr lang="de-DE" dirty="0" smtClean="0"/>
          </a:p>
          <a:p>
            <a:r>
              <a:rPr lang="de-DE" dirty="0" smtClean="0"/>
              <a:t>Dänemark: 5.822.763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8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01.04.2020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neue </a:t>
            </a:r>
            <a:r>
              <a:rPr lang="de-DE" sz="2400" dirty="0" smtClean="0"/>
              <a:t>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1549"/>
            <a:ext cx="8208912" cy="56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31.03.2020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320480" cy="33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119889" cy="556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31.03.2020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261786" cy="38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SansPro-Bold" pitchFamily="50" charset="0"/>
              </a:rPr>
              <a:t>COVID-19/ Skandinavien</a:t>
            </a:r>
            <a:endParaRPr lang="en-GB" sz="28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8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1520" y="2348880"/>
            <a:ext cx="5328592" cy="41764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Tests gesamt: 90.242 </a:t>
            </a:r>
            <a:r>
              <a:rPr lang="de-DE" sz="1200" dirty="0" smtClean="0"/>
              <a:t>(Stand </a:t>
            </a:r>
            <a:r>
              <a:rPr lang="de-DE" sz="1200" dirty="0" smtClean="0"/>
              <a:t>30.03.2020); </a:t>
            </a:r>
            <a:r>
              <a:rPr lang="de-DE" sz="1600" dirty="0" err="1" smtClean="0"/>
              <a:t>Postitivquote</a:t>
            </a:r>
            <a:r>
              <a:rPr lang="de-DE" sz="1600" dirty="0" smtClean="0"/>
              <a:t>: 4,8</a:t>
            </a:r>
            <a:r>
              <a:rPr lang="de-DE" sz="1600" dirty="0" smtClean="0"/>
              <a:t>%</a:t>
            </a:r>
          </a:p>
          <a:p>
            <a:r>
              <a:rPr lang="de-DE" sz="1600" dirty="0" smtClean="0"/>
              <a:t>Repräsentative SARS-CoV-2-Testung </a:t>
            </a:r>
            <a:r>
              <a:rPr lang="de-DE" sz="1600" dirty="0"/>
              <a:t>(„Island-Modell“: 6.163 </a:t>
            </a:r>
            <a:r>
              <a:rPr lang="de-DE" sz="1600" dirty="0"/>
              <a:t>Isländer ohne </a:t>
            </a:r>
            <a:r>
              <a:rPr lang="de-DE" sz="1600" dirty="0"/>
              <a:t>Symptome </a:t>
            </a:r>
            <a:r>
              <a:rPr lang="de-DE" sz="1600" dirty="0"/>
              <a:t>wurden </a:t>
            </a:r>
            <a:r>
              <a:rPr lang="de-DE" sz="1600" dirty="0"/>
              <a:t>getestet; 52 (0,8%) Proben </a:t>
            </a:r>
            <a:r>
              <a:rPr lang="de-DE" sz="1600" dirty="0"/>
              <a:t>waren </a:t>
            </a:r>
            <a:r>
              <a:rPr lang="de-DE" sz="1600" dirty="0"/>
              <a:t>positiv).</a:t>
            </a:r>
          </a:p>
          <a:p>
            <a:r>
              <a:rPr lang="de-DE" sz="1600" dirty="0" smtClean="0"/>
              <a:t>Maßnahmen </a:t>
            </a:r>
            <a:r>
              <a:rPr lang="de-DE" sz="1600" dirty="0" smtClean="0"/>
              <a:t>(bis 13.4. verlängert):</a:t>
            </a:r>
          </a:p>
          <a:p>
            <a:pPr lvl="1"/>
            <a:r>
              <a:rPr lang="de-DE" sz="1400" dirty="0"/>
              <a:t>Maßnahmen zur sozialen Distanzierung </a:t>
            </a:r>
            <a:r>
              <a:rPr lang="de-DE" sz="1400" dirty="0" smtClean="0"/>
              <a:t>(Verbot </a:t>
            </a:r>
            <a:r>
              <a:rPr lang="de-DE" sz="1400" dirty="0"/>
              <a:t>von </a:t>
            </a:r>
            <a:r>
              <a:rPr lang="de-DE" sz="1400" dirty="0" smtClean="0"/>
              <a:t>Versammlungen &gt;5</a:t>
            </a:r>
            <a:r>
              <a:rPr lang="de-DE" sz="1400" dirty="0" smtClean="0"/>
              <a:t>, </a:t>
            </a:r>
            <a:r>
              <a:rPr lang="de-DE" sz="1400" dirty="0"/>
              <a:t>Schließung von öffentlichen </a:t>
            </a:r>
            <a:r>
              <a:rPr lang="de-DE" sz="1400" dirty="0" smtClean="0"/>
              <a:t>Orten und Bildungseinrichtungen)</a:t>
            </a:r>
          </a:p>
          <a:p>
            <a:pPr lvl="1"/>
            <a:r>
              <a:rPr lang="de-DE" sz="1400" dirty="0" smtClean="0"/>
              <a:t>Einreiseverbot </a:t>
            </a:r>
            <a:r>
              <a:rPr lang="de-DE" sz="1400" dirty="0" smtClean="0"/>
              <a:t>und Schließung der Grenzen</a:t>
            </a:r>
          </a:p>
          <a:p>
            <a:pPr lvl="1"/>
            <a:r>
              <a:rPr lang="de-DE" sz="1400" dirty="0" smtClean="0"/>
              <a:t>Verpflichtende 14-tägige Heimquarantäne für Einreisende aus dem Ausland (unabhängig von Symptomen) sowie Kontakt zu einem bestätigten </a:t>
            </a:r>
            <a:r>
              <a:rPr lang="de-DE" sz="1400" dirty="0" smtClean="0"/>
              <a:t>Fall</a:t>
            </a:r>
          </a:p>
          <a:p>
            <a:pPr lvl="1"/>
            <a:r>
              <a:rPr lang="de-DE" sz="1400" dirty="0" smtClean="0"/>
              <a:t>Einsatz einer Tracing-App: Warnung bei Aufenthalt &gt;15 </a:t>
            </a:r>
            <a:r>
              <a:rPr lang="de-DE" sz="1400" dirty="0"/>
              <a:t>Minuten näher als zwei </a:t>
            </a:r>
            <a:r>
              <a:rPr lang="de-DE" sz="1400" dirty="0" smtClean="0"/>
              <a:t>Meter bei </a:t>
            </a:r>
            <a:r>
              <a:rPr lang="de-DE" sz="1400" dirty="0"/>
              <a:t>einer infizierten Person </a:t>
            </a:r>
            <a:endParaRPr lang="de-DE" sz="1400" dirty="0" smtClean="0"/>
          </a:p>
          <a:p>
            <a:pPr lvl="1"/>
            <a:r>
              <a:rPr lang="de-DE" sz="1400" dirty="0" smtClean="0"/>
              <a:t>Beschränkungen innerhalb des Landes: Quarantänemaßnahmen in </a:t>
            </a:r>
            <a:r>
              <a:rPr lang="de-DE" sz="1400" dirty="0" err="1" smtClean="0"/>
              <a:t>Tromsø</a:t>
            </a:r>
            <a:r>
              <a:rPr lang="de-DE" sz="1400" dirty="0" smtClean="0"/>
              <a:t> </a:t>
            </a:r>
            <a:r>
              <a:rPr lang="de-DE" sz="1400" dirty="0"/>
              <a:t>und </a:t>
            </a:r>
            <a:r>
              <a:rPr lang="de-DE" sz="1400" dirty="0" smtClean="0"/>
              <a:t>den </a:t>
            </a:r>
            <a:r>
              <a:rPr lang="de-DE" sz="1400" dirty="0"/>
              <a:t>nördlichen Gemeinden </a:t>
            </a:r>
            <a:r>
              <a:rPr lang="de-DE" sz="1400" dirty="0" smtClean="0"/>
              <a:t>für </a:t>
            </a:r>
            <a:r>
              <a:rPr lang="de-DE" sz="1400" dirty="0"/>
              <a:t>Reisenden aus Südnorwegen </a:t>
            </a:r>
            <a:endParaRPr lang="de-DE" sz="1200" dirty="0" smtClean="0"/>
          </a:p>
          <a:p>
            <a:pPr lvl="1"/>
            <a:endParaRPr lang="de-DE" sz="1200" dirty="0" smtClean="0"/>
          </a:p>
          <a:p>
            <a:pPr lvl="1"/>
            <a:endParaRPr lang="de-DE" sz="1200" dirty="0" smtClean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SansPro-Bold" pitchFamily="50" charset="0"/>
              </a:rPr>
              <a:t>COVID-19/ Norwegen</a:t>
            </a:r>
            <a:endParaRPr lang="en-GB" sz="28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518457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4.447 Fälle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28 </a:t>
            </a:r>
            <a:r>
              <a:rPr lang="de-DE" sz="1600" b="1" dirty="0" smtClean="0">
                <a:solidFill>
                  <a:prstClr val="black"/>
                </a:solidFill>
              </a:rPr>
              <a:t>Todesfälle</a:t>
            </a:r>
            <a:r>
              <a:rPr lang="de-DE" sz="1600" b="1" dirty="0" smtClean="0">
                <a:solidFill>
                  <a:prstClr val="black"/>
                </a:solidFill>
              </a:rPr>
              <a:t> (Fallsterblichkeit:  </a:t>
            </a:r>
            <a:r>
              <a:rPr lang="de-DE" sz="1600" b="1" dirty="0">
                <a:solidFill>
                  <a:prstClr val="black"/>
                </a:solidFill>
              </a:rPr>
              <a:t>0,6</a:t>
            </a:r>
            <a:r>
              <a:rPr lang="de-DE" sz="1600" b="1" dirty="0" smtClean="0">
                <a:solidFill>
                  <a:prstClr val="black"/>
                </a:solidFill>
              </a:rPr>
              <a:t>%) 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Hospitalisierte </a:t>
            </a:r>
            <a:r>
              <a:rPr lang="de-DE" sz="1600" b="1" dirty="0">
                <a:solidFill>
                  <a:prstClr val="black"/>
                </a:solidFill>
              </a:rPr>
              <a:t>Fälle: </a:t>
            </a:r>
            <a:r>
              <a:rPr lang="de-DE" sz="1600" b="1" dirty="0" smtClean="0">
                <a:solidFill>
                  <a:prstClr val="black"/>
                </a:solidFill>
              </a:rPr>
              <a:t>318 (ICU</a:t>
            </a:r>
            <a:r>
              <a:rPr lang="de-DE" sz="1600" b="1" dirty="0">
                <a:solidFill>
                  <a:prstClr val="black"/>
                </a:solidFill>
              </a:rPr>
              <a:t>: </a:t>
            </a:r>
            <a:r>
              <a:rPr lang="de-DE" sz="1600" b="1" dirty="0" smtClean="0">
                <a:solidFill>
                  <a:prstClr val="black"/>
                </a:solidFill>
              </a:rPr>
              <a:t>97)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</a:t>
            </a:r>
            <a:r>
              <a:rPr lang="de-DE" sz="1600" b="1" dirty="0" smtClean="0">
                <a:solidFill>
                  <a:prstClr val="black"/>
                </a:solidFill>
              </a:rPr>
              <a:t>/ </a:t>
            </a:r>
            <a:r>
              <a:rPr lang="de-DE" sz="1600" b="1" dirty="0">
                <a:solidFill>
                  <a:prstClr val="black"/>
                </a:solidFill>
              </a:rPr>
              <a:t>100.000 </a:t>
            </a:r>
            <a:r>
              <a:rPr lang="de-DE" sz="1600" b="1" dirty="0" err="1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83,7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74" y="4451401"/>
            <a:ext cx="3586704" cy="17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24128" y="6165304"/>
            <a:ext cx="3731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Täglich gemeldete COVID-19 Fälle nach Infektionsquelle: Norwegen (dunkelblau), Ausland (grün), unbekannt (blau)</a:t>
            </a:r>
            <a:endParaRPr lang="de-DE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1" y="1052736"/>
            <a:ext cx="2543174" cy="31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824533" y="4149080"/>
            <a:ext cx="3349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Geographische Verteilung der Fälle pro 1.000 Einwohner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5040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13904" y="2348880"/>
            <a:ext cx="4634160" cy="380330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Meistbetroffene Regionen (nach Inzidenzen): Stockholm (83,3), </a:t>
            </a:r>
            <a:r>
              <a:rPr lang="de-DE" sz="1600" dirty="0" err="1" smtClean="0"/>
              <a:t>Östragötaland</a:t>
            </a:r>
            <a:r>
              <a:rPr lang="de-DE" sz="1600" dirty="0" smtClean="0"/>
              <a:t> (80,8), </a:t>
            </a:r>
            <a:r>
              <a:rPr lang="de-DE" sz="1600" dirty="0" err="1" smtClean="0"/>
              <a:t>Södermanland</a:t>
            </a:r>
            <a:r>
              <a:rPr lang="de-DE" sz="1600" dirty="0" smtClean="0"/>
              <a:t> (80,3) und </a:t>
            </a:r>
            <a:r>
              <a:rPr lang="de-DE" sz="1600" dirty="0" err="1" smtClean="0"/>
              <a:t>Jämtland</a:t>
            </a:r>
            <a:r>
              <a:rPr lang="de-DE" sz="1600" dirty="0" smtClean="0"/>
              <a:t> (61,9)</a:t>
            </a:r>
          </a:p>
          <a:p>
            <a:r>
              <a:rPr lang="de-DE" sz="1600" dirty="0" smtClean="0"/>
              <a:t>Testung</a:t>
            </a:r>
            <a:r>
              <a:rPr lang="de-DE" sz="1600" dirty="0"/>
              <a:t>: </a:t>
            </a:r>
            <a:r>
              <a:rPr lang="de-DE" sz="1600" dirty="0" smtClean="0"/>
              <a:t>36.900 </a:t>
            </a:r>
            <a:r>
              <a:rPr lang="de-DE" sz="1600" dirty="0"/>
              <a:t>Tests durchgeführt bis einschl. </a:t>
            </a:r>
            <a:r>
              <a:rPr lang="de-DE" sz="1600" dirty="0" smtClean="0"/>
              <a:t>KW13 (Positivquote ca</a:t>
            </a:r>
            <a:r>
              <a:rPr lang="de-DE" sz="1600" dirty="0"/>
              <a:t>.</a:t>
            </a:r>
            <a:r>
              <a:rPr lang="de-DE" sz="1600" dirty="0" smtClean="0"/>
              <a:t> 12%) </a:t>
            </a:r>
            <a:endParaRPr lang="de-DE" sz="1600" dirty="0"/>
          </a:p>
          <a:p>
            <a:r>
              <a:rPr lang="de-DE" sz="1400" dirty="0"/>
              <a:t>Zusätzlich </a:t>
            </a:r>
            <a:r>
              <a:rPr lang="de-DE" sz="1400" dirty="0" smtClean="0"/>
              <a:t>Testung von Proben aus Influenza-</a:t>
            </a:r>
            <a:r>
              <a:rPr lang="de-DE" sz="1400" dirty="0" err="1"/>
              <a:t>S</a:t>
            </a:r>
            <a:r>
              <a:rPr lang="de-DE" sz="1400" dirty="0" err="1" smtClean="0"/>
              <a:t>entinels</a:t>
            </a:r>
            <a:r>
              <a:rPr lang="de-DE" sz="1400" dirty="0" smtClean="0"/>
              <a:t>: 6</a:t>
            </a:r>
            <a:r>
              <a:rPr lang="de-DE" sz="1400" dirty="0"/>
              <a:t>% positiv </a:t>
            </a:r>
            <a:r>
              <a:rPr lang="de-DE" sz="1400" dirty="0" smtClean="0"/>
              <a:t>landesweit (ca. 150 Proben/Woche)</a:t>
            </a:r>
            <a:endParaRPr lang="de-DE" sz="1400" dirty="0"/>
          </a:p>
          <a:p>
            <a:r>
              <a:rPr lang="de-DE" sz="1400" dirty="0" smtClean="0"/>
              <a:t>Survey in </a:t>
            </a:r>
            <a:r>
              <a:rPr lang="de-DE" sz="1400" dirty="0" smtClean="0"/>
              <a:t>Stockholm (650 </a:t>
            </a:r>
            <a:r>
              <a:rPr lang="de-DE" sz="1400" dirty="0" smtClean="0"/>
              <a:t>Teilnehmer, Selbstabstrich)</a:t>
            </a:r>
            <a:endParaRPr lang="de-DE" sz="1400" dirty="0" smtClean="0"/>
          </a:p>
          <a:p>
            <a:r>
              <a:rPr lang="de-DE" sz="1600" dirty="0" smtClean="0"/>
              <a:t>Seit KW12 melden die meisten Fälle Schweden als Expositionsland (74%). </a:t>
            </a:r>
            <a:r>
              <a:rPr lang="de-DE" sz="1600" b="1" dirty="0"/>
              <a:t>„Community transmission“ </a:t>
            </a:r>
            <a:r>
              <a:rPr lang="de-DE" sz="1600" dirty="0" smtClean="0"/>
              <a:t>wird für zahlreiche Regionen angenommen</a:t>
            </a:r>
            <a:endParaRPr lang="de-DE" sz="1600" dirty="0"/>
          </a:p>
          <a:p>
            <a:r>
              <a:rPr lang="de-DE" sz="1600" dirty="0"/>
              <a:t>Strategie: Schutz der Risikogruppen, Förderung von Verhaltensmuster, wenige restriktive Maßnahmen </a:t>
            </a:r>
            <a:r>
              <a:rPr lang="de-DE" sz="1600" dirty="0" smtClean="0"/>
              <a:t>(Eigenverantwortung</a:t>
            </a:r>
            <a:r>
              <a:rPr lang="de-DE" sz="1600" dirty="0"/>
              <a:t>)</a:t>
            </a:r>
          </a:p>
          <a:p>
            <a:pPr marL="0" indent="0">
              <a:buNone/>
            </a:pPr>
            <a:endParaRPr lang="de-DE" sz="1600" dirty="0" smtClean="0"/>
          </a:p>
          <a:p>
            <a:endParaRPr lang="de-DE" sz="16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800" dirty="0">
                <a:latin typeface="ScalaSansPro-Bold" pitchFamily="50" charset="0"/>
              </a:rPr>
              <a:t>COVID-19/ Schweden</a:t>
            </a:r>
            <a:endParaRPr lang="en-GB" sz="28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75252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4.435 Fälle (+1.201)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180 Todesfälle 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Fallsterblichkeit :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4,1 %)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358 Intensivfälle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.: 44</a:t>
            </a:r>
          </a:p>
        </p:txBody>
      </p:sp>
      <p:pic>
        <p:nvPicPr>
          <p:cNvPr id="3" name="Picture 2" descr="C:\Users\jansena\Desktop\COVID-19_Outbreak_Cases_in_Sweden_by_Number_with_Lege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53" y="980728"/>
            <a:ext cx="15092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/>
          <a:stretch/>
        </p:blipFill>
        <p:spPr bwMode="auto">
          <a:xfrm>
            <a:off x="5292080" y="3991233"/>
            <a:ext cx="3888432" cy="28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Dänemark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46449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de-DE" sz="1600" b="1" dirty="0" smtClean="0">
                <a:solidFill>
                  <a:prstClr val="black"/>
                </a:solidFill>
              </a:rPr>
              <a:t>2.815 Fälle </a:t>
            </a:r>
            <a:endParaRPr lang="de-DE" sz="1600" b="1" dirty="0" smtClean="0">
              <a:solidFill>
                <a:prstClr val="black"/>
              </a:solidFill>
            </a:endParaRPr>
          </a:p>
          <a:p>
            <a:pPr marL="0" lvl="1"/>
            <a:r>
              <a:rPr lang="de-DE" sz="1600" b="1" dirty="0" smtClean="0">
                <a:solidFill>
                  <a:prstClr val="black"/>
                </a:solidFill>
              </a:rPr>
              <a:t>90 Todesfälle</a:t>
            </a:r>
            <a:r>
              <a:rPr lang="de-DE" sz="1600" b="1" dirty="0">
                <a:solidFill>
                  <a:prstClr val="black"/>
                </a:solidFill>
              </a:rPr>
              <a:t> </a:t>
            </a:r>
            <a:r>
              <a:rPr lang="de-DE" sz="1600" b="1" dirty="0" smtClean="0">
                <a:solidFill>
                  <a:prstClr val="black"/>
                </a:solidFill>
              </a:rPr>
              <a:t>(Fallsterblichkeit </a:t>
            </a:r>
            <a:r>
              <a:rPr lang="de-DE" sz="1600" b="1" dirty="0" smtClean="0">
                <a:solidFill>
                  <a:prstClr val="black"/>
                </a:solidFill>
              </a:rPr>
              <a:t>3,2 %)</a:t>
            </a:r>
            <a:endParaRPr lang="de-DE" sz="1600" b="1" dirty="0" smtClean="0">
              <a:solidFill>
                <a:prstClr val="black"/>
              </a:solidFill>
            </a:endParaRPr>
          </a:p>
          <a:p>
            <a:pPr marL="0" lvl="2"/>
            <a:r>
              <a:rPr lang="de-DE" sz="1600" b="1" dirty="0" smtClean="0">
                <a:solidFill>
                  <a:prstClr val="black"/>
                </a:solidFill>
              </a:rPr>
              <a:t>533 Fälle hospitalisiert</a:t>
            </a:r>
          </a:p>
          <a:p>
            <a:pPr marL="0" lvl="2"/>
            <a:r>
              <a:rPr lang="de-DE" sz="1600" b="1" dirty="0" smtClean="0">
                <a:solidFill>
                  <a:prstClr val="black"/>
                </a:solidFill>
              </a:rPr>
              <a:t>Inzidenz / </a:t>
            </a:r>
            <a:r>
              <a:rPr lang="de-DE" sz="1600" b="1" dirty="0">
                <a:solidFill>
                  <a:prstClr val="black"/>
                </a:solidFill>
              </a:rPr>
              <a:t>100.000 </a:t>
            </a:r>
            <a:r>
              <a:rPr lang="de-DE" sz="1600" b="1" dirty="0" err="1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</a:t>
            </a:r>
            <a:r>
              <a:rPr lang="de-DE" sz="1600" b="1" dirty="0">
                <a:solidFill>
                  <a:prstClr val="black"/>
                </a:solidFill>
              </a:rPr>
              <a:t>48,3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31410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75611"/>
            <a:ext cx="1435224" cy="83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98" y="3861048"/>
            <a:ext cx="3808562" cy="29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41784" y="234016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de-DE" sz="2000" dirty="0"/>
              <a:t>Insgesamt ca</a:t>
            </a:r>
            <a:r>
              <a:rPr lang="de-DE" sz="2000" dirty="0"/>
              <a:t>. 24.000 Tests (Positivquote 12 %) </a:t>
            </a:r>
          </a:p>
          <a:p>
            <a:endParaRPr lang="de-DE" sz="2000" u="sng" dirty="0" smtClean="0"/>
          </a:p>
          <a:p>
            <a:r>
              <a:rPr lang="de-DE" sz="2000" u="sng" dirty="0" smtClean="0"/>
              <a:t>Maßnahmen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Verbot </a:t>
            </a:r>
            <a:r>
              <a:rPr lang="de-DE" sz="2000" dirty="0"/>
              <a:t>von Veranstaltungen, Aktivitäten usw. mit mehr als 10 Personen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Verbot </a:t>
            </a:r>
            <a:r>
              <a:rPr lang="de-DE" sz="2000" dirty="0"/>
              <a:t>von Nachtclubs, Diskotheken, Bars, Kneipen, Wasserpfeifen-Cafés usw.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Verbot </a:t>
            </a:r>
            <a:r>
              <a:rPr lang="de-DE" sz="2000" dirty="0"/>
              <a:t>des Essens in Restaurants, Cafés usw.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Einkaufszentren müssen </a:t>
            </a:r>
            <a:r>
              <a:rPr lang="de-DE" sz="2000" dirty="0" smtClean="0"/>
              <a:t>schließen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Grenzkontrollen seit dem 14. März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55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7" y="1628800"/>
            <a:ext cx="8364475" cy="41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10051"/>
            <a:ext cx="1771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96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Bildschirmpräsentation (4:3)</PresentationFormat>
  <Paragraphs>85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Länder mit über 7.000 neue COVID 19-Fälle in den letzten 7 Tagen</vt:lpstr>
      <vt:lpstr>Länder mit 1.400-7.000 neue COVID 19-Fälle in den letzten 7 Tagen</vt:lpstr>
      <vt:lpstr>COVID-19/ Skandinavien</vt:lpstr>
      <vt:lpstr>COVID-19/ Norwegen</vt:lpstr>
      <vt:lpstr>COVID-19/ Schweden</vt:lpstr>
      <vt:lpstr>COVID-19/ Dänemark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90</cp:revision>
  <dcterms:created xsi:type="dcterms:W3CDTF">2020-03-24T07:57:46Z</dcterms:created>
  <dcterms:modified xsi:type="dcterms:W3CDTF">2020-04-01T08:19:29Z</dcterms:modified>
</cp:coreProperties>
</file>