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4" r:id="rId2"/>
    <p:sldId id="395" r:id="rId3"/>
    <p:sldId id="399" r:id="rId4"/>
    <p:sldId id="355" r:id="rId5"/>
    <p:sldId id="381" r:id="rId6"/>
    <p:sldId id="356" r:id="rId7"/>
    <p:sldId id="378" r:id="rId8"/>
    <p:sldId id="345" r:id="rId9"/>
    <p:sldId id="397" r:id="rId10"/>
    <p:sldId id="393" r:id="rId11"/>
    <p:sldId id="394" r:id="rId12"/>
    <p:sldId id="380" r:id="rId13"/>
    <p:sldId id="409" r:id="rId14"/>
    <p:sldId id="410" r:id="rId15"/>
    <p:sldId id="348" r:id="rId16"/>
    <p:sldId id="349" r:id="rId17"/>
    <p:sldId id="402" r:id="rId18"/>
    <p:sldId id="403" r:id="rId19"/>
    <p:sldId id="384" r:id="rId20"/>
    <p:sldId id="392" r:id="rId21"/>
    <p:sldId id="407" r:id="rId22"/>
    <p:sldId id="404" r:id="rId23"/>
    <p:sldId id="408" r:id="rId24"/>
    <p:sldId id="398" r:id="rId25"/>
    <p:sldId id="400" r:id="rId26"/>
    <p:sldId id="401" r:id="rId27"/>
    <p:sldId id="362" r:id="rId28"/>
    <p:sldId id="363" r:id="rId29"/>
    <p:sldId id="370" r:id="rId30"/>
    <p:sldId id="385" r:id="rId31"/>
    <p:sldId id="386" r:id="rId32"/>
    <p:sldId id="387" r:id="rId33"/>
    <p:sldId id="389" r:id="rId34"/>
    <p:sldId id="388" r:id="rId35"/>
    <p:sldId id="391" r:id="rId3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006EC7"/>
    <a:srgbClr val="045AA6"/>
    <a:srgbClr val="338BD2"/>
    <a:srgbClr val="367BB8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3461" autoAdjust="0"/>
  </p:normalViewPr>
  <p:slideViewPr>
    <p:cSldViewPr snapToGrid="0" snapToObjects="1">
      <p:cViewPr>
        <p:scale>
          <a:sx n="90" d="100"/>
          <a:sy n="90" d="100"/>
        </p:scale>
        <p:origin x="-2526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618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i.de/register/kartenansich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i.de/register/kartenansicht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r>
              <a:rPr lang="de-DE" dirty="0"/>
              <a:t>Datenquelle: Covid19_Liste, Datenblätter: </a:t>
            </a:r>
          </a:p>
          <a:p>
            <a:pPr defTabSz="457886">
              <a:defRPr/>
            </a:pPr>
            <a:r>
              <a:rPr lang="de-DE" dirty="0"/>
              <a:t>Gesamtzahl Fälle: bestätigte Fälle (00 Uhr)</a:t>
            </a:r>
          </a:p>
          <a:p>
            <a:pPr defTabSz="457886">
              <a:defRPr/>
            </a:pPr>
            <a:r>
              <a:rPr lang="de-DE" dirty="0"/>
              <a:t>Anzahl Todesfälle: bestätigte Fälle (00 Uhr), Filter </a:t>
            </a:r>
            <a:r>
              <a:rPr lang="de-DE" dirty="0" err="1"/>
              <a:t>VerstorbenStatus</a:t>
            </a:r>
            <a:r>
              <a:rPr lang="de-DE" dirty="0"/>
              <a:t>=Ja</a:t>
            </a:r>
          </a:p>
          <a:p>
            <a:pPr defTabSz="457886">
              <a:defRPr/>
            </a:pPr>
            <a:r>
              <a:rPr lang="de-DE" dirty="0" smtClean="0">
                <a:solidFill>
                  <a:schemeClr val="tx1"/>
                </a:solidFill>
              </a:rPr>
              <a:t>Betroffene Bundesländer: </a:t>
            </a:r>
            <a:r>
              <a:rPr lang="de-DE" dirty="0" err="1"/>
              <a:t>MeldeBundesland</a:t>
            </a:r>
            <a:endParaRPr lang="de-DE" dirty="0"/>
          </a:p>
          <a:p>
            <a:pPr defTabSz="457886">
              <a:defRPr/>
            </a:pPr>
            <a:r>
              <a:rPr lang="de-DE" dirty="0" smtClean="0">
                <a:solidFill>
                  <a:schemeClr val="tx1"/>
                </a:solidFill>
              </a:rPr>
              <a:t>Betroffene Landkreise: Meldelandkreis</a:t>
            </a:r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S:\Projekte\RKI_nCoV-Lage\3.Kommunikation\3.7.Lageberichte; Datei: Meldeaktivität 5 Tage</a:t>
            </a:r>
          </a:p>
          <a:p>
            <a:pPr defTabSz="457886">
              <a:defRPr/>
            </a:pPr>
            <a:r>
              <a:rPr lang="de-DE" dirty="0"/>
              <a:t>Ansprechpartner Erstellung </a:t>
            </a:r>
            <a:r>
              <a:rPr lang="de-DE" dirty="0" err="1"/>
              <a:t>RegioGraph</a:t>
            </a:r>
            <a:r>
              <a:rPr lang="de-DE" dirty="0"/>
              <a:t> Karten: Mirko Faber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0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S:\Projekte\RKI_nCoV-Lage\3.Kommunikation\3.7.Lageberichte; Datei: Meldeaktivität 3 Tage</a:t>
            </a:r>
          </a:p>
          <a:p>
            <a:pPr defTabSz="457886">
              <a:defRPr/>
            </a:pPr>
            <a:r>
              <a:rPr lang="de-DE" dirty="0"/>
              <a:t>Ansprechpartner Erstellung </a:t>
            </a:r>
            <a:r>
              <a:rPr lang="de-DE" dirty="0" err="1"/>
              <a:t>RegioGraph</a:t>
            </a:r>
            <a:r>
              <a:rPr lang="de-DE" dirty="0"/>
              <a:t> Karten: Mirko Faber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0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Ordner des aktuellen Lageberichts S:\Projekte\RKI_nCoV-Lage\3.Kommunikation\3.7.Lageberichte; PDF Datei: kreise_xxxx-xx-xx_optionEM5_00</a:t>
            </a:r>
          </a:p>
          <a:p>
            <a:r>
              <a:rPr lang="de-DE" dirty="0"/>
              <a:t>Ansprechpartner Erstellung Trendanalysen: Alexander Ulrich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79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S:\Projekte\RKI_nCoV-Lage\3.Kommunikation\3.7.Lageberichte; CSV-Dateien zu Trendanalysen von Alexander Ulrich </a:t>
            </a:r>
          </a:p>
          <a:p>
            <a:endParaRPr lang="de-DE" dirty="0"/>
          </a:p>
          <a:p>
            <a:r>
              <a:rPr lang="de-DE" dirty="0"/>
              <a:t>Top 15 Landkreis nach Fällen: top15_cases; </a:t>
            </a:r>
          </a:p>
          <a:p>
            <a:r>
              <a:rPr lang="de-DE" dirty="0"/>
              <a:t>Top 15 Landkreis nach Inzidenzen: top15_incidence</a:t>
            </a:r>
          </a:p>
          <a:p>
            <a:r>
              <a:rPr lang="de-DE" dirty="0"/>
              <a:t>Exponentieller Trend</a:t>
            </a:r>
            <a:r>
              <a:rPr lang="de-DE" sz="1400" dirty="0"/>
              <a:t>: top15_expgrowth</a:t>
            </a:r>
          </a:p>
          <a:p>
            <a:r>
              <a:rPr lang="de-DE" sz="1400" dirty="0"/>
              <a:t>Exportierte Fälle: top15_export</a:t>
            </a:r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7 Tages Inzidenz:</a:t>
            </a:r>
            <a:r>
              <a:rPr lang="de-DE" baseline="0" dirty="0" smtClean="0"/>
              <a:t> </a:t>
            </a:r>
            <a:r>
              <a:rPr lang="de-DE" dirty="0"/>
              <a:t>Covid19_Liste, Datenblatt: </a:t>
            </a:r>
            <a:r>
              <a:rPr lang="de-DE" dirty="0" smtClean="0"/>
              <a:t>Meldelandkreis, Inzidenzen letzte 7 Tagen: nach Größe absteigend sortieren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S:\Projekte\RKI_nCoV-Lage\3.Kommunikation\3.7.Lageberichte; CSV-Dateien zu Trendanalysen von Alexander Ulrich </a:t>
            </a:r>
          </a:p>
          <a:p>
            <a:endParaRPr lang="de-DE" dirty="0"/>
          </a:p>
          <a:p>
            <a:r>
              <a:rPr lang="de-DE" dirty="0"/>
              <a:t>Top 15 Landkreis nach Fällen: top15_cases; </a:t>
            </a:r>
          </a:p>
          <a:p>
            <a:r>
              <a:rPr lang="de-DE" dirty="0"/>
              <a:t>Top 15 Landkreis nach Inzidenzen: top15_incidence</a:t>
            </a:r>
          </a:p>
          <a:p>
            <a:r>
              <a:rPr lang="de-DE" dirty="0"/>
              <a:t>Exponentieller Trend</a:t>
            </a:r>
            <a:r>
              <a:rPr lang="de-DE" sz="1400" dirty="0"/>
              <a:t>: top15_expgrowth</a:t>
            </a:r>
          </a:p>
          <a:p>
            <a:r>
              <a:rPr lang="de-DE" sz="1400" dirty="0"/>
              <a:t>Exportierte Fälle: top15_export</a:t>
            </a:r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7 Tages Inzidenz:</a:t>
            </a:r>
            <a:r>
              <a:rPr lang="de-DE" baseline="0" dirty="0" smtClean="0"/>
              <a:t> </a:t>
            </a:r>
            <a:r>
              <a:rPr lang="de-DE" dirty="0"/>
              <a:t>Covid19_Liste, Datenblatt: </a:t>
            </a:r>
            <a:r>
              <a:rPr lang="de-DE" dirty="0" smtClean="0"/>
              <a:t>Meldelandkreis, Inzidenzen letzte 7 Tagen: nach Größe absteigend sortieren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endParaRPr lang="de-DE" dirty="0" smtClean="0"/>
          </a:p>
          <a:p>
            <a:r>
              <a:rPr lang="de-DE" dirty="0" smtClean="0"/>
              <a:t>Excel-Tabelle: COVID-19-Stand_Liste; Reiter Alter-Geschlecht </a:t>
            </a:r>
          </a:p>
          <a:p>
            <a:r>
              <a:rPr lang="de-DE" dirty="0" smtClean="0"/>
              <a:t>Excel-Tabelle: COVID-19-Stand_Liste; Reiter Todesfälle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313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Wird nur</a:t>
            </a:r>
            <a:r>
              <a:rPr lang="de-DE" baseline="0" dirty="0" smtClean="0"/>
              <a:t> einmal die Woche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44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Wird nur</a:t>
            </a:r>
            <a:r>
              <a:rPr lang="de-DE" baseline="0" dirty="0" smtClean="0"/>
              <a:t> einmal die Woche aktualisiert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621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Zahlen zur durchgeführten Testungen auf SARS-</a:t>
            </a:r>
            <a:r>
              <a:rPr lang="de-DE" dirty="0" err="1"/>
              <a:t>CoV</a:t>
            </a:r>
            <a:r>
              <a:rPr lang="de-DE" dirty="0"/>
              <a:t> 1x wöchentlich am Mittwoch aktualisiert, Ansprechpartnerin: Janna Seifried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3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r>
              <a:rPr lang="de-DE" dirty="0" smtClean="0"/>
              <a:t>Excel-Datei: </a:t>
            </a:r>
            <a:r>
              <a:rPr lang="de-DE" dirty="0" err="1" smtClean="0"/>
              <a:t>Zahlen_Genesene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126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Ansprechpartner</a:t>
            </a:r>
            <a:r>
              <a:rPr lang="de-DE" baseline="0" dirty="0" smtClean="0"/>
              <a:t> </a:t>
            </a:r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: Linus Grabenhenrich </a:t>
            </a:r>
          </a:p>
          <a:p>
            <a:r>
              <a:rPr lang="de-DE" dirty="0" smtClean="0"/>
              <a:t>Webseite DIVI-</a:t>
            </a:r>
            <a:r>
              <a:rPr lang="de-DE" dirty="0" err="1" smtClean="0"/>
              <a:t>IntensivRegister</a:t>
            </a:r>
            <a:r>
              <a:rPr lang="de-DE" dirty="0" smtClean="0"/>
              <a:t>: </a:t>
            </a:r>
            <a:r>
              <a:rPr lang="de-DE" u="sng" dirty="0">
                <a:hlinkClick r:id="rId3"/>
              </a:rPr>
              <a:t>https://www.divi.de/register/kartenansicht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25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Ansprechpartner</a:t>
            </a:r>
            <a:r>
              <a:rPr lang="de-DE" baseline="0" dirty="0" smtClean="0"/>
              <a:t> </a:t>
            </a:r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: Linus Grabenhenrich </a:t>
            </a:r>
          </a:p>
          <a:p>
            <a:r>
              <a:rPr lang="de-DE" dirty="0" smtClean="0"/>
              <a:t>Webseite DIVI-</a:t>
            </a:r>
            <a:r>
              <a:rPr lang="de-DE" dirty="0" err="1" smtClean="0"/>
              <a:t>IntensivRegister</a:t>
            </a:r>
            <a:r>
              <a:rPr lang="de-DE" dirty="0" smtClean="0"/>
              <a:t>: </a:t>
            </a:r>
            <a:r>
              <a:rPr lang="de-DE" u="sng" dirty="0">
                <a:hlinkClick r:id="rId3"/>
              </a:rPr>
              <a:t>https://www.divi.de/register/kartenansicht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391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Slide 1: Abnahme der Mobilität deutschlandweit, tagesaufgelöst und gemittelt im März bis zum 23.3.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669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Bayern spezifisch der Effekt der Ausgangsperre, die Reduktion der Mobilität von 40 auf 60% bundeslandesweit.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046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Vergleich der Mobilität (Beispiel Ruhgebiet und Berlin) am 23.3. im vergleich zur Vorwoche. Reduktion um etwa 31%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690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 Titel </a:t>
            </a:r>
            <a:r>
              <a:rPr lang="de-DE" b="1" dirty="0" smtClean="0"/>
              <a:t>Anzahl </a:t>
            </a:r>
            <a:r>
              <a:rPr lang="de-DE" dirty="0" smtClean="0"/>
              <a:t>der Aktivitäten aktualisieren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Datenquelle: S:\Projekte\RKI_nCoV-Lage\1.Lagemanagement\1.9.Intern.Kommunikation_12-IfSG\nCoV-Übersicht_Cluster-KoNa.xlsx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66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dirty="0"/>
              <a:t>Influenza-Wochenbericht https://influenza.rki.de/Wochenberichte.aspx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797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dirty="0"/>
              <a:t>Influenza-Wochenbericht https://influenza.rki.de/Wochenberichte.aspx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731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dirty="0"/>
              <a:t>Influenza-Wochenbericht https://influenza.rki.de/Wochenberichte.aspx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072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dirty="0"/>
              <a:t>Influenza-Wochenbericht https://influenza.rki.de/Wochenberichte.aspx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96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Datenblatt: Dashboard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95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92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Datenblatt: </a:t>
            </a:r>
            <a:r>
              <a:rPr lang="de-DE" dirty="0" err="1"/>
              <a:t>EpiCurve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1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</a:t>
            </a:r>
            <a:r>
              <a:rPr lang="de-DE" dirty="0"/>
              <a:t>nach Land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46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</a:p>
          <a:p>
            <a:pPr defTabSz="457886">
              <a:defRPr/>
            </a:pPr>
            <a:r>
              <a:rPr lang="de-DE" dirty="0"/>
              <a:t>Anzahl, Differenz Vortag, Inzidenz: </a:t>
            </a:r>
            <a:r>
              <a:rPr lang="de-DE" dirty="0" err="1"/>
              <a:t>MeldeBundesland</a:t>
            </a:r>
            <a:endParaRPr lang="de-DE" dirty="0"/>
          </a:p>
          <a:p>
            <a:pPr defTabSz="457886">
              <a:defRPr/>
            </a:pPr>
            <a:r>
              <a:rPr lang="de-DE" dirty="0"/>
              <a:t>Todesfälle: Todesfälle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Ordner des aktuellen Lageberichts S:\Projekte\RKI_nCoV-Lage\3.Kommunikation\3.7.Lageberichte; PDF Datei: bundesländerxxxx-xx-xx_optionEM5_00</a:t>
            </a:r>
          </a:p>
          <a:p>
            <a:r>
              <a:rPr lang="de-DE" dirty="0"/>
              <a:t>Ansprechpartner Erstellung Trendanalysen: Alexander Ulrich</a:t>
            </a:r>
          </a:p>
          <a:p>
            <a:endParaRPr lang="de-DE" dirty="0"/>
          </a:p>
          <a:p>
            <a:r>
              <a:rPr lang="de-DE" dirty="0"/>
              <a:t>es wird Erkrankungsdatum verwendet wenn vorhanden ansonsten das Meldedatum minus 5 Tage (</a:t>
            </a:r>
            <a:r>
              <a:rPr lang="de-DE" dirty="0" err="1"/>
              <a:t>durschn</a:t>
            </a:r>
            <a:r>
              <a:rPr lang="de-DE" dirty="0"/>
              <a:t>. Meldeverzug)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S:\Projekte\RKI_nCoV-Lage\3.Kommunikation\3.7.Lageberichte; Datei: Covid-19_LK (zur Auswahl: Grafik mit/ohne Fallzahlen, in deutsch/ englisch) </a:t>
            </a:r>
          </a:p>
          <a:p>
            <a:pPr defTabSz="457886">
              <a:defRPr/>
            </a:pPr>
            <a:r>
              <a:rPr lang="de-DE" dirty="0"/>
              <a:t>Ansprechpartner Erstellung </a:t>
            </a:r>
            <a:r>
              <a:rPr lang="de-DE" dirty="0" err="1"/>
              <a:t>RegioGraph</a:t>
            </a:r>
            <a:r>
              <a:rPr lang="de-DE" dirty="0"/>
              <a:t> Karten: Mirko Faber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5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S:\Projekte\RKI_nCoV-Lage\3.Kommunikation\3.7.Lageberichte; Datei: Meldeaktivität 7 Tage</a:t>
            </a:r>
          </a:p>
          <a:p>
            <a:pPr defTabSz="457886">
              <a:defRPr/>
            </a:pPr>
            <a:r>
              <a:rPr lang="de-DE" dirty="0"/>
              <a:t>Ansprechpartner Erstellung </a:t>
            </a:r>
            <a:r>
              <a:rPr lang="de-DE" dirty="0" err="1"/>
              <a:t>RegioGraph</a:t>
            </a:r>
            <a:r>
              <a:rPr lang="de-DE" dirty="0"/>
              <a:t> Karten: Mirko Faber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49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Update: COVID-19 National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B1F9-A627-461B-A50E-819796678E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3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  <p:sldLayoutId id="214748366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RKI_nCoV-Lage\1.Lagemanagement\1.9.Intern.Kommunikation_12-IfSG\nCoV-&#220;bersicht_Cluster-KoNa.xls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 </a:t>
            </a:r>
            <a:r>
              <a:rPr lang="de-DE" b="0" dirty="0" smtClean="0">
                <a:solidFill>
                  <a:schemeClr val="tx1"/>
                </a:solidFill>
              </a:rPr>
              <a:t>(Datenstand 31.2020,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89930"/>
              </p:ext>
            </p:extLst>
          </p:nvPr>
        </p:nvGraphicFramePr>
        <p:xfrm>
          <a:off x="733423" y="1651000"/>
          <a:ext cx="7721808" cy="200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892"/>
                <a:gridCol w="2306958"/>
                <a:gridCol w="2306958"/>
              </a:tblGrid>
              <a:tr h="39691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61.913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+ 4.615 (7%)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583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+ 128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412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6815" y="377892"/>
            <a:ext cx="7220309" cy="1077218"/>
          </a:xfrm>
        </p:spPr>
        <p:txBody>
          <a:bodyPr/>
          <a:lstStyle/>
          <a:p>
            <a:r>
              <a:rPr lang="de-DE" sz="2400" dirty="0" smtClean="0"/>
              <a:t>Update 26.-30.03.2020: 34 </a:t>
            </a:r>
            <a:r>
              <a:rPr lang="de-DE" sz="2400" dirty="0"/>
              <a:t>LKs mit </a:t>
            </a:r>
            <a:r>
              <a:rPr lang="de-DE" sz="2400" dirty="0" smtClean="0"/>
              <a:t>5-Tages-Inzidenz &gt;50, 5 &gt;100 Fälle/100.000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1800" b="0" dirty="0" smtClean="0"/>
              <a:t>(Datenstand: 31.03.2020,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5" y="1294367"/>
            <a:ext cx="6443932" cy="45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7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8447" y="372058"/>
            <a:ext cx="8092592" cy="1015663"/>
          </a:xfrm>
        </p:spPr>
        <p:txBody>
          <a:bodyPr/>
          <a:lstStyle/>
          <a:p>
            <a:r>
              <a:rPr lang="de-DE" sz="2400" dirty="0" smtClean="0"/>
              <a:t>Update 28.-30.03.2020: </a:t>
            </a:r>
            <a:r>
              <a:rPr lang="de-DE" sz="2400" dirty="0"/>
              <a:t>2</a:t>
            </a:r>
            <a:r>
              <a:rPr lang="de-DE" sz="2400" dirty="0" smtClean="0"/>
              <a:t> </a:t>
            </a:r>
            <a:r>
              <a:rPr lang="de-DE" sz="2400" dirty="0"/>
              <a:t>LKs mit </a:t>
            </a:r>
            <a:r>
              <a:rPr lang="de-DE" sz="2400" dirty="0" smtClean="0"/>
              <a:t>3-Tages-Inzidenz &gt;50 Fälle;</a:t>
            </a:r>
            <a:br>
              <a:rPr lang="de-DE" sz="2400" dirty="0" smtClean="0"/>
            </a:br>
            <a:r>
              <a:rPr lang="de-DE" sz="2400" dirty="0" smtClean="0"/>
              <a:t>1 </a:t>
            </a:r>
            <a:r>
              <a:rPr lang="de-DE" sz="2400" dirty="0"/>
              <a:t>&gt;100 Fälle/100.000 </a:t>
            </a:r>
            <a:r>
              <a:rPr lang="de-DE" sz="2400" dirty="0" err="1"/>
              <a:t>Einw</a:t>
            </a:r>
            <a:r>
              <a:rPr lang="de-DE" sz="2400" dirty="0"/>
              <a:t>. </a:t>
            </a:r>
            <a:r>
              <a:rPr lang="de-DE" sz="1800" b="0" dirty="0"/>
              <a:t>(Datenstand: </a:t>
            </a:r>
            <a:r>
              <a:rPr lang="de-DE" sz="1800" b="0" dirty="0" smtClean="0"/>
              <a:t>31.03.2020</a:t>
            </a:r>
            <a:r>
              <a:rPr lang="de-DE" sz="1800" b="0" dirty="0"/>
              <a:t>, 0:00 Uhr)</a:t>
            </a:r>
            <a:br>
              <a:rPr lang="de-DE" sz="1800" b="0" dirty="0"/>
            </a:br>
            <a:endParaRPr lang="de-DE" sz="18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7" y="1387721"/>
            <a:ext cx="5932158" cy="41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317" y="312682"/>
            <a:ext cx="7891155" cy="584775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31.03.2020, </a:t>
            </a:r>
            <a:r>
              <a:rPr lang="de-DE" sz="1600" b="0" dirty="0">
                <a:solidFill>
                  <a:schemeClr val="tx1"/>
                </a:solidFill>
              </a:rPr>
              <a:t>0:00 Uhr; nach Erkrankungsdatum bzw. Meldedatum-Diagnoseverzug v. 5 Tagen)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7" y="1055830"/>
            <a:ext cx="7965657" cy="5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2" y="66218"/>
            <a:ext cx="7151434" cy="553998"/>
          </a:xfrm>
          <a:noFill/>
        </p:spPr>
        <p:txBody>
          <a:bodyPr/>
          <a:lstStyle/>
          <a:p>
            <a:r>
              <a:rPr lang="de-DE" dirty="0"/>
              <a:t>Top 15  Inzidenz – Trend  -  Exportierte Fälle </a:t>
            </a:r>
            <a:br>
              <a:rPr lang="de-DE" dirty="0"/>
            </a:br>
            <a:r>
              <a:rPr lang="de-DE" sz="1400" b="0" dirty="0" smtClean="0">
                <a:solidFill>
                  <a:schemeClr val="tx1"/>
                </a:solidFill>
              </a:rPr>
              <a:t>(Datenstand 30.03.2020, 0:00 Uhr)</a:t>
            </a:r>
            <a:endParaRPr lang="de-DE" sz="14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3925019" y="3096883"/>
            <a:ext cx="159588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34397"/>
              </p:ext>
            </p:extLst>
          </p:nvPr>
        </p:nvGraphicFramePr>
        <p:xfrm>
          <a:off x="555922" y="730832"/>
          <a:ext cx="7260865" cy="5509560"/>
        </p:xfrm>
        <a:graphic>
          <a:graphicData uri="http://schemas.openxmlformats.org/drawingml/2006/table">
            <a:tbl>
              <a:tblPr/>
              <a:tblGrid>
                <a:gridCol w="318534"/>
                <a:gridCol w="1148997"/>
                <a:gridCol w="682573"/>
                <a:gridCol w="1046610"/>
                <a:gridCol w="682573"/>
                <a:gridCol w="1001106"/>
                <a:gridCol w="682573"/>
                <a:gridCol w="1015326"/>
                <a:gridCol w="682573"/>
              </a:tblGrid>
              <a:tr h="45238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15 Landkreise nach Fällen</a:t>
                      </a:r>
                    </a:p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15 Landkreise nach Inzidenz</a:t>
                      </a:r>
                    </a:p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7-Tages Inzidenz</a:t>
                      </a:r>
                    </a:p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Exponentieller Trend</a:t>
                      </a:r>
                    </a:p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581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München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Tirschenreuth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Tirschenreuth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Salzlandkreis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Hamburg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Heinsberg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Neustadt a.d.Waldnaab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874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Heinsberg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1229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Hohenlohekreis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Bielefeld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2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Köln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Wunsidel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Günzburg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581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737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Miesbach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Neustadt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a.d.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Waldnaab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Ostallgäu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StadtRegion Aachen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Sigmaringen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Hannover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Wunsiedel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i.Fichtelgebirge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Miesbach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Weißenburg-Gunzenhausen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Esslingen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Freising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Hohenlohekreis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Ansbach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Stuttgart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Sigmaringen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Rottal-Inn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Mühldorf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a.Inn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2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Rosenheim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Rosenheim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Wolfsburg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288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Ludwigsburg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Neustadt a.d.Waldnaab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Freising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Braunschweig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0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München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Rottal-Inn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Zollernalbkreis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Rottweil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556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Rhein-Sieg-Kreis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Würzburg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Erding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Saale-Orla-Kreis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1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Rhein-Neckar-Kreis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Erding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Weiden i.d. Opf.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Bayreuth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4995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Freising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Starnberg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Heinsberg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Landsberg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a.Lech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9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2528" y="66218"/>
            <a:ext cx="7000168" cy="553998"/>
          </a:xfrm>
          <a:noFill/>
        </p:spPr>
        <p:txBody>
          <a:bodyPr/>
          <a:lstStyle/>
          <a:p>
            <a:r>
              <a:rPr lang="de-DE" dirty="0"/>
              <a:t>Top 15  Inzidenz – Trend  -  Exportierte Fälle </a:t>
            </a:r>
            <a:br>
              <a:rPr lang="de-DE" dirty="0"/>
            </a:br>
            <a:r>
              <a:rPr lang="de-DE" sz="1400" b="0" dirty="0" smtClean="0">
                <a:solidFill>
                  <a:schemeClr val="tx1"/>
                </a:solidFill>
              </a:rPr>
              <a:t>(Datenstand 31.03.2020, 0:00 Uhr)</a:t>
            </a:r>
            <a:endParaRPr lang="de-DE" sz="14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3925019" y="3096883"/>
            <a:ext cx="159588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04482"/>
              </p:ext>
            </p:extLst>
          </p:nvPr>
        </p:nvGraphicFramePr>
        <p:xfrm>
          <a:off x="397711" y="802017"/>
          <a:ext cx="7655209" cy="5635214"/>
        </p:xfrm>
        <a:graphic>
          <a:graphicData uri="http://schemas.openxmlformats.org/drawingml/2006/table">
            <a:tbl>
              <a:tblPr/>
              <a:tblGrid>
                <a:gridCol w="335834"/>
                <a:gridCol w="1211400"/>
                <a:gridCol w="719644"/>
                <a:gridCol w="1103453"/>
                <a:gridCol w="719644"/>
                <a:gridCol w="1055477"/>
                <a:gridCol w="719644"/>
                <a:gridCol w="1070469"/>
                <a:gridCol w="719644"/>
              </a:tblGrid>
              <a:tr h="4769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15 Landkreise nach Fällen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15 Landkreise nach Inzidenz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7-Tages Inzidenz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Exponentieller Trend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296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München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2444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Tirschenreuth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Tirschenreuth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Neustadt a.d.Waldnaab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56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Hamburg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2191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Heinsberg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Günzburg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5766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Heinsberg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1238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Hohenlohekreis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Weißenburg-Gunzenhausen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63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Köln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992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Neustadt a.d. Waldnaab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Ostallgäu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296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Hannover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Hohenlohekreis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Kaufbeuren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74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Esslingen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Miesbach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Sigmaringen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Saale-Orla-Kreis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9595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748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Wunsiedel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i.Fichtelgebirge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</a:t>
                      </a:r>
                      <a:r>
                        <a:rPr lang="de-DE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Wunsidel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i.Fichtelgebirge</a:t>
                      </a:r>
                      <a:endParaRPr lang="de-DE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Wolfsburg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796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StadtRegion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Aachen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715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Freising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Rottal-Inn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8971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Stuttgart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Sigmaringen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Erding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Bayreuth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63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Ludwigsburg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673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Erding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Rosenheim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Main-Tauber-Kreis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50964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Neustadt a.d.Waldnaab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Miesbach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Hildburghausen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6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Rhein-Neckar-Kreis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Rosenheim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Freising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Mühldorf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a.Inn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9595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München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Rottal-Inn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Weiden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i.d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Opf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Bayreuth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6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999" marR="8999" marT="899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Rhein-Sieg-Kreis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Würzburg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Wolfsburg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Ludwigshafen</a:t>
                      </a:r>
                    </a:p>
                  </a:txBody>
                  <a:tcPr marL="8999" marR="8999" marT="8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8999" marR="8999" marT="899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2965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  <a:endParaRPr lang="de-DE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Freising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Starnberg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Heinsberg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Landsberg </a:t>
                      </a:r>
                      <a:r>
                        <a:rPr lang="de-DE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a.Lech</a:t>
                      </a:r>
                      <a:endParaRPr lang="de-DE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</a:t>
            </a:r>
            <a:r>
              <a:rPr lang="de-DE" sz="2000" b="0" dirty="0">
                <a:solidFill>
                  <a:srgbClr val="FF0000"/>
                </a:solidFill>
              </a:rPr>
              <a:t>Datenstand </a:t>
            </a:r>
            <a:r>
              <a:rPr lang="de-DE" sz="2000" b="0" dirty="0" smtClean="0">
                <a:solidFill>
                  <a:srgbClr val="FF0000"/>
                </a:solidFill>
              </a:rPr>
              <a:t>27.03.2020, </a:t>
            </a:r>
            <a:r>
              <a:rPr lang="de-DE" sz="2000" b="0" dirty="0">
                <a:solidFill>
                  <a:srgbClr val="FF0000"/>
                </a:solidFill>
              </a:rPr>
              <a:t>0:00 </a:t>
            </a:r>
            <a:r>
              <a:rPr lang="de-DE" sz="2000" b="0" dirty="0" smtClean="0">
                <a:solidFill>
                  <a:srgbClr val="FF0000"/>
                </a:solidFill>
              </a:rPr>
              <a:t>Uhr</a:t>
            </a:r>
            <a:r>
              <a:rPr lang="de-DE" sz="2000" b="0" dirty="0" smtClean="0">
                <a:solidFill>
                  <a:schemeClr val="tx1"/>
                </a:solidFill>
              </a:rPr>
              <a:t>)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09541"/>
              </p:ext>
            </p:extLst>
          </p:nvPr>
        </p:nvGraphicFramePr>
        <p:xfrm>
          <a:off x="344385" y="892751"/>
          <a:ext cx="8621491" cy="566928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473006"/>
                <a:gridCol w="1837736"/>
                <a:gridCol w="4310749"/>
              </a:tblGrid>
              <a:tr h="5505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Bundesland (Expositionsort)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effectLst/>
                        </a:rPr>
                        <a:t>Anzahl Nennungen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effectLst/>
                        </a:rPr>
                        <a:t>Häufig genannte Kreise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Nordrhein-Westfalen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4558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 smtClean="0">
                          <a:effectLst/>
                        </a:rPr>
                        <a:t>Heinsberg: 770,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520, SK Essen 301, Borken: 266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Bayern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3774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kern="1200" dirty="0" smtClean="0">
                          <a:effectLst/>
                        </a:rPr>
                        <a:t>Rosenheim:  388; Tirschenreuth: 253;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Freising</a:t>
                      </a:r>
                      <a:r>
                        <a:rPr lang="de-DE" sz="1400" u="none" strike="noStrike" kern="1200" dirty="0">
                          <a:effectLst/>
                        </a:rPr>
                        <a:t>: </a:t>
                      </a:r>
                      <a:r>
                        <a:rPr lang="de-DE" sz="1400" u="none" strike="noStrike" kern="1200" dirty="0" smtClean="0">
                          <a:effectLst/>
                        </a:rPr>
                        <a:t>246; LK Erding, LK Dachau:</a:t>
                      </a:r>
                      <a:r>
                        <a:rPr lang="de-DE" sz="1400" u="none" strike="noStrike" kern="1200" baseline="0" dirty="0" smtClean="0">
                          <a:effectLst/>
                        </a:rPr>
                        <a:t> 152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Freiburg: 156; LK Esslingen: 131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Niedersachsen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LK Osnabrück: 141, LK Harburg: 121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Berlin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Mitte: 144, Neukölln: 129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Hessen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Rheinland-Pfalz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Mayen-Koblenz: </a:t>
                      </a:r>
                      <a:r>
                        <a:rPr lang="de-DE" sz="1400" u="none" strike="noStrike" kern="1200" baseline="0" dirty="0" smtClean="0">
                          <a:effectLst/>
                        </a:rPr>
                        <a:t> 140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Hamburg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Thüringen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Brandenburg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Schleswig-Holstein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Saarland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Sachsen-Anhalt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Mecklenburg-Vorpommern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Bremen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12.812 Nennungen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615796" y="523419"/>
            <a:ext cx="7056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Keine Update </a:t>
            </a:r>
            <a:r>
              <a:rPr lang="de-DE" dirty="0" smtClean="0">
                <a:solidFill>
                  <a:srgbClr val="FF0000"/>
                </a:solidFill>
              </a:rPr>
              <a:t>verfügbar!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257299"/>
            <a:ext cx="8686801" cy="516725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Alter: Median 48 Jahre;  Mittelwert 47 Jahre</a:t>
            </a:r>
          </a:p>
          <a:p>
            <a:r>
              <a:rPr lang="de-DE" dirty="0" smtClean="0"/>
              <a:t>Geschlecht 32.229 (52%) männlich; 29.443 (48%) weiblich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Todesfälle </a:t>
            </a:r>
            <a:r>
              <a:rPr lang="de-DE" b="1" dirty="0" smtClean="0"/>
              <a:t>583</a:t>
            </a:r>
            <a:r>
              <a:rPr lang="de-DE" dirty="0" smtClean="0"/>
              <a:t>: 384 männlich, 198 weiblich, 1 ohne Angabe</a:t>
            </a:r>
          </a:p>
          <a:p>
            <a:pPr lvl="1"/>
            <a:r>
              <a:rPr lang="de-DE" dirty="0" smtClean="0"/>
              <a:t>Median 82 Jahre, </a:t>
            </a:r>
            <a:r>
              <a:rPr lang="de-DE" smtClean="0"/>
              <a:t>Spanne </a:t>
            </a:r>
            <a:r>
              <a:rPr lang="de-DE" smtClean="0"/>
              <a:t>28-104 </a:t>
            </a:r>
            <a:r>
              <a:rPr lang="de-DE" dirty="0" smtClean="0"/>
              <a:t>Jahre</a:t>
            </a:r>
          </a:p>
          <a:p>
            <a:pPr lvl="1"/>
            <a:r>
              <a:rPr lang="de-DE" dirty="0" smtClean="0"/>
              <a:t>87% der Todesfälle im Alter von 70+ Jahren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241" y="327003"/>
            <a:ext cx="7712679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r>
              <a:rPr lang="de-DE" sz="1600" b="0" dirty="0" smtClean="0">
                <a:solidFill>
                  <a:schemeClr val="tx1"/>
                </a:solidFill>
              </a:rPr>
              <a:t>(</a:t>
            </a:r>
            <a:r>
              <a:rPr lang="de-DE" sz="1600" dirty="0" smtClean="0">
                <a:solidFill>
                  <a:schemeClr val="tx1"/>
                </a:solidFill>
              </a:rPr>
              <a:t>N=61.674</a:t>
            </a:r>
            <a:r>
              <a:rPr lang="de-DE" sz="1600" b="0" dirty="0" smtClean="0">
                <a:solidFill>
                  <a:schemeClr val="tx1"/>
                </a:solidFill>
              </a:rPr>
              <a:t>, Datenstand 31.03.2020,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</a:t>
            </a:r>
            <a:r>
              <a:rPr lang="de-DE" sz="1600" b="0" dirty="0">
                <a:solidFill>
                  <a:schemeClr val="tx1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2" y="1902005"/>
            <a:ext cx="673100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Update: COVID-19 National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B1F9-A627-461B-A50E-819796678EC7}" type="slidenum">
              <a:rPr lang="en-US" smtClean="0"/>
              <a:t>17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564825" y="163959"/>
            <a:ext cx="8367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200" b="1" dirty="0">
                <a:solidFill>
                  <a:srgbClr val="006EC7"/>
                </a:solidFill>
              </a:rPr>
              <a:t>Altersverteilung  bestätigte C</a:t>
            </a:r>
            <a:r>
              <a:rPr lang="de-DE" sz="2200" b="1" dirty="0" smtClean="0">
                <a:solidFill>
                  <a:srgbClr val="006EC7"/>
                </a:solidFill>
              </a:rPr>
              <a:t>OVID-19 </a:t>
            </a:r>
            <a:r>
              <a:rPr lang="de-DE" sz="2200" b="1" dirty="0">
                <a:solidFill>
                  <a:srgbClr val="006EC7"/>
                </a:solidFill>
              </a:rPr>
              <a:t>Fälle</a:t>
            </a:r>
          </a:p>
          <a:p>
            <a:pPr lvl="0"/>
            <a:r>
              <a:rPr lang="de-DE" sz="2200" b="1" dirty="0" smtClean="0">
                <a:solidFill>
                  <a:srgbClr val="006EC7"/>
                </a:solidFill>
              </a:rPr>
              <a:t>6. </a:t>
            </a:r>
            <a:r>
              <a:rPr lang="de-DE" sz="2200" b="1" dirty="0">
                <a:solidFill>
                  <a:srgbClr val="006EC7"/>
                </a:solidFill>
              </a:rPr>
              <a:t>bis 13. Meldewoche; Stand 30.03.2020</a:t>
            </a:r>
            <a:endParaRPr lang="en-US" sz="2200" b="1" dirty="0">
              <a:solidFill>
                <a:srgbClr val="006EC7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8" y="937712"/>
            <a:ext cx="8186044" cy="516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54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8023" y="548680"/>
            <a:ext cx="866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Altersverteilung  bestätigte hospitalisierte COVID-19 Fälle</a:t>
            </a:r>
          </a:p>
          <a:p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9. bis 13. </a:t>
            </a:r>
            <a:r>
              <a:rPr lang="de-DE" sz="2200" b="1" dirty="0" smtClean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Meldewoche; Stand 30.03.2020</a:t>
            </a:r>
            <a:endParaRPr lang="en-US" sz="2200" b="1" dirty="0">
              <a:solidFill>
                <a:srgbClr val="006EC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31.03.2020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6" y="1422549"/>
            <a:ext cx="7247926" cy="45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53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0945" y="346194"/>
            <a:ext cx="8092592" cy="584775"/>
          </a:xfrm>
        </p:spPr>
        <p:txBody>
          <a:bodyPr/>
          <a:lstStyle/>
          <a:p>
            <a:r>
              <a:rPr lang="de-DE" dirty="0" smtClean="0"/>
              <a:t>Entwicklung der Altersverteilung nach Meldewoche und Bundesland </a:t>
            </a:r>
            <a:r>
              <a:rPr lang="de-DE" sz="1600" b="0" dirty="0" smtClean="0"/>
              <a:t>(</a:t>
            </a:r>
            <a:r>
              <a:rPr lang="de-DE" sz="1600" b="0" dirty="0"/>
              <a:t>Datenstand: 24.03.2020</a:t>
            </a:r>
            <a:r>
              <a:rPr lang="de-DE" sz="1600" b="0" dirty="0" smtClean="0"/>
              <a:t>, 00:00)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998626"/>
            <a:ext cx="7969530" cy="56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8" y="1215075"/>
            <a:ext cx="8508671" cy="5302250"/>
          </a:xfrm>
        </p:spPr>
        <p:txBody>
          <a:bodyPr/>
          <a:lstStyle/>
          <a:p>
            <a:r>
              <a:rPr lang="de-DE" dirty="0" smtClean="0"/>
              <a:t>Von </a:t>
            </a:r>
            <a:r>
              <a:rPr lang="de-DE" dirty="0"/>
              <a:t>den </a:t>
            </a:r>
            <a:r>
              <a:rPr lang="de-DE" b="1" dirty="0" smtClean="0"/>
              <a:t>61.913</a:t>
            </a:r>
            <a:r>
              <a:rPr lang="de-DE" dirty="0" smtClean="0"/>
              <a:t> bestätigten COVID-19-Fällen, die in </a:t>
            </a:r>
            <a:r>
              <a:rPr lang="de-DE" dirty="0" err="1" smtClean="0"/>
              <a:t>SurvNet</a:t>
            </a:r>
            <a:r>
              <a:rPr lang="de-DE" dirty="0" smtClean="0"/>
              <a:t> an das RKI übermittelt wurden, waren bis  31.03.2020 geschätzt </a:t>
            </a:r>
            <a:r>
              <a:rPr lang="de-DE" b="1" dirty="0" smtClean="0">
                <a:solidFill>
                  <a:srgbClr val="006EC7"/>
                </a:solidFill>
              </a:rPr>
              <a:t>ca. 16.100</a:t>
            </a:r>
            <a:r>
              <a:rPr lang="de-DE" dirty="0" smtClean="0"/>
              <a:t> Fälle inzwischen genesen. </a:t>
            </a:r>
          </a:p>
          <a:p>
            <a:r>
              <a:rPr lang="de-DE" dirty="0" smtClean="0"/>
              <a:t>Bewertet </a:t>
            </a:r>
            <a:r>
              <a:rPr lang="de-DE" dirty="0"/>
              <a:t>wurden Fälle mit bekanntem Erkrankungsbeginn bis zum </a:t>
            </a:r>
            <a:r>
              <a:rPr lang="de-DE" dirty="0" smtClean="0"/>
              <a:t>17.03.2020 die</a:t>
            </a:r>
          </a:p>
          <a:p>
            <a:pPr lvl="1"/>
            <a:r>
              <a:rPr lang="de-DE" dirty="0" smtClean="0"/>
              <a:t>weder </a:t>
            </a:r>
            <a:r>
              <a:rPr lang="de-DE" dirty="0"/>
              <a:t>eine Pneumonie hatten noch unter Dyspnoe </a:t>
            </a:r>
            <a:r>
              <a:rPr lang="de-DE" dirty="0" smtClean="0"/>
              <a:t>litten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hospitalisiert werden </a:t>
            </a:r>
            <a:r>
              <a:rPr lang="de-DE" dirty="0" smtClean="0"/>
              <a:t>mussten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verstorben </a:t>
            </a:r>
            <a:r>
              <a:rPr lang="de-DE" dirty="0" smtClean="0"/>
              <a:t>sind</a:t>
            </a:r>
            <a:endParaRPr lang="de-DE" dirty="0"/>
          </a:p>
          <a:p>
            <a:r>
              <a:rPr lang="de-DE" dirty="0"/>
              <a:t>Ausgewertet wurden nur solche </a:t>
            </a:r>
            <a:r>
              <a:rPr lang="de-DE" dirty="0" smtClean="0"/>
              <a:t>Fälle mit Angaben für die verwendeten Kriterien </a:t>
            </a:r>
          </a:p>
          <a:p>
            <a:pPr lvl="1"/>
            <a:r>
              <a:rPr lang="de-DE" dirty="0" smtClean="0"/>
              <a:t>Erkrankungsdatum</a:t>
            </a:r>
            <a:r>
              <a:rPr lang="de-DE" dirty="0"/>
              <a:t>, Symptomatik, Hospitalisierungsstatus, </a:t>
            </a:r>
            <a:r>
              <a:rPr lang="de-DE" dirty="0" err="1" smtClean="0"/>
              <a:t>Verstorbenenstatus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Genesene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044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43445" y="205807"/>
            <a:ext cx="8092592" cy="677108"/>
          </a:xfrm>
        </p:spPr>
        <p:txBody>
          <a:bodyPr/>
          <a:lstStyle/>
          <a:p>
            <a:r>
              <a:rPr lang="de-DE" dirty="0" smtClean="0"/>
              <a:t>Entwicklung der Altersverteilung in Kreisen </a:t>
            </a:r>
            <a:r>
              <a:rPr lang="de-DE" dirty="0"/>
              <a:t>mit hohen </a:t>
            </a:r>
            <a:r>
              <a:rPr lang="de-DE" dirty="0" smtClean="0"/>
              <a:t>Fallzahlen nach Meldewoche </a:t>
            </a:r>
            <a:r>
              <a:rPr lang="de-DE" sz="1600" b="0" dirty="0" smtClean="0"/>
              <a:t>(Datenstand: </a:t>
            </a:r>
            <a:r>
              <a:rPr lang="de-DE" sz="1600" b="0" dirty="0"/>
              <a:t>24.03.2020, 00:00</a:t>
            </a:r>
            <a:r>
              <a:rPr lang="de-DE" sz="1600" b="0" dirty="0" smtClean="0"/>
              <a:t>)</a:t>
            </a:r>
            <a:endParaRPr lang="de-DE" sz="1600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952630"/>
            <a:ext cx="7921362" cy="55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Labortestungen </a:t>
            </a:r>
            <a:r>
              <a:rPr lang="de-DE" sz="2000" b="0" dirty="0"/>
              <a:t>(Datenstand 26.03.2020)</a:t>
            </a:r>
            <a:endParaRPr lang="de-DE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38717"/>
            <a:ext cx="8619738" cy="15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 </a:t>
            </a:r>
            <a:r>
              <a:rPr lang="de-DE" sz="2000" b="0" dirty="0"/>
              <a:t>(Datenstand </a:t>
            </a:r>
            <a:r>
              <a:rPr lang="de-DE" sz="2000" b="0" dirty="0" smtClean="0"/>
              <a:t>30.03.2020</a:t>
            </a:r>
            <a:r>
              <a:rPr lang="de-DE" sz="2000" b="0" dirty="0"/>
              <a:t>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7479"/>
            <a:ext cx="8474489" cy="40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0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 </a:t>
            </a:r>
            <a:r>
              <a:rPr lang="de-DE" sz="2000" b="0" dirty="0"/>
              <a:t>(Datenstand </a:t>
            </a:r>
            <a:r>
              <a:rPr lang="de-DE" sz="2000" b="0" dirty="0" smtClean="0"/>
              <a:t>30.03.2020</a:t>
            </a:r>
            <a:r>
              <a:rPr lang="de-DE" sz="2000" b="0" dirty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3066"/>
            <a:ext cx="8168740" cy="499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499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Gesamtzahl der Bewegungen in Deutschland nimmt ab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7" y="1662435"/>
            <a:ext cx="8093075" cy="34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57199" y="5913912"/>
            <a:ext cx="8517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Abnahme der Mobilität deutschlandweit, </a:t>
            </a:r>
            <a:r>
              <a:rPr lang="de-DE" sz="1600" dirty="0" smtClean="0"/>
              <a:t>tagesaufgelöst </a:t>
            </a:r>
            <a:r>
              <a:rPr lang="de-DE" sz="1600" dirty="0"/>
              <a:t>und gemittelt im März bis zum </a:t>
            </a:r>
            <a:r>
              <a:rPr lang="de-DE" sz="1600" dirty="0" smtClean="0"/>
              <a:t>23.03.2020. </a:t>
            </a:r>
          </a:p>
          <a:p>
            <a:r>
              <a:rPr lang="de-DE" sz="1600" dirty="0" smtClean="0"/>
              <a:t>Quelle: Dirk Brockmann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68093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von </a:t>
            </a:r>
            <a:r>
              <a:rPr lang="de-DE" dirty="0"/>
              <a:t>B</a:t>
            </a:r>
            <a:r>
              <a:rPr lang="de-DE" dirty="0" smtClean="0"/>
              <a:t>ewegungseinschränkungen in Bayern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29176" r="27177" b="15621"/>
          <a:stretch/>
        </p:blipFill>
        <p:spPr bwMode="auto">
          <a:xfrm>
            <a:off x="320632" y="1175657"/>
            <a:ext cx="8259630" cy="48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33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Bewegungsströme in Deutschland aus anonymisierten Mobilfunkdaten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34431" r="23185" b="19612"/>
          <a:stretch/>
        </p:blipFill>
        <p:spPr bwMode="auto">
          <a:xfrm>
            <a:off x="314697" y="1698171"/>
            <a:ext cx="8579922" cy="34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52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85949" y="1105657"/>
            <a:ext cx="8163844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Positiver Fälle und deutsche KP auf div. Kreuzfahrtschiffen</a:t>
            </a:r>
          </a:p>
          <a:p>
            <a:r>
              <a:rPr lang="de-DE" dirty="0" smtClean="0"/>
              <a:t>Weitere Rückführungen deutscher Urlauber finden statt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1065" y="247264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Internationale Kommunikation/</a:t>
            </a:r>
            <a:r>
              <a:rPr lang="de-DE" dirty="0" err="1" smtClean="0"/>
              <a:t>KoNa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&gt;510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3" action="ppaction://hlinkfile"/>
              </a:rPr>
              <a:t>\\</a:t>
            </a:r>
            <a:r>
              <a:rPr lang="de-DE" sz="1050" dirty="0" smtClean="0">
                <a:hlinkClick r:id="rId3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45219" y="632311"/>
            <a:ext cx="8481492" cy="5292468"/>
          </a:xfrm>
        </p:spPr>
        <p:txBody>
          <a:bodyPr>
            <a:noAutofit/>
          </a:bodyPr>
          <a:lstStyle/>
          <a:p>
            <a:r>
              <a:rPr lang="de-DE" sz="1800" b="1" dirty="0" smtClean="0"/>
              <a:t>Sachsen-Anhalt</a:t>
            </a:r>
          </a:p>
          <a:p>
            <a:pPr lvl="1"/>
            <a:r>
              <a:rPr lang="de-DE" sz="1600" dirty="0" smtClean="0"/>
              <a:t>Großer Ausbruch LK Wittenberg</a:t>
            </a:r>
          </a:p>
          <a:p>
            <a:pPr lvl="1"/>
            <a:r>
              <a:rPr lang="de-DE" sz="1600" dirty="0" smtClean="0"/>
              <a:t>Unterstützung </a:t>
            </a:r>
            <a:r>
              <a:rPr lang="de-DE" sz="1600" dirty="0"/>
              <a:t>bei Kontaktpersonennachverfolgung bei </a:t>
            </a:r>
            <a:r>
              <a:rPr lang="de-DE" sz="1600" dirty="0" smtClean="0"/>
              <a:t>einem Altenpflegeheim</a:t>
            </a:r>
            <a:endParaRPr lang="de-DE" sz="1600" dirty="0"/>
          </a:p>
          <a:p>
            <a:pPr lvl="1"/>
            <a:r>
              <a:rPr lang="de-DE" sz="1600" dirty="0"/>
              <a:t>Entsendung von </a:t>
            </a:r>
            <a:r>
              <a:rPr lang="de-DE" sz="1600" dirty="0" smtClean="0"/>
              <a:t>Christina Frank, Marina </a:t>
            </a:r>
            <a:r>
              <a:rPr lang="de-DE" sz="1600" dirty="0" err="1" smtClean="0"/>
              <a:t>Lewandowsky</a:t>
            </a:r>
            <a:r>
              <a:rPr lang="de-DE" sz="1600" dirty="0" smtClean="0"/>
              <a:t>, Neil Saad</a:t>
            </a:r>
            <a:endParaRPr lang="de-DE" sz="1600" dirty="0"/>
          </a:p>
          <a:p>
            <a:r>
              <a:rPr lang="de-DE" sz="1800" b="1" dirty="0" smtClean="0"/>
              <a:t>Nürnberg</a:t>
            </a:r>
          </a:p>
          <a:p>
            <a:pPr lvl="1"/>
            <a:r>
              <a:rPr lang="de-DE" sz="1600" dirty="0"/>
              <a:t>Unterstützung bei Kontaktpersonennachverfolgung </a:t>
            </a:r>
            <a:r>
              <a:rPr lang="de-DE" sz="1600" dirty="0" smtClean="0"/>
              <a:t>bei einer Arztpraxis mit SARS-CoV-2-positivem Arzt</a:t>
            </a:r>
          </a:p>
          <a:p>
            <a:pPr lvl="1"/>
            <a:r>
              <a:rPr lang="de-DE" sz="1600" dirty="0" smtClean="0"/>
              <a:t>Sonia Boender und Kai </a:t>
            </a:r>
            <a:r>
              <a:rPr lang="de-DE" sz="1600" dirty="0"/>
              <a:t>Michaelis </a:t>
            </a:r>
            <a:r>
              <a:rPr lang="de-DE" sz="1600" dirty="0" smtClean="0"/>
              <a:t> waren beteiligt</a:t>
            </a:r>
            <a:endParaRPr lang="de-DE" sz="1600" dirty="0"/>
          </a:p>
          <a:p>
            <a:pPr lvl="1"/>
            <a:r>
              <a:rPr lang="de-DE" sz="1600" dirty="0" smtClean="0"/>
              <a:t>Befragungen laufen noch</a:t>
            </a:r>
          </a:p>
          <a:p>
            <a:r>
              <a:rPr lang="de-DE" sz="1800" b="1" dirty="0"/>
              <a:t>Ministerium für Arbeit, Gesundheit und </a:t>
            </a:r>
            <a:r>
              <a:rPr lang="de-DE" sz="1800" b="1" dirty="0" smtClean="0"/>
              <a:t>Soziales in NRW </a:t>
            </a:r>
            <a:r>
              <a:rPr lang="de-DE" sz="1800" dirty="0" smtClean="0"/>
              <a:t>(11.03.2020)</a:t>
            </a:r>
          </a:p>
          <a:p>
            <a:pPr lvl="1"/>
            <a:r>
              <a:rPr lang="de-DE" sz="1600" dirty="0"/>
              <a:t>F</a:t>
            </a:r>
            <a:r>
              <a:rPr lang="de-DE" sz="1600" dirty="0" smtClean="0"/>
              <a:t>achliche </a:t>
            </a:r>
            <a:r>
              <a:rPr lang="de-DE" sz="1600" dirty="0"/>
              <a:t>Unterstützung des RKI bei den vielfältigen </a:t>
            </a:r>
            <a:r>
              <a:rPr lang="de-DE" sz="1600" dirty="0" smtClean="0"/>
              <a:t>Anfragen; Keine Entsendung </a:t>
            </a:r>
            <a:endParaRPr lang="de-DE" sz="1600" b="1" dirty="0" smtClean="0"/>
          </a:p>
          <a:p>
            <a:r>
              <a:rPr lang="de-DE" sz="1800" b="1" dirty="0" smtClean="0"/>
              <a:t>Tirschenreuth</a:t>
            </a:r>
          </a:p>
          <a:p>
            <a:pPr lvl="1"/>
            <a:r>
              <a:rPr lang="de-DE" sz="1600" dirty="0"/>
              <a:t>40 Fälle nach </a:t>
            </a:r>
            <a:r>
              <a:rPr lang="de-DE" sz="1600" dirty="0" smtClean="0"/>
              <a:t>Starkbierfest</a:t>
            </a:r>
          </a:p>
          <a:p>
            <a:pPr lvl="1"/>
            <a:r>
              <a:rPr lang="de-DE" sz="1600" dirty="0" smtClean="0"/>
              <a:t>Europäisches mobiles Labor angefordert (Kapazität bis zu 100 Proben/Tag)</a:t>
            </a:r>
          </a:p>
          <a:p>
            <a:r>
              <a:rPr lang="de-DE" sz="1800" b="1" dirty="0" smtClean="0"/>
              <a:t>Saarland</a:t>
            </a:r>
          </a:p>
          <a:p>
            <a:pPr lvl="1"/>
            <a:r>
              <a:rPr lang="de-DE" sz="1600" dirty="0" smtClean="0"/>
              <a:t>Krankenhaus mit SARS-CoV2-positiven Mitarbeitern</a:t>
            </a:r>
          </a:p>
          <a:p>
            <a:pPr lvl="1"/>
            <a:r>
              <a:rPr lang="de-DE" sz="1600" dirty="0" smtClean="0"/>
              <a:t>Tim </a:t>
            </a:r>
            <a:r>
              <a:rPr lang="de-DE" sz="1600" dirty="0" err="1" smtClean="0"/>
              <a:t>Eckmanns</a:t>
            </a:r>
            <a:r>
              <a:rPr lang="de-DE" sz="1600" dirty="0" smtClean="0"/>
              <a:t> unterstützt von Berlin aus </a:t>
            </a:r>
          </a:p>
          <a:p>
            <a:r>
              <a:rPr lang="de-DE" sz="1800" b="1" dirty="0" smtClean="0"/>
              <a:t>Brandenburg</a:t>
            </a:r>
          </a:p>
          <a:p>
            <a:pPr lvl="1"/>
            <a:r>
              <a:rPr lang="de-DE" sz="1600" dirty="0" smtClean="0"/>
              <a:t>Ausbruch in einen Pflege- und Altersheim</a:t>
            </a:r>
            <a:endParaRPr lang="de-DE" sz="1600" dirty="0"/>
          </a:p>
          <a:p>
            <a:pPr marL="457200" lvl="1" indent="0">
              <a:buNone/>
            </a:pPr>
            <a:r>
              <a:rPr lang="de-DE" sz="1600" dirty="0" smtClean="0"/>
              <a:t> </a:t>
            </a:r>
          </a:p>
          <a:p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4009" y="293757"/>
            <a:ext cx="8092592" cy="338554"/>
          </a:xfrm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Epidemiologischen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/>
              <a:t>Flugpassagiernachverfolgungen </a:t>
            </a:r>
            <a:r>
              <a:rPr lang="de-DE" dirty="0" smtClean="0"/>
              <a:t>ab </a:t>
            </a:r>
            <a:r>
              <a:rPr lang="de-DE" dirty="0"/>
              <a:t>18.03.2020 eingestellt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Algorithmus zur Ermittlung der Zahl der Genesenen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</a:t>
            </a:r>
            <a:r>
              <a:rPr lang="de-DE" dirty="0" smtClean="0"/>
              <a:t>0.00 Uhr ab 22.03.2020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Keine §12 Übermittlungen mehr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Dashboard aktualisiert, kumulative Kurve aufgenommen, Genesenen-Daten sollen integriert werden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DIVI-Daten täglich verfügbar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46331"/>
          </a:xfrm>
        </p:spPr>
        <p:txBody>
          <a:bodyPr/>
          <a:lstStyle/>
          <a:p>
            <a:r>
              <a:rPr lang="de-DE" dirty="0" smtClean="0"/>
              <a:t>Dashboard </a:t>
            </a:r>
            <a:r>
              <a:rPr lang="de-DE" dirty="0" err="1" smtClean="0"/>
              <a:t>Epi</a:t>
            </a:r>
            <a:r>
              <a:rPr lang="de-DE" dirty="0" smtClean="0"/>
              <a:t>-Kurve</a:t>
            </a:r>
            <a:br>
              <a:rPr lang="de-DE" dirty="0" smtClean="0"/>
            </a:br>
            <a:r>
              <a:rPr lang="de-DE" sz="2000" b="0" dirty="0">
                <a:solidFill>
                  <a:schemeClr val="tx1"/>
                </a:solidFill>
              </a:rPr>
              <a:t>(Datenstand </a:t>
            </a:r>
            <a:r>
              <a:rPr lang="de-DE" sz="2000" b="0" dirty="0" smtClean="0">
                <a:solidFill>
                  <a:schemeClr val="tx1"/>
                </a:solidFill>
              </a:rPr>
              <a:t>31.03.2020</a:t>
            </a:r>
            <a:r>
              <a:rPr lang="de-DE" sz="2000" b="0" dirty="0">
                <a:solidFill>
                  <a:schemeClr val="tx1"/>
                </a:solidFill>
              </a:rPr>
              <a:t>, 0:00 Uhr)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9" y="1555710"/>
            <a:ext cx="8479706" cy="371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785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</a:t>
            </a:r>
            <a:r>
              <a:rPr lang="de-DE" smtClean="0"/>
              <a:t>Syndromische</a:t>
            </a:r>
            <a:r>
              <a:rPr lang="de-DE" dirty="0" smtClean="0"/>
              <a:t>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9" name="Inhaltsplatzhalter 8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r="2445" b="2075"/>
          <a:stretch/>
        </p:blipFill>
        <p:spPr bwMode="auto">
          <a:xfrm>
            <a:off x="397342" y="1136919"/>
            <a:ext cx="8093075" cy="4839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457200" y="5976382"/>
            <a:ext cx="8329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Abb. 1:</a:t>
            </a:r>
            <a:r>
              <a:rPr lang="de-DE" sz="1600" dirty="0"/>
              <a:t> 	Praxisindex bis zur 12. KW 2020 im Vergleich zu den Saisons 2018/19 und 2017/18 (Hintergrund-Aktivität bis zu einem Praxiswert von 115, gestrichelte Linie).</a:t>
            </a:r>
          </a:p>
        </p:txBody>
      </p:sp>
    </p:spTree>
    <p:extLst>
      <p:ext uri="{BB962C8B-B14F-4D97-AF65-F5344CB8AC3E}">
        <p14:creationId xmlns:p14="http://schemas.microsoft.com/office/powerpoint/2010/main" val="37821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AGI- Syndromische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0359" r="1534"/>
          <a:stretch/>
        </p:blipFill>
        <p:spPr bwMode="auto">
          <a:xfrm>
            <a:off x="255319" y="1031250"/>
            <a:ext cx="8093075" cy="4867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255319" y="6001623"/>
            <a:ext cx="867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2:</a:t>
            </a:r>
            <a:r>
              <a:rPr lang="de-DE" sz="1200" dirty="0"/>
              <a:t> Werte der Konsultationsinzidenz von der 40. KW 2018 bis zur 12. KW 2020 in fünf Altersgruppen und ge­samt in Deutschland pro 100.000 Einwohner in der jeweiligen Altersgruppe. Die senkrechte Linie mar­kiert die 1. KW des Jahres.</a:t>
            </a:r>
          </a:p>
        </p:txBody>
      </p:sp>
    </p:spTree>
    <p:extLst>
      <p:ext uri="{BB962C8B-B14F-4D97-AF65-F5344CB8AC3E}">
        <p14:creationId xmlns:p14="http://schemas.microsoft.com/office/powerpoint/2010/main" val="29023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6" r="2191" b="3160"/>
          <a:stretch/>
        </p:blipFill>
        <p:spPr bwMode="auto">
          <a:xfrm>
            <a:off x="397823" y="1222532"/>
            <a:ext cx="8449293" cy="4525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255319" y="5835624"/>
            <a:ext cx="8591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3: </a:t>
            </a:r>
            <a:r>
              <a:rPr lang="de-DE" sz="1200" dirty="0"/>
              <a:t> Anteil positiver Influenza-, RS-, </a:t>
            </a:r>
            <a:r>
              <a:rPr lang="de-DE" sz="1200" dirty="0" err="1"/>
              <a:t>hMP</a:t>
            </a:r>
            <a:r>
              <a:rPr lang="de-DE" sz="1200" dirty="0"/>
              <a:t>-, PI- und </a:t>
            </a:r>
            <a:r>
              <a:rPr lang="de-DE" sz="1200" dirty="0" err="1"/>
              <a:t>Rhinoviren</a:t>
            </a:r>
            <a:r>
              <a:rPr lang="de-DE" sz="1200" dirty="0"/>
              <a:t> an allen im Rahmen des </a:t>
            </a:r>
            <a:r>
              <a:rPr lang="de-DE" sz="1200" dirty="0" err="1"/>
              <a:t>Sentinels</a:t>
            </a:r>
            <a:r>
              <a:rPr lang="de-DE" sz="1200" dirty="0"/>
              <a:t> ein­ge­sandten Proben (</a:t>
            </a:r>
            <a:r>
              <a:rPr lang="de-DE" sz="1200" dirty="0" err="1"/>
              <a:t>Positivenrate</a:t>
            </a:r>
            <a:r>
              <a:rPr lang="de-DE" sz="1200" dirty="0"/>
              <a:t>, rechte y-Achse, Linien) sowie die Anzahl der an das NRZ für </a:t>
            </a:r>
            <a:r>
              <a:rPr lang="de-DE" sz="1200" dirty="0" err="1"/>
              <a:t>Influ­en­za­viren</a:t>
            </a:r>
            <a:r>
              <a:rPr lang="de-DE" sz="1200" dirty="0"/>
              <a:t> eingesandten </a:t>
            </a:r>
            <a:r>
              <a:rPr lang="de-DE" sz="1200" dirty="0" err="1"/>
              <a:t>Sentinelproben</a:t>
            </a:r>
            <a:r>
              <a:rPr lang="de-DE" sz="1200" dirty="0"/>
              <a:t> (linke y-Achse, graue Balken) von der 40. KW 2019 bis zur 12. KW 2020.</a:t>
            </a:r>
          </a:p>
        </p:txBody>
      </p:sp>
    </p:spTree>
    <p:extLst>
      <p:ext uri="{BB962C8B-B14F-4D97-AF65-F5344CB8AC3E}">
        <p14:creationId xmlns:p14="http://schemas.microsoft.com/office/powerpoint/2010/main" val="36524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2" y="1309542"/>
            <a:ext cx="8636620" cy="3689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222371" y="5313150"/>
            <a:ext cx="8814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Abb. 5:</a:t>
            </a:r>
            <a:r>
              <a:rPr lang="de-DE" sz="1600" dirty="0"/>
              <a:t> Wöchentliche Anzahl der SARI-Fälle (ICD-10-Codes J09 – J22) mit einer Verweildauer bis zu einer Woche von der 40. KW 2017 bis zur 11. KW 2020, Daten aus 72 </a:t>
            </a:r>
            <a:r>
              <a:rPr lang="de-DE" sz="1600" dirty="0" err="1"/>
              <a:t>Sentinelkliniken</a:t>
            </a:r>
            <a:r>
              <a:rPr lang="de-DE" sz="1600" dirty="0"/>
              <a:t>. Die senkrechte Linie markiert jeweils die 1. KW des Jahres, der Zeitraum der Grippewelle ist grau hinterlegt.</a:t>
            </a:r>
          </a:p>
        </p:txBody>
      </p:sp>
    </p:spTree>
    <p:extLst>
      <p:ext uri="{BB962C8B-B14F-4D97-AF65-F5344CB8AC3E}">
        <p14:creationId xmlns:p14="http://schemas.microsoft.com/office/powerpoint/2010/main" val="3594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4696" y="170181"/>
            <a:ext cx="8092592" cy="338554"/>
          </a:xfrm>
        </p:spPr>
        <p:txBody>
          <a:bodyPr/>
          <a:lstStyle/>
          <a:p>
            <a:r>
              <a:rPr lang="de-DE" dirty="0" smtClean="0"/>
              <a:t>EURO -MOMO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2" b="2484"/>
          <a:stretch/>
        </p:blipFill>
        <p:spPr bwMode="auto">
          <a:xfrm>
            <a:off x="5341370" y="6249265"/>
            <a:ext cx="3802630" cy="5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4" y="508733"/>
            <a:ext cx="5624290" cy="59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28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264" y="54341"/>
            <a:ext cx="8092592" cy="338554"/>
          </a:xfrm>
        </p:spPr>
        <p:txBody>
          <a:bodyPr/>
          <a:lstStyle/>
          <a:p>
            <a:r>
              <a:rPr lang="de-DE" dirty="0" smtClean="0"/>
              <a:t>EURO 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" y="392895"/>
            <a:ext cx="6238875" cy="62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7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46331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sz="2000" b="0" dirty="0" smtClean="0">
                <a:solidFill>
                  <a:schemeClr val="tx1"/>
                </a:solidFill>
              </a:rPr>
              <a:t>(Datenstand 31.03.2020, 0:00 Uhr)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440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61.913 COVID-19-Fälle in Deutschland nach vorliegendem Erkrankungsdatum- bzw. nach Meldedatum, die </a:t>
            </a:r>
            <a:r>
              <a:rPr lang="de-DE" dirty="0"/>
              <a:t>seit </a:t>
            </a:r>
            <a:r>
              <a:rPr lang="de-DE" dirty="0" smtClean="0"/>
              <a:t>20.02.2020 übermittelt wurden. 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1339027"/>
            <a:ext cx="8220607" cy="411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5632" y="217683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</a:t>
            </a:r>
            <a:r>
              <a:rPr lang="de-DE" sz="1800" b="0" dirty="0">
                <a:solidFill>
                  <a:srgbClr val="FF0000"/>
                </a:solidFill>
              </a:rPr>
              <a:t>Datenstand </a:t>
            </a:r>
            <a:r>
              <a:rPr lang="de-DE" sz="1800" b="0" dirty="0" smtClean="0">
                <a:solidFill>
                  <a:srgbClr val="FF0000"/>
                </a:solidFill>
              </a:rPr>
              <a:t>27.03.2020</a:t>
            </a:r>
            <a:r>
              <a:rPr lang="de-DE" sz="1800" b="0" dirty="0">
                <a:solidFill>
                  <a:srgbClr val="FF0000"/>
                </a:solidFill>
              </a:rPr>
              <a:t>, 0:00 Uhr</a:t>
            </a:r>
            <a:r>
              <a:rPr lang="de-DE" sz="1800" b="0" dirty="0">
                <a:solidFill>
                  <a:schemeClr val="tx1"/>
                </a:solidFill>
              </a:rPr>
              <a:t>)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05847"/>
              </p:ext>
            </p:extLst>
          </p:nvPr>
        </p:nvGraphicFramePr>
        <p:xfrm>
          <a:off x="225632" y="961673"/>
          <a:ext cx="8217283" cy="534040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280062"/>
                <a:gridCol w="1923802"/>
                <a:gridCol w="4013419"/>
              </a:tblGrid>
              <a:tr h="510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Anzahl Fälle mit Nennung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Häufig genannte Regionen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Österreich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7145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Tirol: 2.924, Salzburg: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189, Vorarlberg: 82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Italien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1443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279,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Lombardia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52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Madrid: 48</a:t>
                      </a: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Frankreich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Schweiz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Ägypten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Vereinigte Staaten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York: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36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Vereinigtes Königreich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Israel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Türkei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554085" y="464268"/>
            <a:ext cx="7209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Keine Update verfügbar wegen technischer Probleme!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62309" y="21724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31.03.2020, </a:t>
            </a:r>
            <a:r>
              <a:rPr lang="de-DE" sz="1800" b="0" dirty="0">
                <a:solidFill>
                  <a:schemeClr val="tx1"/>
                </a:solidFill>
              </a:rPr>
              <a:t>0:00 Uhr)</a:t>
            </a:r>
            <a:endParaRPr lang="de-DE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34870"/>
              </p:ext>
            </p:extLst>
          </p:nvPr>
        </p:nvGraphicFramePr>
        <p:xfrm>
          <a:off x="362309" y="570707"/>
          <a:ext cx="7694762" cy="5775089"/>
        </p:xfrm>
        <a:graphic>
          <a:graphicData uri="http://schemas.openxmlformats.org/drawingml/2006/table">
            <a:tbl>
              <a:tblPr/>
              <a:tblGrid>
                <a:gridCol w="2325689"/>
                <a:gridCol w="1425997"/>
                <a:gridCol w="1544708"/>
                <a:gridCol w="1356652"/>
                <a:gridCol w="1041716"/>
              </a:tblGrid>
              <a:tr h="45254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Bundesland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Anzahl Fälle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Differenz Vortag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Fälle/100.000 </a:t>
                      </a:r>
                      <a:r>
                        <a:rPr lang="de-D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Einw</a:t>
                      </a:r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Todesfälle</a:t>
                      </a:r>
                    </a:p>
                  </a:txBody>
                  <a:tcPr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12.334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Bayern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14.810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Berlin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Brandenburg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Bremen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Hamburg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Hessen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8012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Mecklenburg-Vorpommern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Niedersachsen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Nordrhein-Westfalen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Rheinland-Pfalz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Saarland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Sachsen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Sachsen-Anhalt*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Schleswig-Holstein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Thüringen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Gesamt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61.913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2699791" y="6593122"/>
            <a:ext cx="5182675" cy="195750"/>
          </a:xfr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31.03.2020</a:t>
            </a:r>
            <a:r>
              <a:rPr lang="de-DE" sz="1600" b="0" dirty="0">
                <a:solidFill>
                  <a:schemeClr val="tx1"/>
                </a:solidFill>
              </a:rPr>
              <a:t>, 0:00 </a:t>
            </a:r>
            <a:r>
              <a:rPr lang="de-DE" sz="1600" b="0" dirty="0" smtClean="0">
                <a:solidFill>
                  <a:schemeClr val="tx1"/>
                </a:solidFill>
              </a:rPr>
              <a:t>Uhr; nach </a:t>
            </a:r>
            <a:r>
              <a:rPr lang="de-DE" sz="1600" b="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4" y="919395"/>
            <a:ext cx="8078778" cy="570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81820"/>
            <a:ext cx="6846125" cy="584775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31.03.2020, </a:t>
            </a:r>
            <a:r>
              <a:rPr lang="de-DE" sz="1600" b="0" dirty="0">
                <a:solidFill>
                  <a:schemeClr val="tx1"/>
                </a:solidFill>
              </a:rPr>
              <a:t>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081"/>
            <a:ext cx="6285921" cy="44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66017"/>
            <a:ext cx="8099308" cy="1077218"/>
          </a:xfrm>
        </p:spPr>
        <p:txBody>
          <a:bodyPr/>
          <a:lstStyle/>
          <a:p>
            <a:r>
              <a:rPr lang="de-DE" sz="2400" dirty="0" smtClean="0"/>
              <a:t>Update 21.-30.03.2020: 68 </a:t>
            </a:r>
            <a:r>
              <a:rPr lang="de-DE" sz="2400" dirty="0"/>
              <a:t>LKs mit 7</a:t>
            </a:r>
            <a:r>
              <a:rPr lang="de-DE" sz="2400" dirty="0" smtClean="0"/>
              <a:t>-Tages-Inzidenz &gt;50, </a:t>
            </a:r>
            <a:br>
              <a:rPr lang="de-DE" sz="2400" dirty="0" smtClean="0"/>
            </a:br>
            <a:r>
              <a:rPr lang="de-DE" sz="2400" dirty="0" smtClean="0"/>
              <a:t>15 &gt;200 Fälle/100.000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1800" b="0" dirty="0" smtClean="0"/>
              <a:t>(Datenstand: 31.03.2020,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" y="1443235"/>
            <a:ext cx="6176133" cy="43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5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2337</Words>
  <Application>Microsoft Office PowerPoint</Application>
  <PresentationFormat>Bildschirmpräsentation (4:3)</PresentationFormat>
  <Paragraphs>769</Paragraphs>
  <Slides>35</Slides>
  <Notes>30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Office-Design</vt:lpstr>
      <vt:lpstr>COVID-19: Fälle in Deutschland (Datenstand 31.2020, 0:00 Uhr)</vt:lpstr>
      <vt:lpstr>Genesene </vt:lpstr>
      <vt:lpstr>Dashboard Epi-Kurve (Datenstand 31.03.2020, 0:00 Uhr)</vt:lpstr>
      <vt:lpstr>COVID-19: Epidemiologische Kurve in Deutschland  (Datenstand 31.03.2020, 0:00 Uhr)</vt:lpstr>
      <vt:lpstr>Expositionsorte International (Datenstand 27.03.2020, 0:00 Uhr)</vt:lpstr>
      <vt:lpstr>COVID-19: Fälle in Deutschland (Datenstand 31.03.2020, 0:00 Uhr)</vt:lpstr>
      <vt:lpstr>PowerPoint-Präsentation</vt:lpstr>
      <vt:lpstr>COVID-19: Geografische Verteilung in Deutschland (Datenstand 31.03.2020, 0:00 Uhr)</vt:lpstr>
      <vt:lpstr>Update 21.-30.03.2020: 68 LKs mit 7-Tages-Inzidenz &gt;50,  15 &gt;200 Fälle/100.000 Einw. (Datenstand: 31.03.2020, 0:00 Uhr) </vt:lpstr>
      <vt:lpstr>Update 26.-30.03.2020: 34 LKs mit 5-Tages-Inzidenz &gt;50, 5 &gt;100 Fälle/100.000 Einw. (Datenstand: 31.03.2020, 0:00 Uhr) </vt:lpstr>
      <vt:lpstr>Update 28.-30.03.2020: 2 LKs mit 3-Tages-Inzidenz &gt;50 Fälle; 1 &gt;100 Fälle/100.000 Einw. (Datenstand: 31.03.2020, 0:00 Uhr) </vt:lpstr>
      <vt:lpstr>Trendanalysen der Kreise mit den meisten Fällen (Datenstand 31.03.2020, 0:00 Uhr; nach Erkrankungsdatum bzw. Meldedatum-Diagnoseverzug v. 5 Tagen)</vt:lpstr>
      <vt:lpstr>Top 15  Inzidenz – Trend  -  Exportierte Fälle  (Datenstand 30.03.2020, 0:00 Uhr)</vt:lpstr>
      <vt:lpstr>Top 15  Inzidenz – Trend  -  Exportierte Fälle  (Datenstand 31.03.2020, 0:00 Uhr)</vt:lpstr>
      <vt:lpstr>Expositionsorte national (Datenstand 27.03.2020, 0:00 Uhr)</vt:lpstr>
      <vt:lpstr>COVID-19: Alters- und Geschlechtsverteilung in Deutschland (N=61.674, Datenstand 31.03.2020, 0:00 Uhr) </vt:lpstr>
      <vt:lpstr>PowerPoint-Präsentation</vt:lpstr>
      <vt:lpstr>PowerPoint-Präsentation</vt:lpstr>
      <vt:lpstr>Entwicklung der Altersverteilung nach Meldewoche und Bundesland (Datenstand: 24.03.2020, 00:00)</vt:lpstr>
      <vt:lpstr>Entwicklung der Altersverteilung in Kreisen mit hohen Fallzahlen nach Meldewoche (Datenstand: 24.03.2020, 00:00)</vt:lpstr>
      <vt:lpstr>Labortestungen (Datenstand 26.03.2020)</vt:lpstr>
      <vt:lpstr>DIVI-IntensivRegister (Datenstand 30.03.2020)</vt:lpstr>
      <vt:lpstr>DIVI-IntensivRegister (Datenstand 30.03.2020)</vt:lpstr>
      <vt:lpstr>Die Gesamtzahl der Bewegungen in Deutschland nimmt ab</vt:lpstr>
      <vt:lpstr>Auswirkungen von Bewegungseinschränkungen in Bayern</vt:lpstr>
      <vt:lpstr>Bewegungsströme in Deutschland aus anonymisierten Mobilfunkdaten</vt:lpstr>
      <vt:lpstr>Position Internationale Kommunikation/KoNa  &gt;510 Aktivitäten u.a. zu Clustern</vt:lpstr>
      <vt:lpstr>Amtshilfeersuchen</vt:lpstr>
      <vt:lpstr>Neue Vorgehen </vt:lpstr>
      <vt:lpstr>AGI – Syndromische Surveillance</vt:lpstr>
      <vt:lpstr>AGI- Syndromische Surveillance</vt:lpstr>
      <vt:lpstr>Virologische Surveillance</vt:lpstr>
      <vt:lpstr>SARI-Surveillance</vt:lpstr>
      <vt:lpstr>EURO -MOMO</vt:lpstr>
      <vt:lpstr>EURO Momo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Koch, Judith</cp:lastModifiedBy>
  <cp:revision>775</cp:revision>
  <cp:lastPrinted>2020-03-31T05:01:40Z</cp:lastPrinted>
  <dcterms:created xsi:type="dcterms:W3CDTF">2015-11-02T12:29:13Z</dcterms:created>
  <dcterms:modified xsi:type="dcterms:W3CDTF">2020-03-31T08:40:30Z</dcterms:modified>
</cp:coreProperties>
</file>