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259" r:id="rId4"/>
    <p:sldId id="256" r:id="rId5"/>
    <p:sldId id="260" r:id="rId6"/>
    <p:sldId id="261" r:id="rId7"/>
    <p:sldId id="263" r:id="rId8"/>
    <p:sldId id="262" r:id="rId9"/>
    <p:sldId id="264" r:id="rId10"/>
    <p:sldId id="265"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0" d="100"/>
          <a:sy n="110" d="100"/>
        </p:scale>
        <p:origin x="-164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BF396-2A1F-4F42-A0D3-48F0EA4B8C8F}" type="datetimeFigureOut">
              <a:rPr lang="en-US" smtClean="0"/>
              <a:t>3/31/2020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48709-08A4-4160-96A5-804C65C3C0EF}" type="slidenum">
              <a:rPr lang="en-US" smtClean="0"/>
              <a:t>‹Nr.›</a:t>
            </a:fld>
            <a:endParaRPr lang="en-US"/>
          </a:p>
        </p:txBody>
      </p:sp>
    </p:spTree>
    <p:extLst>
      <p:ext uri="{BB962C8B-B14F-4D97-AF65-F5344CB8AC3E}">
        <p14:creationId xmlns:p14="http://schemas.microsoft.com/office/powerpoint/2010/main" val="65187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wikipedia.org/wiki/COVID-19-F%C3%A4lle_in_der_Schweiz_und_Liechtenste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Über 7.000 neue Fälle in den letzten</a:t>
            </a:r>
            <a:r>
              <a:rPr lang="de-DE" baseline="0" dirty="0" smtClean="0"/>
              <a:t> 7 Tagen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25852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Hongkong, Singapur</a:t>
            </a:r>
            <a:r>
              <a:rPr lang="de-DE" baseline="0" dirty="0" smtClean="0"/>
              <a:t> </a:t>
            </a:r>
            <a:r>
              <a:rPr lang="de-DE" baseline="0" smtClean="0"/>
              <a:t>und Taiwan</a:t>
            </a:r>
            <a:endParaRPr lang="de-DE"/>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155729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https://chp-dashboard.geodata.gov.hk/covid-19/en.html</a:t>
            </a:r>
          </a:p>
          <a:p>
            <a:r>
              <a:rPr lang="de-DE" dirty="0" smtClean="0"/>
              <a:t>https://www.coronavirus.gov.hk/eng/index.html</a:t>
            </a:r>
          </a:p>
          <a:p>
            <a:r>
              <a:rPr lang="de-DE" dirty="0" smtClean="0"/>
              <a:t>https://www.chp.gov.hk/files/pdf/local_situation_covid19_en.pdf</a:t>
            </a:r>
          </a:p>
          <a:p>
            <a:r>
              <a:rPr lang="de-DE" dirty="0" smtClean="0"/>
              <a:t>https://www.info.gov.hk/gia/general/202003/24/P2020032400050.htm</a:t>
            </a:r>
          </a:p>
          <a:p>
            <a:endParaRPr lang="de-DE" dirty="0" smtClean="0"/>
          </a:p>
          <a:p>
            <a:r>
              <a:rPr lang="de-DE" dirty="0" smtClean="0"/>
              <a:t>Population: 7.451.00 (World Bank, 2018)</a:t>
            </a: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https://www.moh.gov.sg/news-highlights/details/16-more-cases-discharged-35-new-cases-of-covid-19-infection-confirmed</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Population:</a:t>
            </a:r>
            <a:r>
              <a:rPr lang="de-DE" baseline="0" dirty="0" smtClean="0"/>
              <a:t> 5.838.765 (https://www.worldometers.info/world-population/singapore-population/)</a:t>
            </a:r>
            <a:endParaRPr lang="de-DE" dirty="0" smtClean="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https://www.cdc.gov.tw/En</a:t>
            </a:r>
          </a:p>
          <a:p>
            <a:r>
              <a:rPr lang="de-DE" dirty="0" smtClean="0"/>
              <a:t>https://jamanetwork.com/journals/jama/fullarticle/2762689?utm_source=For_The_Media&amp;utm_medium=referral&amp;utm_campaign=ftm_links&amp;utm_content=tfl&amp;utm_term=030320</a:t>
            </a:r>
          </a:p>
          <a:p>
            <a:r>
              <a:rPr lang="de-DE" dirty="0" smtClean="0"/>
              <a:t>https://en.wikipedia.org/wiki/2020_coronavirus_pandemic_in_Taiwan</a:t>
            </a:r>
          </a:p>
          <a:p>
            <a:r>
              <a:rPr lang="de-DE" dirty="0" smtClean="0"/>
              <a:t>https://www.focus.de/perspektiven/covid-19-ausbreitung-verhindert-von-china-und-who-ignoriert-taiwan-weiss-wie-corona-ausbruch-eingedaemmt-werden-kann_id_11742992.html</a:t>
            </a:r>
          </a:p>
          <a:p>
            <a:endParaRPr lang="de-DE" dirty="0" smtClean="0"/>
          </a:p>
          <a:p>
            <a:r>
              <a:rPr lang="de-DE" dirty="0" smtClean="0"/>
              <a:t>Population:23.805.933 (https://www.worldometers.info/world-population/taiwan-population/)</a:t>
            </a: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hlinkClick r:id="rId3"/>
              </a:rPr>
              <a:t>https://www.bag.admin.ch/bag/de/home/krankheiten/ausbrueche-epidemien-pandemien/aktuelle-ausbrueche-epidemien/novel-cov/situation-schweiz-und-international.html#-1934206868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https://de.wikipedia.org/wiki/COVID-19-Pandemie_in_der_Schweiz</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Link zu </a:t>
            </a:r>
            <a:r>
              <a:rPr lang="de-DE" sz="1200" smtClean="0"/>
              <a:t>den einzelnen </a:t>
            </a:r>
            <a:r>
              <a:rPr lang="de-DE" sz="1200" dirty="0" smtClean="0"/>
              <a:t>Kantonen: https://www.ch.ch/de/coronavirus/</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dirty="0" smtClean="0"/>
              <a:t>Schweiz: 8.583.177</a:t>
            </a:r>
          </a:p>
          <a:p>
            <a:endParaRPr lang="de-DE" dirty="0" smtClean="0"/>
          </a:p>
          <a:p>
            <a:r>
              <a:rPr lang="de-DE" dirty="0" smtClean="0"/>
              <a:t>Waadt</a:t>
            </a:r>
          </a:p>
          <a:p>
            <a:r>
              <a:rPr lang="de-DE" dirty="0" smtClean="0"/>
              <a:t>Genf</a:t>
            </a:r>
          </a:p>
          <a:p>
            <a:r>
              <a:rPr lang="de-DE" dirty="0" smtClean="0"/>
              <a:t>Zürich</a:t>
            </a:r>
          </a:p>
          <a:p>
            <a:r>
              <a:rPr lang="de-DE" dirty="0" smtClean="0"/>
              <a:t>Wallis</a:t>
            </a:r>
          </a:p>
          <a:p>
            <a:r>
              <a:rPr lang="de-DE" dirty="0" smtClean="0"/>
              <a:t>Bern</a:t>
            </a:r>
          </a:p>
          <a:p>
            <a:endParaRPr lang="de-DE" dirty="0" smtClean="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hlinkClick r:id="rId3"/>
              </a:rPr>
              <a:t>https://www.cdc.gov/coronavirus/2019-ncov/cases-updates/cases-in-us.html</a:t>
            </a:r>
            <a:endParaRPr lang="de-DE" sz="1200" dirty="0" smtClean="0"/>
          </a:p>
          <a:p>
            <a:endParaRPr lang="de-DE" sz="1200" dirty="0" smtClean="0"/>
          </a:p>
          <a:p>
            <a:r>
              <a:rPr lang="de-DE" dirty="0" smtClean="0"/>
              <a:t>https://en.wikipedia.org/wiki/2020_coronavirus_pandemic_in_the_United_States</a:t>
            </a:r>
          </a:p>
          <a:p>
            <a:endParaRPr lang="de-DE" dirty="0" smtClean="0"/>
          </a:p>
          <a:p>
            <a:r>
              <a:rPr lang="de-DE" dirty="0" smtClean="0"/>
              <a:t>https://edition.cnn.com/interactive/2020/health/coronavirus-us-maps-and-cases/</a:t>
            </a:r>
          </a:p>
          <a:p>
            <a:endParaRPr lang="de-DE" dirty="0" smtClean="0"/>
          </a:p>
          <a:p>
            <a:r>
              <a:rPr lang="de-DE" dirty="0" smtClean="0"/>
              <a:t>Ein Grund für den rasanten </a:t>
            </a:r>
            <a:r>
              <a:rPr lang="de-DE" dirty="0" err="1" smtClean="0"/>
              <a:t>Coronavirus</a:t>
            </a:r>
            <a:r>
              <a:rPr lang="de-DE" dirty="0" smtClean="0"/>
              <a:t>-Ausbruch in Louisiana könnte nach Meinung medizinischer Experten die Feierlichkeiten zum Karneval gewesen sein. Die Veranstaltungen zu Mardi Gras fanden in diesem Jahr am 25. Februar ihren Höhepunkt. Schätzungen zufolge befanden sich mehr als eineinhalb Millionen Menschen in New Orleans. Zu diesem Zeitpunkt gab es weniger als 50 bestätigte </a:t>
            </a:r>
            <a:r>
              <a:rPr lang="de-DE" dirty="0" err="1" smtClean="0"/>
              <a:t>Coronavirus</a:t>
            </a:r>
            <a:r>
              <a:rPr lang="de-DE" dirty="0" smtClean="0"/>
              <a:t>-Infizierte in den USA. Rund zwei Wochen später, am 9. März, wurde in Louisiana der erste Patient positiv auf das Virus getestet. </a:t>
            </a:r>
          </a:p>
          <a:p>
            <a:endParaRPr lang="de-DE" dirty="0" smtClean="0"/>
          </a:p>
          <a:p>
            <a:endParaRPr lang="de-DE" dirty="0" smtClean="0"/>
          </a:p>
          <a:p>
            <a:r>
              <a:rPr lang="de-DE" dirty="0" smtClean="0"/>
              <a:t>USA:</a:t>
            </a:r>
            <a:r>
              <a:rPr lang="de-DE" baseline="0" dirty="0" smtClean="0"/>
              <a:t> </a:t>
            </a:r>
            <a:r>
              <a:rPr lang="de-DE" dirty="0" smtClean="0"/>
              <a:t>327.167.434</a:t>
            </a:r>
          </a:p>
          <a:p>
            <a:endParaRPr lang="de-DE" dirty="0" smtClean="0"/>
          </a:p>
          <a:p>
            <a:r>
              <a:rPr lang="en-US" dirty="0" smtClean="0"/>
              <a:t>New York	19.453.561</a:t>
            </a:r>
          </a:p>
          <a:p>
            <a:r>
              <a:rPr lang="en-US" dirty="0" smtClean="0"/>
              <a:t>New Jersey	8.882.190</a:t>
            </a:r>
          </a:p>
          <a:p>
            <a:r>
              <a:rPr lang="en-US" dirty="0" smtClean="0"/>
              <a:t>California	39.512.223</a:t>
            </a:r>
          </a:p>
          <a:p>
            <a:r>
              <a:rPr lang="en-US" dirty="0" smtClean="0"/>
              <a:t>Michigan	9.986.857</a:t>
            </a:r>
          </a:p>
          <a:p>
            <a:r>
              <a:rPr lang="en-US" dirty="0" smtClean="0"/>
              <a:t>Massachusetts 6.949.503</a:t>
            </a:r>
          </a:p>
          <a:p>
            <a:r>
              <a:rPr lang="en-US" dirty="0" smtClean="0"/>
              <a:t>Illinois	12.671.821</a:t>
            </a:r>
          </a:p>
          <a:p>
            <a:r>
              <a:rPr lang="en-US" dirty="0" smtClean="0"/>
              <a:t>Washington	7.614.893</a:t>
            </a:r>
          </a:p>
          <a:p>
            <a:r>
              <a:rPr lang="en-US" dirty="0" smtClean="0"/>
              <a:t>Florida	21.477.737</a:t>
            </a:r>
          </a:p>
          <a:p>
            <a:r>
              <a:rPr lang="en-US" dirty="0" smtClean="0"/>
              <a:t>Louisiana	4.648.794</a:t>
            </a:r>
          </a:p>
          <a:p>
            <a:endParaRPr lang="de-DE" dirty="0" smtClean="0"/>
          </a:p>
          <a:p>
            <a:r>
              <a:rPr lang="de-DE" dirty="0" smtClean="0"/>
              <a:t>New Orleans 1.268.883 </a:t>
            </a: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4FA8594A-1614-4D49-A7C2-113223975AD3}" type="datetimeFigureOut">
              <a:rPr lang="en-US" smtClean="0"/>
              <a:t>3/31/2020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25905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4FA8594A-1614-4D49-A7C2-113223975AD3}" type="datetimeFigureOut">
              <a:rPr lang="en-US" smtClean="0"/>
              <a:t>3/31/2020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148858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4FA8594A-1614-4D49-A7C2-113223975AD3}" type="datetimeFigureOut">
              <a:rPr lang="en-US" smtClean="0"/>
              <a:t>3/31/2020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388586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245487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282605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63609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pPr/>
              <a:t>31.03.2020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51874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pPr/>
              <a:t>31.03.2020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196066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pPr/>
              <a:t>31.03.2020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320668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pPr/>
              <a:t>31.03.2020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24519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4FA8594A-1614-4D49-A7C2-113223975AD3}" type="datetimeFigureOut">
              <a:rPr lang="en-US" smtClean="0"/>
              <a:t>3/31/2020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418808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FA8594A-1614-4D49-A7C2-113223975AD3}" type="datetimeFigureOut">
              <a:rPr lang="en-US" smtClean="0"/>
              <a:t>3/31/2020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207098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4FA8594A-1614-4D49-A7C2-113223975AD3}" type="datetimeFigureOut">
              <a:rPr lang="en-US" smtClean="0"/>
              <a:t>3/31/2020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108802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4FA8594A-1614-4D49-A7C2-113223975AD3}" type="datetimeFigureOut">
              <a:rPr lang="en-US" smtClean="0"/>
              <a:t>3/31/2020</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119373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4FA8594A-1614-4D49-A7C2-113223975AD3}" type="datetimeFigureOut">
              <a:rPr lang="en-US" smtClean="0"/>
              <a:t>3/31/2020</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312781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FA8594A-1614-4D49-A7C2-113223975AD3}" type="datetimeFigureOut">
              <a:rPr lang="en-US" smtClean="0"/>
              <a:t>3/31/2020</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333821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FA8594A-1614-4D49-A7C2-113223975AD3}" type="datetimeFigureOut">
              <a:rPr lang="en-US" smtClean="0"/>
              <a:t>3/31/2020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205364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FA8594A-1614-4D49-A7C2-113223975AD3}" type="datetimeFigureOut">
              <a:rPr lang="en-US" smtClean="0"/>
              <a:t>3/31/2020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E77F853D-64BA-4C6F-81F5-EEA1EEC718FE}" type="slidenum">
              <a:rPr lang="en-US" smtClean="0"/>
              <a:t>‹Nr.›</a:t>
            </a:fld>
            <a:endParaRPr lang="en-US"/>
          </a:p>
        </p:txBody>
      </p:sp>
    </p:spTree>
    <p:extLst>
      <p:ext uri="{BB962C8B-B14F-4D97-AF65-F5344CB8AC3E}">
        <p14:creationId xmlns:p14="http://schemas.microsoft.com/office/powerpoint/2010/main" val="192954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8594A-1614-4D49-A7C2-113223975AD3}" type="datetimeFigureOut">
              <a:rPr lang="en-US" smtClean="0"/>
              <a:t>3/31/2020</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F853D-64BA-4C6F-81F5-EEA1EEC718FE}" type="slidenum">
              <a:rPr lang="en-US" smtClean="0"/>
              <a:t>‹Nr.›</a:t>
            </a:fld>
            <a:endParaRPr lang="en-US"/>
          </a:p>
        </p:txBody>
      </p:sp>
    </p:spTree>
    <p:extLst>
      <p:ext uri="{BB962C8B-B14F-4D97-AF65-F5344CB8AC3E}">
        <p14:creationId xmlns:p14="http://schemas.microsoft.com/office/powerpoint/2010/main" val="1438992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pPr/>
              <a:t>31.03.2020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pPr/>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5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covid-19-track-coronavirus-cases" TargetMode="External"/><Relationship Id="rId2" Type="http://schemas.openxmlformats.org/officeDocument/2006/relationships/hyperlink" Target="https://www.mscbs.gob.es/profesionales/saludPublica/ccayes/alertasActual/nCov-China/situacionActual.htm"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67544" y="332656"/>
            <a:ext cx="8092592" cy="738664"/>
          </a:xfrm>
        </p:spPr>
        <p:txBody>
          <a:bodyPr/>
          <a:lstStyle/>
          <a:p>
            <a:r>
              <a:rPr lang="de-DE" sz="2400" dirty="0" smtClean="0"/>
              <a:t>Länder mit </a:t>
            </a:r>
            <a:r>
              <a:rPr lang="de-DE" sz="2400" dirty="0"/>
              <a:t>über 7.000 neue </a:t>
            </a:r>
            <a:r>
              <a:rPr lang="de-DE" sz="2400" dirty="0" smtClean="0"/>
              <a:t>COVID 19-Fälle in </a:t>
            </a:r>
            <a:r>
              <a:rPr lang="de-DE" sz="2400" dirty="0"/>
              <a:t>den letzten 7 </a:t>
            </a:r>
            <a:r>
              <a:rPr lang="de-DE" sz="2400" dirty="0" smtClean="0"/>
              <a:t>Tagen</a:t>
            </a:r>
            <a:endParaRPr lang="de-DE" sz="2400" dirty="0"/>
          </a:p>
        </p:txBody>
      </p:sp>
      <p:cxnSp>
        <p:nvCxnSpPr>
          <p:cNvPr id="8" name="Gerade Verbindung 7"/>
          <p:cNvCxnSpPr/>
          <p:nvPr/>
        </p:nvCxnSpPr>
        <p:spPr>
          <a:xfrm>
            <a:off x="0" y="1124744"/>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49" y="1146696"/>
            <a:ext cx="8072859" cy="554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5724128" y="6550223"/>
            <a:ext cx="3240360" cy="307777"/>
          </a:xfrm>
          <a:prstGeom prst="rect">
            <a:avLst/>
          </a:prstGeom>
          <a:noFill/>
        </p:spPr>
        <p:txBody>
          <a:bodyPr wrap="square" rtlCol="0">
            <a:spAutoFit/>
          </a:bodyPr>
          <a:lstStyle/>
          <a:p>
            <a:pPr algn="r"/>
            <a:r>
              <a:rPr lang="de-DE" sz="1400" b="1" i="1" dirty="0">
                <a:solidFill>
                  <a:prstClr val="black"/>
                </a:solidFill>
              </a:rPr>
              <a:t>JHU ; </a:t>
            </a:r>
            <a:r>
              <a:rPr lang="de-DE" sz="1400" b="1" i="1" dirty="0">
                <a:solidFill>
                  <a:prstClr val="black"/>
                </a:solidFill>
              </a:rPr>
              <a:t>Stand </a:t>
            </a:r>
            <a:r>
              <a:rPr lang="de-DE" sz="1400" b="1" i="1" dirty="0">
                <a:solidFill>
                  <a:prstClr val="black"/>
                </a:solidFill>
              </a:rPr>
              <a:t>30.03.2020</a:t>
            </a:r>
            <a:endParaRPr lang="de-DE" sz="1400" b="1" i="1" dirty="0">
              <a:solidFill>
                <a:prstClr val="black"/>
              </a:solidFill>
            </a:endParaRPr>
          </a:p>
        </p:txBody>
      </p:sp>
    </p:spTree>
    <p:extLst>
      <p:ext uri="{BB962C8B-B14F-4D97-AF65-F5344CB8AC3E}">
        <p14:creationId xmlns:p14="http://schemas.microsoft.com/office/powerpoint/2010/main" val="125662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smtClean="0">
                <a:latin typeface="ScalaSansPro-Bold" pitchFamily="50" charset="0"/>
              </a:rPr>
              <a:t>COVID 19 in Hongkong, Singapur und Taiwan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4128" y="6550223"/>
            <a:ext cx="3240360" cy="307777"/>
          </a:xfrm>
          <a:prstGeom prst="rect">
            <a:avLst/>
          </a:prstGeom>
          <a:noFill/>
        </p:spPr>
        <p:txBody>
          <a:bodyPr wrap="square" rtlCol="0">
            <a:spAutoFit/>
          </a:bodyPr>
          <a:lstStyle/>
          <a:p>
            <a:pPr algn="r"/>
            <a:r>
              <a:rPr lang="de-DE" sz="1400" b="1" i="1" dirty="0">
                <a:solidFill>
                  <a:prstClr val="black"/>
                </a:solidFill>
              </a:rPr>
              <a:t>JHU ; </a:t>
            </a:r>
            <a:r>
              <a:rPr lang="de-DE" sz="1400" b="1" i="1" dirty="0">
                <a:solidFill>
                  <a:prstClr val="black"/>
                </a:solidFill>
              </a:rPr>
              <a:t>Stand </a:t>
            </a:r>
            <a:r>
              <a:rPr lang="de-DE" sz="1400" b="1" i="1" dirty="0">
                <a:solidFill>
                  <a:prstClr val="black"/>
                </a:solidFill>
              </a:rPr>
              <a:t>30.03.2020</a:t>
            </a:r>
            <a:endParaRPr lang="de-DE" sz="1400" b="1" i="1"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29536"/>
            <a:ext cx="8057406" cy="553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401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90" b="48147"/>
          <a:stretch/>
        </p:blipFill>
        <p:spPr bwMode="auto">
          <a:xfrm>
            <a:off x="583962" y="370591"/>
            <a:ext cx="3844022" cy="283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67" r="1" b="47794"/>
          <a:stretch/>
        </p:blipFill>
        <p:spPr bwMode="auto">
          <a:xfrm>
            <a:off x="4604512" y="3388645"/>
            <a:ext cx="3894208" cy="286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312" r="25414" b="47982"/>
          <a:stretch/>
        </p:blipFill>
        <p:spPr bwMode="auto">
          <a:xfrm>
            <a:off x="727978" y="3424963"/>
            <a:ext cx="3555990" cy="277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277" r="26387" b="49085"/>
          <a:stretch/>
        </p:blipFill>
        <p:spPr bwMode="auto">
          <a:xfrm>
            <a:off x="4572000" y="370591"/>
            <a:ext cx="37734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69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6" y="4581128"/>
            <a:ext cx="4122477" cy="201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sz="quarter" idx="4294967295"/>
          </p:nvPr>
        </p:nvSpPr>
        <p:spPr>
          <a:xfrm>
            <a:off x="251520" y="2200325"/>
            <a:ext cx="4680520" cy="4176464"/>
          </a:xfrm>
          <a:prstGeom prst="rect">
            <a:avLst/>
          </a:prstGeom>
          <a:noFill/>
        </p:spPr>
        <p:txBody>
          <a:bodyPr>
            <a:noAutofit/>
          </a:bodyPr>
          <a:lstStyle/>
          <a:p>
            <a:r>
              <a:rPr lang="de-DE" sz="1600" b="1" dirty="0"/>
              <a:t>Ein Anstieg der Fälle in den letzten Tagen sei auf einreisende Studierende aus </a:t>
            </a:r>
            <a:r>
              <a:rPr lang="de-DE" sz="1600" b="1" dirty="0" smtClean="0"/>
              <a:t>Europa </a:t>
            </a:r>
            <a:r>
              <a:rPr lang="de-DE" sz="1600" dirty="0"/>
              <a:t>zurückzuführen</a:t>
            </a:r>
          </a:p>
          <a:p>
            <a:r>
              <a:rPr lang="de-DE" sz="1600" dirty="0" smtClean="0"/>
              <a:t>Änderungen ab dem 25.03.:</a:t>
            </a:r>
          </a:p>
          <a:p>
            <a:pPr lvl="1">
              <a:buFont typeface="Wingdings" panose="05000000000000000000" pitchFamily="2" charset="2"/>
              <a:buChar char="Ø"/>
            </a:pPr>
            <a:r>
              <a:rPr lang="de-DE" sz="1400" dirty="0" smtClean="0"/>
              <a:t>Einreise </a:t>
            </a:r>
            <a:r>
              <a:rPr lang="de-DE" sz="1400" dirty="0"/>
              <a:t>für alle nicht in Hongkong ansässige Personen </a:t>
            </a:r>
            <a:r>
              <a:rPr lang="de-DE" sz="1400" dirty="0" smtClean="0"/>
              <a:t>untersagt</a:t>
            </a:r>
            <a:endParaRPr lang="de-DE" sz="1400" dirty="0" smtClean="0"/>
          </a:p>
          <a:p>
            <a:pPr lvl="1">
              <a:buFont typeface="Wingdings" panose="05000000000000000000" pitchFamily="2" charset="2"/>
              <a:buChar char="Ø"/>
            </a:pPr>
            <a:r>
              <a:rPr lang="de-DE" sz="1400" dirty="0" smtClean="0"/>
              <a:t>Transite </a:t>
            </a:r>
            <a:r>
              <a:rPr lang="de-DE" sz="1400" dirty="0" smtClean="0"/>
              <a:t>am internationalen Flughafen sind </a:t>
            </a:r>
            <a:r>
              <a:rPr lang="de-DE" sz="1400" dirty="0" smtClean="0"/>
              <a:t>ausgesetzt</a:t>
            </a:r>
            <a:endParaRPr lang="de-DE" sz="1400" dirty="0"/>
          </a:p>
          <a:p>
            <a:pPr lvl="1">
              <a:buFont typeface="Wingdings" panose="05000000000000000000" pitchFamily="2" charset="2"/>
              <a:buChar char="Ø"/>
            </a:pPr>
            <a:r>
              <a:rPr lang="de-DE" sz="1400" dirty="0" smtClean="0"/>
              <a:t>Alle </a:t>
            </a:r>
            <a:r>
              <a:rPr lang="de-DE" sz="1400" dirty="0"/>
              <a:t>Personen, die vom </a:t>
            </a:r>
            <a:r>
              <a:rPr lang="de-DE" sz="1400" dirty="0" smtClean="0"/>
              <a:t>Festland Chinas sowie Macau oder Taiwan nach </a:t>
            </a:r>
            <a:r>
              <a:rPr lang="de-DE" sz="1400" dirty="0"/>
              <a:t>Hongkong einreisen</a:t>
            </a:r>
            <a:r>
              <a:rPr lang="de-DE" sz="1400" dirty="0" smtClean="0"/>
              <a:t>, müssen nach </a:t>
            </a:r>
            <a:r>
              <a:rPr lang="de-DE" sz="1400" dirty="0"/>
              <a:t>ihrer Ankunft </a:t>
            </a:r>
            <a:r>
              <a:rPr lang="de-DE" sz="1400" dirty="0" smtClean="0"/>
              <a:t>eine 14-tägigen Zwangsquarantäne einhalten.</a:t>
            </a:r>
          </a:p>
          <a:p>
            <a:pPr lvl="1">
              <a:buFont typeface="Wingdings" panose="05000000000000000000" pitchFamily="2" charset="2"/>
              <a:buChar char="Ø"/>
            </a:pPr>
            <a:r>
              <a:rPr lang="de-DE" sz="1400" dirty="0" smtClean="0"/>
              <a:t>„Enhanced </a:t>
            </a:r>
            <a:r>
              <a:rPr lang="de-DE" sz="1400" dirty="0"/>
              <a:t>Laboratory Surveillance </a:t>
            </a:r>
            <a:r>
              <a:rPr lang="de-DE" sz="1400" dirty="0" smtClean="0"/>
              <a:t>Programme“: verpflichtende Testung auch von asymptomatischen Einreisenden aus Europa, UK und USA.</a:t>
            </a:r>
          </a:p>
          <a:p>
            <a:pPr lvl="1">
              <a:buFont typeface="Wingdings" panose="05000000000000000000" pitchFamily="2" charset="2"/>
              <a:buChar char="Ø"/>
            </a:pPr>
            <a:r>
              <a:rPr lang="de-DE" sz="1400" dirty="0" smtClean="0"/>
              <a:t>Wiedereinführung von </a:t>
            </a:r>
            <a:r>
              <a:rPr lang="de-DE" sz="1400" dirty="0" smtClean="0"/>
              <a:t>Quarantäne-Maßnahmen </a:t>
            </a:r>
            <a:r>
              <a:rPr lang="de-DE" sz="1400" dirty="0" smtClean="0"/>
              <a:t>und erneute Schließung von öffentlichen Orten</a:t>
            </a:r>
          </a:p>
          <a:p>
            <a:endParaRPr lang="fr-FR" sz="1800" dirty="0"/>
          </a:p>
        </p:txBody>
      </p:sp>
      <p:sp>
        <p:nvSpPr>
          <p:cNvPr id="5" name="Textfeld 4"/>
          <p:cNvSpPr txBox="1"/>
          <p:nvPr/>
        </p:nvSpPr>
        <p:spPr>
          <a:xfrm>
            <a:off x="539552" y="1052735"/>
            <a:ext cx="5184576"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a:solidFill>
                  <a:prstClr val="black"/>
                </a:solidFill>
                <a:latin typeface="ScalaSansPro-Bold" pitchFamily="50" charset="0"/>
              </a:rPr>
              <a:t>682 </a:t>
            </a:r>
            <a:r>
              <a:rPr lang="de-DE" sz="1400" b="1" dirty="0" smtClean="0">
                <a:solidFill>
                  <a:prstClr val="black"/>
                </a:solidFill>
                <a:latin typeface="ScalaSansPro-Bold" pitchFamily="50" charset="0"/>
              </a:rPr>
              <a:t>Fälle</a:t>
            </a:r>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smtClean="0">
                <a:solidFill>
                  <a:prstClr val="black"/>
                </a:solidFill>
                <a:latin typeface="ScalaSansPro-Bold" pitchFamily="50" charset="0"/>
              </a:rPr>
              <a:t>4 </a:t>
            </a:r>
            <a:r>
              <a:rPr lang="de-DE" sz="1400" b="1" dirty="0">
                <a:solidFill>
                  <a:prstClr val="black"/>
                </a:solidFill>
                <a:latin typeface="ScalaSansPro-Bold" pitchFamily="50" charset="0"/>
              </a:rPr>
              <a:t>Todesfälle</a:t>
            </a:r>
            <a:endParaRPr lang="de-DE" sz="1400" b="1" dirty="0" smtClean="0">
              <a:solidFill>
                <a:prstClr val="black"/>
              </a:solidFill>
              <a:latin typeface="ScalaSansPro-Bold" pitchFamily="50" charset="0"/>
            </a:endParaRPr>
          </a:p>
          <a:p>
            <a:pPr marL="285750" indent="-285750">
              <a:buFont typeface="Wingdings" panose="05000000000000000000" pitchFamily="2" charset="2"/>
              <a:buChar char="Ø"/>
            </a:pPr>
            <a:r>
              <a:rPr lang="de-DE" sz="1400" b="1" dirty="0" smtClean="0">
                <a:solidFill>
                  <a:prstClr val="black"/>
                </a:solidFill>
                <a:latin typeface="ScalaSansPro-Bold" pitchFamily="50" charset="0"/>
              </a:rPr>
              <a:t>Fall-Verstorbenen-Anteil: </a:t>
            </a:r>
            <a:r>
              <a:rPr lang="de-DE" sz="1400" b="1" dirty="0" smtClean="0">
                <a:solidFill>
                  <a:prstClr val="black"/>
                </a:solidFill>
                <a:latin typeface="ScalaSansPro-Bold" pitchFamily="50" charset="0"/>
              </a:rPr>
              <a:t>0,6</a:t>
            </a:r>
            <a:r>
              <a:rPr lang="de-DE" sz="1400" b="1" dirty="0" smtClean="0">
                <a:solidFill>
                  <a:prstClr val="black"/>
                </a:solidFill>
                <a:latin typeface="ScalaSansPro-Bold" pitchFamily="50" charset="0"/>
              </a:rPr>
              <a:t>% </a:t>
            </a:r>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smtClean="0">
                <a:solidFill>
                  <a:prstClr val="black"/>
                </a:solidFill>
                <a:latin typeface="ScalaSansPro-Bold" pitchFamily="50" charset="0"/>
              </a:rPr>
              <a:t>Inzidenz / </a:t>
            </a:r>
            <a:r>
              <a:rPr lang="de-DE" sz="1400" b="1" dirty="0">
                <a:solidFill>
                  <a:prstClr val="black"/>
                </a:solidFill>
                <a:latin typeface="ScalaSansPro-Bold" pitchFamily="50" charset="0"/>
              </a:rPr>
              <a:t>100.000 </a:t>
            </a:r>
            <a:r>
              <a:rPr lang="de-DE" sz="1400" b="1" dirty="0" err="1">
                <a:solidFill>
                  <a:prstClr val="black"/>
                </a:solidFill>
                <a:latin typeface="ScalaSansPro-Bold" pitchFamily="50" charset="0"/>
              </a:rPr>
              <a:t>Ew</a:t>
            </a:r>
            <a:r>
              <a:rPr lang="de-DE" sz="1400" b="1" dirty="0" smtClean="0">
                <a:solidFill>
                  <a:prstClr val="black"/>
                </a:solidFill>
                <a:latin typeface="ScalaSansPro-Bold" pitchFamily="50" charset="0"/>
              </a:rPr>
              <a:t>.: 9,2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91031"/>
            <a:ext cx="3005138"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4"/>
          <p:cNvSpPr txBox="1">
            <a:spLocks/>
          </p:cNvSpPr>
          <p:nvPr/>
        </p:nvSpPr>
        <p:spPr>
          <a:xfrm>
            <a:off x="179512" y="405825"/>
            <a:ext cx="8092592" cy="430887"/>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sz="2400" dirty="0" smtClean="0">
                <a:latin typeface="ScalaSansPro-Bold" pitchFamily="50" charset="0"/>
              </a:rPr>
              <a:t>COVID-19/ </a:t>
            </a:r>
            <a:r>
              <a:rPr lang="de-DE" sz="2800" dirty="0" smtClean="0">
                <a:latin typeface="ScalaSansPro-Bold" pitchFamily="50" charset="0"/>
              </a:rPr>
              <a:t>Hongkong</a:t>
            </a:r>
            <a:endParaRPr lang="en-GB" sz="2400" dirty="0">
              <a:latin typeface="ScalaSansPro-Bold" pitchFamily="50" charset="0"/>
            </a:endParaRPr>
          </a:p>
        </p:txBody>
      </p:sp>
      <p:cxnSp>
        <p:nvCxnSpPr>
          <p:cNvPr id="12" name="Gerade Verbindung 11"/>
          <p:cNvCxnSpPr/>
          <p:nvPr/>
        </p:nvCxnSpPr>
        <p:spPr>
          <a:xfrm>
            <a:off x="35496" y="836712"/>
            <a:ext cx="7236296" cy="0"/>
          </a:xfrm>
          <a:prstGeom prst="line">
            <a:avLst/>
          </a:prstGeom>
          <a:noFill/>
          <a:ln w="19050" cap="flat" cmpd="sng" algn="ctr">
            <a:solidFill>
              <a:srgbClr val="006EC7"/>
            </a:solidFill>
            <a:prstDash val="solid"/>
          </a:ln>
          <a:effectLst/>
        </p:spPr>
      </p:cxnSp>
    </p:spTree>
    <p:extLst>
      <p:ext uri="{BB962C8B-B14F-4D97-AF65-F5344CB8AC3E}">
        <p14:creationId xmlns:p14="http://schemas.microsoft.com/office/powerpoint/2010/main" val="77166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188502" y="2845426"/>
            <a:ext cx="4536504" cy="3868860"/>
          </a:xfrm>
          <a:prstGeom prst="rect">
            <a:avLst/>
          </a:prstGeom>
          <a:noFill/>
        </p:spPr>
        <p:txBody>
          <a:bodyPr>
            <a:noAutofit/>
          </a:bodyPr>
          <a:lstStyle/>
          <a:p>
            <a:r>
              <a:rPr lang="de-DE" sz="1800" b="1" dirty="0" smtClean="0"/>
              <a:t>Zuwachs durch importierte Fälle (aus USA, EU, ASEAN, Türkei, Indien, VAE</a:t>
            </a:r>
            <a:r>
              <a:rPr lang="de-DE" sz="1800" b="1" dirty="0" smtClean="0"/>
              <a:t>)</a:t>
            </a:r>
          </a:p>
          <a:p>
            <a:r>
              <a:rPr lang="de-DE" sz="1800" b="1" dirty="0" smtClean="0"/>
              <a:t>Es werden in den nächsten Wochen bis 200.000 Rückkehrer erwartet</a:t>
            </a:r>
            <a:endParaRPr lang="de-DE" sz="1800" b="1" dirty="0" smtClean="0"/>
          </a:p>
          <a:p>
            <a:r>
              <a:rPr lang="de-DE" sz="1800" dirty="0" smtClean="0"/>
              <a:t>Verschärfung </a:t>
            </a:r>
            <a:r>
              <a:rPr lang="de-DE" sz="1800" dirty="0"/>
              <a:t>der Maßnahmen: Heimquarantäne für alle Einreisende (14d), tlw. in gesonderten Einrichtungen (ex-US und UK)</a:t>
            </a:r>
          </a:p>
          <a:p>
            <a:r>
              <a:rPr lang="de-DE" sz="1800" dirty="0" smtClean="0"/>
              <a:t>Strenge </a:t>
            </a:r>
            <a:r>
              <a:rPr lang="de-DE" sz="1800" dirty="0" smtClean="0"/>
              <a:t>„</a:t>
            </a:r>
            <a:r>
              <a:rPr lang="de-DE" sz="1800" dirty="0" err="1" smtClean="0"/>
              <a:t>social</a:t>
            </a:r>
            <a:r>
              <a:rPr lang="de-DE" sz="1800" dirty="0" smtClean="0"/>
              <a:t> </a:t>
            </a:r>
            <a:r>
              <a:rPr lang="de-DE" sz="1800" dirty="0" err="1" smtClean="0"/>
              <a:t>distancing</a:t>
            </a:r>
            <a:r>
              <a:rPr lang="de-DE" sz="1800" dirty="0" smtClean="0"/>
              <a:t>“ Maßnahmen, keine weitläufigen Schließungen von Gewerben und öffentlichen Einrichtungen</a:t>
            </a:r>
          </a:p>
          <a:p>
            <a:endParaRPr lang="fr-FR"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Singapur</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052736"/>
            <a:ext cx="4176464" cy="138499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a:solidFill>
                  <a:prstClr val="black"/>
                </a:solidFill>
                <a:latin typeface="ScalaSansPro-Bold" pitchFamily="50" charset="0"/>
              </a:rPr>
              <a:t>879 Fälle (+35)</a:t>
            </a:r>
          </a:p>
          <a:p>
            <a:pPr marL="742950" lvl="1" indent="-285750">
              <a:buFont typeface="Wingdings" panose="05000000000000000000" pitchFamily="2" charset="2"/>
              <a:buChar char="Ø"/>
            </a:pPr>
            <a:r>
              <a:rPr lang="de-DE" sz="1400" b="1" dirty="0">
                <a:solidFill>
                  <a:prstClr val="black"/>
                </a:solidFill>
                <a:latin typeface="ScalaSansPro-Bold" pitchFamily="50" charset="0"/>
              </a:rPr>
              <a:t>3Todesfälle (Fall-Verstorbenen-Anteil: 0,3</a:t>
            </a:r>
            <a:r>
              <a:rPr lang="de-DE" sz="1400" b="1" dirty="0">
                <a:solidFill>
                  <a:prstClr val="black"/>
                </a:solidFill>
                <a:latin typeface="ScalaSansPro-Bold" pitchFamily="50" charset="0"/>
              </a:rPr>
              <a:t>%)</a:t>
            </a:r>
          </a:p>
          <a:p>
            <a:pPr marL="742950" lvl="1" indent="-285750">
              <a:buFont typeface="Wingdings" panose="05000000000000000000" pitchFamily="2" charset="2"/>
              <a:buChar char="Ø"/>
            </a:pPr>
            <a:r>
              <a:rPr lang="de-DE" sz="1400" b="1" dirty="0">
                <a:solidFill>
                  <a:prstClr val="black"/>
                </a:solidFill>
                <a:latin typeface="ScalaSansPro-Bold" pitchFamily="50" charset="0"/>
              </a:rPr>
              <a:t>19 in ICU (2,9% der aktiven Fälle)</a:t>
            </a:r>
          </a:p>
          <a:p>
            <a:pPr marL="742950" lvl="1" indent="-285750">
              <a:buFont typeface="Wingdings" panose="05000000000000000000" pitchFamily="2" charset="2"/>
              <a:buChar char="Ø"/>
            </a:pPr>
            <a:r>
              <a:rPr lang="de-DE" sz="1400" b="1" dirty="0">
                <a:solidFill>
                  <a:prstClr val="black"/>
                </a:solidFill>
                <a:latin typeface="ScalaSansPro-Bold" pitchFamily="50" charset="0"/>
              </a:rPr>
              <a:t>228 </a:t>
            </a:r>
            <a:r>
              <a:rPr lang="de-DE" sz="1400" b="1" dirty="0" smtClean="0">
                <a:solidFill>
                  <a:prstClr val="black"/>
                </a:solidFill>
                <a:latin typeface="ScalaSansPro-Bold" pitchFamily="50" charset="0"/>
              </a:rPr>
              <a:t>Genesende </a:t>
            </a:r>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a:solidFill>
                  <a:prstClr val="black"/>
                </a:solidFill>
                <a:latin typeface="ScalaSansPro-Bold" pitchFamily="50" charset="0"/>
              </a:rPr>
              <a:t>16,3 Fälle </a:t>
            </a:r>
            <a:r>
              <a:rPr lang="de-DE" sz="1400" b="1" dirty="0">
                <a:solidFill>
                  <a:prstClr val="black"/>
                </a:solidFill>
                <a:latin typeface="ScalaSansPro-Bold" pitchFamily="50" charset="0"/>
              </a:rPr>
              <a:t>pro 100.000 </a:t>
            </a:r>
            <a:r>
              <a:rPr lang="de-DE" sz="1400" b="1" dirty="0" err="1">
                <a:solidFill>
                  <a:prstClr val="black"/>
                </a:solidFill>
                <a:latin typeface="ScalaSansPro-Bold" pitchFamily="50" charset="0"/>
              </a:rPr>
              <a:t>Ew</a:t>
            </a:r>
            <a:r>
              <a:rPr lang="de-DE" sz="1400" b="1" dirty="0">
                <a:solidFill>
                  <a:prstClr val="black"/>
                </a:solidFill>
                <a:latin typeface="ScalaSansPro-Bold" pitchFamily="50" charset="0"/>
              </a:rPr>
              <a:t>.</a:t>
            </a:r>
            <a:endParaRPr lang="de-DE" sz="1400" b="1" dirty="0">
              <a:solidFill>
                <a:prstClr val="black"/>
              </a:solidFill>
              <a:latin typeface="ScalaSansPro-Bold" pitchFamily="50" charset="0"/>
            </a:endParaRPr>
          </a:p>
        </p:txBody>
      </p:sp>
      <p:cxnSp>
        <p:nvCxnSpPr>
          <p:cNvPr id="10" name="Gerade Verbindung 9"/>
          <p:cNvCxnSpPr/>
          <p:nvPr/>
        </p:nvCxnSpPr>
        <p:spPr>
          <a:xfrm>
            <a:off x="5076056" y="93439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9120"/>
            <a:ext cx="4139965" cy="214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uppieren 10"/>
          <p:cNvGrpSpPr/>
          <p:nvPr/>
        </p:nvGrpSpPr>
        <p:grpSpPr>
          <a:xfrm>
            <a:off x="4964223" y="1268760"/>
            <a:ext cx="3920312" cy="3147615"/>
            <a:chOff x="4964223" y="1268760"/>
            <a:chExt cx="3920312" cy="3147615"/>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310" y="1268760"/>
              <a:ext cx="3523225" cy="314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964223" y="2176121"/>
              <a:ext cx="429270" cy="261610"/>
            </a:xfrm>
            <a:prstGeom prst="rect">
              <a:avLst/>
            </a:prstGeom>
            <a:noFill/>
          </p:spPr>
          <p:txBody>
            <a:bodyPr wrap="square" rtlCol="0">
              <a:spAutoFit/>
            </a:bodyPr>
            <a:lstStyle/>
            <a:p>
              <a:pPr algn="r"/>
              <a:r>
                <a:rPr lang="de-DE" sz="1050" dirty="0">
                  <a:solidFill>
                    <a:prstClr val="black"/>
                  </a:solidFill>
                </a:rPr>
                <a:t>100</a:t>
              </a:r>
              <a:endParaRPr lang="de-DE" sz="1050" dirty="0">
                <a:solidFill>
                  <a:prstClr val="black"/>
                </a:solidFill>
              </a:endParaRPr>
            </a:p>
          </p:txBody>
        </p:sp>
        <p:sp>
          <p:nvSpPr>
            <p:cNvPr id="18" name="Textfeld 17"/>
            <p:cNvSpPr txBox="1"/>
            <p:nvPr/>
          </p:nvSpPr>
          <p:spPr>
            <a:xfrm>
              <a:off x="4964223" y="3717032"/>
              <a:ext cx="429270" cy="253916"/>
            </a:xfrm>
            <a:prstGeom prst="rect">
              <a:avLst/>
            </a:prstGeom>
            <a:noFill/>
          </p:spPr>
          <p:txBody>
            <a:bodyPr wrap="square" rtlCol="0">
              <a:spAutoFit/>
            </a:bodyPr>
            <a:lstStyle/>
            <a:p>
              <a:pPr algn="r"/>
              <a:r>
                <a:rPr lang="de-DE" sz="1050" dirty="0">
                  <a:solidFill>
                    <a:prstClr val="black"/>
                  </a:solidFill>
                </a:rPr>
                <a:t>0</a:t>
              </a:r>
            </a:p>
          </p:txBody>
        </p:sp>
        <p:sp>
          <p:nvSpPr>
            <p:cNvPr id="19" name="Textfeld 18"/>
            <p:cNvSpPr txBox="1"/>
            <p:nvPr/>
          </p:nvSpPr>
          <p:spPr>
            <a:xfrm>
              <a:off x="4964223" y="2924944"/>
              <a:ext cx="429270" cy="261610"/>
            </a:xfrm>
            <a:prstGeom prst="rect">
              <a:avLst/>
            </a:prstGeom>
            <a:noFill/>
          </p:spPr>
          <p:txBody>
            <a:bodyPr wrap="square" rtlCol="0">
              <a:spAutoFit/>
            </a:bodyPr>
            <a:lstStyle/>
            <a:p>
              <a:pPr algn="r"/>
              <a:r>
                <a:rPr lang="de-DE" sz="1050" dirty="0">
                  <a:solidFill>
                    <a:prstClr val="black"/>
                  </a:solidFill>
                </a:rPr>
                <a:t>50</a:t>
              </a:r>
              <a:endParaRPr lang="de-DE" sz="1050" dirty="0">
                <a:solidFill>
                  <a:prstClr val="black"/>
                </a:solidFill>
              </a:endParaRPr>
            </a:p>
          </p:txBody>
        </p:sp>
      </p:grpSp>
    </p:spTree>
    <p:extLst>
      <p:ext uri="{BB962C8B-B14F-4D97-AF65-F5344CB8AC3E}">
        <p14:creationId xmlns:p14="http://schemas.microsoft.com/office/powerpoint/2010/main" val="64973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251520" y="2200325"/>
            <a:ext cx="5040560" cy="4176464"/>
          </a:xfrm>
          <a:prstGeom prst="rect">
            <a:avLst/>
          </a:prstGeom>
          <a:noFill/>
        </p:spPr>
        <p:txBody>
          <a:bodyPr>
            <a:noAutofit/>
          </a:bodyPr>
          <a:lstStyle/>
          <a:p>
            <a:r>
              <a:rPr lang="de-DE" sz="1400" b="1" dirty="0" smtClean="0"/>
              <a:t>Tests gesamt: 31.800/Positivrate: 1,0%</a:t>
            </a:r>
          </a:p>
          <a:p>
            <a:r>
              <a:rPr lang="de-DE" sz="1400" b="1" dirty="0" smtClean="0"/>
              <a:t>Nicht-pharmakologische </a:t>
            </a:r>
            <a:r>
              <a:rPr lang="de-DE" sz="1400" b="1" dirty="0" smtClean="0"/>
              <a:t>Maßnahmen</a:t>
            </a:r>
          </a:p>
          <a:p>
            <a:pPr lvl="1">
              <a:buFont typeface="Wingdings" panose="05000000000000000000" pitchFamily="2" charset="2"/>
              <a:buChar char="Ø"/>
            </a:pPr>
            <a:r>
              <a:rPr lang="de-DE" sz="1400" dirty="0" smtClean="0"/>
              <a:t>Grenzkontrollen </a:t>
            </a:r>
            <a:r>
              <a:rPr lang="de-DE" sz="1400" dirty="0" smtClean="0"/>
              <a:t>und </a:t>
            </a:r>
            <a:r>
              <a:rPr lang="de-DE" sz="1400" dirty="0" smtClean="0"/>
              <a:t>Einreisestopps</a:t>
            </a:r>
          </a:p>
          <a:p>
            <a:pPr lvl="1">
              <a:buFont typeface="Wingdings" panose="05000000000000000000" pitchFamily="2" charset="2"/>
              <a:buChar char="Ø"/>
            </a:pPr>
            <a:r>
              <a:rPr lang="de-DE" sz="1400" dirty="0" smtClean="0"/>
              <a:t>proaktive Fallfindung </a:t>
            </a:r>
          </a:p>
          <a:p>
            <a:pPr lvl="1">
              <a:buFont typeface="Wingdings" panose="05000000000000000000" pitchFamily="2" charset="2"/>
              <a:buChar char="Ø"/>
            </a:pPr>
            <a:r>
              <a:rPr lang="de-DE" sz="1400" dirty="0" smtClean="0"/>
              <a:t>früh </a:t>
            </a:r>
            <a:r>
              <a:rPr lang="de-DE" sz="1400" dirty="0" smtClean="0"/>
              <a:t>verfügbare </a:t>
            </a:r>
            <a:r>
              <a:rPr lang="de-DE" sz="1400" dirty="0" smtClean="0"/>
              <a:t>Labortests</a:t>
            </a:r>
          </a:p>
          <a:p>
            <a:pPr lvl="1">
              <a:buFont typeface="Wingdings" panose="05000000000000000000" pitchFamily="2" charset="2"/>
              <a:buChar char="Ø"/>
            </a:pPr>
            <a:r>
              <a:rPr lang="de-DE" sz="1400" dirty="0" smtClean="0"/>
              <a:t>Quarantäne </a:t>
            </a:r>
            <a:r>
              <a:rPr lang="de-DE" sz="1400" dirty="0" smtClean="0"/>
              <a:t>für </a:t>
            </a:r>
            <a:r>
              <a:rPr lang="de-DE" sz="1400" dirty="0" smtClean="0"/>
              <a:t>Verdachtsfälle</a:t>
            </a:r>
          </a:p>
          <a:p>
            <a:pPr lvl="1">
              <a:buFont typeface="Wingdings" panose="05000000000000000000" pitchFamily="2" charset="2"/>
              <a:buChar char="Ø"/>
            </a:pPr>
            <a:r>
              <a:rPr lang="de-DE" sz="1400" dirty="0" smtClean="0"/>
              <a:t>umfassende </a:t>
            </a:r>
            <a:r>
              <a:rPr lang="de-DE" sz="1400" dirty="0" smtClean="0"/>
              <a:t>Risikokommunikation in 7 </a:t>
            </a:r>
            <a:r>
              <a:rPr lang="de-DE" sz="1400" dirty="0" smtClean="0"/>
              <a:t>Sprachen</a:t>
            </a:r>
          </a:p>
          <a:p>
            <a:pPr lvl="1">
              <a:buFont typeface="Wingdings" panose="05000000000000000000" pitchFamily="2" charset="2"/>
              <a:buChar char="Ø"/>
            </a:pPr>
            <a:r>
              <a:rPr lang="de-DE" sz="1400" dirty="0" smtClean="0"/>
              <a:t>Exportverbot </a:t>
            </a:r>
            <a:r>
              <a:rPr lang="de-DE" sz="1400" dirty="0" smtClean="0"/>
              <a:t>von </a:t>
            </a:r>
            <a:r>
              <a:rPr lang="de-DE" sz="1400" dirty="0" smtClean="0"/>
              <a:t>Gesichtsmasken</a:t>
            </a:r>
          </a:p>
          <a:p>
            <a:pPr lvl="1">
              <a:buFont typeface="Wingdings" panose="05000000000000000000" pitchFamily="2" charset="2"/>
              <a:buChar char="Ø"/>
            </a:pPr>
            <a:r>
              <a:rPr lang="de-DE" sz="1400" dirty="0" smtClean="0"/>
              <a:t>Geld- </a:t>
            </a:r>
            <a:r>
              <a:rPr lang="de-DE" sz="1400" dirty="0" smtClean="0"/>
              <a:t>und Gefängnisstrafen bei fehlender Kooperation) </a:t>
            </a:r>
          </a:p>
          <a:p>
            <a:r>
              <a:rPr lang="de-DE" sz="1400" b="1" dirty="0" smtClean="0"/>
              <a:t>Echtzeit-Frühwarnsystem</a:t>
            </a:r>
            <a:endParaRPr lang="de-DE" sz="1400" dirty="0"/>
          </a:p>
          <a:p>
            <a:pPr lvl="1">
              <a:buFont typeface="Wingdings" panose="05000000000000000000" pitchFamily="2" charset="2"/>
              <a:buChar char="Ø"/>
            </a:pPr>
            <a:r>
              <a:rPr lang="de-DE" sz="1400" dirty="0" smtClean="0"/>
              <a:t>Tracking über die Versicherungskarte und Daten der Immigration Agency</a:t>
            </a:r>
          </a:p>
          <a:p>
            <a:pPr lvl="1">
              <a:buFont typeface="Wingdings" panose="05000000000000000000" pitchFamily="2" charset="2"/>
              <a:buChar char="Ø"/>
            </a:pPr>
            <a:r>
              <a:rPr lang="de-DE" sz="1400" dirty="0" smtClean="0"/>
              <a:t>„Mobile </a:t>
            </a:r>
            <a:r>
              <a:rPr lang="de-DE" sz="1400" dirty="0"/>
              <a:t>H</a:t>
            </a:r>
            <a:r>
              <a:rPr lang="de-DE" sz="1400" dirty="0" smtClean="0"/>
              <a:t>ealth </a:t>
            </a:r>
            <a:r>
              <a:rPr lang="de-DE" sz="1400" dirty="0"/>
              <a:t>D</a:t>
            </a:r>
            <a:r>
              <a:rPr lang="de-DE" sz="1400" dirty="0" smtClean="0"/>
              <a:t>eclaration Pass“ über SMS</a:t>
            </a:r>
          </a:p>
          <a:p>
            <a:pPr lvl="1">
              <a:buFont typeface="Wingdings" panose="05000000000000000000" pitchFamily="2" charset="2"/>
              <a:buChar char="Ø"/>
            </a:pPr>
            <a:r>
              <a:rPr lang="de-DE" sz="1400" dirty="0" smtClean="0"/>
              <a:t>„Zwangs-App“ bei Einreise</a:t>
            </a:r>
          </a:p>
          <a:p>
            <a:endParaRPr lang="de-DE" sz="1400" dirty="0" smtClean="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Taiwan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052736"/>
            <a:ext cx="5184576"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a:solidFill>
                  <a:prstClr val="black"/>
                </a:solidFill>
                <a:latin typeface="ScalaSansPro-Bold" pitchFamily="50" charset="0"/>
              </a:rPr>
              <a:t>306 Fälle</a:t>
            </a:r>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a:solidFill>
                  <a:prstClr val="black"/>
                </a:solidFill>
                <a:latin typeface="ScalaSansPro-Bold" pitchFamily="50" charset="0"/>
              </a:rPr>
              <a:t>5</a:t>
            </a:r>
            <a:r>
              <a:rPr lang="de-DE" sz="1400" b="1" dirty="0">
                <a:solidFill>
                  <a:prstClr val="black"/>
                </a:solidFill>
                <a:latin typeface="ScalaSansPro-Bold" pitchFamily="50" charset="0"/>
              </a:rPr>
              <a:t> </a:t>
            </a:r>
            <a:r>
              <a:rPr lang="de-DE" sz="1400" b="1" dirty="0">
                <a:solidFill>
                  <a:prstClr val="black"/>
                </a:solidFill>
                <a:latin typeface="ScalaSansPro-Bold" pitchFamily="50" charset="0"/>
              </a:rPr>
              <a:t>Todesfälle</a:t>
            </a:r>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a:solidFill>
                  <a:prstClr val="black"/>
                </a:solidFill>
                <a:latin typeface="ScalaSansPro-Bold" pitchFamily="50" charset="0"/>
              </a:rPr>
              <a:t>Fall-Verstorbenen-Anteil: 1,6% </a:t>
            </a:r>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a:solidFill>
                  <a:prstClr val="black"/>
                </a:solidFill>
                <a:latin typeface="ScalaSansPro-Bold" pitchFamily="50" charset="0"/>
              </a:rPr>
              <a:t>Inzidenz / </a:t>
            </a:r>
            <a:r>
              <a:rPr lang="de-DE" sz="1400" b="1" dirty="0">
                <a:solidFill>
                  <a:prstClr val="black"/>
                </a:solidFill>
                <a:latin typeface="ScalaSansPro-Bold" pitchFamily="50" charset="0"/>
              </a:rPr>
              <a:t>100.000 </a:t>
            </a:r>
            <a:r>
              <a:rPr lang="de-DE" sz="1400" b="1" dirty="0" err="1">
                <a:solidFill>
                  <a:prstClr val="black"/>
                </a:solidFill>
                <a:latin typeface="ScalaSansPro-Bold" pitchFamily="50" charset="0"/>
              </a:rPr>
              <a:t>Ew</a:t>
            </a:r>
            <a:r>
              <a:rPr lang="de-DE" sz="1400" b="1" dirty="0">
                <a:solidFill>
                  <a:prstClr val="black"/>
                </a:solidFill>
                <a:latin typeface="ScalaSansPro-Bold" pitchFamily="50" charset="0"/>
              </a:rPr>
              <a:t>.: 1,3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356" y="4149080"/>
            <a:ext cx="3351972" cy="229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180" y="1066779"/>
            <a:ext cx="2415868" cy="29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7400114" y="789780"/>
            <a:ext cx="594202" cy="276999"/>
          </a:xfrm>
          <a:prstGeom prst="rect">
            <a:avLst/>
          </a:prstGeom>
          <a:noFill/>
        </p:spPr>
        <p:txBody>
          <a:bodyPr wrap="none" rtlCol="0">
            <a:spAutoFit/>
          </a:bodyPr>
          <a:lstStyle/>
          <a:p>
            <a:r>
              <a:rPr lang="de-DE" sz="1200" dirty="0">
                <a:solidFill>
                  <a:prstClr val="black"/>
                </a:solidFill>
              </a:rPr>
              <a:t>Taipeh</a:t>
            </a:r>
          </a:p>
        </p:txBody>
      </p:sp>
      <p:cxnSp>
        <p:nvCxnSpPr>
          <p:cNvPr id="11" name="Gerade Verbindung 10"/>
          <p:cNvCxnSpPr/>
          <p:nvPr/>
        </p:nvCxnSpPr>
        <p:spPr>
          <a:xfrm>
            <a:off x="7697215" y="1066779"/>
            <a:ext cx="403177" cy="201981"/>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4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25011" y="4396945"/>
            <a:ext cx="4104456" cy="1470694"/>
          </a:xfrm>
          <a:prstGeom prst="rect">
            <a:avLst/>
          </a:prstGeom>
          <a:noFill/>
        </p:spPr>
        <p:txBody>
          <a:bodyPr>
            <a:noAutofit/>
          </a:bodyPr>
          <a:lstStyle/>
          <a:p>
            <a:r>
              <a:rPr lang="de-DE" sz="1600" dirty="0"/>
              <a:t>116.700 Tests durchgeführt (13% positiv)</a:t>
            </a:r>
          </a:p>
          <a:p>
            <a:r>
              <a:rPr lang="de-DE" sz="1600" dirty="0" smtClean="0"/>
              <a:t>Risikogebiete: </a:t>
            </a:r>
            <a:r>
              <a:rPr lang="de-DE" sz="1600" dirty="0"/>
              <a:t>"Das Land oder die Region muss </a:t>
            </a:r>
            <a:r>
              <a:rPr lang="de-DE" sz="1600" dirty="0" err="1"/>
              <a:t>ausserordentliche</a:t>
            </a:r>
            <a:r>
              <a:rPr lang="de-DE" sz="1600" dirty="0"/>
              <a:t> </a:t>
            </a:r>
            <a:r>
              <a:rPr lang="de-DE" sz="1600" dirty="0" err="1"/>
              <a:t>Massnahmen</a:t>
            </a:r>
            <a:r>
              <a:rPr lang="de-DE" sz="1600" dirty="0"/>
              <a:t> zur Verhütung und Bekämpfung des neuen Coronavirus angeordnet haben. </a:t>
            </a:r>
            <a:r>
              <a:rPr lang="de-DE" sz="1600" dirty="0" err="1"/>
              <a:t>Gemäss</a:t>
            </a:r>
            <a:r>
              <a:rPr lang="de-DE" sz="1600" dirty="0"/>
              <a:t> Verordnung vom 25. März 2020 sind zurzeit alle Länder und Gebiete Risikoländer beziehungsweise -gebiete. Ausnahme ist das Fürstentum Liechtenstein."</a:t>
            </a:r>
          </a:p>
          <a:p>
            <a:endParaRPr lang="de-DE" sz="1600" dirty="0"/>
          </a:p>
          <a:p>
            <a:endParaRPr lang="fr-FR"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Schweiz</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178749"/>
            <a:ext cx="4104456"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a:solidFill>
                  <a:prstClr val="black"/>
                </a:solidFill>
                <a:latin typeface="ScalaSansPro-Bold" pitchFamily="50" charset="0"/>
              </a:rPr>
              <a:t>15.475 Fälle (+1.201)</a:t>
            </a:r>
            <a:endParaRPr lang="de-DE" sz="1400" b="1" dirty="0">
              <a:solidFill>
                <a:prstClr val="black"/>
              </a:solidFill>
              <a:latin typeface="ScalaSansPro-Bold" pitchFamily="50" charset="0"/>
            </a:endParaRPr>
          </a:p>
          <a:p>
            <a:pPr marL="742950" lvl="1" indent="-285750">
              <a:buFont typeface="Wingdings" panose="05000000000000000000" pitchFamily="2" charset="2"/>
              <a:buChar char="Ø"/>
            </a:pPr>
            <a:r>
              <a:rPr lang="de-DE" sz="1400" b="1" dirty="0">
                <a:solidFill>
                  <a:prstClr val="black"/>
                </a:solidFill>
                <a:latin typeface="ScalaSansPro-Bold" pitchFamily="50" charset="0"/>
              </a:rPr>
              <a:t>295 </a:t>
            </a:r>
            <a:r>
              <a:rPr lang="de-DE" sz="1400" b="1" dirty="0">
                <a:solidFill>
                  <a:prstClr val="black"/>
                </a:solidFill>
                <a:latin typeface="ScalaSansPro-Bold" pitchFamily="50" charset="0"/>
              </a:rPr>
              <a:t>Todesfälle </a:t>
            </a:r>
            <a:r>
              <a:rPr lang="de-DE" sz="1400" b="1" dirty="0">
                <a:solidFill>
                  <a:prstClr val="black"/>
                </a:solidFill>
                <a:latin typeface="ScalaSansPro-Bold" pitchFamily="50" charset="0"/>
              </a:rPr>
              <a:t>(1,9 %)</a:t>
            </a:r>
          </a:p>
          <a:p>
            <a:pPr lvl="1"/>
            <a:endParaRPr lang="de-DE" sz="1400" b="1" dirty="0">
              <a:solidFill>
                <a:prstClr val="black"/>
              </a:solidFill>
              <a:latin typeface="ScalaSansPro-Bold" pitchFamily="50" charset="0"/>
            </a:endParaRPr>
          </a:p>
          <a:p>
            <a:pPr marL="285750" indent="-285750">
              <a:buFont typeface="Wingdings" panose="05000000000000000000" pitchFamily="2" charset="2"/>
              <a:buChar char="Ø"/>
            </a:pPr>
            <a:r>
              <a:rPr lang="de-DE" sz="1400" b="1" dirty="0">
                <a:solidFill>
                  <a:prstClr val="black"/>
                </a:solidFill>
                <a:latin typeface="ScalaSansPro-Bold" pitchFamily="50" charset="0"/>
              </a:rPr>
              <a:t>180,3 </a:t>
            </a:r>
            <a:r>
              <a:rPr lang="de-DE" sz="1400" b="1" dirty="0">
                <a:solidFill>
                  <a:prstClr val="black"/>
                </a:solidFill>
                <a:latin typeface="ScalaSansPro-Bold" pitchFamily="50" charset="0"/>
              </a:rPr>
              <a:t>Fälle pro 100.000 </a:t>
            </a:r>
            <a:r>
              <a:rPr lang="de-DE" sz="1400" b="1" dirty="0" err="1">
                <a:solidFill>
                  <a:prstClr val="black"/>
                </a:solidFill>
                <a:latin typeface="ScalaSansPro-Bold" pitchFamily="50" charset="0"/>
              </a:rPr>
              <a:t>Ew</a:t>
            </a:r>
            <a:r>
              <a:rPr lang="de-DE" sz="1400" b="1" dirty="0">
                <a:solidFill>
                  <a:prstClr val="black"/>
                </a:solidFill>
                <a:latin typeface="ScalaSansPro-Bold" pitchFamily="50" charset="0"/>
              </a:rPr>
              <a:t>.</a:t>
            </a:r>
            <a:endParaRPr lang="de-DE" sz="1400" b="1" dirty="0">
              <a:solidFill>
                <a:prstClr val="black"/>
              </a:solidFill>
              <a:latin typeface="ScalaSansPro-Bold" pitchFamily="50"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577772712"/>
              </p:ext>
            </p:extLst>
          </p:nvPr>
        </p:nvGraphicFramePr>
        <p:xfrm>
          <a:off x="827584" y="2256632"/>
          <a:ext cx="3096344" cy="1999456"/>
        </p:xfrm>
        <a:graphic>
          <a:graphicData uri="http://schemas.openxmlformats.org/drawingml/2006/table">
            <a:tbl>
              <a:tblPr firstRow="1" bandRow="1">
                <a:tableStyleId>{3B4B98B0-60AC-42C2-AFA5-B58CD77FA1E5}</a:tableStyleId>
              </a:tblPr>
              <a:tblGrid>
                <a:gridCol w="1346236"/>
                <a:gridCol w="875054"/>
                <a:gridCol w="875054"/>
              </a:tblGrid>
              <a:tr h="370840">
                <a:tc>
                  <a:txBody>
                    <a:bodyPr/>
                    <a:lstStyle/>
                    <a:p>
                      <a:r>
                        <a:rPr lang="de-DE" sz="1400" dirty="0" smtClean="0"/>
                        <a:t>Kanton</a:t>
                      </a:r>
                      <a:endParaRPr lang="de-DE" sz="1400" dirty="0"/>
                    </a:p>
                  </a:txBody>
                  <a:tcPr/>
                </a:tc>
                <a:tc>
                  <a:txBody>
                    <a:bodyPr/>
                    <a:lstStyle/>
                    <a:p>
                      <a:r>
                        <a:rPr lang="de-DE" sz="1400" dirty="0" smtClean="0"/>
                        <a:t>Inzidenz</a:t>
                      </a:r>
                      <a:endParaRPr lang="de-DE" sz="1400" dirty="0"/>
                    </a:p>
                  </a:txBody>
                  <a:tcPr/>
                </a:tc>
                <a:tc>
                  <a:txBody>
                    <a:bodyPr/>
                    <a:lstStyle/>
                    <a:p>
                      <a:r>
                        <a:rPr lang="de-DE" sz="1400" dirty="0" smtClean="0"/>
                        <a:t>Fälle </a:t>
                      </a:r>
                      <a:endParaRPr lang="de-DE" sz="1400" dirty="0"/>
                    </a:p>
                  </a:txBody>
                  <a:tcPr/>
                </a:tc>
              </a:tr>
              <a:tr h="349240">
                <a:tc>
                  <a:txBody>
                    <a:bodyPr/>
                    <a:lstStyle/>
                    <a:p>
                      <a:pPr algn="l" fontAlgn="b"/>
                      <a:r>
                        <a:rPr lang="de-DE" sz="1400" b="0" i="0" u="none" strike="noStrike">
                          <a:solidFill>
                            <a:srgbClr val="000000"/>
                          </a:solidFill>
                          <a:effectLst/>
                          <a:latin typeface="Calibri"/>
                        </a:rPr>
                        <a:t>Tessin</a:t>
                      </a:r>
                    </a:p>
                  </a:txBody>
                  <a:tcPr marL="0" marR="0" marT="0" marB="0" anchor="ctr"/>
                </a:tc>
                <a:tc>
                  <a:txBody>
                    <a:bodyPr/>
                    <a:lstStyle/>
                    <a:p>
                      <a:pPr algn="ctr" fontAlgn="b"/>
                      <a:r>
                        <a:rPr lang="de-DE" sz="1400" b="0" i="0" u="none" strike="noStrike">
                          <a:solidFill>
                            <a:srgbClr val="000000"/>
                          </a:solidFill>
                          <a:effectLst/>
                          <a:latin typeface="Calibri"/>
                        </a:rPr>
                        <a:t>551,3</a:t>
                      </a:r>
                    </a:p>
                  </a:txBody>
                  <a:tcPr marL="0" marR="0" marT="0" marB="0" anchor="ctr"/>
                </a:tc>
                <a:tc>
                  <a:txBody>
                    <a:bodyPr/>
                    <a:lstStyle/>
                    <a:p>
                      <a:pPr algn="ctr" fontAlgn="b"/>
                      <a:r>
                        <a:rPr lang="de-DE" sz="1400" b="0" i="0" u="none" strike="noStrike" dirty="0" smtClean="0">
                          <a:solidFill>
                            <a:srgbClr val="000000"/>
                          </a:solidFill>
                          <a:effectLst/>
                          <a:latin typeface="Calibri"/>
                        </a:rPr>
                        <a:t>1.948</a:t>
                      </a:r>
                      <a:endParaRPr lang="de-DE" sz="1400" b="0" i="0" u="none" strike="noStrike" dirty="0">
                        <a:solidFill>
                          <a:srgbClr val="000000"/>
                        </a:solidFill>
                        <a:effectLst/>
                        <a:latin typeface="Calibri"/>
                      </a:endParaRPr>
                    </a:p>
                  </a:txBody>
                  <a:tcPr marL="0" marR="0" marT="0" marB="0" anchor="ctr"/>
                </a:tc>
              </a:tr>
              <a:tr h="288032">
                <a:tc>
                  <a:txBody>
                    <a:bodyPr/>
                    <a:lstStyle/>
                    <a:p>
                      <a:pPr algn="l" fontAlgn="b"/>
                      <a:r>
                        <a:rPr lang="de-DE" sz="1400" b="0" i="0" u="none" strike="noStrike">
                          <a:solidFill>
                            <a:srgbClr val="000000"/>
                          </a:solidFill>
                          <a:effectLst/>
                          <a:latin typeface="Calibri"/>
                        </a:rPr>
                        <a:t>Waadt</a:t>
                      </a:r>
                    </a:p>
                  </a:txBody>
                  <a:tcPr marL="0" marR="0" marT="0" marB="0" anchor="ctr"/>
                </a:tc>
                <a:tc>
                  <a:txBody>
                    <a:bodyPr/>
                    <a:lstStyle/>
                    <a:p>
                      <a:pPr algn="ctr" fontAlgn="b"/>
                      <a:r>
                        <a:rPr lang="de-DE" sz="1400" b="0" i="0" u="none" strike="noStrike">
                          <a:solidFill>
                            <a:srgbClr val="000000"/>
                          </a:solidFill>
                          <a:effectLst/>
                          <a:latin typeface="Calibri"/>
                        </a:rPr>
                        <a:t>418,6</a:t>
                      </a:r>
                    </a:p>
                  </a:txBody>
                  <a:tcPr marL="0" marR="0" marT="0" marB="0" anchor="ctr"/>
                </a:tc>
                <a:tc>
                  <a:txBody>
                    <a:bodyPr/>
                    <a:lstStyle/>
                    <a:p>
                      <a:pPr algn="ctr" fontAlgn="b"/>
                      <a:r>
                        <a:rPr lang="de-DE" sz="1400" b="0" i="0" u="none" strike="noStrike" dirty="0" smtClean="0">
                          <a:solidFill>
                            <a:srgbClr val="000000"/>
                          </a:solidFill>
                          <a:effectLst/>
                          <a:latin typeface="Calibri"/>
                        </a:rPr>
                        <a:t>3.345</a:t>
                      </a:r>
                      <a:endParaRPr lang="de-DE" sz="1400" b="0" i="0" u="none" strike="noStrike" dirty="0">
                        <a:solidFill>
                          <a:srgbClr val="000000"/>
                        </a:solidFill>
                        <a:effectLst/>
                        <a:latin typeface="Calibri"/>
                      </a:endParaRPr>
                    </a:p>
                  </a:txBody>
                  <a:tcPr marL="0" marR="0" marT="0" marB="0" anchor="ctr"/>
                </a:tc>
              </a:tr>
              <a:tr h="370840">
                <a:tc>
                  <a:txBody>
                    <a:bodyPr/>
                    <a:lstStyle/>
                    <a:p>
                      <a:pPr algn="l" fontAlgn="b"/>
                      <a:r>
                        <a:rPr lang="de-DE" sz="1400" b="1" i="0" u="none" strike="noStrike" dirty="0" smtClean="0">
                          <a:solidFill>
                            <a:srgbClr val="000000"/>
                          </a:solidFill>
                          <a:effectLst/>
                          <a:latin typeface="Calibri"/>
                        </a:rPr>
                        <a:t>Basel </a:t>
                      </a:r>
                      <a:endParaRPr lang="de-DE" sz="1400" b="1" i="0" u="none" strike="noStrike" dirty="0">
                        <a:solidFill>
                          <a:srgbClr val="000000"/>
                        </a:solidFill>
                        <a:effectLst/>
                        <a:latin typeface="Calibri"/>
                      </a:endParaRPr>
                    </a:p>
                  </a:txBody>
                  <a:tcPr marL="0" marR="0" marT="0" marB="0" anchor="ctr"/>
                </a:tc>
                <a:tc>
                  <a:txBody>
                    <a:bodyPr/>
                    <a:lstStyle/>
                    <a:p>
                      <a:pPr algn="ctr" fontAlgn="b"/>
                      <a:r>
                        <a:rPr lang="de-DE" sz="1400" b="1" i="0" u="none" strike="noStrike" dirty="0">
                          <a:solidFill>
                            <a:srgbClr val="000000"/>
                          </a:solidFill>
                          <a:effectLst/>
                          <a:latin typeface="Calibri"/>
                        </a:rPr>
                        <a:t>372,2</a:t>
                      </a:r>
                    </a:p>
                  </a:txBody>
                  <a:tcPr marL="0" marR="0" marT="0" marB="0" anchor="ctr"/>
                </a:tc>
                <a:tc>
                  <a:txBody>
                    <a:bodyPr/>
                    <a:lstStyle/>
                    <a:p>
                      <a:pPr algn="ctr" fontAlgn="b"/>
                      <a:r>
                        <a:rPr lang="de-DE" sz="1400" b="1" i="0" u="none" strike="noStrike" dirty="0">
                          <a:solidFill>
                            <a:srgbClr val="000000"/>
                          </a:solidFill>
                          <a:effectLst/>
                          <a:latin typeface="Calibri"/>
                        </a:rPr>
                        <a:t>725</a:t>
                      </a:r>
                    </a:p>
                  </a:txBody>
                  <a:tcPr marL="0" marR="0" marT="0" marB="0" anchor="ctr"/>
                </a:tc>
              </a:tr>
              <a:tr h="310232">
                <a:tc>
                  <a:txBody>
                    <a:bodyPr/>
                    <a:lstStyle/>
                    <a:p>
                      <a:pPr algn="l" fontAlgn="b"/>
                      <a:r>
                        <a:rPr lang="de-DE" sz="1400" b="0" i="0" u="none" strike="noStrike">
                          <a:solidFill>
                            <a:srgbClr val="000000"/>
                          </a:solidFill>
                          <a:effectLst/>
                          <a:latin typeface="Calibri"/>
                        </a:rPr>
                        <a:t>Genf</a:t>
                      </a:r>
                    </a:p>
                  </a:txBody>
                  <a:tcPr marL="0" marR="0" marT="0" marB="0" anchor="ctr"/>
                </a:tc>
                <a:tc>
                  <a:txBody>
                    <a:bodyPr/>
                    <a:lstStyle/>
                    <a:p>
                      <a:pPr algn="ctr" fontAlgn="b"/>
                      <a:r>
                        <a:rPr lang="de-DE" sz="1400" b="0" i="0" u="none" strike="noStrike">
                          <a:solidFill>
                            <a:srgbClr val="000000"/>
                          </a:solidFill>
                          <a:effectLst/>
                          <a:latin typeface="Calibri"/>
                        </a:rPr>
                        <a:t>367,4</a:t>
                      </a:r>
                    </a:p>
                  </a:txBody>
                  <a:tcPr marL="0" marR="0" marT="0" marB="0" anchor="ctr"/>
                </a:tc>
                <a:tc>
                  <a:txBody>
                    <a:bodyPr/>
                    <a:lstStyle/>
                    <a:p>
                      <a:pPr algn="ctr" fontAlgn="b"/>
                      <a:r>
                        <a:rPr lang="de-DE" sz="1400" b="0" i="0" u="none" strike="noStrike" dirty="0" smtClean="0">
                          <a:solidFill>
                            <a:srgbClr val="000000"/>
                          </a:solidFill>
                          <a:effectLst/>
                          <a:latin typeface="Calibri"/>
                        </a:rPr>
                        <a:t>1.835</a:t>
                      </a:r>
                      <a:endParaRPr lang="de-DE" sz="1400" b="0" i="0" u="none" strike="noStrike" dirty="0">
                        <a:solidFill>
                          <a:srgbClr val="000000"/>
                        </a:solidFill>
                        <a:effectLst/>
                        <a:latin typeface="Calibri"/>
                      </a:endParaRPr>
                    </a:p>
                  </a:txBody>
                  <a:tcPr marL="0" marR="0" marT="0" marB="0" anchor="ctr"/>
                </a:tc>
              </a:tr>
              <a:tr h="310272">
                <a:tc>
                  <a:txBody>
                    <a:bodyPr/>
                    <a:lstStyle/>
                    <a:p>
                      <a:pPr algn="l" fontAlgn="b"/>
                      <a:r>
                        <a:rPr lang="de-DE" sz="1400" b="0" i="0" u="none" strike="noStrike">
                          <a:solidFill>
                            <a:srgbClr val="000000"/>
                          </a:solidFill>
                          <a:effectLst/>
                          <a:latin typeface="Calibri"/>
                        </a:rPr>
                        <a:t>Wallis</a:t>
                      </a:r>
                    </a:p>
                  </a:txBody>
                  <a:tcPr marL="0" marR="0" marT="0" marB="0" anchor="ctr"/>
                </a:tc>
                <a:tc>
                  <a:txBody>
                    <a:bodyPr/>
                    <a:lstStyle/>
                    <a:p>
                      <a:pPr algn="ctr" fontAlgn="b"/>
                      <a:r>
                        <a:rPr lang="de-DE" sz="1400" b="0" i="0" u="none" strike="noStrike" dirty="0">
                          <a:solidFill>
                            <a:srgbClr val="000000"/>
                          </a:solidFill>
                          <a:effectLst/>
                          <a:latin typeface="Calibri"/>
                        </a:rPr>
                        <a:t>275</a:t>
                      </a:r>
                    </a:p>
                  </a:txBody>
                  <a:tcPr marL="0" marR="0" marT="0" marB="0" anchor="ctr"/>
                </a:tc>
                <a:tc>
                  <a:txBody>
                    <a:bodyPr/>
                    <a:lstStyle/>
                    <a:p>
                      <a:pPr algn="ctr" fontAlgn="b"/>
                      <a:r>
                        <a:rPr lang="de-DE" sz="1400" b="0" i="0" u="none" strike="noStrike" dirty="0">
                          <a:solidFill>
                            <a:srgbClr val="000000"/>
                          </a:solidFill>
                          <a:effectLst/>
                          <a:latin typeface="Calibri"/>
                        </a:rPr>
                        <a:t>946</a:t>
                      </a:r>
                    </a:p>
                  </a:txBody>
                  <a:tcPr marL="0" marR="0" marT="0" marB="0" anchor="ctr"/>
                </a:tc>
              </a:tr>
            </a:tbl>
          </a:graphicData>
        </a:graphic>
      </p:graphicFrame>
      <p:sp>
        <p:nvSpPr>
          <p:cNvPr id="6" name="AutoShape 2" descr="https://upload.wikimedia.org/wikipedia/commons/thumb/4/4a/Coronavirus_infected_persons_in_Switzerland_in_relation_to_population_of_canton.svg/1280px-Coronavirus_infected_persons_in_Switzerland_in_relation_to_population_of_canton.svg.png"/>
          <p:cNvSpPr>
            <a:spLocks noChangeAspect="1" noChangeArrowheads="1"/>
          </p:cNvSpPr>
          <p:nvPr/>
        </p:nvSpPr>
        <p:spPr bwMode="auto">
          <a:xfrm>
            <a:off x="155575" y="-3916363"/>
            <a:ext cx="12144375" cy="817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5" descr="https://upload.wikimedia.org/wikipedia/commons/thumb/4/4a/Coronavirus_infected_persons_in_Switzerland_in_relation_to_population_of_canton.svg/512px-Coronavirus_infected_persons_in_Switzerland_in_relation_to_population_of_canton.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1" name="Picture 7" descr="C:\Users\jansena\Desktop\Coronavirus_infected_persons_in_Switzerland_in_relation_to_population_of_cant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1124744"/>
            <a:ext cx="3779465" cy="25467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10088" y="4077072"/>
            <a:ext cx="4507722" cy="179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16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USA</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395536" y="1196752"/>
            <a:ext cx="4284476" cy="954107"/>
          </a:xfrm>
          <a:prstGeom prst="rect">
            <a:avLst/>
          </a:prstGeom>
          <a:solidFill>
            <a:schemeClr val="bg1">
              <a:lumMod val="85000"/>
            </a:schemeClr>
          </a:solidFill>
        </p:spPr>
        <p:txBody>
          <a:bodyPr wrap="square" rtlCol="0">
            <a:spAutoFit/>
          </a:bodyPr>
          <a:lstStyle/>
          <a:p>
            <a:pPr marL="285750" lvl="1" indent="-285750">
              <a:buFont typeface="Wingdings" panose="05000000000000000000" pitchFamily="2" charset="2"/>
              <a:buChar char="Ø"/>
            </a:pPr>
            <a:r>
              <a:rPr lang="de-DE" sz="1400" b="1" dirty="0">
                <a:solidFill>
                  <a:prstClr val="black"/>
                </a:solidFill>
                <a:latin typeface="ScalaSansPro-Bold" pitchFamily="50" charset="0"/>
              </a:rPr>
              <a:t>140.904 Fälle </a:t>
            </a:r>
            <a:r>
              <a:rPr lang="de-DE" sz="1400" dirty="0">
                <a:solidFill>
                  <a:prstClr val="black"/>
                </a:solidFill>
                <a:latin typeface="ScalaSansPro-Regular" pitchFamily="50" charset="0"/>
              </a:rPr>
              <a:t>(Datenstand </a:t>
            </a:r>
            <a:r>
              <a:rPr lang="de-DE" sz="1400" dirty="0">
                <a:solidFill>
                  <a:prstClr val="black"/>
                </a:solidFill>
                <a:latin typeface="ScalaSansPro-Regular" pitchFamily="50" charset="0"/>
              </a:rPr>
              <a:t>30.03.2020, 08:00)</a:t>
            </a:r>
          </a:p>
          <a:p>
            <a:pPr marL="742950" lvl="2" indent="-285750">
              <a:buFont typeface="Wingdings" panose="05000000000000000000" pitchFamily="2" charset="2"/>
              <a:buChar char="Ø"/>
            </a:pPr>
            <a:r>
              <a:rPr lang="de-DE" sz="1400" dirty="0">
                <a:solidFill>
                  <a:prstClr val="black"/>
                </a:solidFill>
                <a:latin typeface="ScalaSansPro-Bold" pitchFamily="50" charset="0"/>
              </a:rPr>
              <a:t>Inzidenz  43,1  / 100.000 </a:t>
            </a:r>
            <a:r>
              <a:rPr lang="de-DE" sz="1400" dirty="0" err="1">
                <a:solidFill>
                  <a:prstClr val="black"/>
                </a:solidFill>
                <a:latin typeface="ScalaSansPro-Bold" pitchFamily="50" charset="0"/>
              </a:rPr>
              <a:t>Ew</a:t>
            </a:r>
            <a:r>
              <a:rPr lang="de-DE" sz="1400" dirty="0">
                <a:solidFill>
                  <a:prstClr val="black"/>
                </a:solidFill>
                <a:latin typeface="ScalaSansPro-Bold" pitchFamily="50" charset="0"/>
              </a:rPr>
              <a:t>. </a:t>
            </a:r>
          </a:p>
          <a:p>
            <a:pPr marL="285750" indent="-285750">
              <a:buFont typeface="Wingdings" panose="05000000000000000000" pitchFamily="2" charset="2"/>
              <a:buChar char="Ø"/>
            </a:pPr>
            <a:r>
              <a:rPr lang="de-DE" sz="1400" b="1" dirty="0">
                <a:solidFill>
                  <a:prstClr val="black"/>
                </a:solidFill>
                <a:latin typeface="ScalaSansPro-Bold" pitchFamily="50" charset="0"/>
              </a:rPr>
              <a:t>2.405 Todesfälle</a:t>
            </a:r>
            <a:endParaRPr lang="de-DE" sz="1400" dirty="0">
              <a:solidFill>
                <a:prstClr val="black"/>
              </a:solidFill>
              <a:latin typeface="ScalaSansPro-Bold" pitchFamily="50" charset="0"/>
            </a:endParaRPr>
          </a:p>
          <a:p>
            <a:pPr marL="742950" lvl="1" indent="-285750">
              <a:buFont typeface="Wingdings" panose="05000000000000000000" pitchFamily="2" charset="2"/>
              <a:buChar char="Ø"/>
            </a:pPr>
            <a:r>
              <a:rPr lang="de-DE" sz="1400" dirty="0">
                <a:solidFill>
                  <a:prstClr val="black"/>
                </a:solidFill>
                <a:latin typeface="ScalaSansPro-Bold" pitchFamily="50" charset="0"/>
              </a:rPr>
              <a:t>Anteil Verstorbene: 1,7 %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12" y="4509120"/>
            <a:ext cx="4269752" cy="179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le 2"/>
          <p:cNvGraphicFramePr>
            <a:graphicFrameLocks noGrp="1"/>
          </p:cNvGraphicFramePr>
          <p:nvPr>
            <p:extLst>
              <p:ext uri="{D42A27DB-BD31-4B8C-83A1-F6EECF244321}">
                <p14:modId xmlns:p14="http://schemas.microsoft.com/office/powerpoint/2010/main" val="750798122"/>
              </p:ext>
            </p:extLst>
          </p:nvPr>
        </p:nvGraphicFramePr>
        <p:xfrm>
          <a:off x="569190" y="2276872"/>
          <a:ext cx="3498754" cy="2243702"/>
        </p:xfrm>
        <a:graphic>
          <a:graphicData uri="http://schemas.openxmlformats.org/drawingml/2006/table">
            <a:tbl>
              <a:tblPr/>
              <a:tblGrid>
                <a:gridCol w="1143606"/>
                <a:gridCol w="724661"/>
                <a:gridCol w="679370"/>
                <a:gridCol w="951117"/>
              </a:tblGrid>
              <a:tr h="230311">
                <a:tc>
                  <a:txBody>
                    <a:bodyPr/>
                    <a:lstStyle/>
                    <a:p>
                      <a:pPr algn="l" rtl="0" fontAlgn="ctr"/>
                      <a:r>
                        <a:rPr lang="de-DE" sz="1400" b="1" i="0" u="none" strike="noStrike" dirty="0">
                          <a:solidFill>
                            <a:srgbClr val="000000"/>
                          </a:solidFill>
                          <a:effectLst/>
                          <a:latin typeface="Calibri"/>
                        </a:rPr>
                        <a:t>Bundesstaaten</a:t>
                      </a: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rtl="0" fontAlgn="ctr"/>
                      <a:r>
                        <a:rPr lang="de-DE" sz="1400" b="1" i="0" u="none" strike="noStrike">
                          <a:solidFill>
                            <a:srgbClr val="000000"/>
                          </a:solidFill>
                          <a:effectLst/>
                          <a:latin typeface="Calibri"/>
                        </a:rPr>
                        <a:t>Fälle </a:t>
                      </a: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rtl="0" fontAlgn="ctr"/>
                      <a:r>
                        <a:rPr lang="de-DE" sz="1400" b="1" i="0" u="none" strike="noStrike" dirty="0">
                          <a:solidFill>
                            <a:srgbClr val="000000"/>
                          </a:solidFill>
                          <a:effectLst/>
                          <a:latin typeface="Calibri"/>
                        </a:rPr>
                        <a:t>Inzidenz</a:t>
                      </a: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rtl="0" fontAlgn="ctr"/>
                      <a:r>
                        <a:rPr lang="de-DE" sz="1400" b="1" i="0" u="none" strike="noStrike">
                          <a:solidFill>
                            <a:srgbClr val="000000"/>
                          </a:solidFill>
                          <a:effectLst/>
                          <a:latin typeface="Calibri"/>
                        </a:rPr>
                        <a:t>Verstorbene</a:t>
                      </a: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1453">
                <a:tc>
                  <a:txBody>
                    <a:bodyPr/>
                    <a:lstStyle/>
                    <a:p>
                      <a:pPr algn="l" rtl="0" fontAlgn="ctr"/>
                      <a:r>
                        <a:rPr lang="de-DE" sz="1400" b="0" i="0" u="none" strike="noStrike" dirty="0">
                          <a:solidFill>
                            <a:srgbClr val="FF0000"/>
                          </a:solidFill>
                          <a:effectLst/>
                          <a:latin typeface="Calibri"/>
                        </a:rPr>
                        <a:t>New York</a:t>
                      </a: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E9EDF4"/>
                    </a:solidFill>
                  </a:tcPr>
                </a:tc>
                <a:tc>
                  <a:txBody>
                    <a:bodyPr/>
                    <a:lstStyle/>
                    <a:p>
                      <a:pPr algn="r" rtl="0" fontAlgn="ctr"/>
                      <a:r>
                        <a:rPr lang="de-DE" sz="1400" b="0" i="0" u="none" strike="noStrike">
                          <a:solidFill>
                            <a:srgbClr val="000000"/>
                          </a:solidFill>
                          <a:effectLst/>
                          <a:latin typeface="Calibri"/>
                        </a:rPr>
                        <a:t>66.497</a:t>
                      </a:r>
                    </a:p>
                  </a:txBody>
                  <a:tcPr marL="9525" marR="85725" marT="9525" marB="0" anchor="ctr">
                    <a:lnL>
                      <a:noFill/>
                    </a:lnL>
                    <a:lnR>
                      <a:noFill/>
                    </a:lnR>
                    <a:lnT w="12700" cap="flat" cmpd="sng" algn="ctr">
                      <a:solidFill>
                        <a:srgbClr val="4F81BD"/>
                      </a:solidFill>
                      <a:prstDash val="solid"/>
                      <a:round/>
                      <a:headEnd type="none" w="med" len="med"/>
                      <a:tailEnd type="none" w="med" len="med"/>
                    </a:lnT>
                    <a:lnB>
                      <a:noFill/>
                    </a:lnB>
                    <a:solidFill>
                      <a:srgbClr val="E9EDF4"/>
                    </a:solidFill>
                  </a:tcPr>
                </a:tc>
                <a:tc>
                  <a:txBody>
                    <a:bodyPr/>
                    <a:lstStyle/>
                    <a:p>
                      <a:pPr algn="ctr" fontAlgn="t"/>
                      <a:r>
                        <a:rPr lang="de-DE" sz="1400" b="0" i="0" u="none" strike="noStrike">
                          <a:solidFill>
                            <a:srgbClr val="000000"/>
                          </a:solidFill>
                          <a:effectLst/>
                          <a:latin typeface="Calibri"/>
                        </a:rPr>
                        <a:t>342</a:t>
                      </a:r>
                    </a:p>
                  </a:txBody>
                  <a:tcPr marL="9525" marR="9525" marT="9525" marB="0">
                    <a:lnL>
                      <a:noFill/>
                    </a:lnL>
                    <a:lnR>
                      <a:noFill/>
                    </a:lnR>
                    <a:lnT w="12700" cap="flat" cmpd="sng" algn="ctr">
                      <a:solidFill>
                        <a:srgbClr val="4F81BD"/>
                      </a:solidFill>
                      <a:prstDash val="solid"/>
                      <a:round/>
                      <a:headEnd type="none" w="med" len="med"/>
                      <a:tailEnd type="none" w="med" len="med"/>
                    </a:lnT>
                    <a:lnB>
                      <a:noFill/>
                    </a:lnB>
                    <a:solidFill>
                      <a:srgbClr val="E9EDF4"/>
                    </a:solidFill>
                  </a:tcPr>
                </a:tc>
                <a:tc>
                  <a:txBody>
                    <a:bodyPr/>
                    <a:lstStyle/>
                    <a:p>
                      <a:pPr algn="ctr" rtl="0" fontAlgn="ctr"/>
                      <a:r>
                        <a:rPr lang="de-DE" sz="1400" b="0" i="0" u="none" strike="noStrike">
                          <a:solidFill>
                            <a:srgbClr val="000000"/>
                          </a:solidFill>
                          <a:effectLst/>
                          <a:latin typeface="Calibri"/>
                        </a:rPr>
                        <a:t>965</a:t>
                      </a: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E9EDF4"/>
                    </a:solidFill>
                  </a:tcPr>
                </a:tc>
              </a:tr>
              <a:tr h="221453">
                <a:tc>
                  <a:txBody>
                    <a:bodyPr/>
                    <a:lstStyle/>
                    <a:p>
                      <a:pPr algn="l" rtl="0" fontAlgn="ctr"/>
                      <a:r>
                        <a:rPr lang="de-DE" sz="1400" b="0" i="0" u="none" strike="noStrike" dirty="0">
                          <a:solidFill>
                            <a:srgbClr val="FF0000"/>
                          </a:solidFill>
                          <a:effectLst/>
                          <a:latin typeface="Calibri"/>
                        </a:rPr>
                        <a:t>New Jersey</a:t>
                      </a:r>
                    </a:p>
                  </a:txBody>
                  <a:tcPr marL="9525" marR="9525" marT="9525" marB="0" anchor="ctr">
                    <a:lnL>
                      <a:noFill/>
                    </a:lnL>
                    <a:lnR>
                      <a:noFill/>
                    </a:lnR>
                    <a:lnT>
                      <a:noFill/>
                    </a:lnT>
                    <a:lnB>
                      <a:noFill/>
                    </a:lnB>
                  </a:tcPr>
                </a:tc>
                <a:tc>
                  <a:txBody>
                    <a:bodyPr/>
                    <a:lstStyle/>
                    <a:p>
                      <a:pPr algn="r" rtl="0" fontAlgn="ctr"/>
                      <a:r>
                        <a:rPr lang="de-DE" sz="1400" b="0" i="0" u="none" strike="noStrike">
                          <a:solidFill>
                            <a:srgbClr val="000000"/>
                          </a:solidFill>
                          <a:effectLst/>
                          <a:latin typeface="Calibri"/>
                        </a:rPr>
                        <a:t>13.386</a:t>
                      </a:r>
                    </a:p>
                  </a:txBody>
                  <a:tcPr marL="9525" marR="85725" marT="9525" marB="0" anchor="ctr">
                    <a:lnL>
                      <a:noFill/>
                    </a:lnL>
                    <a:lnR>
                      <a:noFill/>
                    </a:lnR>
                    <a:lnT>
                      <a:noFill/>
                    </a:lnT>
                    <a:lnB>
                      <a:noFill/>
                    </a:lnB>
                  </a:tcPr>
                </a:tc>
                <a:tc>
                  <a:txBody>
                    <a:bodyPr/>
                    <a:lstStyle/>
                    <a:p>
                      <a:pPr algn="ctr" fontAlgn="t"/>
                      <a:r>
                        <a:rPr lang="de-DE" sz="1400" b="0" i="0" u="none" strike="noStrike">
                          <a:solidFill>
                            <a:srgbClr val="000000"/>
                          </a:solidFill>
                          <a:effectLst/>
                          <a:latin typeface="Calibri"/>
                        </a:rPr>
                        <a:t>151</a:t>
                      </a:r>
                    </a:p>
                  </a:txBody>
                  <a:tcPr marL="9525" marR="9525" marT="9525" marB="0">
                    <a:lnL>
                      <a:noFill/>
                    </a:lnL>
                    <a:lnR>
                      <a:noFill/>
                    </a:lnR>
                    <a:lnT>
                      <a:noFill/>
                    </a:lnT>
                    <a:lnB>
                      <a:noFill/>
                    </a:lnB>
                  </a:tcPr>
                </a:tc>
                <a:tc>
                  <a:txBody>
                    <a:bodyPr/>
                    <a:lstStyle/>
                    <a:p>
                      <a:pPr algn="ctr" rtl="0" fontAlgn="ctr"/>
                      <a:r>
                        <a:rPr lang="de-DE" sz="1400" b="0" i="0" u="none" strike="noStrike">
                          <a:solidFill>
                            <a:srgbClr val="000000"/>
                          </a:solidFill>
                          <a:effectLst/>
                          <a:latin typeface="Calibri"/>
                        </a:rPr>
                        <a:t>161</a:t>
                      </a:r>
                    </a:p>
                  </a:txBody>
                  <a:tcPr marL="9525" marR="9525" marT="9525" marB="0" anchor="ctr">
                    <a:lnL>
                      <a:noFill/>
                    </a:lnL>
                    <a:lnR>
                      <a:noFill/>
                    </a:lnR>
                    <a:lnT>
                      <a:noFill/>
                    </a:lnT>
                    <a:lnB>
                      <a:noFill/>
                    </a:lnB>
                  </a:tcPr>
                </a:tc>
              </a:tr>
              <a:tr h="221453">
                <a:tc>
                  <a:txBody>
                    <a:bodyPr/>
                    <a:lstStyle/>
                    <a:p>
                      <a:pPr algn="l" rtl="0" fontAlgn="ctr"/>
                      <a:r>
                        <a:rPr lang="de-DE" sz="1400" b="0" i="0" u="none" strike="noStrike" dirty="0">
                          <a:solidFill>
                            <a:srgbClr val="FF0000"/>
                          </a:solidFill>
                          <a:effectLst/>
                          <a:latin typeface="Calibri"/>
                        </a:rPr>
                        <a:t>California</a:t>
                      </a:r>
                    </a:p>
                  </a:txBody>
                  <a:tcPr marL="9525" marR="9525" marT="9525" marB="0" anchor="ctr">
                    <a:lnL>
                      <a:noFill/>
                    </a:lnL>
                    <a:lnR>
                      <a:noFill/>
                    </a:lnR>
                    <a:lnT>
                      <a:noFill/>
                    </a:lnT>
                    <a:lnB>
                      <a:noFill/>
                    </a:lnB>
                    <a:solidFill>
                      <a:srgbClr val="E9EDF4"/>
                    </a:solidFill>
                  </a:tcPr>
                </a:tc>
                <a:tc>
                  <a:txBody>
                    <a:bodyPr/>
                    <a:lstStyle/>
                    <a:p>
                      <a:pPr algn="r" rtl="0" fontAlgn="ctr"/>
                      <a:r>
                        <a:rPr lang="de-DE" sz="1400" b="0" i="0" u="none" strike="noStrike">
                          <a:solidFill>
                            <a:srgbClr val="000000"/>
                          </a:solidFill>
                          <a:effectLst/>
                          <a:latin typeface="Calibri"/>
                        </a:rPr>
                        <a:t>6.388</a:t>
                      </a:r>
                    </a:p>
                  </a:txBody>
                  <a:tcPr marL="9525" marR="85725" marT="9525" marB="0" anchor="ctr">
                    <a:lnL>
                      <a:noFill/>
                    </a:lnL>
                    <a:lnR>
                      <a:noFill/>
                    </a:lnR>
                    <a:lnT>
                      <a:noFill/>
                    </a:lnT>
                    <a:lnB>
                      <a:noFill/>
                    </a:lnB>
                    <a:solidFill>
                      <a:srgbClr val="E9EDF4"/>
                    </a:solidFill>
                  </a:tcPr>
                </a:tc>
                <a:tc>
                  <a:txBody>
                    <a:bodyPr/>
                    <a:lstStyle/>
                    <a:p>
                      <a:pPr algn="ctr" fontAlgn="t"/>
                      <a:r>
                        <a:rPr lang="de-DE" sz="1400" b="0" i="0" u="none" strike="noStrike">
                          <a:solidFill>
                            <a:srgbClr val="000000"/>
                          </a:solidFill>
                          <a:effectLst/>
                          <a:latin typeface="Calibri"/>
                        </a:rPr>
                        <a:t>16</a:t>
                      </a:r>
                    </a:p>
                  </a:txBody>
                  <a:tcPr marL="9525" marR="9525" marT="9525" marB="0">
                    <a:lnL>
                      <a:noFill/>
                    </a:lnL>
                    <a:lnR>
                      <a:noFill/>
                    </a:lnR>
                    <a:lnT>
                      <a:noFill/>
                    </a:lnT>
                    <a:lnB>
                      <a:noFill/>
                    </a:lnB>
                    <a:solidFill>
                      <a:srgbClr val="E9EDF4"/>
                    </a:solidFill>
                  </a:tcPr>
                </a:tc>
                <a:tc>
                  <a:txBody>
                    <a:bodyPr/>
                    <a:lstStyle/>
                    <a:p>
                      <a:pPr algn="ctr" rtl="0" fontAlgn="ctr"/>
                      <a:r>
                        <a:rPr lang="de-DE" sz="1400" b="0" i="0" u="none" strike="noStrike">
                          <a:solidFill>
                            <a:srgbClr val="000000"/>
                          </a:solidFill>
                          <a:effectLst/>
                          <a:latin typeface="Calibri"/>
                        </a:rPr>
                        <a:t>129</a:t>
                      </a:r>
                    </a:p>
                  </a:txBody>
                  <a:tcPr marL="9525" marR="9525" marT="9525" marB="0" anchor="ctr">
                    <a:lnL>
                      <a:noFill/>
                    </a:lnL>
                    <a:lnR>
                      <a:noFill/>
                    </a:lnR>
                    <a:lnT>
                      <a:noFill/>
                    </a:lnT>
                    <a:lnB>
                      <a:noFill/>
                    </a:lnB>
                    <a:solidFill>
                      <a:srgbClr val="E9EDF4"/>
                    </a:solidFill>
                  </a:tcPr>
                </a:tc>
              </a:tr>
              <a:tr h="221453">
                <a:tc>
                  <a:txBody>
                    <a:bodyPr/>
                    <a:lstStyle/>
                    <a:p>
                      <a:pPr algn="l" rtl="0" fontAlgn="ctr"/>
                      <a:r>
                        <a:rPr lang="de-DE" sz="1400" b="0" i="0" u="none" strike="noStrike">
                          <a:solidFill>
                            <a:srgbClr val="000000"/>
                          </a:solidFill>
                          <a:effectLst/>
                          <a:latin typeface="Calibri"/>
                        </a:rPr>
                        <a:t>Michigan</a:t>
                      </a:r>
                    </a:p>
                  </a:txBody>
                  <a:tcPr marL="9525" marR="9525" marT="9525" marB="0" anchor="ctr">
                    <a:lnL>
                      <a:noFill/>
                    </a:lnL>
                    <a:lnR>
                      <a:noFill/>
                    </a:lnR>
                    <a:lnT>
                      <a:noFill/>
                    </a:lnT>
                    <a:lnB>
                      <a:noFill/>
                    </a:lnB>
                  </a:tcPr>
                </a:tc>
                <a:tc>
                  <a:txBody>
                    <a:bodyPr/>
                    <a:lstStyle/>
                    <a:p>
                      <a:pPr algn="r" rtl="0" fontAlgn="ctr"/>
                      <a:r>
                        <a:rPr lang="de-DE" sz="1400" b="0" i="0" u="none" strike="noStrike">
                          <a:solidFill>
                            <a:srgbClr val="000000"/>
                          </a:solidFill>
                          <a:effectLst/>
                          <a:latin typeface="Calibri"/>
                        </a:rPr>
                        <a:t>6.498</a:t>
                      </a:r>
                    </a:p>
                  </a:txBody>
                  <a:tcPr marL="9525" marR="85725" marT="9525" marB="0" anchor="ctr">
                    <a:lnL>
                      <a:noFill/>
                    </a:lnL>
                    <a:lnR>
                      <a:noFill/>
                    </a:lnR>
                    <a:lnT>
                      <a:noFill/>
                    </a:lnT>
                    <a:lnB>
                      <a:noFill/>
                    </a:lnB>
                  </a:tcPr>
                </a:tc>
                <a:tc>
                  <a:txBody>
                    <a:bodyPr/>
                    <a:lstStyle/>
                    <a:p>
                      <a:pPr algn="ctr" fontAlgn="t"/>
                      <a:r>
                        <a:rPr lang="de-DE" sz="1400" b="0" i="0" u="none" strike="noStrike" dirty="0">
                          <a:solidFill>
                            <a:srgbClr val="000000"/>
                          </a:solidFill>
                          <a:effectLst/>
                          <a:latin typeface="Calibri"/>
                        </a:rPr>
                        <a:t>65</a:t>
                      </a:r>
                    </a:p>
                  </a:txBody>
                  <a:tcPr marL="9525" marR="9525" marT="9525" marB="0">
                    <a:lnL>
                      <a:noFill/>
                    </a:lnL>
                    <a:lnR>
                      <a:noFill/>
                    </a:lnR>
                    <a:lnT>
                      <a:noFill/>
                    </a:lnT>
                    <a:lnB>
                      <a:noFill/>
                    </a:lnB>
                  </a:tcPr>
                </a:tc>
                <a:tc>
                  <a:txBody>
                    <a:bodyPr/>
                    <a:lstStyle/>
                    <a:p>
                      <a:pPr algn="ctr" rtl="0" fontAlgn="ctr"/>
                      <a:r>
                        <a:rPr lang="de-DE" sz="1400" b="0" i="0" u="none" strike="noStrike">
                          <a:solidFill>
                            <a:srgbClr val="000000"/>
                          </a:solidFill>
                          <a:effectLst/>
                          <a:latin typeface="Calibri"/>
                        </a:rPr>
                        <a:t>184</a:t>
                      </a:r>
                    </a:p>
                  </a:txBody>
                  <a:tcPr marL="9525" marR="9525" marT="9525" marB="0" anchor="ctr">
                    <a:lnL>
                      <a:noFill/>
                    </a:lnL>
                    <a:lnR>
                      <a:noFill/>
                    </a:lnR>
                    <a:lnT>
                      <a:noFill/>
                    </a:lnT>
                    <a:lnB>
                      <a:noFill/>
                    </a:lnB>
                  </a:tcPr>
                </a:tc>
              </a:tr>
              <a:tr h="221453">
                <a:tc>
                  <a:txBody>
                    <a:bodyPr/>
                    <a:lstStyle/>
                    <a:p>
                      <a:pPr algn="l" rtl="0" fontAlgn="ctr"/>
                      <a:r>
                        <a:rPr lang="de-DE" sz="1400" b="0" i="0" u="none" strike="noStrike">
                          <a:solidFill>
                            <a:srgbClr val="000000"/>
                          </a:solidFill>
                          <a:effectLst/>
                          <a:latin typeface="Calibri"/>
                        </a:rPr>
                        <a:t>Massachusetts</a:t>
                      </a:r>
                    </a:p>
                  </a:txBody>
                  <a:tcPr marL="9525" marR="9525" marT="9525" marB="0" anchor="ctr">
                    <a:lnL>
                      <a:noFill/>
                    </a:lnL>
                    <a:lnR>
                      <a:noFill/>
                    </a:lnR>
                    <a:lnT>
                      <a:noFill/>
                    </a:lnT>
                    <a:lnB>
                      <a:noFill/>
                    </a:lnB>
                    <a:solidFill>
                      <a:srgbClr val="E9EDF4"/>
                    </a:solidFill>
                  </a:tcPr>
                </a:tc>
                <a:tc>
                  <a:txBody>
                    <a:bodyPr/>
                    <a:lstStyle/>
                    <a:p>
                      <a:pPr algn="r" rtl="0" fontAlgn="ctr"/>
                      <a:r>
                        <a:rPr lang="de-DE" sz="1400" b="0" i="0" u="none" strike="noStrike">
                          <a:solidFill>
                            <a:srgbClr val="000000"/>
                          </a:solidFill>
                          <a:effectLst/>
                          <a:latin typeface="Calibri"/>
                        </a:rPr>
                        <a:t>5.752</a:t>
                      </a:r>
                    </a:p>
                  </a:txBody>
                  <a:tcPr marL="9525" marR="85725" marT="9525" marB="0" anchor="ctr">
                    <a:lnL>
                      <a:noFill/>
                    </a:lnL>
                    <a:lnR>
                      <a:noFill/>
                    </a:lnR>
                    <a:lnT>
                      <a:noFill/>
                    </a:lnT>
                    <a:lnB>
                      <a:noFill/>
                    </a:lnB>
                    <a:solidFill>
                      <a:srgbClr val="E9EDF4"/>
                    </a:solidFill>
                  </a:tcPr>
                </a:tc>
                <a:tc>
                  <a:txBody>
                    <a:bodyPr/>
                    <a:lstStyle/>
                    <a:p>
                      <a:pPr algn="ctr" fontAlgn="t"/>
                      <a:r>
                        <a:rPr lang="de-DE" sz="1400" b="0" i="0" u="none" strike="noStrike">
                          <a:solidFill>
                            <a:srgbClr val="000000"/>
                          </a:solidFill>
                          <a:effectLst/>
                          <a:latin typeface="Calibri"/>
                        </a:rPr>
                        <a:t>83</a:t>
                      </a:r>
                    </a:p>
                  </a:txBody>
                  <a:tcPr marL="9525" marR="9525" marT="9525" marB="0">
                    <a:lnL>
                      <a:noFill/>
                    </a:lnL>
                    <a:lnR>
                      <a:noFill/>
                    </a:lnR>
                    <a:lnT>
                      <a:noFill/>
                    </a:lnT>
                    <a:lnB>
                      <a:noFill/>
                    </a:lnB>
                    <a:solidFill>
                      <a:srgbClr val="E9EDF4"/>
                    </a:solidFill>
                  </a:tcPr>
                </a:tc>
                <a:tc>
                  <a:txBody>
                    <a:bodyPr/>
                    <a:lstStyle/>
                    <a:p>
                      <a:pPr algn="ctr" rtl="0" fontAlgn="ctr"/>
                      <a:r>
                        <a:rPr lang="de-DE" sz="1400" b="0" i="0" u="none" strike="noStrike">
                          <a:solidFill>
                            <a:srgbClr val="000000"/>
                          </a:solidFill>
                          <a:effectLst/>
                          <a:latin typeface="Calibri"/>
                        </a:rPr>
                        <a:t>56</a:t>
                      </a:r>
                    </a:p>
                  </a:txBody>
                  <a:tcPr marL="9525" marR="9525" marT="9525" marB="0" anchor="ctr">
                    <a:lnL>
                      <a:noFill/>
                    </a:lnL>
                    <a:lnR>
                      <a:noFill/>
                    </a:lnR>
                    <a:lnT>
                      <a:noFill/>
                    </a:lnT>
                    <a:lnB>
                      <a:noFill/>
                    </a:lnB>
                    <a:solidFill>
                      <a:srgbClr val="E9EDF4"/>
                    </a:solidFill>
                  </a:tcPr>
                </a:tc>
              </a:tr>
              <a:tr h="221453">
                <a:tc>
                  <a:txBody>
                    <a:bodyPr/>
                    <a:lstStyle/>
                    <a:p>
                      <a:pPr algn="l" rtl="0" fontAlgn="ctr"/>
                      <a:r>
                        <a:rPr lang="de-DE" sz="1400" b="0" i="0" u="none" strike="noStrike">
                          <a:solidFill>
                            <a:srgbClr val="000000"/>
                          </a:solidFill>
                          <a:effectLst/>
                          <a:latin typeface="Calibri"/>
                        </a:rPr>
                        <a:t>Illinois</a:t>
                      </a:r>
                    </a:p>
                  </a:txBody>
                  <a:tcPr marL="9525" marR="9525" marT="9525" marB="0" anchor="ctr">
                    <a:lnL>
                      <a:noFill/>
                    </a:lnL>
                    <a:lnR>
                      <a:noFill/>
                    </a:lnR>
                    <a:lnT>
                      <a:noFill/>
                    </a:lnT>
                    <a:lnB>
                      <a:noFill/>
                    </a:lnB>
                  </a:tcPr>
                </a:tc>
                <a:tc>
                  <a:txBody>
                    <a:bodyPr/>
                    <a:lstStyle/>
                    <a:p>
                      <a:pPr algn="r" rtl="0" fontAlgn="ctr"/>
                      <a:r>
                        <a:rPr lang="de-DE" sz="1400" b="0" i="0" u="none" strike="noStrike">
                          <a:solidFill>
                            <a:srgbClr val="000000"/>
                          </a:solidFill>
                          <a:effectLst/>
                          <a:latin typeface="Calibri"/>
                        </a:rPr>
                        <a:t>5.056</a:t>
                      </a:r>
                    </a:p>
                  </a:txBody>
                  <a:tcPr marL="9525" marR="85725" marT="9525" marB="0" anchor="ctr">
                    <a:lnL>
                      <a:noFill/>
                    </a:lnL>
                    <a:lnR>
                      <a:noFill/>
                    </a:lnR>
                    <a:lnT>
                      <a:noFill/>
                    </a:lnT>
                    <a:lnB>
                      <a:noFill/>
                    </a:lnB>
                  </a:tcPr>
                </a:tc>
                <a:tc>
                  <a:txBody>
                    <a:bodyPr/>
                    <a:lstStyle/>
                    <a:p>
                      <a:pPr algn="ctr" fontAlgn="t"/>
                      <a:r>
                        <a:rPr lang="de-DE" sz="1400" b="0" i="0" u="none" strike="noStrike">
                          <a:solidFill>
                            <a:srgbClr val="000000"/>
                          </a:solidFill>
                          <a:effectLst/>
                          <a:latin typeface="Calibri"/>
                        </a:rPr>
                        <a:t>40</a:t>
                      </a:r>
                    </a:p>
                  </a:txBody>
                  <a:tcPr marL="9525" marR="9525" marT="9525" marB="0">
                    <a:lnL>
                      <a:noFill/>
                    </a:lnL>
                    <a:lnR>
                      <a:noFill/>
                    </a:lnR>
                    <a:lnT>
                      <a:noFill/>
                    </a:lnT>
                    <a:lnB>
                      <a:noFill/>
                    </a:lnB>
                  </a:tcPr>
                </a:tc>
                <a:tc>
                  <a:txBody>
                    <a:bodyPr/>
                    <a:lstStyle/>
                    <a:p>
                      <a:pPr algn="ctr" rtl="0" fontAlgn="ctr"/>
                      <a:r>
                        <a:rPr lang="de-DE" sz="1400" b="0" i="0" u="none" strike="noStrike">
                          <a:solidFill>
                            <a:srgbClr val="000000"/>
                          </a:solidFill>
                          <a:effectLst/>
                          <a:latin typeface="Calibri"/>
                        </a:rPr>
                        <a:t>72</a:t>
                      </a:r>
                    </a:p>
                  </a:txBody>
                  <a:tcPr marL="9525" marR="9525" marT="9525" marB="0" anchor="ctr">
                    <a:lnL>
                      <a:noFill/>
                    </a:lnL>
                    <a:lnR>
                      <a:noFill/>
                    </a:lnR>
                    <a:lnT>
                      <a:noFill/>
                    </a:lnT>
                    <a:lnB>
                      <a:noFill/>
                    </a:lnB>
                  </a:tcPr>
                </a:tc>
              </a:tr>
              <a:tr h="221453">
                <a:tc>
                  <a:txBody>
                    <a:bodyPr/>
                    <a:lstStyle/>
                    <a:p>
                      <a:pPr algn="l" rtl="0" fontAlgn="ctr"/>
                      <a:r>
                        <a:rPr lang="de-DE" sz="1400" b="0" i="0" u="none" strike="noStrike" dirty="0">
                          <a:solidFill>
                            <a:srgbClr val="FF0000"/>
                          </a:solidFill>
                          <a:effectLst/>
                          <a:latin typeface="Calibri"/>
                        </a:rPr>
                        <a:t>Washington</a:t>
                      </a:r>
                    </a:p>
                  </a:txBody>
                  <a:tcPr marL="9525" marR="9525" marT="9525" marB="0" anchor="ctr">
                    <a:lnL>
                      <a:noFill/>
                    </a:lnL>
                    <a:lnR>
                      <a:noFill/>
                    </a:lnR>
                    <a:lnT>
                      <a:noFill/>
                    </a:lnT>
                    <a:lnB>
                      <a:noFill/>
                    </a:lnB>
                    <a:solidFill>
                      <a:srgbClr val="E9EDF4"/>
                    </a:solidFill>
                  </a:tcPr>
                </a:tc>
                <a:tc>
                  <a:txBody>
                    <a:bodyPr/>
                    <a:lstStyle/>
                    <a:p>
                      <a:pPr algn="r" rtl="0" fontAlgn="ctr"/>
                      <a:r>
                        <a:rPr lang="de-DE" sz="1400" b="0" i="0" u="none" strike="noStrike">
                          <a:solidFill>
                            <a:srgbClr val="000000"/>
                          </a:solidFill>
                          <a:effectLst/>
                          <a:latin typeface="Calibri"/>
                        </a:rPr>
                        <a:t>4.896</a:t>
                      </a:r>
                    </a:p>
                  </a:txBody>
                  <a:tcPr marL="9525" marR="85725" marT="9525" marB="0" anchor="ctr">
                    <a:lnL>
                      <a:noFill/>
                    </a:lnL>
                    <a:lnR>
                      <a:noFill/>
                    </a:lnR>
                    <a:lnT>
                      <a:noFill/>
                    </a:lnT>
                    <a:lnB>
                      <a:noFill/>
                    </a:lnB>
                    <a:solidFill>
                      <a:srgbClr val="E9EDF4"/>
                    </a:solidFill>
                  </a:tcPr>
                </a:tc>
                <a:tc>
                  <a:txBody>
                    <a:bodyPr/>
                    <a:lstStyle/>
                    <a:p>
                      <a:pPr algn="ctr" fontAlgn="t"/>
                      <a:r>
                        <a:rPr lang="de-DE" sz="1400" b="0" i="0" u="none" strike="noStrike">
                          <a:solidFill>
                            <a:srgbClr val="000000"/>
                          </a:solidFill>
                          <a:effectLst/>
                          <a:latin typeface="Calibri"/>
                        </a:rPr>
                        <a:t>64</a:t>
                      </a:r>
                    </a:p>
                  </a:txBody>
                  <a:tcPr marL="9525" marR="9525" marT="9525" marB="0">
                    <a:lnL>
                      <a:noFill/>
                    </a:lnL>
                    <a:lnR>
                      <a:noFill/>
                    </a:lnR>
                    <a:lnT>
                      <a:noFill/>
                    </a:lnT>
                    <a:lnB>
                      <a:noFill/>
                    </a:lnB>
                    <a:solidFill>
                      <a:srgbClr val="E9EDF4"/>
                    </a:solidFill>
                  </a:tcPr>
                </a:tc>
                <a:tc>
                  <a:txBody>
                    <a:bodyPr/>
                    <a:lstStyle/>
                    <a:p>
                      <a:pPr algn="ctr" rtl="0" fontAlgn="ctr"/>
                      <a:r>
                        <a:rPr lang="de-DE" sz="1400" b="0" i="0" u="none" strike="noStrike">
                          <a:solidFill>
                            <a:srgbClr val="000000"/>
                          </a:solidFill>
                          <a:effectLst/>
                          <a:latin typeface="Calibri"/>
                        </a:rPr>
                        <a:t>195</a:t>
                      </a:r>
                    </a:p>
                  </a:txBody>
                  <a:tcPr marL="9525" marR="9525" marT="9525" marB="0" anchor="ctr">
                    <a:lnL>
                      <a:noFill/>
                    </a:lnL>
                    <a:lnR>
                      <a:noFill/>
                    </a:lnR>
                    <a:lnT>
                      <a:noFill/>
                    </a:lnT>
                    <a:lnB>
                      <a:noFill/>
                    </a:lnB>
                    <a:solidFill>
                      <a:srgbClr val="E9EDF4"/>
                    </a:solidFill>
                  </a:tcPr>
                </a:tc>
              </a:tr>
              <a:tr h="221453">
                <a:tc>
                  <a:txBody>
                    <a:bodyPr/>
                    <a:lstStyle/>
                    <a:p>
                      <a:pPr algn="l" rtl="0" fontAlgn="ctr"/>
                      <a:r>
                        <a:rPr lang="de-DE" sz="1400" b="0" i="0" u="none" strike="noStrike">
                          <a:solidFill>
                            <a:srgbClr val="000000"/>
                          </a:solidFill>
                          <a:effectLst/>
                          <a:latin typeface="Calibri"/>
                        </a:rPr>
                        <a:t>Florida</a:t>
                      </a:r>
                    </a:p>
                  </a:txBody>
                  <a:tcPr marL="9525" marR="9525" marT="9525" marB="0" anchor="ctr">
                    <a:lnL>
                      <a:noFill/>
                    </a:lnL>
                    <a:lnR>
                      <a:noFill/>
                    </a:lnR>
                    <a:lnT>
                      <a:noFill/>
                    </a:lnT>
                    <a:lnB>
                      <a:noFill/>
                    </a:lnB>
                  </a:tcPr>
                </a:tc>
                <a:tc>
                  <a:txBody>
                    <a:bodyPr/>
                    <a:lstStyle/>
                    <a:p>
                      <a:pPr algn="r" rtl="0" fontAlgn="ctr"/>
                      <a:r>
                        <a:rPr lang="de-DE" sz="1400" b="0" i="0" u="none" strike="noStrike">
                          <a:solidFill>
                            <a:srgbClr val="000000"/>
                          </a:solidFill>
                          <a:effectLst/>
                          <a:latin typeface="Calibri"/>
                        </a:rPr>
                        <a:t>4.238</a:t>
                      </a:r>
                    </a:p>
                  </a:txBody>
                  <a:tcPr marL="9525" marR="85725" marT="9525" marB="0" anchor="ctr">
                    <a:lnL>
                      <a:noFill/>
                    </a:lnL>
                    <a:lnR>
                      <a:noFill/>
                    </a:lnR>
                    <a:lnT>
                      <a:noFill/>
                    </a:lnT>
                    <a:lnB>
                      <a:noFill/>
                    </a:lnB>
                  </a:tcPr>
                </a:tc>
                <a:tc>
                  <a:txBody>
                    <a:bodyPr/>
                    <a:lstStyle/>
                    <a:p>
                      <a:pPr algn="ctr" fontAlgn="t"/>
                      <a:r>
                        <a:rPr lang="de-DE" sz="1400" b="0" i="0" u="none" strike="noStrike">
                          <a:solidFill>
                            <a:srgbClr val="000000"/>
                          </a:solidFill>
                          <a:effectLst/>
                          <a:latin typeface="Calibri"/>
                        </a:rPr>
                        <a:t>20</a:t>
                      </a:r>
                    </a:p>
                  </a:txBody>
                  <a:tcPr marL="9525" marR="9525" marT="9525" marB="0">
                    <a:lnL>
                      <a:noFill/>
                    </a:lnL>
                    <a:lnR>
                      <a:noFill/>
                    </a:lnR>
                    <a:lnT>
                      <a:noFill/>
                    </a:lnT>
                    <a:lnB>
                      <a:noFill/>
                    </a:lnB>
                  </a:tcPr>
                </a:tc>
                <a:tc>
                  <a:txBody>
                    <a:bodyPr/>
                    <a:lstStyle/>
                    <a:p>
                      <a:pPr algn="ctr" rtl="0" fontAlgn="ctr"/>
                      <a:r>
                        <a:rPr lang="de-DE" sz="1400" b="0" i="0" u="none" strike="noStrike">
                          <a:solidFill>
                            <a:srgbClr val="000000"/>
                          </a:solidFill>
                          <a:effectLst/>
                          <a:latin typeface="Calibri"/>
                        </a:rPr>
                        <a:t>56</a:t>
                      </a:r>
                    </a:p>
                  </a:txBody>
                  <a:tcPr marL="9525" marR="9525" marT="9525" marB="0" anchor="ctr">
                    <a:lnL>
                      <a:noFill/>
                    </a:lnL>
                    <a:lnR>
                      <a:noFill/>
                    </a:lnR>
                    <a:lnT>
                      <a:noFill/>
                    </a:lnT>
                    <a:lnB>
                      <a:noFill/>
                    </a:lnB>
                  </a:tcPr>
                </a:tc>
              </a:tr>
              <a:tr h="230311">
                <a:tc>
                  <a:txBody>
                    <a:bodyPr/>
                    <a:lstStyle/>
                    <a:p>
                      <a:pPr algn="l" rtl="0" fontAlgn="ctr"/>
                      <a:r>
                        <a:rPr lang="de-DE" sz="1400" b="0" i="0" u="none" strike="noStrike" dirty="0">
                          <a:solidFill>
                            <a:srgbClr val="000000"/>
                          </a:solidFill>
                          <a:effectLst/>
                          <a:latin typeface="Calibri"/>
                        </a:rPr>
                        <a:t>Louisiana</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E9EDF4"/>
                    </a:solidFill>
                  </a:tcPr>
                </a:tc>
                <a:tc>
                  <a:txBody>
                    <a:bodyPr/>
                    <a:lstStyle/>
                    <a:p>
                      <a:pPr algn="r" rtl="0" fontAlgn="ctr"/>
                      <a:r>
                        <a:rPr lang="de-DE" sz="1400" b="0" i="0" u="none" strike="noStrike">
                          <a:solidFill>
                            <a:srgbClr val="000000"/>
                          </a:solidFill>
                          <a:effectLst/>
                          <a:latin typeface="Calibri"/>
                        </a:rPr>
                        <a:t>3.540</a:t>
                      </a:r>
                    </a:p>
                  </a:txBody>
                  <a:tcPr marL="9525" marR="85725" marT="9525" marB="0" anchor="ctr">
                    <a:lnL>
                      <a:noFill/>
                    </a:lnL>
                    <a:lnR>
                      <a:noFill/>
                    </a:lnR>
                    <a:lnT>
                      <a:noFill/>
                    </a:lnT>
                    <a:lnB w="12700" cap="flat" cmpd="sng" algn="ctr">
                      <a:solidFill>
                        <a:srgbClr val="4F81BD"/>
                      </a:solidFill>
                      <a:prstDash val="solid"/>
                      <a:round/>
                      <a:headEnd type="none" w="med" len="med"/>
                      <a:tailEnd type="none" w="med" len="med"/>
                    </a:lnB>
                    <a:solidFill>
                      <a:srgbClr val="E9EDF4"/>
                    </a:solidFill>
                  </a:tcPr>
                </a:tc>
                <a:tc>
                  <a:txBody>
                    <a:bodyPr/>
                    <a:lstStyle/>
                    <a:p>
                      <a:pPr algn="ctr" fontAlgn="t"/>
                      <a:r>
                        <a:rPr lang="de-DE" sz="1400" b="0" i="0" u="none" strike="noStrike">
                          <a:solidFill>
                            <a:srgbClr val="000000"/>
                          </a:solidFill>
                          <a:effectLst/>
                          <a:latin typeface="Calibri"/>
                        </a:rPr>
                        <a:t>76</a:t>
                      </a:r>
                    </a:p>
                  </a:txBody>
                  <a:tcPr marL="9525" marR="9525" marT="9525" marB="0">
                    <a:lnL>
                      <a:noFill/>
                    </a:lnL>
                    <a:lnR>
                      <a:noFill/>
                    </a:lnR>
                    <a:lnT>
                      <a:noFill/>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de-DE" sz="1400" b="0" i="0" u="none" strike="noStrike" dirty="0">
                          <a:solidFill>
                            <a:srgbClr val="000000"/>
                          </a:solidFill>
                          <a:effectLst/>
                          <a:latin typeface="Calibri"/>
                        </a:rPr>
                        <a:t>151</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E9EDF4"/>
                    </a:solidFill>
                  </a:tcPr>
                </a:tc>
              </a:tr>
            </a:tbl>
          </a:graphicData>
        </a:graphic>
      </p:graphicFrame>
      <p:sp>
        <p:nvSpPr>
          <p:cNvPr id="6" name="AutoShape 2" descr="https://upload.wikimedia.org/wikipedia/commons/thumb/2/2f/COVID-19_outbreak_USA_per_capita_cases_map.svg/512px-COVID-19_outbreak_USA_per_capita_cases_map.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C:\Users\jansena\Desktop\COVID-19_outbreak_USA_per_capita_cases_map.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060" y="1412776"/>
            <a:ext cx="3721700"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5015060" y="3933056"/>
            <a:ext cx="2721258" cy="338554"/>
          </a:xfrm>
          <a:prstGeom prst="rect">
            <a:avLst/>
          </a:prstGeom>
        </p:spPr>
        <p:txBody>
          <a:bodyPr wrap="none">
            <a:spAutoFit/>
          </a:bodyPr>
          <a:lstStyle/>
          <a:p>
            <a:r>
              <a:rPr lang="de-DE" sz="1600" dirty="0" smtClean="0"/>
              <a:t>Fälle pro 1.000.000 Einwohner</a:t>
            </a:r>
            <a:endParaRPr lang="en-US" sz="1600" dirty="0"/>
          </a:p>
        </p:txBody>
      </p:sp>
      <p:sp>
        <p:nvSpPr>
          <p:cNvPr id="11" name="Rechteck 10"/>
          <p:cNvSpPr/>
          <p:nvPr/>
        </p:nvSpPr>
        <p:spPr>
          <a:xfrm>
            <a:off x="307975" y="4509120"/>
            <a:ext cx="3975993" cy="2308324"/>
          </a:xfrm>
          <a:prstGeom prst="rect">
            <a:avLst/>
          </a:prstGeom>
        </p:spPr>
        <p:txBody>
          <a:bodyPr wrap="square">
            <a:spAutoFit/>
          </a:bodyPr>
          <a:lstStyle/>
          <a:p>
            <a:r>
              <a:rPr lang="de-DE" sz="1200" dirty="0"/>
              <a:t>Louisiana:</a:t>
            </a:r>
          </a:p>
          <a:p>
            <a:pPr marL="628650" lvl="1" indent="-171450">
              <a:buFont typeface="Arial" panose="020B0604020202020204" pitchFamily="34" charset="0"/>
              <a:buChar char="•"/>
            </a:pPr>
            <a:r>
              <a:rPr lang="de-DE" sz="1200" dirty="0" smtClean="0"/>
              <a:t>Louisiana verzeichnete in den ersten Tagen der Ausbreitung  das schnellste Wachstum von Covid-19-Fällen weltweit</a:t>
            </a:r>
          </a:p>
          <a:p>
            <a:pPr marL="628650" lvl="1" indent="-171450">
              <a:buFont typeface="Arial" panose="020B0604020202020204" pitchFamily="34" charset="0"/>
              <a:buChar char="•"/>
            </a:pPr>
            <a:r>
              <a:rPr lang="de-DE" sz="1200" dirty="0" smtClean="0"/>
              <a:t>Ein Grund für den rasanten Coronavirus-Ausbruch in Louisiana: Mardi Gras um den 25. Februar mit mehr als 1,5 Millionen Menschen in New Orleans</a:t>
            </a:r>
          </a:p>
          <a:p>
            <a:pPr marL="628650" lvl="1" indent="-171450">
              <a:buFont typeface="Arial" panose="020B0604020202020204" pitchFamily="34" charset="0"/>
              <a:buChar char="•"/>
            </a:pPr>
            <a:r>
              <a:rPr lang="de-DE" sz="1200" dirty="0" smtClean="0"/>
              <a:t>927 Patienten hospitalisiert, 336 beatmet</a:t>
            </a:r>
          </a:p>
          <a:p>
            <a:pPr marL="628650" lvl="1" indent="-171450">
              <a:buFont typeface="Arial" panose="020B0604020202020204" pitchFamily="34" charset="0"/>
              <a:buChar char="•"/>
            </a:pPr>
            <a:r>
              <a:rPr lang="de-DE" sz="1200" dirty="0" smtClean="0"/>
              <a:t>Mangel an Beatmungsgeräte im Großraum New Orleans </a:t>
            </a:r>
          </a:p>
          <a:p>
            <a:r>
              <a:rPr lang="de-DE" sz="1200" dirty="0"/>
              <a:t>Auch Chicago und Detroit treten als neue urbane Hotspots hervor</a:t>
            </a:r>
            <a:endParaRPr lang="de-DE" sz="1200" dirty="0"/>
          </a:p>
        </p:txBody>
      </p:sp>
    </p:spTree>
    <p:extLst>
      <p:ext uri="{BB962C8B-B14F-4D97-AF65-F5344CB8AC3E}">
        <p14:creationId xmlns:p14="http://schemas.microsoft.com/office/powerpoint/2010/main" val="309570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0B71E647-F4D4-4A29-B9C4-9F5B05D2BCF4}"/>
              </a:ext>
            </a:extLst>
          </p:cNvPr>
          <p:cNvSpPr txBox="1"/>
          <p:nvPr/>
        </p:nvSpPr>
        <p:spPr>
          <a:xfrm>
            <a:off x="105905" y="87895"/>
            <a:ext cx="8220410" cy="461665"/>
          </a:xfrm>
          <a:prstGeom prst="rect">
            <a:avLst/>
          </a:prstGeom>
          <a:noFill/>
        </p:spPr>
        <p:txBody>
          <a:bodyPr wrap="square" rtlCol="0">
            <a:spAutoFit/>
          </a:bodyPr>
          <a:lstStyle/>
          <a:p>
            <a:r>
              <a:rPr lang="fr-FR" sz="2400" b="1" dirty="0"/>
              <a:t>SARS-CoV2 </a:t>
            </a:r>
            <a:r>
              <a:rPr lang="fr-FR" sz="2400" b="1" dirty="0" err="1"/>
              <a:t>Diagnostik</a:t>
            </a:r>
            <a:r>
              <a:rPr lang="fr-FR" sz="2400" b="1" dirty="0"/>
              <a:t> Test </a:t>
            </a:r>
            <a:r>
              <a:rPr lang="fr-FR" sz="2400" b="1" dirty="0" err="1"/>
              <a:t>nach</a:t>
            </a:r>
            <a:r>
              <a:rPr lang="fr-FR" sz="2400" b="1" dirty="0"/>
              <a:t> </a:t>
            </a:r>
            <a:r>
              <a:rPr lang="fr-FR" sz="2400" b="1" dirty="0" err="1"/>
              <a:t>Fokusländern</a:t>
            </a:r>
            <a:endParaRPr lang="de-DE" sz="2400" b="1" dirty="0"/>
          </a:p>
        </p:txBody>
      </p:sp>
      <p:graphicFrame>
        <p:nvGraphicFramePr>
          <p:cNvPr id="2" name="Table 1">
            <a:extLst>
              <a:ext uri="{FF2B5EF4-FFF2-40B4-BE49-F238E27FC236}">
                <a16:creationId xmlns:a16="http://schemas.microsoft.com/office/drawing/2014/main" xmlns="" id="{75F3D9CB-6AD2-4C43-9C41-EA33B22BC203}"/>
              </a:ext>
            </a:extLst>
          </p:cNvPr>
          <p:cNvGraphicFramePr>
            <a:graphicFrameLocks noGrp="1"/>
          </p:cNvGraphicFramePr>
          <p:nvPr>
            <p:extLst>
              <p:ext uri="{D42A27DB-BD31-4B8C-83A1-F6EECF244321}">
                <p14:modId xmlns:p14="http://schemas.microsoft.com/office/powerpoint/2010/main" val="1308318599"/>
              </p:ext>
            </p:extLst>
          </p:nvPr>
        </p:nvGraphicFramePr>
        <p:xfrm>
          <a:off x="375848" y="1300931"/>
          <a:ext cx="7680524" cy="2171984"/>
        </p:xfrm>
        <a:graphic>
          <a:graphicData uri="http://schemas.openxmlformats.org/drawingml/2006/table">
            <a:tbl>
              <a:tblPr>
                <a:tableStyleId>{073A0DAA-6AF3-43AB-8588-CEC1D06C72B9}</a:tableStyleId>
              </a:tblPr>
              <a:tblGrid>
                <a:gridCol w="1644162">
                  <a:extLst>
                    <a:ext uri="{9D8B030D-6E8A-4147-A177-3AD203B41FA5}">
                      <a16:colId xmlns:a16="http://schemas.microsoft.com/office/drawing/2014/main" xmlns="" val="106840254"/>
                    </a:ext>
                  </a:extLst>
                </a:gridCol>
                <a:gridCol w="773723">
                  <a:extLst>
                    <a:ext uri="{9D8B030D-6E8A-4147-A177-3AD203B41FA5}">
                      <a16:colId xmlns:a16="http://schemas.microsoft.com/office/drawing/2014/main" xmlns="" val="3824685316"/>
                    </a:ext>
                  </a:extLst>
                </a:gridCol>
                <a:gridCol w="703384">
                  <a:extLst>
                    <a:ext uri="{9D8B030D-6E8A-4147-A177-3AD203B41FA5}">
                      <a16:colId xmlns:a16="http://schemas.microsoft.com/office/drawing/2014/main" xmlns="" val="1474736175"/>
                    </a:ext>
                  </a:extLst>
                </a:gridCol>
                <a:gridCol w="1022129">
                  <a:extLst>
                    <a:ext uri="{9D8B030D-6E8A-4147-A177-3AD203B41FA5}">
                      <a16:colId xmlns:a16="http://schemas.microsoft.com/office/drawing/2014/main" xmlns="" val="2926111503"/>
                    </a:ext>
                  </a:extLst>
                </a:gridCol>
                <a:gridCol w="551695">
                  <a:extLst>
                    <a:ext uri="{9D8B030D-6E8A-4147-A177-3AD203B41FA5}">
                      <a16:colId xmlns:a16="http://schemas.microsoft.com/office/drawing/2014/main" xmlns="" val="2401824010"/>
                    </a:ext>
                  </a:extLst>
                </a:gridCol>
                <a:gridCol w="800100">
                  <a:extLst>
                    <a:ext uri="{9D8B030D-6E8A-4147-A177-3AD203B41FA5}">
                      <a16:colId xmlns:a16="http://schemas.microsoft.com/office/drawing/2014/main" xmlns="" val="2516418"/>
                    </a:ext>
                  </a:extLst>
                </a:gridCol>
                <a:gridCol w="2185331">
                  <a:extLst>
                    <a:ext uri="{9D8B030D-6E8A-4147-A177-3AD203B41FA5}">
                      <a16:colId xmlns:a16="http://schemas.microsoft.com/office/drawing/2014/main" xmlns="" val="3882917962"/>
                    </a:ext>
                  </a:extLst>
                </a:gridCol>
              </a:tblGrid>
              <a:tr h="410995">
                <a:tc>
                  <a:txBody>
                    <a:bodyPr/>
                    <a:lstStyle/>
                    <a:p>
                      <a:pPr algn="l" fontAlgn="b"/>
                      <a:r>
                        <a:rPr lang="de-DE" sz="1400" b="1" i="0" u="none" strike="noStrike" dirty="0">
                          <a:solidFill>
                            <a:schemeClr val="bg1"/>
                          </a:solidFill>
                          <a:effectLst/>
                          <a:latin typeface="Calibri" panose="020F0502020204030204" pitchFamily="34" charset="0"/>
                        </a:rPr>
                        <a:t>Land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Test gesamt</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Positiv gesamt</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Positivquote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Fatal</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fontAlgn="b"/>
                      <a:r>
                        <a:rPr lang="de-DE" sz="1400" b="1" i="0" u="none" strike="noStrike" dirty="0">
                          <a:solidFill>
                            <a:schemeClr val="bg1"/>
                          </a:solidFill>
                          <a:effectLst/>
                          <a:latin typeface="Calibri" panose="020F0502020204030204" pitchFamily="34" charset="0"/>
                        </a:rPr>
                        <a:t>% von Total Pos.</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fontAlgn="b"/>
                      <a:r>
                        <a:rPr lang="de-DE" sz="1400" b="1" i="0" u="none" strike="noStrike" dirty="0">
                          <a:solidFill>
                            <a:schemeClr val="bg1"/>
                          </a:solidFill>
                          <a:effectLst/>
                          <a:latin typeface="Calibri" panose="020F0502020204030204" pitchFamily="34" charset="0"/>
                        </a:rPr>
                        <a:t>Quelle, Datum</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708784261"/>
                  </a:ext>
                </a:extLst>
              </a:tr>
              <a:tr h="209827">
                <a:tc>
                  <a:txBody>
                    <a:bodyPr/>
                    <a:lstStyle/>
                    <a:p>
                      <a:pPr algn="l" fontAlgn="b"/>
                      <a:r>
                        <a:rPr lang="de-DE" sz="1400" b="1" i="0" u="none" strike="noStrike" dirty="0">
                          <a:solidFill>
                            <a:srgbClr val="000000"/>
                          </a:solidFill>
                          <a:effectLst/>
                          <a:latin typeface="Calibri" panose="020F0502020204030204" pitchFamily="34" charset="0"/>
                        </a:rPr>
                        <a:t>Deutschland</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483.295</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57.298</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11,8 %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455</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0,79 %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30.03.: RKI</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15184595"/>
                  </a:ext>
                </a:extLst>
              </a:tr>
              <a:tr h="386511">
                <a:tc>
                  <a:txBody>
                    <a:bodyPr/>
                    <a:lstStyle/>
                    <a:p>
                      <a:pPr algn="l" fontAlgn="b"/>
                      <a:r>
                        <a:rPr lang="de-DE" sz="1400" b="1" i="0" u="none" strike="noStrike">
                          <a:solidFill>
                            <a:srgbClr val="000000"/>
                          </a:solidFill>
                          <a:effectLst/>
                          <a:latin typeface="Calibri" panose="020F0502020204030204" pitchFamily="34" charset="0"/>
                        </a:rPr>
                        <a:t>Frankreich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101.046</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41.836</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41 %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2.311</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5,5 %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29.03.; Sante Publique France</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183676"/>
                  </a:ext>
                </a:extLst>
              </a:tr>
              <a:tr h="519545">
                <a:tc>
                  <a:txBody>
                    <a:bodyPr/>
                    <a:lstStyle/>
                    <a:p>
                      <a:pPr algn="l" fontAlgn="b"/>
                      <a:r>
                        <a:rPr lang="de-DE" sz="1400" b="1" i="0" u="none" strike="noStrike">
                          <a:solidFill>
                            <a:srgbClr val="000000"/>
                          </a:solidFill>
                          <a:effectLst/>
                          <a:latin typeface="Calibri" panose="020F0502020204030204" pitchFamily="34" charset="0"/>
                        </a:rPr>
                        <a:t>Spanien</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355.000</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85.195</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23,9 %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7340</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Calibri" panose="020F0502020204030204" pitchFamily="34" charset="0"/>
                        </a:rPr>
                        <a:t>8,6 %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21.03./29.03. MoH Spain</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88961483"/>
                  </a:ext>
                </a:extLst>
              </a:tr>
              <a:tr h="209827">
                <a:tc>
                  <a:txBody>
                    <a:bodyPr/>
                    <a:lstStyle/>
                    <a:p>
                      <a:pPr algn="l" fontAlgn="b"/>
                      <a:r>
                        <a:rPr lang="de-DE" sz="1400" b="1" i="0" u="none" strike="noStrike">
                          <a:solidFill>
                            <a:srgbClr val="000000"/>
                          </a:solidFill>
                          <a:effectLst/>
                          <a:latin typeface="Calibri" panose="020F0502020204030204" pitchFamily="34" charset="0"/>
                        </a:rPr>
                        <a:t>Großbritannien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134.946</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22.141</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16,4 %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1.408</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Calibri" panose="020F0502020204030204" pitchFamily="34" charset="0"/>
                        </a:rPr>
                        <a:t>6,3 %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29.03.; Gov.UK</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6883479"/>
                  </a:ext>
                </a:extLst>
              </a:tr>
              <a:tr h="386511">
                <a:tc>
                  <a:txBody>
                    <a:bodyPr/>
                    <a:lstStyle/>
                    <a:p>
                      <a:pPr algn="l" fontAlgn="b"/>
                      <a:r>
                        <a:rPr lang="de-DE" sz="1400" b="1" i="0" u="none" strike="noStrike" dirty="0">
                          <a:solidFill>
                            <a:srgbClr val="000000"/>
                          </a:solidFill>
                          <a:effectLst/>
                          <a:latin typeface="Calibri" panose="020F0502020204030204" pitchFamily="34" charset="0"/>
                        </a:rPr>
                        <a:t>Italien</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Times New Roman" panose="02020603050405020304" pitchFamily="18" charset="0"/>
                        </a:rPr>
                        <a:t>477.359</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Calibri" panose="020F0502020204030204" pitchFamily="34" charset="0"/>
                        </a:rPr>
                        <a:t>101.739</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a:solidFill>
                            <a:srgbClr val="000000"/>
                          </a:solidFill>
                          <a:effectLst/>
                          <a:latin typeface="Calibri" panose="020F0502020204030204" pitchFamily="34" charset="0"/>
                        </a:rPr>
                        <a:t>21,3 %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11.591</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11,4 %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30.03.; Salute.gov</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9413925"/>
                  </a:ext>
                </a:extLst>
              </a:tr>
            </a:tbl>
          </a:graphicData>
        </a:graphic>
      </p:graphicFrame>
      <p:sp>
        <p:nvSpPr>
          <p:cNvPr id="9" name="TextBox 8">
            <a:extLst>
              <a:ext uri="{FF2B5EF4-FFF2-40B4-BE49-F238E27FC236}">
                <a16:creationId xmlns:a16="http://schemas.microsoft.com/office/drawing/2014/main" xmlns="" id="{322ED3F1-8F30-443A-A375-86FCB0B840CF}"/>
              </a:ext>
            </a:extLst>
          </p:cNvPr>
          <p:cNvSpPr txBox="1"/>
          <p:nvPr/>
        </p:nvSpPr>
        <p:spPr>
          <a:xfrm>
            <a:off x="105905" y="5780793"/>
            <a:ext cx="8431426" cy="1015663"/>
          </a:xfrm>
          <a:prstGeom prst="rect">
            <a:avLst/>
          </a:prstGeom>
          <a:noFill/>
        </p:spPr>
        <p:txBody>
          <a:bodyPr wrap="square" rtlCol="0">
            <a:spAutoFit/>
          </a:bodyPr>
          <a:lstStyle/>
          <a:p>
            <a:r>
              <a:rPr lang="fr-FR" sz="1200" b="1" i="1" dirty="0" err="1"/>
              <a:t>Quellen</a:t>
            </a:r>
            <a:endParaRPr lang="fr-FR" sz="1200" b="1" i="1" dirty="0"/>
          </a:p>
          <a:p>
            <a:r>
              <a:rPr lang="de-DE" sz="1200" i="1" dirty="0"/>
              <a:t>[1] </a:t>
            </a:r>
            <a:r>
              <a:rPr lang="en-GB" sz="1200" i="1" dirty="0"/>
              <a:t>https://www.santepubliquefrance.fr/recherche/#search=&amp;publications=donn%C3%A9es&amp;regions=National&amp;sort=date</a:t>
            </a:r>
            <a:endParaRPr lang="de-DE" sz="1200" i="1" dirty="0"/>
          </a:p>
          <a:p>
            <a:r>
              <a:rPr lang="de-DE" sz="1200" i="1" dirty="0"/>
              <a:t>[2] </a:t>
            </a:r>
            <a:r>
              <a:rPr lang="de-DE" sz="1200" i="1" dirty="0">
                <a:hlinkClick r:id="rId2"/>
              </a:rPr>
              <a:t>https://www.mscbs.gob.es/profesionales/saludPublica/ccayes/alertasActual/nCov-China/situacionActual.htm</a:t>
            </a:r>
            <a:endParaRPr lang="de-DE" sz="1200" i="1" dirty="0"/>
          </a:p>
          <a:p>
            <a:r>
              <a:rPr lang="de-DE" sz="1200" i="1" dirty="0"/>
              <a:t>[3] </a:t>
            </a:r>
            <a:r>
              <a:rPr lang="de-DE" sz="1200" i="1" dirty="0">
                <a:hlinkClick r:id="rId3"/>
              </a:rPr>
              <a:t>https://www.gov.uk/government/publications/covid-19-track-coronavirus-cases</a:t>
            </a:r>
            <a:endParaRPr lang="de-DE" sz="1200" i="1" dirty="0"/>
          </a:p>
          <a:p>
            <a:r>
              <a:rPr lang="de-DE" sz="1200" i="1" dirty="0"/>
              <a:t>[4] http://www.salute.gov.it/imgs/C_17_pagineAree_5351_38_file.pdf</a:t>
            </a:r>
          </a:p>
        </p:txBody>
      </p:sp>
      <p:graphicFrame>
        <p:nvGraphicFramePr>
          <p:cNvPr id="8" name="Table 7">
            <a:extLst>
              <a:ext uri="{FF2B5EF4-FFF2-40B4-BE49-F238E27FC236}">
                <a16:creationId xmlns:a16="http://schemas.microsoft.com/office/drawing/2014/main" xmlns="" id="{2121F3F7-8E3D-4F3F-A60C-35F037EDF782}"/>
              </a:ext>
            </a:extLst>
          </p:cNvPr>
          <p:cNvGraphicFramePr>
            <a:graphicFrameLocks noGrp="1"/>
          </p:cNvGraphicFramePr>
          <p:nvPr>
            <p:extLst>
              <p:ext uri="{D42A27DB-BD31-4B8C-83A1-F6EECF244321}">
                <p14:modId xmlns:p14="http://schemas.microsoft.com/office/powerpoint/2010/main" val="4085008391"/>
              </p:ext>
            </p:extLst>
          </p:nvPr>
        </p:nvGraphicFramePr>
        <p:xfrm>
          <a:off x="375848" y="4426316"/>
          <a:ext cx="7689316" cy="1043909"/>
        </p:xfrm>
        <a:graphic>
          <a:graphicData uri="http://schemas.openxmlformats.org/drawingml/2006/table">
            <a:tbl>
              <a:tblPr>
                <a:tableStyleId>{073A0DAA-6AF3-43AB-8588-CEC1D06C72B9}</a:tableStyleId>
              </a:tblPr>
              <a:tblGrid>
                <a:gridCol w="1670538">
                  <a:extLst>
                    <a:ext uri="{9D8B030D-6E8A-4147-A177-3AD203B41FA5}">
                      <a16:colId xmlns:a16="http://schemas.microsoft.com/office/drawing/2014/main" xmlns="" val="106840254"/>
                    </a:ext>
                  </a:extLst>
                </a:gridCol>
                <a:gridCol w="756139">
                  <a:extLst>
                    <a:ext uri="{9D8B030D-6E8A-4147-A177-3AD203B41FA5}">
                      <a16:colId xmlns:a16="http://schemas.microsoft.com/office/drawing/2014/main" xmlns="" val="3824685316"/>
                    </a:ext>
                  </a:extLst>
                </a:gridCol>
                <a:gridCol w="712177">
                  <a:extLst>
                    <a:ext uri="{9D8B030D-6E8A-4147-A177-3AD203B41FA5}">
                      <a16:colId xmlns:a16="http://schemas.microsoft.com/office/drawing/2014/main" xmlns="" val="1474736175"/>
                    </a:ext>
                  </a:extLst>
                </a:gridCol>
                <a:gridCol w="1072661">
                  <a:extLst>
                    <a:ext uri="{9D8B030D-6E8A-4147-A177-3AD203B41FA5}">
                      <a16:colId xmlns:a16="http://schemas.microsoft.com/office/drawing/2014/main" xmlns="" val="2926111503"/>
                    </a:ext>
                  </a:extLst>
                </a:gridCol>
                <a:gridCol w="492370">
                  <a:extLst>
                    <a:ext uri="{9D8B030D-6E8A-4147-A177-3AD203B41FA5}">
                      <a16:colId xmlns:a16="http://schemas.microsoft.com/office/drawing/2014/main" xmlns="" val="2401824010"/>
                    </a:ext>
                  </a:extLst>
                </a:gridCol>
                <a:gridCol w="808892">
                  <a:extLst>
                    <a:ext uri="{9D8B030D-6E8A-4147-A177-3AD203B41FA5}">
                      <a16:colId xmlns:a16="http://schemas.microsoft.com/office/drawing/2014/main" xmlns="" val="2516418"/>
                    </a:ext>
                  </a:extLst>
                </a:gridCol>
                <a:gridCol w="2176539">
                  <a:extLst>
                    <a:ext uri="{9D8B030D-6E8A-4147-A177-3AD203B41FA5}">
                      <a16:colId xmlns:a16="http://schemas.microsoft.com/office/drawing/2014/main" xmlns="" val="3882917962"/>
                    </a:ext>
                  </a:extLst>
                </a:gridCol>
              </a:tblGrid>
              <a:tr h="410995">
                <a:tc>
                  <a:txBody>
                    <a:bodyPr/>
                    <a:lstStyle/>
                    <a:p>
                      <a:pPr algn="l" fontAlgn="b"/>
                      <a:r>
                        <a:rPr lang="de-DE" sz="1400" b="1" i="0" u="none" strike="noStrike" dirty="0">
                          <a:solidFill>
                            <a:schemeClr val="bg1"/>
                          </a:solidFill>
                          <a:effectLst/>
                          <a:latin typeface="Calibri" panose="020F0502020204030204" pitchFamily="34" charset="0"/>
                        </a:rPr>
                        <a:t>Land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 Test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Positiv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Positivquote</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Tote</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fontAlgn="b"/>
                      <a:r>
                        <a:rPr lang="de-DE" sz="1400" b="1" i="0" u="none" strike="noStrike" dirty="0">
                          <a:solidFill>
                            <a:schemeClr val="bg1"/>
                          </a:solidFill>
                          <a:effectLst/>
                          <a:latin typeface="Calibri" panose="020F0502020204030204" pitchFamily="34" charset="0"/>
                        </a:rPr>
                        <a:t>% von Total Pos.</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l" fontAlgn="b"/>
                      <a:r>
                        <a:rPr lang="de-DE" sz="1400" b="1" i="0" u="none" strike="noStrike" dirty="0">
                          <a:solidFill>
                            <a:schemeClr val="bg1"/>
                          </a:solidFill>
                          <a:effectLst/>
                          <a:latin typeface="Calibri" panose="020F0502020204030204" pitchFamily="34" charset="0"/>
                        </a:rPr>
                        <a:t>Quelle, Datum</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708784261"/>
                  </a:ext>
                </a:extLst>
              </a:tr>
              <a:tr h="209827">
                <a:tc>
                  <a:txBody>
                    <a:bodyPr/>
                    <a:lstStyle/>
                    <a:p>
                      <a:pPr algn="l" fontAlgn="b"/>
                      <a:r>
                        <a:rPr lang="de-DE" sz="1400" b="1" i="0" u="none" strike="noStrike" dirty="0">
                          <a:solidFill>
                            <a:srgbClr val="000000"/>
                          </a:solidFill>
                          <a:effectLst/>
                          <a:latin typeface="Calibri" panose="020F0502020204030204" pitchFamily="34" charset="0"/>
                        </a:rPr>
                        <a:t>Deutschland</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mbria" panose="02040503050406030204" pitchFamily="18" charset="0"/>
                        </a:rPr>
                        <a:t>348.619</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mbria" panose="02040503050406030204" pitchFamily="18" charset="0"/>
                        </a:rPr>
                        <a:t>23.820</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7 %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455</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de-DE" sz="1400" b="0" i="0" u="none" strike="noStrike" dirty="0">
                          <a:solidFill>
                            <a:srgbClr val="000000"/>
                          </a:solidFill>
                          <a:effectLst/>
                          <a:latin typeface="Calibri" panose="020F0502020204030204" pitchFamily="34" charset="0"/>
                        </a:rPr>
                        <a:t>1,9 %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1400" b="0" i="0" u="none" strike="noStrike" dirty="0">
                          <a:solidFill>
                            <a:srgbClr val="000000"/>
                          </a:solidFill>
                          <a:effectLst/>
                          <a:latin typeface="Calibri" panose="020F0502020204030204" pitchFamily="34" charset="0"/>
                        </a:rPr>
                        <a:t>30.03.: RKI</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15184595"/>
                  </a:ext>
                </a:extLst>
              </a:tr>
              <a:tr h="386511">
                <a:tc>
                  <a:txBody>
                    <a:bodyPr/>
                    <a:lstStyle/>
                    <a:p>
                      <a:pPr algn="l" fontAlgn="b"/>
                      <a:r>
                        <a:rPr lang="de-DE" sz="1400" b="1" i="0" u="none" strike="noStrike" dirty="0">
                          <a:solidFill>
                            <a:srgbClr val="000000"/>
                          </a:solidFill>
                          <a:effectLst/>
                          <a:latin typeface="Calibri" panose="020F0502020204030204" pitchFamily="34" charset="0"/>
                        </a:rPr>
                        <a:t>Frankreich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65.300</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14.842</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22,7 %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672</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de-DE" sz="1400" b="0" i="0" u="none" strike="noStrike" dirty="0">
                          <a:solidFill>
                            <a:srgbClr val="000000"/>
                          </a:solidFill>
                          <a:effectLst/>
                          <a:latin typeface="Calibri" panose="020F0502020204030204" pitchFamily="34" charset="0"/>
                        </a:rPr>
                        <a:t>4,5 %</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de-DE" sz="1400" b="0" i="0" u="none" strike="noStrike" dirty="0">
                          <a:solidFill>
                            <a:srgbClr val="000000"/>
                          </a:solidFill>
                          <a:effectLst/>
                          <a:latin typeface="Calibri" panose="020F0502020204030204" pitchFamily="34" charset="0"/>
                        </a:rPr>
                        <a:t>29.03.; Sante Publique France</a:t>
                      </a:r>
                    </a:p>
                  </a:txBody>
                  <a:tcPr marL="9525" marR="9525" marT="86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183676"/>
                  </a:ext>
                </a:extLst>
              </a:tr>
            </a:tbl>
          </a:graphicData>
        </a:graphic>
      </p:graphicFrame>
      <p:sp>
        <p:nvSpPr>
          <p:cNvPr id="10" name="TextBox 9">
            <a:extLst>
              <a:ext uri="{FF2B5EF4-FFF2-40B4-BE49-F238E27FC236}">
                <a16:creationId xmlns:a16="http://schemas.microsoft.com/office/drawing/2014/main" xmlns="" id="{7ABA4569-0141-4C86-AC96-76BDDCF5B42B}"/>
              </a:ext>
            </a:extLst>
          </p:cNvPr>
          <p:cNvSpPr txBox="1"/>
          <p:nvPr/>
        </p:nvSpPr>
        <p:spPr>
          <a:xfrm>
            <a:off x="242140" y="756998"/>
            <a:ext cx="8220410" cy="419695"/>
          </a:xfrm>
          <a:prstGeom prst="rect">
            <a:avLst/>
          </a:prstGeom>
          <a:noFill/>
        </p:spPr>
        <p:txBody>
          <a:bodyPr wrap="square" rtlCol="0">
            <a:spAutoFit/>
          </a:bodyPr>
          <a:lstStyle/>
          <a:p>
            <a:r>
              <a:rPr lang="fr-FR" sz="2400" b="1" dirty="0">
                <a:solidFill>
                  <a:srgbClr val="0070C0"/>
                </a:solidFill>
              </a:rPr>
              <a:t>Bis KW12</a:t>
            </a:r>
            <a:endParaRPr lang="de-DE" sz="2400" b="1" dirty="0">
              <a:solidFill>
                <a:srgbClr val="0070C0"/>
              </a:solidFill>
            </a:endParaRPr>
          </a:p>
        </p:txBody>
      </p:sp>
      <p:sp>
        <p:nvSpPr>
          <p:cNvPr id="12" name="TextBox 11">
            <a:extLst>
              <a:ext uri="{FF2B5EF4-FFF2-40B4-BE49-F238E27FC236}">
                <a16:creationId xmlns:a16="http://schemas.microsoft.com/office/drawing/2014/main" xmlns="" id="{657FAAE7-5C6C-4FC1-9AB8-E005CE1333EE}"/>
              </a:ext>
            </a:extLst>
          </p:cNvPr>
          <p:cNvSpPr txBox="1"/>
          <p:nvPr/>
        </p:nvSpPr>
        <p:spPr>
          <a:xfrm>
            <a:off x="268120" y="3927089"/>
            <a:ext cx="8220410" cy="419695"/>
          </a:xfrm>
          <a:prstGeom prst="rect">
            <a:avLst/>
          </a:prstGeom>
          <a:noFill/>
        </p:spPr>
        <p:txBody>
          <a:bodyPr wrap="square" rtlCol="0">
            <a:spAutoFit/>
          </a:bodyPr>
          <a:lstStyle/>
          <a:p>
            <a:r>
              <a:rPr lang="fr-FR" sz="2400" b="1" dirty="0">
                <a:solidFill>
                  <a:srgbClr val="0070C0"/>
                </a:solidFill>
              </a:rPr>
              <a:t>KW12</a:t>
            </a:r>
            <a:endParaRPr lang="de-DE" sz="2400" b="1" dirty="0">
              <a:solidFill>
                <a:srgbClr val="0070C0"/>
              </a:solidFill>
            </a:endParaRPr>
          </a:p>
        </p:txBody>
      </p:sp>
    </p:spTree>
    <p:extLst>
      <p:ext uri="{BB962C8B-B14F-4D97-AF65-F5344CB8AC3E}">
        <p14:creationId xmlns:p14="http://schemas.microsoft.com/office/powerpoint/2010/main" val="189267491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Bildschirmpräsentation (4:3)</PresentationFormat>
  <Paragraphs>253</Paragraphs>
  <Slides>9</Slides>
  <Notes>7</Notes>
  <HiddenSlides>0</HiddenSlides>
  <MMClips>0</MMClips>
  <ScaleCrop>false</ScaleCrop>
  <HeadingPairs>
    <vt:vector size="4" baseType="variant">
      <vt:variant>
        <vt:lpstr>Design</vt:lpstr>
      </vt:variant>
      <vt:variant>
        <vt:i4>2</vt:i4>
      </vt:variant>
      <vt:variant>
        <vt:lpstr>Folientitel</vt:lpstr>
      </vt:variant>
      <vt:variant>
        <vt:i4>9</vt:i4>
      </vt:variant>
    </vt:vector>
  </HeadingPairs>
  <TitlesOfParts>
    <vt:vector size="11" baseType="lpstr">
      <vt:lpstr>Larissa</vt:lpstr>
      <vt:lpstr>Office-Design</vt:lpstr>
      <vt:lpstr>Länder mit über 7.000 neue COVID 19-Fälle in den letzten 7 Tagen</vt:lpstr>
      <vt:lpstr>COVID 19 in Hongkong, Singapur und Taiwan</vt:lpstr>
      <vt:lpstr>PowerPoint-Präsentation</vt:lpstr>
      <vt:lpstr>PowerPoint-Präsentation</vt:lpstr>
      <vt:lpstr>COVID-19/ Singapur</vt:lpstr>
      <vt:lpstr>COVID-19/ Taiwan</vt:lpstr>
      <vt:lpstr>COVID-19/ Schweiz</vt:lpstr>
      <vt:lpstr>COVID-19/ USA</vt:lpstr>
      <vt:lpstr>PowerPoint-Präsentation</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Länder mit über 7.000 neue COVID 19-Fälle in den letzten 7 Tagen</dc:title>
  <dc:creator>Jansen, Andreas</dc:creator>
  <cp:lastModifiedBy>Jansen, Andreas</cp:lastModifiedBy>
  <cp:revision>7</cp:revision>
  <dcterms:created xsi:type="dcterms:W3CDTF">2020-03-31T07:11:40Z</dcterms:created>
  <dcterms:modified xsi:type="dcterms:W3CDTF">2020-03-31T08:22:21Z</dcterms:modified>
</cp:coreProperties>
</file>