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44" r:id="rId2"/>
    <p:sldId id="416" r:id="rId3"/>
    <p:sldId id="395" r:id="rId4"/>
    <p:sldId id="399" r:id="rId5"/>
    <p:sldId id="355" r:id="rId6"/>
    <p:sldId id="423" r:id="rId7"/>
    <p:sldId id="381" r:id="rId8"/>
    <p:sldId id="356" r:id="rId9"/>
    <p:sldId id="378" r:id="rId10"/>
    <p:sldId id="345" r:id="rId11"/>
    <p:sldId id="397" r:id="rId12"/>
    <p:sldId id="411" r:id="rId13"/>
    <p:sldId id="412" r:id="rId14"/>
    <p:sldId id="413" r:id="rId15"/>
    <p:sldId id="380" r:id="rId16"/>
    <p:sldId id="409" r:id="rId17"/>
    <p:sldId id="410" r:id="rId18"/>
    <p:sldId id="348" r:id="rId19"/>
    <p:sldId id="349" r:id="rId20"/>
    <p:sldId id="422" r:id="rId21"/>
    <p:sldId id="402" r:id="rId22"/>
    <p:sldId id="403" r:id="rId23"/>
    <p:sldId id="384" r:id="rId24"/>
    <p:sldId id="392" r:id="rId25"/>
    <p:sldId id="404" r:id="rId26"/>
    <p:sldId id="414" r:id="rId27"/>
    <p:sldId id="408" r:id="rId28"/>
    <p:sldId id="415" r:id="rId29"/>
    <p:sldId id="398" r:id="rId30"/>
    <p:sldId id="400" r:id="rId31"/>
    <p:sldId id="401" r:id="rId32"/>
    <p:sldId id="362" r:id="rId33"/>
    <p:sldId id="363" r:id="rId34"/>
    <p:sldId id="370" r:id="rId35"/>
    <p:sldId id="385" r:id="rId36"/>
    <p:sldId id="417" r:id="rId37"/>
    <p:sldId id="418" r:id="rId38"/>
    <p:sldId id="387" r:id="rId39"/>
    <p:sldId id="419" r:id="rId40"/>
    <p:sldId id="420" r:id="rId41"/>
    <p:sldId id="389" r:id="rId42"/>
    <p:sldId id="421" r:id="rId43"/>
    <p:sldId id="424" r:id="rId44"/>
    <p:sldId id="388" r:id="rId45"/>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006EC7"/>
    <a:srgbClr val="045AA6"/>
    <a:srgbClr val="338BD2"/>
    <a:srgbClr val="367BB8"/>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9" autoAdjust="0"/>
    <p:restoredTop sz="98491" autoAdjust="0"/>
  </p:normalViewPr>
  <p:slideViewPr>
    <p:cSldViewPr snapToGrid="0" snapToObjects="1">
      <p:cViewPr>
        <p:scale>
          <a:sx n="100" d="100"/>
          <a:sy n="100" d="100"/>
        </p:scale>
        <p:origin x="-2226" y="-420"/>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618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03.04.2020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03.04.2020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a:t>Datenquelle: Covid19_Liste, Datenblätter: </a:t>
            </a:r>
          </a:p>
          <a:p>
            <a:pPr defTabSz="457886">
              <a:defRPr/>
            </a:pPr>
            <a:r>
              <a:rPr lang="de-DE" dirty="0"/>
              <a:t>Gesamtzahl Fälle: bestätigte Fälle (00 Uhr)</a:t>
            </a:r>
          </a:p>
          <a:p>
            <a:pPr defTabSz="457886">
              <a:defRPr/>
            </a:pPr>
            <a:r>
              <a:rPr lang="de-DE" dirty="0"/>
              <a:t>Anzahl Todesfälle: bestätigte Fälle (00 Uhr), Filter </a:t>
            </a:r>
            <a:r>
              <a:rPr lang="de-DE" dirty="0" err="1"/>
              <a:t>VerstorbenStatus</a:t>
            </a:r>
            <a:r>
              <a:rPr lang="de-DE" dirty="0"/>
              <a:t>=Ja</a:t>
            </a:r>
          </a:p>
          <a:p>
            <a:pPr defTabSz="457886">
              <a:defRPr/>
            </a:pPr>
            <a:r>
              <a:rPr lang="de-DE" dirty="0" smtClean="0">
                <a:solidFill>
                  <a:schemeClr val="tx1"/>
                </a:solidFill>
              </a:rPr>
              <a:t>Betroffene Bundesländer: </a:t>
            </a:r>
            <a:r>
              <a:rPr lang="de-DE" dirty="0" err="1"/>
              <a:t>MeldeBundesland</a:t>
            </a:r>
            <a:endParaRPr lang="de-DE" dirty="0"/>
          </a:p>
          <a:p>
            <a:pPr defTabSz="457886">
              <a:defRPr/>
            </a:pPr>
            <a:r>
              <a:rPr lang="de-DE" dirty="0" smtClean="0">
                <a:solidFill>
                  <a:schemeClr val="tx1"/>
                </a:solidFill>
              </a:rPr>
              <a:t>Betroffene Landkreise: Meldelandkreis</a:t>
            </a:r>
          </a:p>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kreise_xxxx-xx-xx_optionEM5_00</a:t>
            </a:r>
          </a:p>
          <a:p>
            <a:r>
              <a:rPr lang="de-DE" dirty="0"/>
              <a:t>Ansprechpartner Erstellung Trendanalysen: Alexander Ulrich</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20979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Bundesland/Anzahl Nennungen: 2. </a:t>
            </a:r>
            <a:r>
              <a:rPr lang="de-DE" dirty="0" smtClean="0"/>
              <a:t>Ebene</a:t>
            </a:r>
            <a:r>
              <a:rPr lang="de-DE" baseline="0" dirty="0" smtClean="0"/>
              <a:t>; nach Deutschland filtern 	</a:t>
            </a:r>
          </a:p>
          <a:p>
            <a:pPr defTabSz="457886">
              <a:defRPr/>
            </a:pPr>
            <a:r>
              <a:rPr lang="de-DE" dirty="0"/>
              <a:t>Häufig genannte Kreise: 3. Ebene; nach Bundesländern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114527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smtClean="0"/>
              <a:t>Reiter:</a:t>
            </a:r>
            <a:r>
              <a:rPr lang="de-DE" baseline="0" dirty="0" smtClean="0"/>
              <a:t> Entwicklung Fallzahlen(ganz hinten)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nur</a:t>
            </a:r>
            <a:r>
              <a:rPr lang="de-DE" baseline="0" dirty="0" smtClean="0"/>
              <a:t> einmal die Woche aktualisiert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350644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nur</a:t>
            </a:r>
            <a:r>
              <a:rPr lang="de-DE" baseline="0" dirty="0" smtClean="0"/>
              <a:t> einmal die Woche aktualisiert</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66462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50239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28</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Slide 1: Abnahme der Mobilität deutschlandweit, tagesaufgelöst und gemittelt im März bis zum 23.3.</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29</a:t>
            </a:fld>
            <a:endParaRPr lang="de-DE"/>
          </a:p>
        </p:txBody>
      </p:sp>
    </p:spTree>
    <p:extLst>
      <p:ext uri="{BB962C8B-B14F-4D97-AF65-F5344CB8AC3E}">
        <p14:creationId xmlns:p14="http://schemas.microsoft.com/office/powerpoint/2010/main" val="302166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Bayern spezifisch der Effekt der Ausgangsperre, die Reduktion der Mobilität von 40 auf 60% bundeslandesweit.</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30</a:t>
            </a:fld>
            <a:endParaRPr lang="de-DE"/>
          </a:p>
        </p:txBody>
      </p:sp>
    </p:spTree>
    <p:extLst>
      <p:ext uri="{BB962C8B-B14F-4D97-AF65-F5344CB8AC3E}">
        <p14:creationId xmlns:p14="http://schemas.microsoft.com/office/powerpoint/2010/main" val="147304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 der Mobilität (Beispiel Ruhgebiet und Berlin) am 23.3. im vergleich zur Vorwoche. Reduktion um etwa 31% </a:t>
            </a:r>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3558690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Titel </a:t>
            </a:r>
            <a:r>
              <a:rPr lang="de-DE" b="1" dirty="0" smtClean="0"/>
              <a:t>Anzahl </a:t>
            </a:r>
            <a:r>
              <a:rPr lang="de-DE" dirty="0" smtClean="0"/>
              <a:t>der Aktivitäten aktualisieren</a:t>
            </a:r>
            <a:r>
              <a:rPr lang="de-DE" baseline="0" dirty="0" smtClean="0"/>
              <a:t> </a:t>
            </a:r>
          </a:p>
          <a:p>
            <a:r>
              <a:rPr lang="de-DE" baseline="0" dirty="0" smtClean="0"/>
              <a:t>Datenquelle: S:\Projekte\RKI_nCoV-Lage\1.Lagemanagement\1.9.Intern.Kommunikation_12-IfSG\nCoV-Übersicht_Cluster-KoNa.xlsx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32</a:t>
            </a:fld>
            <a:endParaRPr lang="de-DE"/>
          </a:p>
        </p:txBody>
      </p:sp>
    </p:spTree>
    <p:extLst>
      <p:ext uri="{BB962C8B-B14F-4D97-AF65-F5344CB8AC3E}">
        <p14:creationId xmlns:p14="http://schemas.microsoft.com/office/powerpoint/2010/main" val="15096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r>
              <a:rPr lang="de-DE" dirty="0" smtClean="0"/>
              <a:t>Excel-Datei: </a:t>
            </a:r>
            <a:r>
              <a:rPr lang="de-DE" dirty="0" err="1" smtClean="0"/>
              <a:t>Zahlen_Genesene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05412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35</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39</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40</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41</a:t>
            </a:fld>
            <a:endParaRPr lang="de-DE"/>
          </a:p>
        </p:txBody>
      </p:sp>
    </p:spTree>
    <p:extLst>
      <p:ext uri="{BB962C8B-B14F-4D97-AF65-F5344CB8AC3E}">
        <p14:creationId xmlns:p14="http://schemas.microsoft.com/office/powerpoint/2010/main" val="189296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42</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43</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44</a:t>
            </a:fld>
            <a:endParaRPr lang="de-DE"/>
          </a:p>
        </p:txBody>
      </p:sp>
    </p:spTree>
    <p:extLst>
      <p:ext uri="{BB962C8B-B14F-4D97-AF65-F5344CB8AC3E}">
        <p14:creationId xmlns:p14="http://schemas.microsoft.com/office/powerpoint/2010/main" val="49192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Dashboard</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19589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a:t>
            </a:r>
            <a:r>
              <a:rPr lang="de-DE" dirty="0" err="1"/>
              <a:t>EpiCurve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72881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a:t>
            </a:r>
            <a:r>
              <a:rPr lang="de-DE" dirty="0"/>
              <a:t>nach Land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8564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p>
          <a:p>
            <a:pPr defTabSz="457886">
              <a:defRPr/>
            </a:pPr>
            <a:r>
              <a:rPr lang="de-DE" dirty="0"/>
              <a:t>Anzahl, Differenz Vortag, Inzidenz: </a:t>
            </a:r>
            <a:r>
              <a:rPr lang="de-DE" dirty="0" err="1"/>
              <a:t>MeldeBundesland</a:t>
            </a:r>
            <a:endParaRPr lang="de-DE" dirty="0"/>
          </a:p>
          <a:p>
            <a:pPr defTabSz="457886">
              <a:defRPr/>
            </a:pPr>
            <a:r>
              <a:rPr lang="de-DE" dirty="0"/>
              <a:t>Todesfälle: Todesfälle</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bundesländerxxxx-xx-xx_optionEM5_00</a:t>
            </a:r>
          </a:p>
          <a:p>
            <a:r>
              <a:rPr lang="de-DE" dirty="0"/>
              <a:t>Ansprechpartner Erstellung Trendanalysen: Alexander Ulrich</a:t>
            </a:r>
          </a:p>
          <a:p>
            <a:endParaRPr lang="de-DE" dirty="0"/>
          </a:p>
          <a:p>
            <a:r>
              <a:rPr lang="de-DE" dirty="0"/>
              <a:t>es wird Erkrankungsdatum verwendet wenn vorhanden ansonsten das Meldedatum minus 5 Tage (</a:t>
            </a:r>
            <a:r>
              <a:rPr lang="de-DE" dirty="0" err="1"/>
              <a:t>durschn</a:t>
            </a:r>
            <a:r>
              <a:rPr lang="de-DE" dirty="0"/>
              <a:t>. Meldeverzug)</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1489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Covid-19_LK (zur Auswahl: Grafik mit/ohne Fallzahlen, in deutsch/ englisch) </a:t>
            </a:r>
          </a:p>
          <a:p>
            <a:pPr defTabSz="457886">
              <a:defRPr/>
            </a:pPr>
            <a:r>
              <a:rPr lang="de-DE" dirty="0"/>
              <a:t>Ansprechpartner Erstellung </a:t>
            </a:r>
            <a:r>
              <a:rPr lang="de-DE" dirty="0" err="1"/>
              <a:t>RegioGraph</a:t>
            </a:r>
            <a:r>
              <a:rPr lang="de-DE" dirty="0"/>
              <a:t> Karten: Mirko Faber</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384653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01.04.2020</a:t>
            </a:r>
            <a:endParaRPr lang="de-DE" dirty="0"/>
          </a:p>
        </p:txBody>
      </p:sp>
      <p:sp>
        <p:nvSpPr>
          <p:cNvPr id="10" name="Fußzeilenplatzhalter 9"/>
          <p:cNvSpPr>
            <a:spLocks noGrp="1"/>
          </p:cNvSpPr>
          <p:nvPr>
            <p:ph type="ftr" sz="quarter" idx="15"/>
          </p:nvPr>
        </p:nvSpPr>
        <p:spPr/>
        <p:txBody>
          <a:bodyPr/>
          <a:lstStyle/>
          <a:p>
            <a:r>
              <a:rPr lang="de-DE" smtClean="0"/>
              <a:t>Update: COVID-19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01.04.2020</a:t>
            </a:r>
            <a:endParaRPr lang="de-DE" dirty="0"/>
          </a:p>
        </p:txBody>
      </p:sp>
      <p:sp>
        <p:nvSpPr>
          <p:cNvPr id="12" name="Fußzeilenplatzhalter 11"/>
          <p:cNvSpPr>
            <a:spLocks noGrp="1"/>
          </p:cNvSpPr>
          <p:nvPr>
            <p:ph type="ftr" sz="quarter" idx="16"/>
          </p:nvPr>
        </p:nvSpPr>
        <p:spPr/>
        <p:txBody>
          <a:bodyPr/>
          <a:lstStyle/>
          <a:p>
            <a:r>
              <a:rPr lang="de-DE" smtClean="0"/>
              <a:t>Update: COVID-19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01.04.2020</a:t>
            </a:r>
            <a:endParaRPr lang="de-DE" dirty="0"/>
          </a:p>
        </p:txBody>
      </p:sp>
      <p:sp>
        <p:nvSpPr>
          <p:cNvPr id="10" name="Fußzeilenplatzhalter 9"/>
          <p:cNvSpPr>
            <a:spLocks noGrp="1"/>
          </p:cNvSpPr>
          <p:nvPr>
            <p:ph type="ftr" sz="quarter" idx="11"/>
          </p:nvPr>
        </p:nvSpPr>
        <p:spPr/>
        <p:txBody>
          <a:bodyPr/>
          <a:lstStyle/>
          <a:p>
            <a:r>
              <a:rPr lang="de-DE" smtClean="0"/>
              <a:t>Update: COVID-19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01.04.2020</a:t>
            </a:r>
            <a:endParaRPr lang="de-DE" dirty="0"/>
          </a:p>
        </p:txBody>
      </p:sp>
      <p:sp>
        <p:nvSpPr>
          <p:cNvPr id="9" name="Fußzeilenplatzhalter 8"/>
          <p:cNvSpPr>
            <a:spLocks noGrp="1"/>
          </p:cNvSpPr>
          <p:nvPr>
            <p:ph type="ftr" sz="quarter" idx="11"/>
          </p:nvPr>
        </p:nvSpPr>
        <p:spPr/>
        <p:txBody>
          <a:bodyPr/>
          <a:lstStyle/>
          <a:p>
            <a:r>
              <a:rPr lang="de-DE" smtClean="0"/>
              <a:t>Update: COVID-19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r>
              <a:rPr lang="de-DE" smtClean="0">
                <a:solidFill>
                  <a:prstClr val="black">
                    <a:tint val="75000"/>
                  </a:prstClr>
                </a:solidFill>
              </a:rPr>
              <a:t>01.04.2020</a:t>
            </a:r>
            <a:endParaRPr lang="en-GB"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9D0B30E5-E52B-4FF3-86B5-13F9C975F974}"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651024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t>01.04.2020</a:t>
            </a:r>
            <a:endParaRPr lang="en-US"/>
          </a:p>
        </p:txBody>
      </p:sp>
      <p:sp>
        <p:nvSpPr>
          <p:cNvPr id="5" name="Fußzeilenplatzhalter 4"/>
          <p:cNvSpPr>
            <a:spLocks noGrp="1"/>
          </p:cNvSpPr>
          <p:nvPr>
            <p:ph type="ftr" sz="quarter" idx="11"/>
          </p:nvPr>
        </p:nvSpPr>
        <p:spPr/>
        <p:txBody>
          <a:bodyPr/>
          <a:lstStyle/>
          <a:p>
            <a:r>
              <a:rPr lang="en-US" smtClean="0"/>
              <a:t>Update: COVID-19 National</a:t>
            </a:r>
            <a:endParaRPr lang="en-US"/>
          </a:p>
        </p:txBody>
      </p:sp>
      <p:sp>
        <p:nvSpPr>
          <p:cNvPr id="6" name="Foliennummernplatzhalter 5"/>
          <p:cNvSpPr>
            <a:spLocks noGrp="1"/>
          </p:cNvSpPr>
          <p:nvPr>
            <p:ph type="sldNum" sz="quarter" idx="12"/>
          </p:nvPr>
        </p:nvSpPr>
        <p:spPr/>
        <p:txBody>
          <a:bodyPr/>
          <a:lstStyle/>
          <a:p>
            <a:fld id="{651AB1F9-A627-461B-A50E-819796678EC7}" type="slidenum">
              <a:rPr lang="en-US" smtClean="0"/>
              <a:t>‹Nr.›</a:t>
            </a:fld>
            <a:endParaRPr lang="en-US"/>
          </a:p>
        </p:txBody>
      </p:sp>
    </p:spTree>
    <p:extLst>
      <p:ext uri="{BB962C8B-B14F-4D97-AF65-F5344CB8AC3E}">
        <p14:creationId xmlns:p14="http://schemas.microsoft.com/office/powerpoint/2010/main" val="210053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dirty="0" smtClean="0"/>
              <a:t>01.04.2020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Update: COVID-19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10"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 id="2147483662" r:id="rId7"/>
    <p:sldLayoutId id="2147483663" r:id="rId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file:///\\rki.local\daten\Projekte\RKI_nCoV-Lage\1.Lagemanagement\1.9.Intern.Kommunikation_12-IfSG\nCoV-&#220;bersicht_Cluster-KoNa.xls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euromomo.eu/" TargetMode="Externa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rocs.hu-berlin.de/corona/docs/forecast/results_by_country/"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COVID-19: Fälle in Deutschland </a:t>
            </a:r>
            <a:r>
              <a:rPr lang="de-DE" b="0" dirty="0" smtClean="0">
                <a:solidFill>
                  <a:schemeClr val="tx1"/>
                </a:solidFill>
              </a:rPr>
              <a:t>(Datenstand 02.04.2020,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dirty="0" smtClean="0"/>
              <a:t>02.04.2020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graphicFrame>
        <p:nvGraphicFramePr>
          <p:cNvPr id="22" name="Tabelle 21"/>
          <p:cNvGraphicFramePr>
            <a:graphicFrameLocks noGrp="1"/>
          </p:cNvGraphicFramePr>
          <p:nvPr>
            <p:extLst>
              <p:ext uri="{D42A27DB-BD31-4B8C-83A1-F6EECF244321}">
                <p14:modId xmlns:p14="http://schemas.microsoft.com/office/powerpoint/2010/main" val="2218990763"/>
              </p:ext>
            </p:extLst>
          </p:nvPr>
        </p:nvGraphicFramePr>
        <p:xfrm>
          <a:off x="733423" y="1651000"/>
          <a:ext cx="7721808" cy="1201756"/>
        </p:xfrm>
        <a:graphic>
          <a:graphicData uri="http://schemas.openxmlformats.org/drawingml/2006/table">
            <a:tbl>
              <a:tblPr firstRow="1" bandRow="1">
                <a:tableStyleId>{5C22544A-7EE6-4342-B048-85BDC9FD1C3A}</a:tableStyleId>
              </a:tblPr>
              <a:tblGrid>
                <a:gridCol w="3107892"/>
                <a:gridCol w="2306958"/>
                <a:gridCol w="2306958"/>
              </a:tblGrid>
              <a:tr h="396910">
                <a:tc>
                  <a:txBody>
                    <a:bodyPr/>
                    <a:lstStyle/>
                    <a:p>
                      <a:pPr algn="ctr"/>
                      <a:endParaRPr lang="de-DE" dirty="0">
                        <a:solidFill>
                          <a:schemeClr val="tx1"/>
                        </a:solidFill>
                      </a:endParaRPr>
                    </a:p>
                  </a:txBody>
                  <a:tcPr/>
                </a:tc>
                <a:tc>
                  <a:txBody>
                    <a:bodyPr/>
                    <a:lstStyle/>
                    <a:p>
                      <a:pPr algn="ctr"/>
                      <a:r>
                        <a:rPr lang="de-DE" dirty="0" smtClean="0">
                          <a:solidFill>
                            <a:schemeClr val="tx1"/>
                          </a:solidFill>
                        </a:rPr>
                        <a:t>Anzahl</a:t>
                      </a:r>
                      <a:endParaRPr lang="de-DE" dirty="0">
                        <a:solidFill>
                          <a:schemeClr val="tx1"/>
                        </a:solidFill>
                      </a:endParaRPr>
                    </a:p>
                  </a:txBody>
                  <a:tcPr/>
                </a:tc>
                <a:tc>
                  <a:txBody>
                    <a:bodyPr/>
                    <a:lstStyle/>
                    <a:p>
                      <a:pPr algn="ctr"/>
                      <a:r>
                        <a:rPr lang="de-DE" dirty="0" smtClean="0">
                          <a:solidFill>
                            <a:schemeClr val="tx1"/>
                          </a:solidFill>
                        </a:rPr>
                        <a:t>Änderung zum Vortag</a:t>
                      </a:r>
                      <a:endParaRPr lang="de-DE" dirty="0">
                        <a:solidFill>
                          <a:schemeClr val="tx1"/>
                        </a:solidFill>
                      </a:endParaRPr>
                    </a:p>
                  </a:txBody>
                  <a:tcPr/>
                </a:tc>
              </a:tr>
              <a:tr h="402423">
                <a:tc>
                  <a:txBody>
                    <a:bodyPr/>
                    <a:lstStyle/>
                    <a:p>
                      <a:r>
                        <a:rPr lang="de-DE" dirty="0" smtClean="0">
                          <a:solidFill>
                            <a:schemeClr val="tx1"/>
                          </a:solidFill>
                        </a:rPr>
                        <a:t>In</a:t>
                      </a:r>
                      <a:r>
                        <a:rPr lang="de-DE" baseline="0" dirty="0" smtClean="0">
                          <a:solidFill>
                            <a:schemeClr val="tx1"/>
                          </a:solidFill>
                        </a:rPr>
                        <a:t> </a:t>
                      </a:r>
                      <a:r>
                        <a:rPr lang="de-DE" baseline="0" dirty="0" err="1" smtClean="0">
                          <a:solidFill>
                            <a:schemeClr val="tx1"/>
                          </a:solidFill>
                        </a:rPr>
                        <a:t>SurvNet</a:t>
                      </a:r>
                      <a:r>
                        <a:rPr lang="de-DE" baseline="0" dirty="0" smtClean="0">
                          <a:solidFill>
                            <a:schemeClr val="tx1"/>
                          </a:solidFill>
                        </a:rPr>
                        <a:t> übermittelte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73.522</a:t>
                      </a:r>
                    </a:p>
                  </a:txBody>
                  <a:tcPr/>
                </a:tc>
                <a:tc>
                  <a:txBody>
                    <a:bodyPr/>
                    <a:lstStyle/>
                    <a:p>
                      <a:pPr algn="ctr"/>
                      <a:r>
                        <a:rPr lang="de-DE" dirty="0" smtClean="0">
                          <a:solidFill>
                            <a:schemeClr val="tx1"/>
                          </a:solidFill>
                        </a:rPr>
                        <a:t>+ 6.156 (8%)</a:t>
                      </a:r>
                      <a:endParaRPr lang="de-DE" dirty="0">
                        <a:solidFill>
                          <a:schemeClr val="tx1"/>
                        </a:solidFill>
                      </a:endParaRPr>
                    </a:p>
                  </a:txBody>
                  <a:tcPr/>
                </a:tc>
              </a:tr>
              <a:tr h="402423">
                <a:tc>
                  <a:txBody>
                    <a:bodyPr/>
                    <a:lstStyle/>
                    <a:p>
                      <a:r>
                        <a:rPr lang="de-DE" dirty="0" smtClean="0">
                          <a:solidFill>
                            <a:schemeClr val="tx1"/>
                          </a:solidFill>
                        </a:rPr>
                        <a:t>Todesfälle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872</a:t>
                      </a:r>
                      <a:endParaRPr lang="de-DE" dirty="0">
                        <a:solidFill>
                          <a:schemeClr val="tx1"/>
                        </a:solidFill>
                      </a:endParaRPr>
                    </a:p>
                  </a:txBody>
                  <a:tcPr/>
                </a:tc>
                <a:tc>
                  <a:txBody>
                    <a:bodyPr/>
                    <a:lstStyle/>
                    <a:p>
                      <a:pPr algn="ctr"/>
                      <a:r>
                        <a:rPr lang="de-DE" dirty="0" smtClean="0">
                          <a:solidFill>
                            <a:schemeClr val="tx1"/>
                          </a:solidFill>
                        </a:rPr>
                        <a:t>+ 140</a:t>
                      </a:r>
                      <a:endParaRPr lang="de-DE" dirty="0">
                        <a:solidFill>
                          <a:schemeClr val="tx1"/>
                        </a:solidFill>
                      </a:endParaRPr>
                    </a:p>
                  </a:txBody>
                  <a:tcPr/>
                </a:tc>
              </a:tr>
            </a:tbl>
          </a:graphicData>
        </a:graphic>
      </p:graphicFrame>
    </p:spTree>
    <p:extLst>
      <p:ext uri="{BB962C8B-B14F-4D97-AF65-F5344CB8AC3E}">
        <p14:creationId xmlns:p14="http://schemas.microsoft.com/office/powerpoint/2010/main" val="218038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81820"/>
            <a:ext cx="6846125" cy="584775"/>
          </a:xfrm>
          <a:noFill/>
        </p:spPr>
        <p:txBody>
          <a:bodyPr/>
          <a:lstStyle/>
          <a:p>
            <a:r>
              <a:rPr lang="de-DE" dirty="0" smtClean="0"/>
              <a:t>COVID-19: Geografische Verteilung in Deutschland </a:t>
            </a:r>
            <a:r>
              <a:rPr lang="de-DE" sz="1600" b="0" dirty="0">
                <a:solidFill>
                  <a:schemeClr val="tx1"/>
                </a:solidFill>
              </a:rPr>
              <a:t>(Datenstand </a:t>
            </a:r>
            <a:r>
              <a:rPr lang="de-DE" sz="1600" b="0" dirty="0" smtClean="0">
                <a:solidFill>
                  <a:schemeClr val="tx1"/>
                </a:solidFill>
              </a:rPr>
              <a:t>02.04.2020, </a:t>
            </a:r>
            <a:r>
              <a:rPr lang="de-DE" sz="1600" b="0" dirty="0">
                <a:solidFill>
                  <a:schemeClr val="tx1"/>
                </a:solidFill>
              </a:rPr>
              <a:t>0:00 Uhr)</a:t>
            </a:r>
            <a:endParaRPr lang="de-DE" sz="160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10</a:t>
            </a:fld>
            <a:endParaRPr lang="de-DE" dirty="0"/>
          </a:p>
        </p:txBody>
      </p:sp>
      <p:pic>
        <p:nvPicPr>
          <p:cNvPr id="3074" name="Picture 2" descr="S:\Projekte\RKI_nCoV-Lage\3.Kommunikation\3.7.Lageberichte\2020-04-02\Deutsch_ohneZahlen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4" y="1154112"/>
            <a:ext cx="7317641" cy="517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8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908215"/>
          </a:xfrm>
        </p:spPr>
        <p:txBody>
          <a:bodyPr/>
          <a:lstStyle/>
          <a:p>
            <a:r>
              <a:rPr lang="de-DE" sz="2400" dirty="0" smtClean="0"/>
              <a:t>7-Tage-Inzidenz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26.-01.04.2020)</a:t>
            </a:r>
            <a:r>
              <a:rPr lang="de-DE" sz="1600" dirty="0">
                <a:solidFill>
                  <a:schemeClr val="tx1"/>
                </a:solidFill>
              </a:rPr>
              <a:t/>
            </a:r>
            <a:br>
              <a:rPr lang="de-DE" sz="1600" dirty="0">
                <a:solidFill>
                  <a:schemeClr val="tx1"/>
                </a:solidFill>
              </a:rPr>
            </a:br>
            <a:r>
              <a:rPr lang="de-DE" sz="1800" dirty="0" smtClean="0">
                <a:solidFill>
                  <a:schemeClr val="tx1"/>
                </a:solidFill>
              </a:rPr>
              <a:t>80 </a:t>
            </a:r>
            <a:r>
              <a:rPr lang="de-DE" sz="1800" dirty="0">
                <a:solidFill>
                  <a:schemeClr val="tx1"/>
                </a:solidFill>
              </a:rPr>
              <a:t>LKs mit 7</a:t>
            </a:r>
            <a:r>
              <a:rPr lang="de-DE" sz="1800" dirty="0" smtClean="0">
                <a:solidFill>
                  <a:schemeClr val="tx1"/>
                </a:solidFill>
              </a:rPr>
              <a:t>-Tages-Inzidenz  51-100 Fälle/100.000 </a:t>
            </a:r>
            <a:r>
              <a:rPr lang="de-DE" sz="1800" dirty="0" err="1" smtClean="0">
                <a:solidFill>
                  <a:schemeClr val="tx1"/>
                </a:solidFill>
              </a:rPr>
              <a:t>Einw</a:t>
            </a:r>
            <a:r>
              <a:rPr lang="de-DE" sz="1800" dirty="0" smtClean="0">
                <a:solidFill>
                  <a:schemeClr val="tx1"/>
                </a:solidFill>
              </a:rPr>
              <a:t>.</a:t>
            </a:r>
            <a:br>
              <a:rPr lang="de-DE" sz="1800" dirty="0" smtClean="0">
                <a:solidFill>
                  <a:schemeClr val="tx1"/>
                </a:solidFill>
              </a:rPr>
            </a:br>
            <a:r>
              <a:rPr lang="de-DE" sz="1800" dirty="0" smtClean="0">
                <a:solidFill>
                  <a:schemeClr val="tx1"/>
                </a:solidFill>
              </a:rPr>
              <a:t>20 LK </a:t>
            </a:r>
            <a:r>
              <a:rPr lang="de-DE" sz="1800" dirty="0">
                <a:solidFill>
                  <a:schemeClr val="tx1"/>
                </a:solidFill>
              </a:rPr>
              <a:t>mit 7-Tages-Inzidenz  </a:t>
            </a:r>
            <a:r>
              <a:rPr lang="de-DE" sz="1800" dirty="0" smtClean="0">
                <a:solidFill>
                  <a:schemeClr val="tx1"/>
                </a:solidFill>
              </a:rPr>
              <a:t>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a:t>
            </a:r>
            <a:br>
              <a:rPr lang="de-DE" sz="1800" dirty="0">
                <a:solidFill>
                  <a:schemeClr val="tx1"/>
                </a:solidFill>
              </a:rPr>
            </a:br>
            <a:r>
              <a:rPr lang="de-DE" sz="1800" dirty="0" smtClean="0">
                <a:solidFill>
                  <a:schemeClr val="tx1"/>
                </a:solidFill>
              </a:rPr>
              <a:t/>
            </a:r>
            <a:br>
              <a:rPr lang="de-DE" sz="1800" dirty="0" smtClean="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pic>
        <p:nvPicPr>
          <p:cNvPr id="4098" name="Picture 2" descr="S:\Projekte\RKI_nCoV-Lage\3.Kommunikation\3.7.Lageberichte\2020-04-02\Meldeaktivität 7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20" y="1432886"/>
            <a:ext cx="7098505" cy="502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0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261884"/>
          </a:xfrm>
        </p:spPr>
        <p:txBody>
          <a:bodyPr/>
          <a:lstStyle/>
          <a:p>
            <a:r>
              <a:rPr lang="de-DE" sz="2400" dirty="0"/>
              <a:t>5</a:t>
            </a:r>
            <a:r>
              <a:rPr lang="de-DE" sz="2400" dirty="0" smtClean="0"/>
              <a:t>-Tage-Inzidenz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28.-01.04.2020)</a:t>
            </a:r>
            <a:r>
              <a:rPr lang="de-DE" sz="1600" dirty="0">
                <a:solidFill>
                  <a:schemeClr val="tx1"/>
                </a:solidFill>
              </a:rPr>
              <a:t/>
            </a:r>
            <a:br>
              <a:rPr lang="de-DE" sz="1600" dirty="0">
                <a:solidFill>
                  <a:schemeClr val="tx1"/>
                </a:solidFill>
              </a:rPr>
            </a:br>
            <a:r>
              <a:rPr lang="de-DE" sz="1800" dirty="0" smtClean="0">
                <a:solidFill>
                  <a:schemeClr val="tx1"/>
                </a:solidFill>
              </a:rPr>
              <a:t>35 LKs </a:t>
            </a:r>
            <a:r>
              <a:rPr lang="de-DE" sz="1800" dirty="0">
                <a:solidFill>
                  <a:schemeClr val="tx1"/>
                </a:solidFill>
              </a:rPr>
              <a:t>mit </a:t>
            </a:r>
            <a:r>
              <a:rPr lang="de-DE" sz="1800" dirty="0" smtClean="0">
                <a:solidFill>
                  <a:schemeClr val="tx1"/>
                </a:solidFill>
              </a:rPr>
              <a:t>5-Tages-Inzidenz  51-100 Fälle/100.000 </a:t>
            </a:r>
            <a:r>
              <a:rPr lang="de-DE" sz="1800" dirty="0" err="1" smtClean="0">
                <a:solidFill>
                  <a:schemeClr val="tx1"/>
                </a:solidFill>
              </a:rPr>
              <a:t>Einw</a:t>
            </a:r>
            <a:r>
              <a:rPr lang="de-DE" sz="1800" dirty="0">
                <a:solidFill>
                  <a:schemeClr val="tx1"/>
                </a:solidFill>
              </a:rPr>
              <a:t>. </a:t>
            </a:r>
            <a:r>
              <a:rPr lang="de-DE" sz="1800" dirty="0" smtClean="0">
                <a:solidFill>
                  <a:schemeClr val="tx1"/>
                </a:solidFill>
              </a:rPr>
              <a:t/>
            </a:r>
            <a:br>
              <a:rPr lang="de-DE" sz="1800" dirty="0" smtClean="0">
                <a:solidFill>
                  <a:schemeClr val="tx1"/>
                </a:solidFill>
              </a:rPr>
            </a:br>
            <a:r>
              <a:rPr lang="de-DE" sz="1800" dirty="0" smtClean="0">
                <a:solidFill>
                  <a:schemeClr val="tx1"/>
                </a:solidFill>
              </a:rPr>
              <a:t>  5 LK mit </a:t>
            </a:r>
            <a:r>
              <a:rPr lang="de-DE" sz="1800" dirty="0">
                <a:solidFill>
                  <a:schemeClr val="tx1"/>
                </a:solidFill>
              </a:rPr>
              <a:t>5-Tages-Inzidenz  </a:t>
            </a:r>
            <a:r>
              <a:rPr lang="de-DE" sz="1800" dirty="0" smtClean="0">
                <a:solidFill>
                  <a:schemeClr val="tx1"/>
                </a:solidFill>
              </a:rPr>
              <a:t>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 </a:t>
            </a: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12</a:t>
            </a:fld>
            <a:endParaRPr lang="de-DE" dirty="0"/>
          </a:p>
        </p:txBody>
      </p:sp>
      <p:pic>
        <p:nvPicPr>
          <p:cNvPr id="5122" name="Picture 2" descr="S:\Projekte\RKI_nCoV-Lage\3.Kommunikation\3.7.Lageberichte\2020-04-02\Meldeaktivität 5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5" y="1445686"/>
            <a:ext cx="6891865" cy="487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631216"/>
          </a:xfrm>
        </p:spPr>
        <p:txBody>
          <a:bodyPr/>
          <a:lstStyle/>
          <a:p>
            <a:r>
              <a:rPr lang="de-DE" sz="2400" dirty="0" smtClean="0"/>
              <a:t>3-Tage-Inzidenz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30.03.-01.04.2020)</a:t>
            </a:r>
            <a:r>
              <a:rPr lang="de-DE" sz="1600" dirty="0">
                <a:solidFill>
                  <a:schemeClr val="tx1"/>
                </a:solidFill>
              </a:rPr>
              <a:t/>
            </a:r>
            <a:br>
              <a:rPr lang="de-DE" sz="1600" dirty="0">
                <a:solidFill>
                  <a:schemeClr val="tx1"/>
                </a:solidFill>
              </a:rPr>
            </a:br>
            <a:r>
              <a:rPr lang="de-DE" sz="1800" dirty="0" smtClean="0">
                <a:solidFill>
                  <a:schemeClr val="tx1"/>
                </a:solidFill>
              </a:rPr>
              <a:t>13 LKs </a:t>
            </a:r>
            <a:r>
              <a:rPr lang="de-DE" sz="1800" dirty="0">
                <a:solidFill>
                  <a:schemeClr val="tx1"/>
                </a:solidFill>
              </a:rPr>
              <a:t>mit 3</a:t>
            </a:r>
            <a:r>
              <a:rPr lang="de-DE" sz="1800" dirty="0" smtClean="0">
                <a:solidFill>
                  <a:schemeClr val="tx1"/>
                </a:solidFill>
              </a:rPr>
              <a:t>-Tages-Inzidenz  51-100 Fälle/100.000 </a:t>
            </a:r>
            <a:r>
              <a:rPr lang="de-DE" sz="1800" dirty="0" err="1" smtClean="0">
                <a:solidFill>
                  <a:schemeClr val="tx1"/>
                </a:solidFill>
              </a:rPr>
              <a:t>Einw</a:t>
            </a:r>
            <a:r>
              <a:rPr lang="de-DE" sz="1800" dirty="0" smtClean="0">
                <a:solidFill>
                  <a:schemeClr val="tx1"/>
                </a:solidFill>
              </a:rPr>
              <a:t>.</a:t>
            </a:r>
            <a:br>
              <a:rPr lang="de-DE" sz="1800" dirty="0" smtClean="0">
                <a:solidFill>
                  <a:schemeClr val="tx1"/>
                </a:solidFill>
              </a:rPr>
            </a:br>
            <a:r>
              <a:rPr lang="de-DE" sz="1800" dirty="0" smtClean="0">
                <a:solidFill>
                  <a:schemeClr val="tx1"/>
                </a:solidFill>
              </a:rPr>
              <a:t>2 LK mit 3-Tages-Inzidenz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13</a:t>
            </a:fld>
            <a:endParaRPr lang="de-DE" dirty="0"/>
          </a:p>
        </p:txBody>
      </p:sp>
      <p:pic>
        <p:nvPicPr>
          <p:cNvPr id="6146" name="Picture 2" descr="S:\Projekte\RKI_nCoV-Lage\3.Kommunikation\3.7.Lageberichte\2020-04-02\Meldeaktivität 3 Tag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20" y="1468437"/>
            <a:ext cx="6840000" cy="483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6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354217"/>
          </a:xfrm>
        </p:spPr>
        <p:txBody>
          <a:bodyPr/>
          <a:lstStyle/>
          <a:p>
            <a:r>
              <a:rPr lang="de-DE" sz="2400" dirty="0" smtClean="0"/>
              <a:t>Vergleich mit Vorwoche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a:t>
            </a:r>
            <a:r>
              <a:rPr lang="de-DE" sz="1600" dirty="0">
                <a:solidFill>
                  <a:schemeClr val="tx1"/>
                </a:solidFill>
              </a:rPr>
              <a:t/>
            </a:r>
            <a:br>
              <a:rPr lang="de-DE" sz="1600" dirty="0">
                <a:solidFill>
                  <a:schemeClr val="tx1"/>
                </a:solidFill>
              </a:rPr>
            </a:br>
            <a:r>
              <a:rPr lang="de-DE" sz="1800" dirty="0">
                <a:solidFill>
                  <a:schemeClr val="tx1"/>
                </a:solidFill>
              </a:rPr>
              <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pic>
        <p:nvPicPr>
          <p:cNvPr id="7170" name="Picture 2" descr="S:\Projekte\RKI_nCoV-Lage\3.Kommunikation\3.7.Lageberichte\2020-04-02\Wochenvergleich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1014566"/>
            <a:ext cx="7400925" cy="523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2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7" y="312682"/>
            <a:ext cx="8498158" cy="830997"/>
          </a:xfrm>
          <a:noFill/>
        </p:spPr>
        <p:txBody>
          <a:bodyPr/>
          <a:lstStyle/>
          <a:p>
            <a:r>
              <a:rPr lang="de-DE" dirty="0" smtClean="0"/>
              <a:t>Trendanalysen der Kreise mit den meisten Fällen </a:t>
            </a:r>
            <a:br>
              <a:rPr lang="de-DE" dirty="0" smtClean="0"/>
            </a:br>
            <a:r>
              <a:rPr lang="de-DE" sz="1600" b="0" dirty="0" smtClean="0">
                <a:solidFill>
                  <a:schemeClr val="tx1"/>
                </a:solidFill>
              </a:rPr>
              <a:t>(</a:t>
            </a:r>
            <a:r>
              <a:rPr lang="de-DE" sz="1600" b="0" dirty="0">
                <a:solidFill>
                  <a:schemeClr val="tx1"/>
                </a:solidFill>
              </a:rPr>
              <a:t>Datenstand </a:t>
            </a:r>
            <a:r>
              <a:rPr lang="de-DE" sz="1600" b="0" dirty="0" smtClean="0">
                <a:solidFill>
                  <a:schemeClr val="tx1"/>
                </a:solidFill>
              </a:rPr>
              <a:t>02.04.2020, </a:t>
            </a:r>
            <a:r>
              <a:rPr lang="de-DE" sz="1600" b="0" dirty="0">
                <a:solidFill>
                  <a:schemeClr val="tx1"/>
                </a:solidFill>
              </a:rPr>
              <a:t>0:00 Uhr; nach </a:t>
            </a:r>
            <a:r>
              <a:rPr lang="de-DE" sz="1600" b="0" dirty="0" smtClean="0">
                <a:solidFill>
                  <a:schemeClr val="tx1"/>
                </a:solidFill>
              </a:rPr>
              <a:t>Erkrankungs- </a:t>
            </a:r>
            <a:r>
              <a:rPr lang="de-DE" sz="1600" b="0" dirty="0">
                <a:solidFill>
                  <a:schemeClr val="tx1"/>
                </a:solidFill>
              </a:rPr>
              <a:t>bzw. Meldedatum-Diagnoseverzug v. 5 Tagen)</a:t>
            </a:r>
            <a:endParaRPr lang="de-DE" sz="1600" b="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15</a:t>
            </a:fld>
            <a:endParaRPr lang="de-DE"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71472" y="1143679"/>
            <a:ext cx="7362827" cy="517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1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2" y="66218"/>
            <a:ext cx="7151434" cy="553998"/>
          </a:xfrm>
          <a:solidFill>
            <a:srgbClr val="FFFF00"/>
          </a:solidFill>
        </p:spPr>
        <p:txBody>
          <a:bodyPr/>
          <a:lstStyle/>
          <a:p>
            <a:r>
              <a:rPr lang="de-DE" dirty="0"/>
              <a:t>Top 15  Inzidenz – Trend  -  Exportierte Fälle </a:t>
            </a:r>
            <a:br>
              <a:rPr lang="de-DE" dirty="0"/>
            </a:br>
            <a:r>
              <a:rPr lang="de-DE" sz="1400" b="0" dirty="0" smtClean="0">
                <a:solidFill>
                  <a:schemeClr val="tx1"/>
                </a:solidFill>
              </a:rPr>
              <a:t>(Datenstand 30.03.2020,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dirty="0" smtClean="0"/>
              <a:t>02.04.2020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16</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888234397"/>
              </p:ext>
            </p:extLst>
          </p:nvPr>
        </p:nvGraphicFramePr>
        <p:xfrm>
          <a:off x="555922" y="730832"/>
          <a:ext cx="7260865" cy="5509560"/>
        </p:xfrm>
        <a:graphic>
          <a:graphicData uri="http://schemas.openxmlformats.org/drawingml/2006/table">
            <a:tbl>
              <a:tblPr/>
              <a:tblGrid>
                <a:gridCol w="318534"/>
                <a:gridCol w="1148997"/>
                <a:gridCol w="682573"/>
                <a:gridCol w="1046610"/>
                <a:gridCol w="682573"/>
                <a:gridCol w="1001106"/>
                <a:gridCol w="682573"/>
                <a:gridCol w="1015326"/>
                <a:gridCol w="682573"/>
              </a:tblGrid>
              <a:tr h="452381">
                <a:tc>
                  <a:txBody>
                    <a:bodyPr/>
                    <a:lstStyle/>
                    <a:p>
                      <a:pPr algn="l" fontAlgn="b"/>
                      <a:r>
                        <a:rPr lang="de-DE" sz="1000" b="1" i="0" u="none" strike="noStrike" dirty="0">
                          <a:solidFill>
                            <a:srgbClr val="000000"/>
                          </a:solidFill>
                          <a:effectLst/>
                          <a:latin typeface="Calibri"/>
                        </a:rPr>
                        <a:t>Rang</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Fällen</a:t>
                      </a:r>
                    </a:p>
                    <a:p>
                      <a:pPr algn="l" fontAlgn="b"/>
                      <a:r>
                        <a:rPr lang="de-DE" sz="1000" b="1" i="0" u="none" strike="noStrike" dirty="0">
                          <a:solidFill>
                            <a:srgbClr val="000000"/>
                          </a:solidFill>
                          <a:effectLst/>
                          <a:latin typeface="Calibri"/>
                        </a:rPr>
                        <a:t> </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7-Tages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Exponentieller Trend</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368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Salzlandkreis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01168">
                <a:tc>
                  <a:txBody>
                    <a:bodyPr/>
                    <a:lstStyle/>
                    <a:p>
                      <a:pPr algn="l" fontAlgn="b"/>
                      <a:r>
                        <a:rPr lang="de-DE" sz="1000" b="1" i="0" u="none" strike="noStrike" dirty="0">
                          <a:solidFill>
                            <a:srgbClr val="000000"/>
                          </a:solidFill>
                          <a:effectLst/>
                          <a:latin typeface="Calibri"/>
                        </a:rPr>
                        <a:t>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2053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0,25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8742">
                <a:tc>
                  <a:txBody>
                    <a:bodyPr/>
                    <a:lstStyle/>
                    <a:p>
                      <a:pPr algn="l" fontAlgn="b"/>
                      <a:r>
                        <a:rPr lang="de-DE" sz="1000" b="1" i="0" u="none" strike="noStrike" dirty="0">
                          <a:solidFill>
                            <a:srgbClr val="000000"/>
                          </a:solidFill>
                          <a:effectLst/>
                          <a:latin typeface="Calibri"/>
                        </a:rPr>
                        <a:t>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1229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Hohenlohekreis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360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Bielefeld</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Köln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755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Wunsidel</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163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Günzburg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737</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281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Neustadt </a:t>
                      </a:r>
                      <a:r>
                        <a:rPr lang="de-DE" sz="1000" b="1" i="0" u="none" strike="noStrike" dirty="0" err="1">
                          <a:solidFill>
                            <a:srgbClr val="000000"/>
                          </a:solidFill>
                          <a:effectLst/>
                          <a:latin typeface="Calibri"/>
                        </a:rPr>
                        <a:t>a.d.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Waldnaab</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161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Ostallgäu</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009">
                <a:tc>
                  <a:txBody>
                    <a:bodyPr/>
                    <a:lstStyle/>
                    <a:p>
                      <a:pPr algn="l" fontAlgn="b"/>
                      <a:r>
                        <a:rPr lang="de-DE" sz="1000" b="1" i="0" u="none" strike="noStrike" dirty="0">
                          <a:solidFill>
                            <a:srgbClr val="000000"/>
                          </a:solidFill>
                          <a:effectLst/>
                          <a:latin typeface="Calibri"/>
                        </a:rPr>
                        <a:t>6</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StadtRegion Aachen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716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158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67928">
                <a:tc>
                  <a:txBody>
                    <a:bodyPr/>
                    <a:lstStyle/>
                    <a:p>
                      <a:pPr algn="l" fontAlgn="b"/>
                      <a:r>
                        <a:rPr lang="de-DE" sz="1000" b="1" i="0" u="none" strike="noStrike" dirty="0">
                          <a:solidFill>
                            <a:srgbClr val="000000"/>
                          </a:solidFill>
                          <a:effectLst/>
                          <a:latin typeface="Calibri"/>
                        </a:rPr>
                        <a:t>7</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Region Hannover</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715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251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8491">
                <a:tc>
                  <a:txBody>
                    <a:bodyPr/>
                    <a:lstStyle/>
                    <a:p>
                      <a:pPr algn="l" fontAlgn="b"/>
                      <a:r>
                        <a:rPr lang="de-DE" sz="1000" b="1" i="0" u="none" strike="noStrike" dirty="0">
                          <a:solidFill>
                            <a:srgbClr val="000000"/>
                          </a:solidFill>
                          <a:effectLst/>
                          <a:latin typeface="Calibri"/>
                        </a:rPr>
                        <a:t>8</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248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Ansbach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4600">
                <a:tc>
                  <a:txBody>
                    <a:bodyPr/>
                    <a:lstStyle/>
                    <a:p>
                      <a:pPr algn="l" fontAlgn="b"/>
                      <a:r>
                        <a:rPr lang="de-DE" sz="1000" b="1" i="0" u="none" strike="noStrike" dirty="0">
                          <a:solidFill>
                            <a:srgbClr val="000000"/>
                          </a:solidFill>
                          <a:effectLst/>
                          <a:latin typeface="Calibri"/>
                        </a:rPr>
                        <a:t>9</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683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10</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196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884">
                <a:tc>
                  <a:txBody>
                    <a:bodyPr/>
                    <a:lstStyle/>
                    <a:p>
                      <a:pPr algn="l" fontAlgn="b"/>
                      <a:r>
                        <a:rPr lang="de-DE" sz="1000" b="1" i="0" u="none" strike="noStrike" dirty="0">
                          <a:solidFill>
                            <a:srgbClr val="000000"/>
                          </a:solidFill>
                          <a:effectLst/>
                          <a:latin typeface="Calibri"/>
                        </a:rPr>
                        <a:t>11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Ludwigsburg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544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192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Braunschweig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0207">
                <a:tc>
                  <a:txBody>
                    <a:bodyPr/>
                    <a:lstStyle/>
                    <a:p>
                      <a:pPr algn="l" fontAlgn="b"/>
                      <a:r>
                        <a:rPr lang="de-DE" sz="1000" b="1" i="0" u="none" strike="noStrike" dirty="0">
                          <a:solidFill>
                            <a:srgbClr val="000000"/>
                          </a:solidFill>
                          <a:effectLst/>
                          <a:latin typeface="Calibri"/>
                        </a:rPr>
                        <a:t>12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536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Zollernalbkreis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118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Rottweil</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75562">
                <a:tc>
                  <a:txBody>
                    <a:bodyPr/>
                    <a:lstStyle/>
                    <a:p>
                      <a:pPr algn="l" fontAlgn="b"/>
                      <a:r>
                        <a:rPr lang="de-DE" sz="1000" b="1" i="0" u="none" strike="noStrike" dirty="0">
                          <a:solidFill>
                            <a:srgbClr val="000000"/>
                          </a:solidFill>
                          <a:effectLst/>
                          <a:latin typeface="Calibri"/>
                        </a:rPr>
                        <a:t>13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Rhein-Sieg-Kreis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Würzburg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Saale-Orla-Kreis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15813">
                <a:tc>
                  <a:txBody>
                    <a:bodyPr/>
                    <a:lstStyle/>
                    <a:p>
                      <a:pPr algn="l" fontAlgn="b"/>
                      <a:r>
                        <a:rPr lang="de-DE" sz="1000" b="1" i="0" u="none" strike="noStrike" dirty="0">
                          <a:solidFill>
                            <a:srgbClr val="000000"/>
                          </a:solidFill>
                          <a:effectLst/>
                          <a:latin typeface="Calibri"/>
                        </a:rPr>
                        <a:t>14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478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Weiden i.d. Opf.</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Bayreuth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49955">
                <a:tc>
                  <a:txBody>
                    <a:bodyPr/>
                    <a:lstStyle/>
                    <a:p>
                      <a:pPr algn="l" fontAlgn="b"/>
                      <a:r>
                        <a:rPr lang="de-DE" sz="1000" b="1" i="0" u="none" strike="noStrike" dirty="0">
                          <a:solidFill>
                            <a:srgbClr val="000000"/>
                          </a:solidFill>
                          <a:effectLst/>
                          <a:latin typeface="Calibri"/>
                        </a:rPr>
                        <a:t>15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445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Starnberg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err="1">
                          <a:solidFill>
                            <a:srgbClr val="000000"/>
                          </a:solidFill>
                          <a:effectLst/>
                          <a:latin typeface="Calibri"/>
                        </a:rPr>
                        <a:t>Lk</a:t>
                      </a:r>
                      <a:r>
                        <a:rPr lang="de-DE" sz="1000" b="1" i="0" u="none" strike="noStrike" dirty="0">
                          <a:solidFill>
                            <a:srgbClr val="000000"/>
                          </a:solidFill>
                          <a:effectLst/>
                          <a:latin typeface="Calibri"/>
                        </a:rPr>
                        <a:t>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Landsberg </a:t>
                      </a:r>
                      <a:r>
                        <a:rPr lang="de-DE" sz="1000" b="1" i="0" u="none" strike="noStrike" dirty="0" err="1">
                          <a:solidFill>
                            <a:srgbClr val="000000"/>
                          </a:solidFill>
                          <a:effectLst/>
                          <a:latin typeface="Calibri"/>
                        </a:rPr>
                        <a:t>a.Lech</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94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172528" y="66218"/>
            <a:ext cx="7000168" cy="553998"/>
          </a:xfrm>
          <a:noFill/>
        </p:spPr>
        <p:txBody>
          <a:bodyPr/>
          <a:lstStyle/>
          <a:p>
            <a:r>
              <a:rPr lang="de-DE" dirty="0"/>
              <a:t>Top 15  Inzidenz – Trend  -  Exportierte Fälle </a:t>
            </a:r>
            <a:br>
              <a:rPr lang="de-DE" dirty="0"/>
            </a:br>
            <a:r>
              <a:rPr lang="de-DE" sz="1400" b="0" dirty="0" smtClean="0">
                <a:solidFill>
                  <a:schemeClr val="tx1"/>
                </a:solidFill>
              </a:rPr>
              <a:t>(Datenstand 31.03.2020,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dirty="0" smtClean="0"/>
              <a:t>02.04.2020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17</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1576504482"/>
              </p:ext>
            </p:extLst>
          </p:nvPr>
        </p:nvGraphicFramePr>
        <p:xfrm>
          <a:off x="397711" y="802017"/>
          <a:ext cx="7655209" cy="5635214"/>
        </p:xfrm>
        <a:graphic>
          <a:graphicData uri="http://schemas.openxmlformats.org/drawingml/2006/table">
            <a:tbl>
              <a:tblPr/>
              <a:tblGrid>
                <a:gridCol w="335834"/>
                <a:gridCol w="1211400"/>
                <a:gridCol w="719644"/>
                <a:gridCol w="1103453"/>
                <a:gridCol w="719644"/>
                <a:gridCol w="1055477"/>
                <a:gridCol w="719644"/>
                <a:gridCol w="1070469"/>
                <a:gridCol w="719644"/>
              </a:tblGrid>
              <a:tr h="476950">
                <a:tc>
                  <a:txBody>
                    <a:bodyPr/>
                    <a:lstStyle/>
                    <a:p>
                      <a:pPr algn="ctr" fontAlgn="b"/>
                      <a:r>
                        <a:rPr lang="de-DE" sz="1100" b="1" i="0" u="none" strike="noStrike" dirty="0">
                          <a:solidFill>
                            <a:srgbClr val="000000"/>
                          </a:solidFill>
                          <a:effectLst/>
                          <a:latin typeface="Calibri"/>
                        </a:rPr>
                        <a:t>Rang</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Fällen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7-Tages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Exponentieller Trend</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r>
              <a:tr h="332965">
                <a:tc>
                  <a:txBody>
                    <a:bodyPr/>
                    <a:lstStyle/>
                    <a:p>
                      <a:pPr algn="r" fontAlgn="b"/>
                      <a:r>
                        <a:rPr lang="de-DE" sz="1000" b="1" i="0" u="none" strike="noStrike" dirty="0">
                          <a:solidFill>
                            <a:srgbClr val="000000"/>
                          </a:solidFill>
                          <a:effectLst/>
                          <a:latin typeface="Calibri"/>
                        </a:rPr>
                        <a:t>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2444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rtl="0" fontAlgn="b"/>
                      <a:r>
                        <a:rPr lang="de-DE" sz="1000" b="1" i="0" u="none" strike="noStrike" dirty="0">
                          <a:solidFill>
                            <a:srgbClr val="000000"/>
                          </a:solidFill>
                          <a:effectLst/>
                          <a:latin typeface="Calibri"/>
                        </a:rPr>
                        <a:t>614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fontAlgn="b"/>
                      <a:r>
                        <a:rPr lang="de-DE" sz="1000" b="1" i="0" u="none" strike="noStrike" dirty="0">
                          <a:solidFill>
                            <a:srgbClr val="000000"/>
                          </a:solidFill>
                          <a:effectLst/>
                          <a:latin typeface="Calibri"/>
                        </a:rPr>
                        <a:t>364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0,22</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22956">
                <a:tc>
                  <a:txBody>
                    <a:bodyPr/>
                    <a:lstStyle/>
                    <a:p>
                      <a:pPr algn="r" fontAlgn="b"/>
                      <a:r>
                        <a:rPr lang="de-DE" sz="1000" b="1" i="0" u="none" strike="noStrike">
                          <a:solidFill>
                            <a:srgbClr val="000000"/>
                          </a:solidFill>
                          <a:effectLst/>
                          <a:latin typeface="Calibri"/>
                        </a:rPr>
                        <a:t>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2191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rtl="0" fontAlgn="b"/>
                      <a:r>
                        <a:rPr lang="de-DE" sz="1000" b="1" i="0" u="none" strike="noStrike" dirty="0">
                          <a:solidFill>
                            <a:srgbClr val="000000"/>
                          </a:solidFill>
                          <a:effectLst/>
                          <a:latin typeface="Calibri"/>
                        </a:rPr>
                        <a:t>487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206</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Günzburg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0,18</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25766">
                <a:tc>
                  <a:txBody>
                    <a:bodyPr/>
                    <a:lstStyle/>
                    <a:p>
                      <a:pPr algn="r" fontAlgn="b"/>
                      <a:r>
                        <a:rPr lang="de-DE" sz="1000" b="1" i="0" u="none" strike="noStrike">
                          <a:solidFill>
                            <a:srgbClr val="000000"/>
                          </a:solidFill>
                          <a:effectLst/>
                          <a:latin typeface="Calibri"/>
                        </a:rPr>
                        <a:t>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de-DE" sz="1000" b="1" i="0" u="none" strike="noStrike" dirty="0">
                          <a:solidFill>
                            <a:srgbClr val="000000"/>
                          </a:solidFill>
                          <a:effectLst/>
                          <a:latin typeface="Calibri"/>
                        </a:rPr>
                        <a:t>1238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405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200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Köln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992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rtl="0" fontAlgn="b"/>
                      <a:r>
                        <a:rPr lang="de-DE" sz="1000" b="1" i="0" u="none" strike="noStrike" dirty="0">
                          <a:solidFill>
                            <a:srgbClr val="000000"/>
                          </a:solidFill>
                          <a:effectLst/>
                          <a:latin typeface="Calibri"/>
                        </a:rPr>
                        <a:t>289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 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172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Ostallgäu</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algn="r" fontAlgn="b"/>
                      <a:r>
                        <a:rPr lang="de-DE" sz="1000" b="1" i="0" u="none" strike="noStrike">
                          <a:solidFill>
                            <a:srgbClr val="000000"/>
                          </a:solidFill>
                          <a:effectLst/>
                          <a:latin typeface="Calibri"/>
                        </a:rPr>
                        <a:t>5</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Region Hannover</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171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Kaufbeuren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1974">
                <a:tc>
                  <a:txBody>
                    <a:bodyPr/>
                    <a:lstStyle/>
                    <a:p>
                      <a:pPr algn="r" fontAlgn="b"/>
                      <a:r>
                        <a:rPr lang="de-DE" sz="1000" b="1" i="0" u="none" strike="noStrike">
                          <a:solidFill>
                            <a:srgbClr val="000000"/>
                          </a:solidFill>
                          <a:effectLst/>
                          <a:latin typeface="Calibri"/>
                        </a:rPr>
                        <a:t>6</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760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281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151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Saale-Orla-Kreis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a:solidFill>
                            <a:srgbClr val="000000"/>
                          </a:solidFill>
                          <a:effectLst/>
                          <a:latin typeface="Calibri"/>
                        </a:rPr>
                        <a:t>7</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748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251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Calibri"/>
                        </a:rPr>
                        <a:t>LK </a:t>
                      </a:r>
                      <a:r>
                        <a:rPr lang="de-DE" sz="1000" b="1" i="0" u="none" strike="noStrike" dirty="0" err="1" smtClean="0">
                          <a:solidFill>
                            <a:srgbClr val="000000"/>
                          </a:solidFill>
                          <a:effectLst/>
                          <a:latin typeface="Calibri"/>
                        </a:rPr>
                        <a:t>Wunsidel</a:t>
                      </a:r>
                      <a:r>
                        <a:rPr lang="de-DE" sz="1000" b="1" i="0" u="none" strike="noStrike" dirty="0" smtClean="0">
                          <a:solidFill>
                            <a:srgbClr val="000000"/>
                          </a:solidFill>
                          <a:effectLst/>
                          <a:latin typeface="Calibri"/>
                        </a:rPr>
                        <a:t> </a:t>
                      </a:r>
                      <a:r>
                        <a:rPr lang="de-DE" sz="1000" b="1" i="0" u="none" strike="noStrike" dirty="0" err="1" smtClean="0">
                          <a:solidFill>
                            <a:srgbClr val="000000"/>
                          </a:solidFill>
                          <a:effectLst/>
                          <a:latin typeface="+mn-lt"/>
                        </a:rPr>
                        <a:t>i.Fichtelgebirge</a:t>
                      </a:r>
                      <a:endParaRPr lang="de-DE" sz="1000" b="1" i="0" u="none" strike="noStrike" dirty="0" smtClean="0">
                        <a:solidFill>
                          <a:srgbClr val="000000"/>
                        </a:solidFill>
                        <a:effectLst/>
                        <a:latin typeface="+mn-lt"/>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149</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0,15</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r>
              <a:tr h="377961">
                <a:tc>
                  <a:txBody>
                    <a:bodyPr/>
                    <a:lstStyle/>
                    <a:p>
                      <a:pPr algn="r" fontAlgn="b"/>
                      <a:r>
                        <a:rPr lang="de-DE" sz="1000" b="1" i="0" u="none" strike="noStrike">
                          <a:solidFill>
                            <a:srgbClr val="000000"/>
                          </a:solidFill>
                          <a:effectLst/>
                          <a:latin typeface="Calibri"/>
                        </a:rPr>
                        <a:t>8</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err="1">
                          <a:solidFill>
                            <a:srgbClr val="000000"/>
                          </a:solidFill>
                          <a:effectLst/>
                          <a:latin typeface="Calibri"/>
                        </a:rPr>
                        <a:t>StadtRegion</a:t>
                      </a:r>
                      <a:r>
                        <a:rPr lang="de-DE" sz="1000" b="1" i="0" u="none" strike="noStrike" dirty="0">
                          <a:solidFill>
                            <a:srgbClr val="000000"/>
                          </a:solidFill>
                          <a:effectLst/>
                          <a:latin typeface="Calibri"/>
                        </a:rPr>
                        <a:t> Aachen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715</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248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133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78971">
                <a:tc>
                  <a:txBody>
                    <a:bodyPr/>
                    <a:lstStyle/>
                    <a:p>
                      <a:pPr algn="r" fontAlgn="b"/>
                      <a:r>
                        <a:rPr lang="de-DE" sz="1000" b="1" i="0" u="none" strike="noStrike">
                          <a:solidFill>
                            <a:srgbClr val="000000"/>
                          </a:solidFill>
                          <a:effectLst/>
                          <a:latin typeface="Calibri"/>
                        </a:rPr>
                        <a:t>9</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10</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Ludwigsburg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673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123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Main-Tauber-Kreis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50964">
                <a:tc>
                  <a:txBody>
                    <a:bodyPr/>
                    <a:lstStyle/>
                    <a:p>
                      <a:pPr algn="r" fontAlgn="b"/>
                      <a:r>
                        <a:rPr lang="de-DE" sz="1000" b="1" i="0" u="none" strike="noStrike" dirty="0">
                          <a:solidFill>
                            <a:srgbClr val="000000"/>
                          </a:solidFill>
                          <a:effectLst/>
                          <a:latin typeface="Calibri"/>
                        </a:rPr>
                        <a:t>11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657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206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Hildburghausen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05968">
                <a:tc>
                  <a:txBody>
                    <a:bodyPr/>
                    <a:lstStyle/>
                    <a:p>
                      <a:pPr algn="r" fontAlgn="b"/>
                      <a:r>
                        <a:rPr lang="de-DE" sz="1000" b="1" i="0" u="none" strike="noStrike">
                          <a:solidFill>
                            <a:srgbClr val="000000"/>
                          </a:solidFill>
                          <a:effectLst/>
                          <a:latin typeface="Calibri"/>
                        </a:rPr>
                        <a:t>12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110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dirty="0">
                          <a:solidFill>
                            <a:srgbClr val="000000"/>
                          </a:solidFill>
                          <a:effectLst/>
                          <a:latin typeface="Calibri"/>
                        </a:rPr>
                        <a:t>13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558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199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Weiden </a:t>
                      </a:r>
                      <a:r>
                        <a:rPr lang="de-DE" sz="1000" b="1" i="0" u="none" strike="noStrike" dirty="0" err="1">
                          <a:solidFill>
                            <a:srgbClr val="000000"/>
                          </a:solidFill>
                          <a:effectLst/>
                          <a:latin typeface="Calibri"/>
                        </a:rPr>
                        <a:t>i.d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Opf</a:t>
                      </a:r>
                      <a:r>
                        <a:rPr lang="de-DE" sz="1000" b="1" i="0" u="none" strike="noStrike" dirty="0">
                          <a:solidFill>
                            <a:srgbClr val="000000"/>
                          </a:solidFill>
                          <a:effectLst/>
                          <a:latin typeface="Calibri"/>
                        </a:rPr>
                        <a:t>.</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32965">
                <a:tc>
                  <a:txBody>
                    <a:bodyPr/>
                    <a:lstStyle/>
                    <a:p>
                      <a:pPr algn="r" fontAlgn="b"/>
                      <a:r>
                        <a:rPr lang="de-DE" sz="1000" b="1" i="0" u="none" strike="noStrike" dirty="0">
                          <a:solidFill>
                            <a:srgbClr val="000000"/>
                          </a:solidFill>
                          <a:effectLst/>
                          <a:latin typeface="Calibri"/>
                        </a:rPr>
                        <a:t>14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Rhein-Sieg-Kreis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Würzburg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189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l" fontAlgn="b"/>
                      <a:r>
                        <a:rPr lang="de-DE" sz="1000" b="1" i="0" u="none" strike="noStrike" dirty="0">
                          <a:solidFill>
                            <a:srgbClr val="000000"/>
                          </a:solidFill>
                          <a:effectLst/>
                          <a:latin typeface="Calibri"/>
                        </a:rPr>
                        <a:t>SK Ludwigshafen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marL="0" algn="r" defTabSz="457200" rtl="0" eaLnBrk="1" fontAlgn="b" latinLnBrk="0" hangingPunct="1"/>
                      <a:r>
                        <a:rPr lang="de-DE" sz="1000" b="1" i="0" u="none" strike="noStrike" kern="1200" dirty="0" smtClean="0">
                          <a:solidFill>
                            <a:schemeClr val="tx1"/>
                          </a:solidFill>
                          <a:effectLst/>
                          <a:latin typeface="Calibri"/>
                          <a:ea typeface="+mn-ea"/>
                          <a:cs typeface="+mn-cs"/>
                        </a:rPr>
                        <a:t>15</a:t>
                      </a:r>
                      <a:endParaRPr lang="de-DE" sz="1000" b="1" i="0" u="none" strike="noStrike" kern="1200" dirty="0">
                        <a:solidFill>
                          <a:schemeClr val="tx1"/>
                        </a:solidFill>
                        <a:effectLst/>
                        <a:latin typeface="Calibri"/>
                        <a:ea typeface="+mn-ea"/>
                        <a:cs typeface="+mn-cs"/>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Freising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445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Starnberg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l" rtl="0" fontAlgn="b"/>
                      <a:r>
                        <a:rPr lang="de-DE" sz="1000" b="1" i="0" u="none" strike="noStrike" dirty="0">
                          <a:solidFill>
                            <a:srgbClr val="000000"/>
                          </a:solidFill>
                          <a:effectLst/>
                          <a:latin typeface="Calibri"/>
                        </a:rPr>
                        <a:t>180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smtClean="0">
                          <a:solidFill>
                            <a:srgbClr val="000000"/>
                          </a:solidFill>
                          <a:effectLst/>
                          <a:latin typeface="Calibri"/>
                          <a:ea typeface="+mn-ea"/>
                          <a:cs typeface="+mn-cs"/>
                        </a:rPr>
                        <a:t>LK </a:t>
                      </a:r>
                      <a:r>
                        <a:rPr lang="de-DE" sz="1000" b="1" i="0" u="none" strike="noStrike" kern="1200" dirty="0">
                          <a:solidFill>
                            <a:srgbClr val="000000"/>
                          </a:solidFill>
                          <a:effectLst/>
                          <a:latin typeface="Calibri"/>
                          <a:ea typeface="+mn-ea"/>
                          <a:cs typeface="+mn-cs"/>
                        </a:rPr>
                        <a:t>Heinsberg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100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Landsberg </a:t>
                      </a:r>
                      <a:r>
                        <a:rPr lang="de-DE" sz="1000" b="1" i="0" u="none" strike="noStrike" kern="1200" dirty="0" err="1">
                          <a:solidFill>
                            <a:srgbClr val="000000"/>
                          </a:solidFill>
                          <a:effectLst/>
                          <a:latin typeface="Calibri"/>
                          <a:ea typeface="+mn-ea"/>
                          <a:cs typeface="+mn-cs"/>
                        </a:rPr>
                        <a:t>a.Lech</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0,14</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14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694" y="184865"/>
            <a:ext cx="8092592" cy="338554"/>
          </a:xfrm>
          <a:noFill/>
        </p:spPr>
        <p:txBody>
          <a:bodyPr/>
          <a:lstStyle/>
          <a:p>
            <a:r>
              <a:rPr lang="de-DE" dirty="0" smtClean="0"/>
              <a:t>Expositionsorte national </a:t>
            </a:r>
            <a:r>
              <a:rPr lang="de-DE" sz="1600" b="0" dirty="0">
                <a:solidFill>
                  <a:schemeClr val="tx1"/>
                </a:solidFill>
              </a:rPr>
              <a:t>(Datenstand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a:t>
            </a:r>
            <a:endParaRPr lang="de-DE" sz="1600" b="0" dirty="0">
              <a:solidFill>
                <a:schemeClr val="tx1"/>
              </a:solidFill>
            </a:endParaRPr>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18</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659624831"/>
              </p:ext>
            </p:extLst>
          </p:nvPr>
        </p:nvGraphicFramePr>
        <p:xfrm>
          <a:off x="529165" y="909082"/>
          <a:ext cx="8167159" cy="5581357"/>
        </p:xfrm>
        <a:graphic>
          <a:graphicData uri="http://schemas.openxmlformats.org/drawingml/2006/table">
            <a:tbl>
              <a:tblPr firstRow="1" firstCol="1">
                <a:tableStyleId>{B301B821-A1FF-4177-AEE7-76D212191A09}</a:tableStyleId>
              </a:tblPr>
              <a:tblGrid>
                <a:gridCol w="2342685"/>
                <a:gridCol w="1740891"/>
                <a:gridCol w="4083583"/>
              </a:tblGrid>
              <a:tr h="449208">
                <a:tc>
                  <a:txBody>
                    <a:bodyPr/>
                    <a:lstStyle/>
                    <a:p>
                      <a:pPr algn="l" fontAlgn="ctr"/>
                      <a:r>
                        <a:rPr lang="de-DE" sz="1200" u="none" strike="noStrike" dirty="0" smtClean="0">
                          <a:effectLst/>
                        </a:rPr>
                        <a:t>Bundesland (Expositionsort)</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Anzahl Nennungen</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Häufig genannte </a:t>
                      </a:r>
                      <a:r>
                        <a:rPr lang="de-DE" sz="1200" u="none" strike="noStrike" dirty="0" smtClean="0">
                          <a:effectLst/>
                        </a:rPr>
                        <a:t>Kreise </a:t>
                      </a:r>
                    </a:p>
                    <a:p>
                      <a:pPr algn="r" fontAlgn="ctr"/>
                      <a:r>
                        <a:rPr lang="de-DE" sz="1200" b="1" i="0" u="none" strike="noStrike" dirty="0" smtClean="0">
                          <a:solidFill>
                            <a:srgbClr val="FFFFFF"/>
                          </a:solidFill>
                          <a:effectLst/>
                          <a:latin typeface="Arial"/>
                        </a:rPr>
                        <a:t>(mehr als 200 Nennungen)</a:t>
                      </a:r>
                      <a:endParaRPr lang="de-DE" sz="1200" b="1" i="0" u="none" strike="noStrike" dirty="0">
                        <a:solidFill>
                          <a:srgbClr val="FFFFFF"/>
                        </a:solidFill>
                        <a:effectLst/>
                        <a:latin typeface="Arial"/>
                      </a:endParaRPr>
                    </a:p>
                  </a:txBody>
                  <a:tcPr anchor="ctr"/>
                </a:tc>
              </a:tr>
              <a:tr h="449208">
                <a:tc>
                  <a:txBody>
                    <a:bodyPr/>
                    <a:lstStyle/>
                    <a:p>
                      <a:pPr algn="l" fontAlgn="b"/>
                      <a:r>
                        <a:rPr lang="de-DE" sz="1600" b="0" i="0" u="none" strike="noStrike">
                          <a:effectLst/>
                          <a:latin typeface="+mj-lt"/>
                        </a:rPr>
                        <a:t>Bayern</a:t>
                      </a:r>
                    </a:p>
                  </a:txBody>
                  <a:tcPr marL="0" marR="0" marT="0" marB="0" anchor="b"/>
                </a:tc>
                <a:tc>
                  <a:txBody>
                    <a:bodyPr/>
                    <a:lstStyle/>
                    <a:p>
                      <a:pPr algn="r" fontAlgn="b"/>
                      <a:r>
                        <a:rPr lang="de-DE" sz="1600" b="0" i="0" u="none" strike="noStrike" dirty="0" smtClean="0">
                          <a:effectLst/>
                          <a:latin typeface="+mj-lt"/>
                        </a:rPr>
                        <a:t>8.276</a:t>
                      </a:r>
                      <a:endParaRPr lang="de-DE" sz="16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rPr>
                        <a:t>Rosenheim:  905; Tirschenreuth: 580; </a:t>
                      </a:r>
                    </a:p>
                    <a:p>
                      <a:pPr marL="0" algn="r" defTabSz="457200" rtl="0" eaLnBrk="1" fontAlgn="ctr" latinLnBrk="0" hangingPunct="1"/>
                      <a:r>
                        <a:rPr lang="de-DE" sz="1200" u="none" strike="noStrike" kern="1200" dirty="0" smtClean="0">
                          <a:solidFill>
                            <a:schemeClr val="tx1"/>
                          </a:solidFill>
                          <a:effectLst/>
                        </a:rPr>
                        <a:t>Freising: 469; LK Dachau:</a:t>
                      </a:r>
                      <a:r>
                        <a:rPr lang="de-DE" sz="1200" u="none" strike="noStrike" kern="1200" baseline="0" dirty="0" smtClean="0">
                          <a:solidFill>
                            <a:schemeClr val="tx1"/>
                          </a:solidFill>
                          <a:effectLst/>
                        </a:rPr>
                        <a:t> 329, </a:t>
                      </a:r>
                      <a:r>
                        <a:rPr lang="de-DE" sz="1200" u="none" strike="noStrike" kern="1200" baseline="0" dirty="0" smtClean="0">
                          <a:solidFill>
                            <a:srgbClr val="0070C0"/>
                          </a:solidFill>
                          <a:effectLst/>
                        </a:rPr>
                        <a:t>LK Neustadt </a:t>
                      </a:r>
                      <a:r>
                        <a:rPr lang="de-DE" sz="1200" u="none" strike="noStrike" kern="1200" baseline="0" dirty="0" err="1" smtClean="0">
                          <a:solidFill>
                            <a:srgbClr val="0070C0"/>
                          </a:solidFill>
                          <a:effectLst/>
                        </a:rPr>
                        <a:t>a.d.Waldnaab</a:t>
                      </a:r>
                      <a:r>
                        <a:rPr lang="de-DE" sz="1200" u="none" strike="noStrike" kern="1200" baseline="0" dirty="0" smtClean="0">
                          <a:solidFill>
                            <a:srgbClr val="0070C0"/>
                          </a:solidFill>
                          <a:effectLst/>
                        </a:rPr>
                        <a:t> 289</a:t>
                      </a:r>
                    </a:p>
                  </a:txBody>
                  <a:tcPr anchor="ctr"/>
                </a:tc>
              </a:tr>
              <a:tr h="537317">
                <a:tc>
                  <a:txBody>
                    <a:bodyPr/>
                    <a:lstStyle/>
                    <a:p>
                      <a:pPr algn="l" fontAlgn="b"/>
                      <a:r>
                        <a:rPr lang="de-DE" sz="1600" b="0" i="0" u="none" strike="noStrike">
                          <a:effectLst/>
                          <a:latin typeface="+mj-lt"/>
                        </a:rPr>
                        <a:t>Nordrhein-Westfalen</a:t>
                      </a:r>
                    </a:p>
                  </a:txBody>
                  <a:tcPr marL="0" marR="0" marT="0" marB="0" anchor="b"/>
                </a:tc>
                <a:tc>
                  <a:txBody>
                    <a:bodyPr/>
                    <a:lstStyle/>
                    <a:p>
                      <a:pPr algn="r" fontAlgn="b"/>
                      <a:r>
                        <a:rPr lang="de-DE" sz="1600" b="0" i="0" u="none" strike="noStrike" dirty="0" smtClean="0">
                          <a:effectLst/>
                          <a:latin typeface="+mj-lt"/>
                        </a:rPr>
                        <a:t>8.044</a:t>
                      </a:r>
                      <a:endParaRPr lang="de-DE" sz="16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latin typeface="+mn-lt"/>
                          <a:ea typeface="+mn-ea"/>
                          <a:cs typeface="+mn-cs"/>
                        </a:rPr>
                        <a:t>Heinsberg</a:t>
                      </a:r>
                      <a:r>
                        <a:rPr lang="de-DE" sz="1200" u="none" strike="noStrike" dirty="0" smtClean="0">
                          <a:solidFill>
                            <a:schemeClr val="tx1"/>
                          </a:solidFill>
                          <a:effectLst/>
                        </a:rPr>
                        <a:t>: 903, Aachen:</a:t>
                      </a:r>
                      <a:r>
                        <a:rPr lang="de-DE" sz="1200" u="none" strike="noStrike" baseline="0" dirty="0" smtClean="0">
                          <a:solidFill>
                            <a:schemeClr val="tx1"/>
                          </a:solidFill>
                          <a:effectLst/>
                        </a:rPr>
                        <a:t> 880, Borken: 416, SK Essen 382, </a:t>
                      </a:r>
                      <a:r>
                        <a:rPr lang="de-DE" sz="1200" u="none" strike="noStrike" baseline="0" dirty="0" smtClean="0">
                          <a:solidFill>
                            <a:srgbClr val="0070C0"/>
                          </a:solidFill>
                          <a:effectLst/>
                        </a:rPr>
                        <a:t>LK Steinfurt 312</a:t>
                      </a:r>
                      <a:r>
                        <a:rPr lang="de-DE" sz="1200" u="none" strike="noStrike" baseline="0" dirty="0" smtClean="0">
                          <a:solidFill>
                            <a:schemeClr val="tx1"/>
                          </a:solidFill>
                          <a:effectLst/>
                        </a:rPr>
                        <a:t>, LK Coesfeld: 264</a:t>
                      </a:r>
                      <a:endParaRPr lang="de-DE" sz="1200" u="none" strike="noStrike" kern="1200" dirty="0">
                        <a:solidFill>
                          <a:schemeClr val="tx1"/>
                        </a:solidFill>
                        <a:effectLst/>
                        <a:latin typeface="+mn-lt"/>
                        <a:ea typeface="+mn-ea"/>
                        <a:cs typeface="+mn-cs"/>
                      </a:endParaRPr>
                    </a:p>
                  </a:txBody>
                  <a:tcPr anchor="ctr"/>
                </a:tc>
              </a:tr>
              <a:tr h="380600">
                <a:tc>
                  <a:txBody>
                    <a:bodyPr/>
                    <a:lstStyle/>
                    <a:p>
                      <a:pPr algn="l" fontAlgn="b"/>
                      <a:r>
                        <a:rPr lang="de-DE" sz="1600" b="0" i="0" u="none" strike="noStrike">
                          <a:effectLst/>
                          <a:latin typeface="+mj-lt"/>
                        </a:rPr>
                        <a:t>Baden-Württemberg</a:t>
                      </a:r>
                    </a:p>
                  </a:txBody>
                  <a:tcPr marL="0" marR="0" marT="0" marB="0" anchor="b"/>
                </a:tc>
                <a:tc>
                  <a:txBody>
                    <a:bodyPr/>
                    <a:lstStyle/>
                    <a:p>
                      <a:pPr algn="r" fontAlgn="b"/>
                      <a:r>
                        <a:rPr lang="de-DE" sz="1600" b="0" i="0" u="none" strike="noStrike" dirty="0" smtClean="0">
                          <a:effectLst/>
                          <a:latin typeface="+mj-lt"/>
                        </a:rPr>
                        <a:t>3.165</a:t>
                      </a:r>
                      <a:endParaRPr lang="de-DE" sz="16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Esslingen: 289, SK Freiburg i. Breisgau: 277</a:t>
                      </a:r>
                      <a:endParaRPr lang="de-DE" sz="1200" u="none" strike="noStrike" kern="1200" dirty="0">
                        <a:solidFill>
                          <a:schemeClr val="tx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Niedersachsen</a:t>
                      </a:r>
                    </a:p>
                  </a:txBody>
                  <a:tcPr marL="0" marR="0" marT="0" marB="0" anchor="b"/>
                </a:tc>
                <a:tc>
                  <a:txBody>
                    <a:bodyPr/>
                    <a:lstStyle/>
                    <a:p>
                      <a:pPr algn="r" fontAlgn="b"/>
                      <a:r>
                        <a:rPr lang="de-DE" sz="1600" b="0" i="0" u="none" strike="noStrike" dirty="0" smtClean="0">
                          <a:effectLst/>
                          <a:latin typeface="+mj-lt"/>
                        </a:rPr>
                        <a:t>2.323</a:t>
                      </a:r>
                      <a:endParaRPr lang="de-DE" sz="16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Osnabrück: 234, </a:t>
                      </a:r>
                      <a:r>
                        <a:rPr lang="de-DE" sz="1200" u="none" strike="noStrike" kern="1200" dirty="0" smtClean="0">
                          <a:solidFill>
                            <a:srgbClr val="0070C0"/>
                          </a:solidFill>
                          <a:effectLst/>
                        </a:rPr>
                        <a:t>LK Vechta 196</a:t>
                      </a:r>
                      <a:endParaRPr lang="de-DE" sz="1200" u="none" strike="noStrike" kern="1200" dirty="0">
                        <a:solidFill>
                          <a:srgbClr val="0070C0"/>
                        </a:solidFill>
                        <a:effectLst/>
                        <a:latin typeface="+mn-lt"/>
                        <a:ea typeface="+mn-ea"/>
                        <a:cs typeface="+mn-cs"/>
                      </a:endParaRPr>
                    </a:p>
                  </a:txBody>
                  <a:tcPr anchor="ctr"/>
                </a:tc>
              </a:tr>
              <a:tr h="269525">
                <a:tc>
                  <a:txBody>
                    <a:bodyPr/>
                    <a:lstStyle/>
                    <a:p>
                      <a:pPr algn="l" fontAlgn="b"/>
                      <a:r>
                        <a:rPr lang="de-DE" sz="1600" b="0" i="0" u="none" strike="noStrike">
                          <a:effectLst/>
                          <a:latin typeface="+mj-lt"/>
                        </a:rPr>
                        <a:t>Berlin</a:t>
                      </a:r>
                    </a:p>
                  </a:txBody>
                  <a:tcPr marL="0" marR="0" marT="0" marB="0" anchor="b"/>
                </a:tc>
                <a:tc>
                  <a:txBody>
                    <a:bodyPr/>
                    <a:lstStyle/>
                    <a:p>
                      <a:pPr algn="r" fontAlgn="b"/>
                      <a:r>
                        <a:rPr lang="de-DE" sz="1600" b="0" i="0" u="none" strike="noStrike" dirty="0" smtClean="0">
                          <a:effectLst/>
                          <a:latin typeface="+mj-lt"/>
                        </a:rPr>
                        <a:t>1.838</a:t>
                      </a:r>
                      <a:endParaRPr lang="de-DE" sz="16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Mitte: 322, Neukölln: 229</a:t>
                      </a:r>
                      <a:endParaRPr lang="de-DE" sz="1200" u="none" strike="noStrike" kern="1200" dirty="0">
                        <a:solidFill>
                          <a:schemeClr val="tx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Hessen</a:t>
                      </a:r>
                    </a:p>
                  </a:txBody>
                  <a:tcPr marL="0" marR="0" marT="0" marB="0" anchor="b"/>
                </a:tc>
                <a:tc>
                  <a:txBody>
                    <a:bodyPr/>
                    <a:lstStyle/>
                    <a:p>
                      <a:pPr algn="r" fontAlgn="b"/>
                      <a:r>
                        <a:rPr lang="de-DE" sz="1600" b="0" i="0" u="none" strike="noStrike" dirty="0" smtClean="0">
                          <a:effectLst/>
                          <a:latin typeface="+mj-lt"/>
                        </a:rPr>
                        <a:t>1.247</a:t>
                      </a:r>
                      <a:endParaRPr lang="de-DE" sz="1600" b="0" i="0" u="none" strike="noStrike" dirty="0">
                        <a:effectLst/>
                        <a:latin typeface="+mj-lt"/>
                      </a:endParaRP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Rheinland-Pfalz</a:t>
                      </a:r>
                    </a:p>
                  </a:txBody>
                  <a:tcPr marL="0" marR="0" marT="0" marB="0" anchor="b"/>
                </a:tc>
                <a:tc>
                  <a:txBody>
                    <a:bodyPr/>
                    <a:lstStyle/>
                    <a:p>
                      <a:pPr algn="r" fontAlgn="b"/>
                      <a:r>
                        <a:rPr lang="de-DE" sz="1600" b="0" i="0" u="none" strike="noStrike">
                          <a:effectLst/>
                          <a:latin typeface="+mj-lt"/>
                        </a:rPr>
                        <a:t>726</a:t>
                      </a: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Mayen-Koblenz: </a:t>
                      </a:r>
                      <a:r>
                        <a:rPr lang="de-DE" sz="1200" u="none" strike="noStrike" kern="1200" baseline="0" dirty="0" smtClean="0">
                          <a:solidFill>
                            <a:schemeClr val="tx1"/>
                          </a:solidFill>
                          <a:effectLst/>
                        </a:rPr>
                        <a:t> 181</a:t>
                      </a:r>
                      <a:endParaRPr lang="de-DE" sz="1200" u="none" strike="noStrike" kern="1200" dirty="0">
                        <a:solidFill>
                          <a:schemeClr val="tx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Brandenburg</a:t>
                      </a:r>
                    </a:p>
                  </a:txBody>
                  <a:tcPr marL="0" marR="0" marT="0" marB="0" anchor="b"/>
                </a:tc>
                <a:tc>
                  <a:txBody>
                    <a:bodyPr/>
                    <a:lstStyle/>
                    <a:p>
                      <a:pPr algn="r" fontAlgn="b"/>
                      <a:r>
                        <a:rPr lang="de-DE" sz="1600" b="0" i="0" u="none" strike="noStrike">
                          <a:effectLst/>
                          <a:latin typeface="+mj-lt"/>
                        </a:rPr>
                        <a:t>543</a:t>
                      </a: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401851">
                <a:tc>
                  <a:txBody>
                    <a:bodyPr/>
                    <a:lstStyle/>
                    <a:p>
                      <a:pPr algn="l" fontAlgn="b"/>
                      <a:r>
                        <a:rPr lang="de-DE" sz="1600" b="0" i="0" u="none" strike="noStrike" dirty="0">
                          <a:effectLst/>
                          <a:latin typeface="+mj-lt"/>
                        </a:rPr>
                        <a:t>Hamburg</a:t>
                      </a:r>
                    </a:p>
                  </a:txBody>
                  <a:tcPr marL="0" marR="0" marT="0" marB="0"/>
                </a:tc>
                <a:tc>
                  <a:txBody>
                    <a:bodyPr/>
                    <a:lstStyle/>
                    <a:p>
                      <a:pPr algn="r" fontAlgn="b"/>
                      <a:r>
                        <a:rPr lang="de-DE" sz="1600" b="0" i="0" u="none" strike="noStrike" dirty="0">
                          <a:effectLst/>
                          <a:latin typeface="+mj-lt"/>
                        </a:rPr>
                        <a:t>433</a:t>
                      </a:r>
                    </a:p>
                  </a:txBody>
                  <a:tcPr marL="0" marR="0" marT="0" marB="0"/>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latin typeface="+mn-lt"/>
                          <a:ea typeface="+mn-ea"/>
                          <a:cs typeface="+mn-cs"/>
                        </a:rPr>
                        <a:t>Hamburg: 389</a:t>
                      </a:r>
                    </a:p>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Thüringen</a:t>
                      </a:r>
                    </a:p>
                  </a:txBody>
                  <a:tcPr marL="0" marR="0" marT="0" marB="0" anchor="b"/>
                </a:tc>
                <a:tc>
                  <a:txBody>
                    <a:bodyPr/>
                    <a:lstStyle/>
                    <a:p>
                      <a:pPr algn="r" fontAlgn="b"/>
                      <a:r>
                        <a:rPr lang="de-DE" sz="1600" b="0" i="0" u="none" strike="noStrike">
                          <a:effectLst/>
                          <a:latin typeface="+mj-lt"/>
                        </a:rPr>
                        <a:t>425</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Schleswig-Holstein</a:t>
                      </a:r>
                    </a:p>
                  </a:txBody>
                  <a:tcPr marL="0" marR="0" marT="0" marB="0" anchor="b"/>
                </a:tc>
                <a:tc>
                  <a:txBody>
                    <a:bodyPr/>
                    <a:lstStyle/>
                    <a:p>
                      <a:pPr algn="r" fontAlgn="b"/>
                      <a:r>
                        <a:rPr lang="de-DE" sz="1600" b="0" i="0" u="none" strike="noStrike">
                          <a:effectLst/>
                          <a:latin typeface="+mj-lt"/>
                        </a:rPr>
                        <a:t>402</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Sachsen-Anhalt</a:t>
                      </a:r>
                    </a:p>
                  </a:txBody>
                  <a:tcPr marL="0" marR="0" marT="0" marB="0" anchor="b"/>
                </a:tc>
                <a:tc>
                  <a:txBody>
                    <a:bodyPr/>
                    <a:lstStyle/>
                    <a:p>
                      <a:pPr algn="r" fontAlgn="b"/>
                      <a:r>
                        <a:rPr lang="de-DE" sz="1600" b="0" i="0" u="none" strike="noStrike">
                          <a:effectLst/>
                          <a:latin typeface="+mj-lt"/>
                        </a:rPr>
                        <a:t>309</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Saarland</a:t>
                      </a:r>
                    </a:p>
                  </a:txBody>
                  <a:tcPr marL="0" marR="0" marT="0" marB="0" anchor="b"/>
                </a:tc>
                <a:tc>
                  <a:txBody>
                    <a:bodyPr/>
                    <a:lstStyle/>
                    <a:p>
                      <a:pPr algn="r" fontAlgn="b"/>
                      <a:r>
                        <a:rPr lang="de-DE" sz="1600" b="0" i="0" u="none" strike="noStrike">
                          <a:effectLst/>
                          <a:latin typeface="+mj-lt"/>
                        </a:rPr>
                        <a:t>307</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Sachsen</a:t>
                      </a:r>
                    </a:p>
                  </a:txBody>
                  <a:tcPr marL="0" marR="0" marT="0" marB="0" anchor="b"/>
                </a:tc>
                <a:tc>
                  <a:txBody>
                    <a:bodyPr/>
                    <a:lstStyle/>
                    <a:p>
                      <a:pPr algn="r" fontAlgn="b"/>
                      <a:r>
                        <a:rPr lang="de-DE" sz="1600" b="0" i="0" u="none" strike="noStrike">
                          <a:effectLst/>
                          <a:latin typeface="+mj-lt"/>
                        </a:rPr>
                        <a:t>251</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Mecklenburg-Vorpommern</a:t>
                      </a:r>
                    </a:p>
                  </a:txBody>
                  <a:tcPr marL="0" marR="0" marT="0" marB="0" anchor="b"/>
                </a:tc>
                <a:tc>
                  <a:txBody>
                    <a:bodyPr/>
                    <a:lstStyle/>
                    <a:p>
                      <a:pPr algn="r" fontAlgn="b"/>
                      <a:r>
                        <a:rPr lang="de-DE" sz="1600" b="0" i="0" u="none" strike="noStrike">
                          <a:effectLst/>
                          <a:latin typeface="+mj-lt"/>
                        </a:rPr>
                        <a:t>220</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9525">
                <a:tc>
                  <a:txBody>
                    <a:bodyPr/>
                    <a:lstStyle/>
                    <a:p>
                      <a:pPr algn="l" fontAlgn="b"/>
                      <a:r>
                        <a:rPr lang="de-DE" sz="1600" b="0" i="0" u="none" strike="noStrike">
                          <a:effectLst/>
                          <a:latin typeface="+mj-lt"/>
                        </a:rPr>
                        <a:t>Bremen</a:t>
                      </a:r>
                    </a:p>
                  </a:txBody>
                  <a:tcPr marL="0" marR="0" marT="0" marB="0" anchor="b"/>
                </a:tc>
                <a:tc>
                  <a:txBody>
                    <a:bodyPr/>
                    <a:lstStyle/>
                    <a:p>
                      <a:pPr algn="r" fontAlgn="b"/>
                      <a:r>
                        <a:rPr lang="de-DE" sz="1600" b="0" i="0" u="none" strike="noStrike" dirty="0">
                          <a:effectLst/>
                          <a:latin typeface="+mj-lt"/>
                        </a:rPr>
                        <a:t>107</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bl>
          </a:graphicData>
        </a:graphic>
      </p:graphicFrame>
      <p:sp>
        <p:nvSpPr>
          <p:cNvPr id="2" name="Textfeld 1"/>
          <p:cNvSpPr txBox="1"/>
          <p:nvPr/>
        </p:nvSpPr>
        <p:spPr>
          <a:xfrm>
            <a:off x="219693" y="523419"/>
            <a:ext cx="5381281"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Deutschland als Expositionsland: 23.758 Nennungen</a:t>
            </a:r>
            <a:endParaRPr lang="de-DE" dirty="0"/>
          </a:p>
        </p:txBody>
      </p:sp>
    </p:spTree>
    <p:extLst>
      <p:ext uri="{BB962C8B-B14F-4D97-AF65-F5344CB8AC3E}">
        <p14:creationId xmlns:p14="http://schemas.microsoft.com/office/powerpoint/2010/main" val="143498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340241" y="1123949"/>
            <a:ext cx="8686801" cy="5167252"/>
          </a:xfrm>
        </p:spPr>
        <p:txBody>
          <a:bodyPr>
            <a:normAutofit fontScale="92500" lnSpcReduction="10000"/>
          </a:bodyPr>
          <a:lstStyle/>
          <a:p>
            <a:r>
              <a:rPr lang="de-DE" dirty="0" smtClean="0"/>
              <a:t>Alter: Median 49 Jahre;  Mittelwert 47 Jahre</a:t>
            </a:r>
          </a:p>
          <a:p>
            <a:r>
              <a:rPr lang="de-DE" dirty="0" smtClean="0"/>
              <a:t>Geschlecht: 37.718 (52%) männlich; 35.531 (48%) weiblich</a:t>
            </a:r>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de-DE" dirty="0" smtClean="0"/>
          </a:p>
          <a:p>
            <a:endParaRPr lang="de-DE" dirty="0" smtClean="0"/>
          </a:p>
          <a:p>
            <a:endParaRPr lang="de-DE" dirty="0" smtClean="0"/>
          </a:p>
          <a:p>
            <a:endParaRPr lang="de-DE" dirty="0" smtClean="0"/>
          </a:p>
          <a:p>
            <a:r>
              <a:rPr lang="de-DE" dirty="0" smtClean="0"/>
              <a:t>Todesfälle </a:t>
            </a:r>
            <a:r>
              <a:rPr lang="de-DE" b="1" dirty="0" smtClean="0"/>
              <a:t>872</a:t>
            </a:r>
            <a:r>
              <a:rPr lang="de-DE" dirty="0" smtClean="0"/>
              <a:t>: 567männlich, 304 weiblich,  1 ohne Angabe</a:t>
            </a:r>
          </a:p>
          <a:p>
            <a:pPr lvl="1"/>
            <a:r>
              <a:rPr lang="de-DE" dirty="0" smtClean="0"/>
              <a:t>Median 82 Jahre, Spanne 28-105 Jahre</a:t>
            </a:r>
          </a:p>
          <a:p>
            <a:pPr lvl="1"/>
            <a:r>
              <a:rPr lang="de-DE" dirty="0" smtClean="0"/>
              <a:t>86% der Todesfälle im Alter von 70+ Jahren</a:t>
            </a:r>
          </a:p>
          <a:p>
            <a:endParaRPr lang="de-DE" dirty="0"/>
          </a:p>
        </p:txBody>
      </p:sp>
      <p:sp>
        <p:nvSpPr>
          <p:cNvPr id="3" name="Titel 2"/>
          <p:cNvSpPr>
            <a:spLocks noGrp="1"/>
          </p:cNvSpPr>
          <p:nvPr>
            <p:ph type="title"/>
          </p:nvPr>
        </p:nvSpPr>
        <p:spPr>
          <a:xfrm>
            <a:off x="340241" y="327003"/>
            <a:ext cx="7712679" cy="584775"/>
          </a:xfrm>
        </p:spPr>
        <p:txBody>
          <a:bodyPr/>
          <a:lstStyle/>
          <a:p>
            <a:r>
              <a:rPr lang="de-DE" dirty="0" smtClean="0"/>
              <a:t>COVID-19: Alters- und Geschlechtsverteilung in Deutschland </a:t>
            </a:r>
            <a:r>
              <a:rPr lang="de-DE" sz="1600" b="0" dirty="0" smtClean="0">
                <a:solidFill>
                  <a:schemeClr val="tx1"/>
                </a:solidFill>
              </a:rPr>
              <a:t>(</a:t>
            </a:r>
            <a:r>
              <a:rPr lang="de-DE" sz="1600" dirty="0" smtClean="0">
                <a:solidFill>
                  <a:schemeClr val="tx1"/>
                </a:solidFill>
              </a:rPr>
              <a:t>N=73.522</a:t>
            </a:r>
            <a:r>
              <a:rPr lang="de-DE" sz="1600" b="0" dirty="0" smtClean="0">
                <a:solidFill>
                  <a:schemeClr val="tx1"/>
                </a:solidFill>
              </a:rPr>
              <a:t>, Datenstand 02.04.2020,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19</a:t>
            </a:fld>
            <a:endParaRPr lang="de-D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5" y="1825624"/>
            <a:ext cx="67310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49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Entwicklung der Fallzunahme </a:t>
            </a:r>
            <a:r>
              <a:rPr lang="de-DE" b="0" dirty="0" smtClean="0">
                <a:solidFill>
                  <a:schemeClr val="tx1"/>
                </a:solidFill>
              </a:rPr>
              <a:t>(Datenstand 02.04.2020,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dirty="0" smtClean="0"/>
              <a:t>02.04.2020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41499"/>
            <a:ext cx="8407400" cy="27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86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340241" y="327003"/>
            <a:ext cx="7712679" cy="584775"/>
          </a:xfrm>
          <a:noFill/>
        </p:spPr>
        <p:txBody>
          <a:bodyPr/>
          <a:lstStyle/>
          <a:p>
            <a:r>
              <a:rPr lang="de-DE" dirty="0" smtClean="0"/>
              <a:t>COVID-19: Alters- und Geschlechtsverteilung der Todesfälle </a:t>
            </a:r>
            <a:r>
              <a:rPr lang="de-DE" sz="1600" b="0" dirty="0" smtClean="0">
                <a:solidFill>
                  <a:schemeClr val="tx1"/>
                </a:solidFill>
              </a:rPr>
              <a:t>(n=73.522, Datenstand 02.04.2020,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16000"/>
            <a:ext cx="76200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9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02.04.2020</a:t>
            </a:r>
            <a:endParaRPr lang="en-US" dirty="0"/>
          </a:p>
        </p:txBody>
      </p:sp>
      <p:sp>
        <p:nvSpPr>
          <p:cNvPr id="3" name="Fußzeilenplatzhalter 2"/>
          <p:cNvSpPr>
            <a:spLocks noGrp="1"/>
          </p:cNvSpPr>
          <p:nvPr>
            <p:ph type="ftr" sz="quarter" idx="11"/>
          </p:nvPr>
        </p:nvSpPr>
        <p:spPr/>
        <p:txBody>
          <a:bodyPr/>
          <a:lstStyle/>
          <a:p>
            <a:r>
              <a:rPr lang="en-US" smtClean="0"/>
              <a:t>Update: COVID-19 National</a:t>
            </a:r>
            <a:endParaRPr lang="en-US"/>
          </a:p>
        </p:txBody>
      </p:sp>
      <p:sp>
        <p:nvSpPr>
          <p:cNvPr id="4" name="Foliennummernplatzhalter 3"/>
          <p:cNvSpPr>
            <a:spLocks noGrp="1"/>
          </p:cNvSpPr>
          <p:nvPr>
            <p:ph type="sldNum" sz="quarter" idx="12"/>
          </p:nvPr>
        </p:nvSpPr>
        <p:spPr/>
        <p:txBody>
          <a:bodyPr/>
          <a:lstStyle/>
          <a:p>
            <a:fld id="{651AB1F9-A627-461B-A50E-819796678EC7}" type="slidenum">
              <a:rPr lang="en-US" smtClean="0"/>
              <a:t>21</a:t>
            </a:fld>
            <a:endParaRPr lang="en-US"/>
          </a:p>
        </p:txBody>
      </p:sp>
      <p:sp>
        <p:nvSpPr>
          <p:cNvPr id="6" name="Rechteck 5"/>
          <p:cNvSpPr/>
          <p:nvPr/>
        </p:nvSpPr>
        <p:spPr>
          <a:xfrm>
            <a:off x="564825" y="163959"/>
            <a:ext cx="8367623" cy="769441"/>
          </a:xfrm>
          <a:prstGeom prst="rect">
            <a:avLst/>
          </a:prstGeom>
        </p:spPr>
        <p:txBody>
          <a:bodyPr wrap="square">
            <a:spAutoFit/>
          </a:bodyPr>
          <a:lstStyle/>
          <a:p>
            <a:pPr lvl="0"/>
            <a:r>
              <a:rPr lang="de-DE" sz="2200" b="1" dirty="0">
                <a:solidFill>
                  <a:srgbClr val="006EC7"/>
                </a:solidFill>
              </a:rPr>
              <a:t>Altersverteilung  bestätigte C</a:t>
            </a:r>
            <a:r>
              <a:rPr lang="de-DE" sz="2200" b="1" dirty="0" smtClean="0">
                <a:solidFill>
                  <a:srgbClr val="006EC7"/>
                </a:solidFill>
              </a:rPr>
              <a:t>OVID-19 </a:t>
            </a:r>
            <a:r>
              <a:rPr lang="de-DE" sz="2200" b="1" dirty="0">
                <a:solidFill>
                  <a:srgbClr val="006EC7"/>
                </a:solidFill>
              </a:rPr>
              <a:t>Fälle</a:t>
            </a:r>
          </a:p>
          <a:p>
            <a:pPr lvl="0"/>
            <a:r>
              <a:rPr lang="de-DE" sz="2200" b="1" dirty="0" smtClean="0">
                <a:solidFill>
                  <a:srgbClr val="006EC7"/>
                </a:solidFill>
              </a:rPr>
              <a:t>6. </a:t>
            </a:r>
            <a:r>
              <a:rPr lang="de-DE" sz="2200" b="1" dirty="0">
                <a:solidFill>
                  <a:srgbClr val="006EC7"/>
                </a:solidFill>
              </a:rPr>
              <a:t>bis 13. Meldewoche; Stand 30.03.2020</a:t>
            </a:r>
            <a:endParaRPr lang="en-US" sz="2200" b="1" dirty="0">
              <a:solidFill>
                <a:srgbClr val="006EC7"/>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937712"/>
            <a:ext cx="8186044" cy="516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4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38023" y="548680"/>
            <a:ext cx="8660919" cy="769441"/>
          </a:xfrm>
          <a:prstGeom prst="rect">
            <a:avLst/>
          </a:prstGeom>
          <a:noFill/>
        </p:spPr>
        <p:txBody>
          <a:bodyPr wrap="square" rtlCol="0">
            <a:spAutoFit/>
          </a:bodyPr>
          <a:lstStyle/>
          <a:p>
            <a:r>
              <a:rPr lang="de-DE" sz="2200" b="1" dirty="0">
                <a:solidFill>
                  <a:srgbClr val="006EC7"/>
                </a:solidFill>
                <a:latin typeface="+mj-lt"/>
                <a:ea typeface="+mj-ea"/>
                <a:cs typeface="+mj-cs"/>
              </a:rPr>
              <a:t>Altersverteilung  bestätigte hospitalisierte COVID-19 Fälle</a:t>
            </a:r>
          </a:p>
          <a:p>
            <a:r>
              <a:rPr lang="de-DE" sz="2200" b="1" dirty="0">
                <a:solidFill>
                  <a:srgbClr val="006EC7"/>
                </a:solidFill>
                <a:latin typeface="+mj-lt"/>
                <a:ea typeface="+mj-ea"/>
                <a:cs typeface="+mj-cs"/>
              </a:rPr>
              <a:t>9. bis 13. </a:t>
            </a:r>
            <a:r>
              <a:rPr lang="de-DE" sz="2200" b="1" dirty="0" smtClean="0">
                <a:solidFill>
                  <a:srgbClr val="006EC7"/>
                </a:solidFill>
                <a:latin typeface="+mj-lt"/>
                <a:ea typeface="+mj-ea"/>
                <a:cs typeface="+mj-cs"/>
              </a:rPr>
              <a:t>Meldewoche; Stand 30.03.2020</a:t>
            </a:r>
            <a:endParaRPr lang="en-US" sz="2200" b="1" dirty="0">
              <a:solidFill>
                <a:srgbClr val="006EC7"/>
              </a:solidFill>
              <a:latin typeface="+mj-lt"/>
              <a:ea typeface="+mj-ea"/>
              <a:cs typeface="+mj-cs"/>
            </a:endParaRPr>
          </a:p>
        </p:txBody>
      </p:sp>
      <p:sp>
        <p:nvSpPr>
          <p:cNvPr id="2" name="Datumsplatzhalter 1"/>
          <p:cNvSpPr>
            <a:spLocks noGrp="1"/>
          </p:cNvSpPr>
          <p:nvPr>
            <p:ph type="dt" sz="half" idx="10"/>
          </p:nvPr>
        </p:nvSpPr>
        <p:spPr/>
        <p:txBody>
          <a:bodyPr/>
          <a:lstStyle/>
          <a:p>
            <a:r>
              <a:rPr lang="de-DE" dirty="0" smtClean="0">
                <a:solidFill>
                  <a:prstClr val="black">
                    <a:tint val="75000"/>
                  </a:prstClr>
                </a:solidFill>
              </a:rPr>
              <a:t>02.04.2020</a:t>
            </a:r>
            <a:endParaRPr lang="en-GB" dirty="0">
              <a:solidFill>
                <a:prstClr val="black">
                  <a:tint val="75000"/>
                </a:prstClr>
              </a:solidFill>
            </a:endParaRPr>
          </a:p>
        </p:txBody>
      </p:sp>
      <p:sp>
        <p:nvSpPr>
          <p:cNvPr id="3" name="Fußzeilenplatzhalter 2"/>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9D0B30E5-E52B-4FF3-86B5-13F9C975F974}" type="slidenum">
              <a:rPr lang="en-GB" smtClean="0">
                <a:solidFill>
                  <a:prstClr val="black">
                    <a:tint val="75000"/>
                  </a:prstClr>
                </a:solidFill>
              </a:rPr>
              <a:pPr/>
              <a:t>22</a:t>
            </a:fld>
            <a:endParaRPr lang="en-GB"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36" y="1422549"/>
            <a:ext cx="7247926" cy="456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3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90945" y="346194"/>
            <a:ext cx="8092592" cy="584775"/>
          </a:xfrm>
        </p:spPr>
        <p:txBody>
          <a:bodyPr/>
          <a:lstStyle/>
          <a:p>
            <a:r>
              <a:rPr lang="de-DE" dirty="0" smtClean="0"/>
              <a:t>Entwicklung der Altersverteilung nach Meldewoche und Bundesland </a:t>
            </a:r>
            <a:r>
              <a:rPr lang="de-DE" sz="1600" b="0" dirty="0" smtClean="0"/>
              <a:t>(</a:t>
            </a:r>
            <a:r>
              <a:rPr lang="de-DE" sz="1600" b="0" dirty="0"/>
              <a:t>Datenstand: 24.03.2020</a:t>
            </a:r>
            <a:r>
              <a:rPr lang="de-DE" sz="1600" b="0" dirty="0" smtClean="0"/>
              <a:t>, 00:00)</a:t>
            </a:r>
            <a:endParaRPr lang="de-DE" sz="1600" b="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23</a:t>
            </a:fld>
            <a:endParaRPr lang="de-DE"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0945" y="998626"/>
            <a:ext cx="7969530" cy="56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2"/>
          <p:cNvSpPr>
            <a:spLocks noGrp="1"/>
          </p:cNvSpPr>
          <p:nvPr>
            <p:ph type="title"/>
          </p:nvPr>
        </p:nvSpPr>
        <p:spPr>
          <a:xfrm>
            <a:off x="243445" y="205807"/>
            <a:ext cx="8092592" cy="677108"/>
          </a:xfrm>
        </p:spPr>
        <p:txBody>
          <a:bodyPr/>
          <a:lstStyle/>
          <a:p>
            <a:r>
              <a:rPr lang="de-DE" dirty="0" smtClean="0"/>
              <a:t>Entwicklung der Altersverteilung in Kreisen </a:t>
            </a:r>
            <a:r>
              <a:rPr lang="de-DE" dirty="0"/>
              <a:t>mit hohen </a:t>
            </a:r>
            <a:r>
              <a:rPr lang="de-DE" dirty="0" smtClean="0"/>
              <a:t>Fallzahlen nach Meldewoche </a:t>
            </a:r>
            <a:r>
              <a:rPr lang="de-DE" sz="1600" b="0" dirty="0" smtClean="0"/>
              <a:t>(Datenstand: </a:t>
            </a:r>
            <a:r>
              <a:rPr lang="de-DE" sz="1600" b="0" dirty="0"/>
              <a:t>24.03.2020, 00:00</a:t>
            </a:r>
            <a:r>
              <a:rPr lang="de-DE" sz="1600" b="0" dirty="0" smtClean="0"/>
              <a:t>)</a:t>
            </a:r>
            <a:endParaRPr lang="de-DE" sz="1600" b="0" dirty="0"/>
          </a:p>
        </p:txBody>
      </p:sp>
      <p:sp>
        <p:nvSpPr>
          <p:cNvPr id="3" name="Datumsplatzhalter 2"/>
          <p:cNvSpPr>
            <a:spLocks noGrp="1"/>
          </p:cNvSpPr>
          <p:nvPr>
            <p:ph type="dt" sz="half" idx="14"/>
          </p:nvPr>
        </p:nvSpPr>
        <p:spPr/>
        <p:txBody>
          <a:bodyPr/>
          <a:lstStyle/>
          <a:p>
            <a:r>
              <a:rPr lang="de-DE" dirty="0" smtClean="0"/>
              <a:t>02.04.2020</a:t>
            </a:r>
            <a:endParaRPr lang="de-DE" dirty="0"/>
          </a:p>
        </p:txBody>
      </p:sp>
      <p:sp>
        <p:nvSpPr>
          <p:cNvPr id="4" name="Fußzeilenplatzhalter 3"/>
          <p:cNvSpPr>
            <a:spLocks noGrp="1"/>
          </p:cNvSpPr>
          <p:nvPr>
            <p:ph type="ftr" sz="quarter" idx="15"/>
          </p:nvPr>
        </p:nvSpPr>
        <p:spPr/>
        <p:txBody>
          <a:bodyPr/>
          <a:lstStyle/>
          <a:p>
            <a:r>
              <a:rPr lang="de-DE" smtClean="0"/>
              <a:t>Update: COVID-19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24</a:t>
            </a:fld>
            <a:endParaRPr lang="de-DE" dirty="0"/>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6260" y="952630"/>
            <a:ext cx="7921362" cy="55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3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02.04.2020)</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975</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843158952"/>
              </p:ext>
            </p:extLst>
          </p:nvPr>
        </p:nvGraphicFramePr>
        <p:xfrm>
          <a:off x="209550" y="1635125"/>
          <a:ext cx="6896100" cy="1403350"/>
        </p:xfrm>
        <a:graphic>
          <a:graphicData uri="http://schemas.openxmlformats.org/drawingml/2006/table">
            <a:tbl>
              <a:tblPr>
                <a:tableStyleId>{BC89EF96-8CEA-46FF-86C4-4CE0E7609802}</a:tableStyleId>
              </a:tblPr>
              <a:tblGrid>
                <a:gridCol w="3282796"/>
                <a:gridCol w="1173488"/>
                <a:gridCol w="891257"/>
                <a:gridCol w="1548559"/>
              </a:tblGrid>
              <a:tr h="280670">
                <a:tc>
                  <a:txBody>
                    <a:bodyPr/>
                    <a:lstStyle/>
                    <a:p>
                      <a:pPr algn="l" fontAlgn="b"/>
                      <a:endParaRPr lang="de-DE" sz="11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l" fontAlgn="b"/>
                      <a:r>
                        <a:rPr lang="de-DE" sz="1100" b="1" u="none" strike="noStrike" dirty="0">
                          <a:effectLst/>
                        </a:rPr>
                        <a:t>Anzahl_Covid19</a:t>
                      </a:r>
                      <a:endParaRPr lang="de-DE" sz="11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l" fontAlgn="b"/>
                      <a:r>
                        <a:rPr lang="de-DE" sz="1100" b="1" u="none" strike="noStrike" dirty="0" err="1">
                          <a:effectLst/>
                        </a:rPr>
                        <a:t>Percentage</a:t>
                      </a:r>
                      <a:endParaRPr lang="de-DE" sz="11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a:txBody>
                    <a:bodyPr/>
                    <a:lstStyle/>
                    <a:p>
                      <a:pPr algn="l" fontAlgn="b"/>
                      <a:r>
                        <a:rPr lang="de-DE" sz="1100" b="1" u="none" strike="noStrike" dirty="0">
                          <a:effectLst/>
                        </a:rPr>
                        <a:t>Differenz zum Vortag</a:t>
                      </a:r>
                      <a:endParaRPr lang="de-DE" sz="1100" b="1" i="0" u="none" strike="noStrike" dirty="0">
                        <a:solidFill>
                          <a:srgbClr val="000000"/>
                        </a:solidFill>
                        <a:effectLst/>
                        <a:latin typeface="Calibri"/>
                      </a:endParaRPr>
                    </a:p>
                  </a:txBody>
                  <a:tcPr marL="9525" marR="9525" marT="9525" marB="0" anchor="b">
                    <a:solidFill>
                      <a:schemeClr val="tx2">
                        <a:lumMod val="60000"/>
                        <a:lumOff val="40000"/>
                      </a:schemeClr>
                    </a:solidFill>
                  </a:tcPr>
                </a:tc>
              </a:tr>
              <a:tr h="280670">
                <a:tc>
                  <a:txBody>
                    <a:bodyPr/>
                    <a:lstStyle/>
                    <a:p>
                      <a:pPr algn="l" fontAlgn="b"/>
                      <a:r>
                        <a:rPr lang="de-DE" sz="1100" u="none" strike="noStrike">
                          <a:effectLst/>
                        </a:rPr>
                        <a:t>Aktuell: in intensivmedizinischer Behandlung</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2.139</a:t>
                      </a:r>
                      <a:endParaRPr lang="de-DE" sz="1100" b="0" i="0" u="none" strike="noStrike" dirty="0">
                        <a:solidFill>
                          <a:srgbClr val="000000"/>
                        </a:solidFill>
                        <a:effectLst/>
                        <a:latin typeface="Calibri"/>
                      </a:endParaRPr>
                    </a:p>
                  </a:txBody>
                  <a:tcPr marL="9525" marR="9525" marT="9525" marB="0" anchor="b"/>
                </a:tc>
                <a:tc>
                  <a:txBody>
                    <a:bodyPr/>
                    <a:lstStyle/>
                    <a:p>
                      <a:pPr algn="l" fontAlgn="b"/>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263</a:t>
                      </a:r>
                      <a:endParaRPr lang="de-DE" sz="1100" b="0" i="0" u="none" strike="noStrike">
                        <a:solidFill>
                          <a:srgbClr val="000000"/>
                        </a:solidFill>
                        <a:effectLst/>
                        <a:latin typeface="Calibri"/>
                      </a:endParaRPr>
                    </a:p>
                  </a:txBody>
                  <a:tcPr marL="9525" marR="9525" marT="9525" marB="0" anchor="b"/>
                </a:tc>
              </a:tr>
              <a:tr h="280670">
                <a:tc>
                  <a:txBody>
                    <a:bodyPr/>
                    <a:lstStyle/>
                    <a:p>
                      <a:pPr algn="l" fontAlgn="b"/>
                      <a:r>
                        <a:rPr lang="de-DE" sz="1100" u="none" strike="noStrike">
                          <a:effectLst/>
                        </a:rPr>
                        <a:t>Aktuell: davon beatmet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1.797</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84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265</a:t>
                      </a:r>
                      <a:endParaRPr lang="de-DE" sz="1100" b="0" i="0" u="none" strike="noStrike">
                        <a:solidFill>
                          <a:srgbClr val="000000"/>
                        </a:solidFill>
                        <a:effectLst/>
                        <a:latin typeface="Calibri"/>
                      </a:endParaRPr>
                    </a:p>
                  </a:txBody>
                  <a:tcPr marL="9525" marR="9525" marT="9525" marB="0" anchor="b"/>
                </a:tc>
              </a:tr>
              <a:tr h="280670">
                <a:tc>
                  <a:txBody>
                    <a:bodyPr/>
                    <a:lstStyle/>
                    <a:p>
                      <a:pPr algn="l" fontAlgn="b"/>
                      <a:r>
                        <a:rPr lang="de-DE" sz="1100" u="none" strike="noStrike">
                          <a:effectLst/>
                        </a:rPr>
                        <a:t>Gesamt: abgeschlossene Behandlung</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907</a:t>
                      </a:r>
                      <a:endParaRPr lang="de-DE" sz="1100" b="0" i="0" u="none" strike="noStrike">
                        <a:solidFill>
                          <a:srgbClr val="000000"/>
                        </a:solidFill>
                        <a:effectLst/>
                        <a:latin typeface="Calibri"/>
                      </a:endParaRPr>
                    </a:p>
                  </a:txBody>
                  <a:tcPr marL="9525" marR="9525" marT="9525" marB="0" anchor="b"/>
                </a:tc>
                <a:tc>
                  <a:txBody>
                    <a:bodyPr/>
                    <a:lstStyle/>
                    <a:p>
                      <a:pPr algn="l" fontAlgn="b"/>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162</a:t>
                      </a:r>
                      <a:endParaRPr lang="de-DE" sz="1100" b="0" i="0" u="none" strike="noStrike">
                        <a:solidFill>
                          <a:srgbClr val="000000"/>
                        </a:solidFill>
                        <a:effectLst/>
                        <a:latin typeface="Calibri"/>
                      </a:endParaRPr>
                    </a:p>
                  </a:txBody>
                  <a:tcPr marL="9525" marR="9525" marT="9525" marB="0" anchor="b"/>
                </a:tc>
              </a:tr>
              <a:tr h="280670">
                <a:tc>
                  <a:txBody>
                    <a:bodyPr/>
                    <a:lstStyle/>
                    <a:p>
                      <a:pPr algn="l" fontAlgn="b"/>
                      <a:r>
                        <a:rPr lang="de-DE" sz="1100" u="none" strike="noStrike" dirty="0">
                          <a:effectLst/>
                        </a:rPr>
                        <a:t>Gesamt: davon verstorben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64</a:t>
                      </a:r>
                      <a:endParaRPr lang="de-DE"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115004073"/>
              </p:ext>
            </p:extLst>
          </p:nvPr>
        </p:nvGraphicFramePr>
        <p:xfrm>
          <a:off x="276225" y="3606800"/>
          <a:ext cx="6934200" cy="1441450"/>
        </p:xfrm>
        <a:graphic>
          <a:graphicData uri="http://schemas.openxmlformats.org/drawingml/2006/table">
            <a:tbl>
              <a:tblPr>
                <a:tableStyleId>{BC89EF96-8CEA-46FF-86C4-4CE0E7609802}</a:tableStyleId>
              </a:tblPr>
              <a:tblGrid>
                <a:gridCol w="1129809"/>
                <a:gridCol w="1205129"/>
                <a:gridCol w="1242789"/>
                <a:gridCol w="621394"/>
                <a:gridCol w="772037"/>
                <a:gridCol w="1963042"/>
              </a:tblGrid>
              <a:tr h="374650">
                <a:tc>
                  <a:txBody>
                    <a:bodyPr/>
                    <a:lstStyle/>
                    <a:p>
                      <a:pPr marL="0" algn="l" defTabSz="457200" rtl="0" eaLnBrk="1" fontAlgn="b" latinLnBrk="0" hangingPunct="1"/>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c>
                  <a:txBody>
                    <a:bodyPr/>
                    <a:lstStyle/>
                    <a:p>
                      <a:pPr marL="0" algn="l" defTabSz="457200" rtl="0" eaLnBrk="1" fontAlgn="b" latinLnBrk="0" hangingPunct="1"/>
                      <a:r>
                        <a:rPr lang="de-DE" sz="1100" b="1" u="none" strike="noStrike" kern="1200" dirty="0">
                          <a:effectLst/>
                        </a:rPr>
                        <a:t>Low care ICU</a:t>
                      </a:r>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c>
                  <a:txBody>
                    <a:bodyPr/>
                    <a:lstStyle/>
                    <a:p>
                      <a:pPr marL="0" algn="l" defTabSz="457200" rtl="0" eaLnBrk="1" fontAlgn="b" latinLnBrk="0" hangingPunct="1"/>
                      <a:r>
                        <a:rPr lang="de-DE" sz="1100" b="1" u="none" strike="noStrike" kern="1200" dirty="0">
                          <a:effectLst/>
                        </a:rPr>
                        <a:t>High care ICU</a:t>
                      </a:r>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c>
                  <a:txBody>
                    <a:bodyPr/>
                    <a:lstStyle/>
                    <a:p>
                      <a:pPr marL="0" algn="l" defTabSz="457200" rtl="0" eaLnBrk="1" fontAlgn="b" latinLnBrk="0" hangingPunct="1"/>
                      <a:r>
                        <a:rPr lang="de-DE" sz="1100" b="1" u="none" strike="noStrike" kern="1200" dirty="0">
                          <a:effectLst/>
                        </a:rPr>
                        <a:t>ECMO</a:t>
                      </a:r>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c>
                  <a:txBody>
                    <a:bodyPr/>
                    <a:lstStyle/>
                    <a:p>
                      <a:pPr marL="0" algn="l" defTabSz="457200" rtl="0" eaLnBrk="1" fontAlgn="b" latinLnBrk="0" hangingPunct="1"/>
                      <a:r>
                        <a:rPr lang="de-DE" sz="1100" b="1" u="none" strike="noStrike" kern="1200" dirty="0">
                          <a:effectLst/>
                        </a:rPr>
                        <a:t>Gesamt</a:t>
                      </a:r>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c>
                  <a:txBody>
                    <a:bodyPr/>
                    <a:lstStyle/>
                    <a:p>
                      <a:pPr marL="0" algn="l" defTabSz="457200" rtl="0" eaLnBrk="1" fontAlgn="b" latinLnBrk="0" hangingPunct="1"/>
                      <a:r>
                        <a:rPr lang="de-DE" sz="1100" b="1" u="none" strike="noStrike" kern="1200" dirty="0">
                          <a:effectLst/>
                        </a:rPr>
                        <a:t>Differenz zum Vortag</a:t>
                      </a:r>
                      <a:endParaRPr lang="de-DE" sz="1100" b="1" u="none" strike="noStrike" kern="1200" dirty="0">
                        <a:solidFill>
                          <a:schemeClr val="tx1"/>
                        </a:solidFill>
                        <a:effectLst/>
                        <a:latin typeface="+mn-lt"/>
                        <a:ea typeface="+mn-ea"/>
                        <a:cs typeface="+mn-cs"/>
                      </a:endParaRPr>
                    </a:p>
                  </a:txBody>
                  <a:tcPr marL="9525" marR="9525" marT="9525" marB="0" anchor="b">
                    <a:solidFill>
                      <a:schemeClr val="tx2">
                        <a:lumMod val="60000"/>
                        <a:lumOff val="40000"/>
                      </a:schemeClr>
                    </a:solidFill>
                  </a:tcPr>
                </a:tc>
              </a:tr>
              <a:tr h="352425">
                <a:tc>
                  <a:txBody>
                    <a:bodyPr/>
                    <a:lstStyle/>
                    <a:p>
                      <a:pPr algn="l" fontAlgn="b"/>
                      <a:r>
                        <a:rPr lang="de-DE" sz="1100" u="none" strike="noStrike">
                          <a:effectLst/>
                        </a:rPr>
                        <a:t>anz.belegt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3.399</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7.995</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11.500</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1.098</a:t>
                      </a:r>
                      <a:endParaRPr lang="de-DE" sz="1100" b="0" i="0" u="none" strike="noStrike" dirty="0">
                        <a:solidFill>
                          <a:srgbClr val="000000"/>
                        </a:solidFill>
                        <a:effectLst/>
                        <a:latin typeface="Calibri"/>
                      </a:endParaRPr>
                    </a:p>
                  </a:txBody>
                  <a:tcPr marL="9525" marR="9525" marT="9525" marB="0" anchor="b"/>
                </a:tc>
              </a:tr>
              <a:tr h="352425">
                <a:tc>
                  <a:txBody>
                    <a:bodyPr/>
                    <a:lstStyle/>
                    <a:p>
                      <a:pPr algn="l" fontAlgn="b"/>
                      <a:r>
                        <a:rPr lang="de-DE" sz="1100" u="none" strike="noStrike">
                          <a:effectLst/>
                        </a:rPr>
                        <a:t>anz.frei</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2.954</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5.644</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422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9.020</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824</a:t>
                      </a:r>
                      <a:endParaRPr lang="de-DE" sz="1100" b="0" i="0" u="none" strike="noStrike">
                        <a:solidFill>
                          <a:srgbClr val="000000"/>
                        </a:solidFill>
                        <a:effectLst/>
                        <a:latin typeface="Calibri"/>
                      </a:endParaRPr>
                    </a:p>
                  </a:txBody>
                  <a:tcPr marL="9525" marR="9525" marT="9525" marB="0" anchor="b"/>
                </a:tc>
              </a:tr>
              <a:tr h="361950">
                <a:tc>
                  <a:txBody>
                    <a:bodyPr/>
                    <a:lstStyle/>
                    <a:p>
                      <a:pPr algn="l" fontAlgn="b"/>
                      <a:r>
                        <a:rPr lang="de-DE" sz="1100" u="none" strike="noStrike">
                          <a:effectLst/>
                        </a:rPr>
                        <a:t>anz.in24h</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3.213</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5.238</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smtClean="0">
                          <a:effectLst/>
                        </a:rPr>
                        <a:t>8.770</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dirty="0">
                          <a:effectLst/>
                        </a:rPr>
                        <a:t>442</a:t>
                      </a:r>
                      <a:endParaRPr lang="de-DE"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34130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02.04.2020)</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975</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26</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415356353"/>
              </p:ext>
            </p:extLst>
          </p:nvPr>
        </p:nvGraphicFramePr>
        <p:xfrm>
          <a:off x="564825" y="1857380"/>
          <a:ext cx="7984964" cy="3752838"/>
        </p:xfrm>
        <a:graphic>
          <a:graphicData uri="http://schemas.openxmlformats.org/drawingml/2006/table">
            <a:tbl>
              <a:tblPr>
                <a:tableStyleId>{BC89EF96-8CEA-46FF-86C4-4CE0E7609802}</a:tableStyleId>
              </a:tblPr>
              <a:tblGrid>
                <a:gridCol w="2250747"/>
                <a:gridCol w="607110"/>
                <a:gridCol w="310958"/>
                <a:gridCol w="429419"/>
                <a:gridCol w="310958"/>
                <a:gridCol w="388698"/>
                <a:gridCol w="310958"/>
                <a:gridCol w="310958"/>
                <a:gridCol w="310958"/>
                <a:gridCol w="310958"/>
                <a:gridCol w="310958"/>
                <a:gridCol w="310958"/>
                <a:gridCol w="310958"/>
                <a:gridCol w="310958"/>
                <a:gridCol w="266536"/>
                <a:gridCol w="310958"/>
                <a:gridCol w="310958"/>
                <a:gridCol w="310958"/>
              </a:tblGrid>
              <a:tr h="241635">
                <a:tc>
                  <a:txBody>
                    <a:bodyPr/>
                    <a:lstStyle/>
                    <a:p>
                      <a:pPr algn="l" fontAlgn="b"/>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a:effectLst/>
                        </a:rPr>
                        <a:t>Gesamt</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dirty="0">
                          <a:effectLst/>
                        </a:rPr>
                        <a:t>BE</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a:effectLst/>
                        </a:rPr>
                        <a:t>NRW</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a:effectLst/>
                        </a:rPr>
                        <a:t>BB</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a:effectLst/>
                        </a:rPr>
                        <a:t>BY</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dirty="0">
                          <a:effectLst/>
                        </a:rPr>
                        <a:t>SN</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a:effectLst/>
                        </a:rPr>
                        <a:t>HH</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dirty="0">
                          <a:effectLst/>
                        </a:rPr>
                        <a:t>HE</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a:effectLst/>
                        </a:rPr>
                        <a:t>RP</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a:effectLst/>
                        </a:rPr>
                        <a:t>TH</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dirty="0">
                          <a:effectLst/>
                        </a:rPr>
                        <a:t>NI</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MV</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a:effectLst/>
                        </a:rPr>
                        <a:t>BW</a:t>
                      </a:r>
                      <a:endParaRPr lang="de-DE" sz="1100" b="1" i="0" u="none" strike="noStrike">
                        <a:solidFill>
                          <a:srgbClr val="000000"/>
                        </a:solidFill>
                        <a:effectLst/>
                        <a:latin typeface="Calibri"/>
                      </a:endParaRPr>
                    </a:p>
                  </a:txBody>
                  <a:tcPr marL="9525" marR="9525" marT="9525" marB="0" anchor="b"/>
                </a:tc>
                <a:tc>
                  <a:txBody>
                    <a:bodyPr/>
                    <a:lstStyle/>
                    <a:p>
                      <a:pPr algn="l" fontAlgn="b"/>
                      <a:r>
                        <a:rPr lang="de-DE" sz="1100" b="1" u="none" strike="noStrike" dirty="0">
                          <a:effectLst/>
                        </a:rPr>
                        <a:t>HB</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SH</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SL</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ST</a:t>
                      </a:r>
                      <a:endParaRPr lang="de-DE" sz="1100" b="1" i="0" u="none" strike="noStrike" dirty="0">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Kliniken/Abteilungen</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975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COVID.19.aktuell</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2.139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479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COVID.19.beatmet</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1.797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348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495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COVID.19.kumulativ</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598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COVID.19.verstorben</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a:effectLst/>
                        </a:rPr>
                        <a:t>ICU.low.care..frei.</a:t>
                      </a:r>
                      <a:endParaRPr lang="de-DE" sz="1100" b="1"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2.954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683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453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a:effectLst/>
                        </a:rPr>
                        <a:t>ICU.low.care..belegt.</a:t>
                      </a:r>
                      <a:endParaRPr lang="de-DE" sz="1100" b="1"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3.399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166</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ICU.low.care.in.24.h..Anzahl.</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3.213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735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485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93</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err="1">
                          <a:effectLst/>
                        </a:rPr>
                        <a:t>ICU.high.care..frei</a:t>
                      </a:r>
                      <a:r>
                        <a:rPr lang="de-DE" sz="1100" b="1" u="none" strike="noStrike" dirty="0">
                          <a:effectLst/>
                        </a:rPr>
                        <a:t>.</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5.644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354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374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747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198</a:t>
                      </a:r>
                      <a:endParaRPr lang="de-DE" sz="1100" b="0" i="0" u="none" strike="noStrike">
                        <a:solidFill>
                          <a:srgbClr val="000000"/>
                        </a:solidFill>
                        <a:effectLst/>
                        <a:latin typeface="Calibri"/>
                      </a:endParaRPr>
                    </a:p>
                  </a:txBody>
                  <a:tcPr marL="9525" marR="9525" marT="9525" marB="0" anchor="b"/>
                </a:tc>
              </a:tr>
              <a:tr h="369948">
                <a:tc>
                  <a:txBody>
                    <a:bodyPr/>
                    <a:lstStyle/>
                    <a:p>
                      <a:pPr algn="l" fontAlgn="b"/>
                      <a:r>
                        <a:rPr lang="de-DE" sz="1100" b="1" u="none" strike="noStrike" dirty="0" err="1">
                          <a:effectLst/>
                        </a:rPr>
                        <a:t>ICU.high.care..belegt</a:t>
                      </a:r>
                      <a:r>
                        <a:rPr lang="de-DE" sz="1100" b="1" u="none" strike="noStrike" dirty="0">
                          <a:effectLst/>
                        </a:rPr>
                        <a:t>.</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7.995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481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1.884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1.531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546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352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174</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ICU.high.care.in.24.h..Anzahl.</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5.238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1.099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285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588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138</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err="1">
                          <a:effectLst/>
                        </a:rPr>
                        <a:t>ICU.ECMO..frei</a:t>
                      </a:r>
                      <a:r>
                        <a:rPr lang="de-DE" sz="1100" b="1" u="none" strike="noStrike" dirty="0">
                          <a:effectLst/>
                        </a:rPr>
                        <a:t>.</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422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err="1">
                          <a:effectLst/>
                        </a:rPr>
                        <a:t>ICU.ECMO..belegt</a:t>
                      </a:r>
                      <a:r>
                        <a:rPr lang="de-DE" sz="1100" b="1" u="none" strike="noStrike" dirty="0">
                          <a:effectLst/>
                        </a:rPr>
                        <a:t>.</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r>
              <a:tr h="241635">
                <a:tc>
                  <a:txBody>
                    <a:bodyPr/>
                    <a:lstStyle/>
                    <a:p>
                      <a:pPr algn="l" fontAlgn="b"/>
                      <a:r>
                        <a:rPr lang="de-DE" sz="1100" b="1" u="none" strike="noStrike" dirty="0">
                          <a:effectLst/>
                        </a:rPr>
                        <a:t>ICU.ECMO.care.in.24.h..Anzahl.</a:t>
                      </a:r>
                      <a:endParaRPr lang="de-DE" sz="1100" b="1"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319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12</a:t>
                      </a:r>
                      <a:endParaRPr lang="de-DE"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4313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30.03.2020</a:t>
            </a:r>
            <a:r>
              <a:rPr lang="de-DE" sz="2000" b="0" dirty="0"/>
              <a:t>)</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27</a:t>
            </a:fld>
            <a:endParaRPr lang="de-D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3066"/>
            <a:ext cx="8168740" cy="499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9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954107"/>
          </a:xfrm>
        </p:spPr>
        <p:txBody>
          <a:bodyPr/>
          <a:lstStyle/>
          <a:p>
            <a:r>
              <a:rPr lang="de-DE" dirty="0" smtClean="0"/>
              <a:t>Anzahl Labortestungen </a:t>
            </a:r>
            <a:r>
              <a:rPr lang="de-DE" sz="2000" b="0" dirty="0"/>
              <a:t>(Datenstand </a:t>
            </a:r>
            <a:r>
              <a:rPr lang="de-DE" sz="2000" b="0" dirty="0" smtClean="0"/>
              <a:t>02.04.2020)</a:t>
            </a:r>
            <a:br>
              <a:rPr lang="de-DE" sz="2000" b="0" dirty="0" smtClean="0"/>
            </a:br>
            <a:r>
              <a:rPr lang="de-DE" sz="2000" b="0" dirty="0" smtClean="0"/>
              <a:t/>
            </a:r>
            <a:br>
              <a:rPr lang="de-DE" sz="2000" b="0" dirty="0" smtClean="0"/>
            </a:br>
            <a:endParaRPr lang="de-DE" sz="200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554"/>
          <a:stretch/>
        </p:blipFill>
        <p:spPr bwMode="auto">
          <a:xfrm>
            <a:off x="752476" y="1109278"/>
            <a:ext cx="6777038" cy="265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441" r="21766"/>
          <a:stretch/>
        </p:blipFill>
        <p:spPr bwMode="auto">
          <a:xfrm>
            <a:off x="349198" y="3903813"/>
            <a:ext cx="7829119"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3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Die Gesamtzahl der Bewegungen in Deutschland nimmt ab</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9221"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6717" y="1662435"/>
            <a:ext cx="8093075" cy="345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199" y="5913912"/>
            <a:ext cx="8517588" cy="584775"/>
          </a:xfrm>
          <a:prstGeom prst="rect">
            <a:avLst/>
          </a:prstGeom>
          <a:noFill/>
        </p:spPr>
        <p:txBody>
          <a:bodyPr wrap="none" rtlCol="0">
            <a:spAutoFit/>
          </a:bodyPr>
          <a:lstStyle/>
          <a:p>
            <a:r>
              <a:rPr lang="de-DE" sz="1600" dirty="0"/>
              <a:t>Abnahme der Mobilität deutschlandweit, </a:t>
            </a:r>
            <a:r>
              <a:rPr lang="de-DE" sz="1600" dirty="0" smtClean="0"/>
              <a:t>tagesaufgelöst </a:t>
            </a:r>
            <a:r>
              <a:rPr lang="de-DE" sz="1600" dirty="0"/>
              <a:t>und gemittelt im März bis zum </a:t>
            </a:r>
            <a:r>
              <a:rPr lang="de-DE" sz="1600" dirty="0" smtClean="0"/>
              <a:t>23.03.2020. </a:t>
            </a:r>
          </a:p>
          <a:p>
            <a:r>
              <a:rPr lang="de-DE" sz="1600" dirty="0" smtClean="0"/>
              <a:t>Quelle: Dirk Brockmann</a:t>
            </a:r>
            <a:endParaRPr lang="de-DE" sz="1600" dirty="0"/>
          </a:p>
        </p:txBody>
      </p:sp>
    </p:spTree>
    <p:extLst>
      <p:ext uri="{BB962C8B-B14F-4D97-AF65-F5344CB8AC3E}">
        <p14:creationId xmlns:p14="http://schemas.microsoft.com/office/powerpoint/2010/main" val="316809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8" y="1215075"/>
            <a:ext cx="8508671" cy="5302250"/>
          </a:xfrm>
        </p:spPr>
        <p:txBody>
          <a:bodyPr/>
          <a:lstStyle/>
          <a:p>
            <a:r>
              <a:rPr lang="de-DE" dirty="0" smtClean="0"/>
              <a:t>Von </a:t>
            </a:r>
            <a:r>
              <a:rPr lang="de-DE" dirty="0"/>
              <a:t>den </a:t>
            </a:r>
            <a:r>
              <a:rPr lang="de-DE" b="1" dirty="0" smtClean="0"/>
              <a:t>73.522</a:t>
            </a:r>
            <a:r>
              <a:rPr lang="de-DE" dirty="0" smtClean="0"/>
              <a:t> bestätigten COVID-19-Fällen, die in </a:t>
            </a:r>
            <a:r>
              <a:rPr lang="de-DE" dirty="0" err="1" smtClean="0"/>
              <a:t>SurvNet</a:t>
            </a:r>
            <a:r>
              <a:rPr lang="de-DE" dirty="0" smtClean="0"/>
              <a:t> an das RKI übermittelt wurden, waren bis  02.04.2020 geschätzt </a:t>
            </a:r>
            <a:r>
              <a:rPr lang="de-DE" b="1" dirty="0" smtClean="0">
                <a:solidFill>
                  <a:srgbClr val="006EC7"/>
                </a:solidFill>
              </a:rPr>
              <a:t>21.400</a:t>
            </a:r>
            <a:r>
              <a:rPr lang="de-DE" dirty="0" smtClean="0"/>
              <a:t> Fälle inzwischen genesen. </a:t>
            </a:r>
          </a:p>
          <a:p>
            <a:r>
              <a:rPr lang="de-DE" dirty="0" smtClean="0"/>
              <a:t>Bewertet </a:t>
            </a:r>
            <a:r>
              <a:rPr lang="de-DE" dirty="0"/>
              <a:t>wurden Fälle mit bekanntem Erkrankungsbeginn bis zum </a:t>
            </a:r>
            <a:r>
              <a:rPr lang="de-DE" dirty="0" smtClean="0"/>
              <a:t>19.03.2020 die</a:t>
            </a:r>
          </a:p>
          <a:p>
            <a:pPr lvl="1"/>
            <a:r>
              <a:rPr lang="de-DE" dirty="0" smtClean="0"/>
              <a:t>weder </a:t>
            </a:r>
            <a:r>
              <a:rPr lang="de-DE" dirty="0"/>
              <a:t>eine Pneumonie hatten noch unter Dyspnoe </a:t>
            </a:r>
            <a:r>
              <a:rPr lang="de-DE" dirty="0" smtClean="0"/>
              <a:t>litten</a:t>
            </a:r>
          </a:p>
          <a:p>
            <a:pPr lvl="1"/>
            <a:r>
              <a:rPr lang="de-DE" dirty="0" smtClean="0"/>
              <a:t>nicht </a:t>
            </a:r>
            <a:r>
              <a:rPr lang="de-DE" dirty="0"/>
              <a:t>hospitalisiert werden </a:t>
            </a:r>
            <a:r>
              <a:rPr lang="de-DE" dirty="0" smtClean="0"/>
              <a:t>mussten</a:t>
            </a:r>
          </a:p>
          <a:p>
            <a:pPr lvl="1"/>
            <a:r>
              <a:rPr lang="de-DE" dirty="0" smtClean="0"/>
              <a:t>nicht </a:t>
            </a:r>
            <a:r>
              <a:rPr lang="de-DE" dirty="0"/>
              <a:t>verstorben </a:t>
            </a:r>
            <a:r>
              <a:rPr lang="de-DE" dirty="0" smtClean="0"/>
              <a:t>sind</a:t>
            </a:r>
            <a:endParaRPr lang="de-DE" dirty="0"/>
          </a:p>
          <a:p>
            <a:r>
              <a:rPr lang="de-DE" dirty="0"/>
              <a:t>Ausgewertet wurden nur solche </a:t>
            </a:r>
            <a:r>
              <a:rPr lang="de-DE" dirty="0" smtClean="0"/>
              <a:t>Fälle mit Angaben für die verwendeten Kriterien </a:t>
            </a:r>
          </a:p>
          <a:p>
            <a:pPr lvl="1"/>
            <a:r>
              <a:rPr lang="de-DE" dirty="0" smtClean="0"/>
              <a:t>Erkrankungsdatum</a:t>
            </a:r>
            <a:r>
              <a:rPr lang="de-DE" dirty="0"/>
              <a:t>, Symptomatik, Hospitalisierungsstatus, </a:t>
            </a:r>
            <a:r>
              <a:rPr lang="de-DE" dirty="0" err="1" smtClean="0"/>
              <a:t>Verstorbenenstatus</a:t>
            </a:r>
            <a:endParaRPr lang="de-DE" dirty="0"/>
          </a:p>
        </p:txBody>
      </p:sp>
      <p:sp>
        <p:nvSpPr>
          <p:cNvPr id="3" name="Titel 2"/>
          <p:cNvSpPr>
            <a:spLocks noGrp="1"/>
          </p:cNvSpPr>
          <p:nvPr>
            <p:ph type="title"/>
          </p:nvPr>
        </p:nvSpPr>
        <p:spPr>
          <a:noFill/>
        </p:spPr>
        <p:txBody>
          <a:bodyPr/>
          <a:lstStyle/>
          <a:p>
            <a:r>
              <a:rPr lang="de-DE" dirty="0" smtClean="0"/>
              <a:t>Genesene	</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Tree>
    <p:extLst>
      <p:ext uri="{BB962C8B-B14F-4D97-AF65-F5344CB8AC3E}">
        <p14:creationId xmlns:p14="http://schemas.microsoft.com/office/powerpoint/2010/main" val="302904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Auswirkungen von </a:t>
            </a:r>
            <a:r>
              <a:rPr lang="de-DE" dirty="0"/>
              <a:t>B</a:t>
            </a:r>
            <a:r>
              <a:rPr lang="de-DE" dirty="0" smtClean="0"/>
              <a:t>ewegungseinschränkungen in Bayern</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12290"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20632" y="1175657"/>
            <a:ext cx="8259630" cy="48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33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Bewegungsströme in Deutschland aus anonymisierten Mobilfunkdaten</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pic>
        <p:nvPicPr>
          <p:cNvPr id="1331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697" y="1698171"/>
            <a:ext cx="8579922" cy="349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85949" y="1105657"/>
            <a:ext cx="8163844" cy="5395775"/>
          </a:xfrm>
        </p:spPr>
        <p:txBody>
          <a:bodyPr>
            <a:normAutofit/>
          </a:bodyPr>
          <a:lstStyle/>
          <a:p>
            <a:r>
              <a:rPr lang="de-DE" dirty="0" smtClean="0"/>
              <a:t>Zahlreiche Aktivitäten zu Expositionsorten (Information In- und Ausland)</a:t>
            </a:r>
          </a:p>
          <a:p>
            <a:r>
              <a:rPr lang="de-DE" dirty="0" smtClean="0"/>
              <a:t>Positiver Fälle und deutsche KP auf div. Kreuzfahrtschiffen</a:t>
            </a:r>
          </a:p>
          <a:p>
            <a:r>
              <a:rPr lang="de-DE" dirty="0" smtClean="0"/>
              <a:t>Weitere Rückführungen deutscher Urlauber finden statt</a:t>
            </a:r>
          </a:p>
        </p:txBody>
      </p:sp>
      <p:sp>
        <p:nvSpPr>
          <p:cNvPr id="3" name="Titel 2"/>
          <p:cNvSpPr>
            <a:spLocks noGrp="1"/>
          </p:cNvSpPr>
          <p:nvPr>
            <p:ph type="title"/>
          </p:nvPr>
        </p:nvSpPr>
        <p:spPr>
          <a:xfrm>
            <a:off x="321065" y="247264"/>
            <a:ext cx="8092592" cy="677108"/>
          </a:xfrm>
          <a:noFill/>
        </p:spPr>
        <p:txBody>
          <a:bodyPr/>
          <a:lstStyle/>
          <a:p>
            <a:r>
              <a:rPr lang="de-DE" dirty="0" smtClean="0"/>
              <a:t>Position Internationale Kommunikation/</a:t>
            </a:r>
            <a:r>
              <a:rPr lang="de-DE" dirty="0" err="1" smtClean="0"/>
              <a:t>KoNa</a:t>
            </a:r>
            <a:r>
              <a:rPr lang="de-DE" dirty="0" smtClean="0"/>
              <a:t> </a:t>
            </a:r>
            <a:br>
              <a:rPr lang="de-DE" dirty="0" smtClean="0"/>
            </a:br>
            <a:r>
              <a:rPr lang="de-DE" dirty="0" smtClean="0"/>
              <a:t>&gt;510 Aktivitäten u.a. zu Clustern</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32</a:t>
            </a:fld>
            <a:endParaRPr lang="de-DE" dirty="0"/>
          </a:p>
        </p:txBody>
      </p:sp>
      <p:sp>
        <p:nvSpPr>
          <p:cNvPr id="7" name="Textfeld 6"/>
          <p:cNvSpPr txBox="1"/>
          <p:nvPr/>
        </p:nvSpPr>
        <p:spPr>
          <a:xfrm>
            <a:off x="713473" y="6317490"/>
            <a:ext cx="7494359" cy="415498"/>
          </a:xfrm>
          <a:prstGeom prst="rect">
            <a:avLst/>
          </a:prstGeom>
          <a:noFill/>
        </p:spPr>
        <p:txBody>
          <a:bodyPr wrap="none" rtlCol="0">
            <a:spAutoFit/>
          </a:bodyPr>
          <a:lstStyle/>
          <a:p>
            <a:r>
              <a:rPr lang="de-DE" sz="1050" dirty="0">
                <a:hlinkClick r:id="rId3" action="ppaction://hlinkfile"/>
              </a:rPr>
              <a:t>\\</a:t>
            </a:r>
            <a:r>
              <a:rPr lang="de-DE" sz="1050" dirty="0" smtClean="0">
                <a:hlinkClick r:id="rId3" action="ppaction://hlinkfile"/>
              </a:rPr>
              <a:t>rki.local\daten\Projekte\RKI_nCoV-Lage\1.Lagemanagement\1.9.Intern.Kommunikation_12-IfSG\nCoV-Übersicht_Cluster-KoNa.xlsx</a:t>
            </a:r>
            <a:endParaRPr lang="de-DE" sz="1050" dirty="0" smtClean="0"/>
          </a:p>
          <a:p>
            <a:endParaRPr lang="de-DE" sz="1050" dirty="0"/>
          </a:p>
        </p:txBody>
      </p:sp>
    </p:spTree>
    <p:extLst>
      <p:ext uri="{BB962C8B-B14F-4D97-AF65-F5344CB8AC3E}">
        <p14:creationId xmlns:p14="http://schemas.microsoft.com/office/powerpoint/2010/main" val="167463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45219" y="632311"/>
            <a:ext cx="8481492" cy="5292468"/>
          </a:xfrm>
        </p:spPr>
        <p:txBody>
          <a:bodyPr>
            <a:noAutofit/>
          </a:bodyPr>
          <a:lstStyle/>
          <a:p>
            <a:r>
              <a:rPr lang="de-DE" sz="1800" b="1" dirty="0" smtClean="0"/>
              <a:t>Sachsen-Anhalt</a:t>
            </a:r>
          </a:p>
          <a:p>
            <a:pPr lvl="1"/>
            <a:r>
              <a:rPr lang="de-DE" sz="1600" dirty="0" smtClean="0"/>
              <a:t>Großer Ausbruch LK Wittenberg</a:t>
            </a:r>
          </a:p>
          <a:p>
            <a:pPr lvl="1"/>
            <a:r>
              <a:rPr lang="de-DE" sz="1600" dirty="0" smtClean="0"/>
              <a:t>Unterstützung </a:t>
            </a:r>
            <a:r>
              <a:rPr lang="de-DE" sz="1600" dirty="0"/>
              <a:t>bei Kontaktpersonennachverfolgung bei </a:t>
            </a:r>
            <a:r>
              <a:rPr lang="de-DE" sz="1600" dirty="0" smtClean="0"/>
              <a:t>einem Altenpflegeheim</a:t>
            </a:r>
            <a:endParaRPr lang="de-DE" sz="1600" dirty="0"/>
          </a:p>
          <a:p>
            <a:pPr lvl="1"/>
            <a:r>
              <a:rPr lang="de-DE" sz="1600" dirty="0"/>
              <a:t>Entsendung von </a:t>
            </a:r>
            <a:r>
              <a:rPr lang="de-DE" sz="1600" dirty="0" smtClean="0"/>
              <a:t>Christina Frank, Marina </a:t>
            </a:r>
            <a:r>
              <a:rPr lang="de-DE" sz="1600" dirty="0" err="1" smtClean="0"/>
              <a:t>Lewandowsky</a:t>
            </a:r>
            <a:r>
              <a:rPr lang="de-DE" sz="1600" dirty="0" smtClean="0"/>
              <a:t>, Neil Saad</a:t>
            </a:r>
            <a:endParaRPr lang="de-DE" sz="1600" dirty="0"/>
          </a:p>
          <a:p>
            <a:r>
              <a:rPr lang="de-DE" sz="1800" b="1" dirty="0" smtClean="0"/>
              <a:t>Nürnberg</a:t>
            </a:r>
          </a:p>
          <a:p>
            <a:pPr lvl="1"/>
            <a:r>
              <a:rPr lang="de-DE" sz="1600" dirty="0"/>
              <a:t>Unterstützung bei Kontaktpersonennachverfolgung </a:t>
            </a:r>
            <a:r>
              <a:rPr lang="de-DE" sz="1600" dirty="0" smtClean="0"/>
              <a:t>bei einer Arztpraxis mit SARS-CoV-2-positivem Arzt</a:t>
            </a:r>
          </a:p>
          <a:p>
            <a:pPr lvl="1"/>
            <a:r>
              <a:rPr lang="de-DE" sz="1600" dirty="0" smtClean="0"/>
              <a:t>Sonia Boender und Kai </a:t>
            </a:r>
            <a:r>
              <a:rPr lang="de-DE" sz="1600" dirty="0"/>
              <a:t>Michaelis </a:t>
            </a:r>
            <a:r>
              <a:rPr lang="de-DE" sz="1600" dirty="0" smtClean="0"/>
              <a:t> waren beteiligt</a:t>
            </a:r>
            <a:endParaRPr lang="de-DE" sz="1600" dirty="0"/>
          </a:p>
          <a:p>
            <a:pPr lvl="1"/>
            <a:r>
              <a:rPr lang="de-DE" sz="1600" dirty="0" smtClean="0"/>
              <a:t>Befragungen laufen noch</a:t>
            </a:r>
          </a:p>
          <a:p>
            <a:r>
              <a:rPr lang="de-DE" sz="1800" b="1" dirty="0"/>
              <a:t>Ministerium für Arbeit, Gesundheit und </a:t>
            </a:r>
            <a:r>
              <a:rPr lang="de-DE" sz="1800" b="1" dirty="0" smtClean="0"/>
              <a:t>Soziales in NRW </a:t>
            </a:r>
            <a:r>
              <a:rPr lang="de-DE" sz="1800" dirty="0" smtClean="0"/>
              <a:t>(11.03.2020)</a:t>
            </a:r>
          </a:p>
          <a:p>
            <a:pPr lvl="1"/>
            <a:r>
              <a:rPr lang="de-DE" sz="1600" dirty="0"/>
              <a:t>F</a:t>
            </a:r>
            <a:r>
              <a:rPr lang="de-DE" sz="1600" dirty="0" smtClean="0"/>
              <a:t>achliche </a:t>
            </a:r>
            <a:r>
              <a:rPr lang="de-DE" sz="1600" dirty="0"/>
              <a:t>Unterstützung des RKI bei den vielfältigen </a:t>
            </a:r>
            <a:r>
              <a:rPr lang="de-DE" sz="1600" dirty="0" smtClean="0"/>
              <a:t>Anfragen; Keine Entsendung </a:t>
            </a:r>
            <a:endParaRPr lang="de-DE" sz="1600" b="1" dirty="0" smtClean="0"/>
          </a:p>
          <a:p>
            <a:r>
              <a:rPr lang="de-DE" sz="1800" b="1" dirty="0" smtClean="0"/>
              <a:t>Tirschenreuth</a:t>
            </a:r>
          </a:p>
          <a:p>
            <a:pPr lvl="1"/>
            <a:r>
              <a:rPr lang="de-DE" sz="1600" dirty="0"/>
              <a:t>40 Fälle nach </a:t>
            </a:r>
            <a:r>
              <a:rPr lang="de-DE" sz="1600" dirty="0" smtClean="0"/>
              <a:t>Starkbierfest</a:t>
            </a:r>
          </a:p>
          <a:p>
            <a:pPr lvl="1"/>
            <a:r>
              <a:rPr lang="de-DE" sz="1600" dirty="0" smtClean="0"/>
              <a:t>Europäisches mobiles Labor angefordert (Kapazität bis zu 100 Proben/Tag)</a:t>
            </a:r>
          </a:p>
          <a:p>
            <a:r>
              <a:rPr lang="de-DE" sz="1800" b="1" dirty="0" smtClean="0"/>
              <a:t>Saarland</a:t>
            </a:r>
          </a:p>
          <a:p>
            <a:pPr lvl="1"/>
            <a:r>
              <a:rPr lang="de-DE" sz="1600" dirty="0" smtClean="0"/>
              <a:t>Krankenhaus mit SARS-CoV2-positiven Mitarbeitern</a:t>
            </a:r>
          </a:p>
          <a:p>
            <a:pPr lvl="1"/>
            <a:r>
              <a:rPr lang="de-DE" sz="1600" dirty="0" smtClean="0"/>
              <a:t>Tim </a:t>
            </a:r>
            <a:r>
              <a:rPr lang="de-DE" sz="1600" dirty="0" err="1" smtClean="0"/>
              <a:t>Eckmanns</a:t>
            </a:r>
            <a:r>
              <a:rPr lang="de-DE" sz="1600" dirty="0" smtClean="0"/>
              <a:t> unterstützt von Berlin aus </a:t>
            </a:r>
          </a:p>
          <a:p>
            <a:r>
              <a:rPr lang="de-DE" sz="1800" b="1" dirty="0" smtClean="0"/>
              <a:t>Brandenburg</a:t>
            </a:r>
          </a:p>
          <a:p>
            <a:pPr lvl="1"/>
            <a:r>
              <a:rPr lang="de-DE" sz="1600" dirty="0" smtClean="0"/>
              <a:t>Ausbruch in einen Pflege- und Altersheim</a:t>
            </a:r>
          </a:p>
          <a:p>
            <a:pPr lvl="1"/>
            <a:r>
              <a:rPr lang="de-DE" sz="1600" dirty="0" smtClean="0"/>
              <a:t>Ernst-von-Bergmann-Klinikum Potsdam, </a:t>
            </a:r>
            <a:r>
              <a:rPr lang="de-DE" sz="1600" smtClean="0"/>
              <a:t>Anfrage vom </a:t>
            </a:r>
            <a:r>
              <a:rPr lang="de-DE" sz="1600" dirty="0" smtClean="0"/>
              <a:t>31.3.</a:t>
            </a:r>
            <a:endParaRPr lang="de-DE" sz="1600" dirty="0"/>
          </a:p>
          <a:p>
            <a:pPr marL="457200" lvl="1" indent="0">
              <a:buNone/>
            </a:pPr>
            <a:r>
              <a:rPr lang="de-DE" sz="1600" dirty="0" smtClean="0"/>
              <a:t> </a:t>
            </a:r>
          </a:p>
          <a:p>
            <a:endParaRPr lang="de-DE" sz="1800" dirty="0"/>
          </a:p>
        </p:txBody>
      </p:sp>
      <p:sp>
        <p:nvSpPr>
          <p:cNvPr id="3" name="Titel 2"/>
          <p:cNvSpPr>
            <a:spLocks noGrp="1"/>
          </p:cNvSpPr>
          <p:nvPr>
            <p:ph type="title"/>
          </p:nvPr>
        </p:nvSpPr>
        <p:spPr>
          <a:xfrm>
            <a:off x="224009" y="293757"/>
            <a:ext cx="8092592" cy="338554"/>
          </a:xfrm>
          <a:noFill/>
        </p:spPr>
        <p:txBody>
          <a:bodyPr/>
          <a:lstStyle/>
          <a:p>
            <a:r>
              <a:rPr lang="de-DE" dirty="0"/>
              <a:t>Amtshilfeersuchen</a:t>
            </a:r>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33</a:t>
            </a:fld>
            <a:endParaRPr lang="de-DE" dirty="0"/>
          </a:p>
        </p:txBody>
      </p:sp>
    </p:spTree>
    <p:extLst>
      <p:ext uri="{BB962C8B-B14F-4D97-AF65-F5344CB8AC3E}">
        <p14:creationId xmlns:p14="http://schemas.microsoft.com/office/powerpoint/2010/main" val="46898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74965"/>
            <a:ext cx="8092593" cy="5302250"/>
          </a:xfrm>
        </p:spPr>
        <p:txBody>
          <a:bodyPr/>
          <a:lstStyle/>
          <a:p>
            <a:pPr>
              <a:spcBef>
                <a:spcPts val="600"/>
              </a:spcBef>
            </a:pPr>
            <a:r>
              <a:rPr lang="de-DE" dirty="0" smtClean="0"/>
              <a:t>Epidemiologischen </a:t>
            </a:r>
            <a:r>
              <a:rPr lang="de-DE" dirty="0"/>
              <a:t>Auswertungen seit </a:t>
            </a:r>
            <a:r>
              <a:rPr lang="de-DE" dirty="0" smtClean="0"/>
              <a:t>17.03.2020 nur </a:t>
            </a:r>
            <a:r>
              <a:rPr lang="de-DE" dirty="0"/>
              <a:t>noch </a:t>
            </a:r>
            <a:r>
              <a:rPr lang="de-DE" dirty="0" smtClean="0"/>
              <a:t>anhand von </a:t>
            </a:r>
            <a:r>
              <a:rPr lang="de-DE" dirty="0" err="1" smtClean="0"/>
              <a:t>SurvNet</a:t>
            </a:r>
            <a:r>
              <a:rPr lang="de-DE" dirty="0" smtClean="0"/>
              <a:t>-Daten </a:t>
            </a:r>
          </a:p>
          <a:p>
            <a:pPr>
              <a:spcBef>
                <a:spcPts val="600"/>
              </a:spcBef>
            </a:pPr>
            <a:r>
              <a:rPr lang="de-DE" dirty="0"/>
              <a:t>Flugpassagiernachverfolgungen </a:t>
            </a:r>
            <a:r>
              <a:rPr lang="de-DE" dirty="0" smtClean="0"/>
              <a:t>ab </a:t>
            </a:r>
            <a:r>
              <a:rPr lang="de-DE" dirty="0"/>
              <a:t>18.03.2020 eingestellt</a:t>
            </a:r>
            <a:endParaRPr lang="de-DE" dirty="0" smtClean="0"/>
          </a:p>
          <a:p>
            <a:pPr>
              <a:spcBef>
                <a:spcPts val="600"/>
              </a:spcBef>
            </a:pPr>
            <a:r>
              <a:rPr lang="de-DE" dirty="0" smtClean="0"/>
              <a:t>Algorithmus zur Ermittlung der Zahl der Genesenen</a:t>
            </a:r>
          </a:p>
          <a:p>
            <a:pPr>
              <a:spcBef>
                <a:spcPts val="600"/>
              </a:spcBef>
            </a:pPr>
            <a:r>
              <a:rPr lang="de-DE" dirty="0" smtClean="0"/>
              <a:t>Neuer </a:t>
            </a:r>
            <a:r>
              <a:rPr lang="de-DE" dirty="0"/>
              <a:t>Datenstand </a:t>
            </a:r>
            <a:r>
              <a:rPr lang="de-DE" dirty="0" smtClean="0"/>
              <a:t>0.00 Uhr ab 22.03.2020</a:t>
            </a:r>
          </a:p>
          <a:p>
            <a:pPr>
              <a:spcBef>
                <a:spcPts val="600"/>
              </a:spcBef>
            </a:pPr>
            <a:r>
              <a:rPr lang="de-DE" dirty="0" smtClean="0"/>
              <a:t>Keine §12 Übermittlungen mehr</a:t>
            </a:r>
          </a:p>
          <a:p>
            <a:pPr>
              <a:spcBef>
                <a:spcPts val="600"/>
              </a:spcBef>
            </a:pPr>
            <a:r>
              <a:rPr lang="de-DE" dirty="0" smtClean="0"/>
              <a:t>Dashboard aktualisiert, kumulative Kurve aufgenommen, Genesenen-Daten sollen integriert werden</a:t>
            </a:r>
          </a:p>
          <a:p>
            <a:pPr>
              <a:spcBef>
                <a:spcPts val="600"/>
              </a:spcBef>
            </a:pPr>
            <a:r>
              <a:rPr lang="de-DE" dirty="0" smtClean="0"/>
              <a:t>DIVI-Daten täglich verfügbar</a:t>
            </a:r>
          </a:p>
          <a:p>
            <a:pPr marL="0" indent="0">
              <a:spcBef>
                <a:spcPts val="600"/>
              </a:spcBef>
              <a:buNone/>
            </a:pPr>
            <a:endParaRPr lang="de-DE" dirty="0"/>
          </a:p>
        </p:txBody>
      </p:sp>
      <p:sp>
        <p:nvSpPr>
          <p:cNvPr id="3" name="Titel 2"/>
          <p:cNvSpPr>
            <a:spLocks noGrp="1"/>
          </p:cNvSpPr>
          <p:nvPr>
            <p:ph type="title"/>
          </p:nvPr>
        </p:nvSpPr>
        <p:spPr>
          <a:noFill/>
        </p:spPr>
        <p:txBody>
          <a:bodyPr/>
          <a:lstStyle/>
          <a:p>
            <a:r>
              <a:rPr lang="de-DE" dirty="0" smtClean="0"/>
              <a:t>Neue Vorgehen	</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34</a:t>
            </a:fld>
            <a:endParaRPr lang="de-DE" dirty="0"/>
          </a:p>
        </p:txBody>
      </p:sp>
    </p:spTree>
    <p:extLst>
      <p:ext uri="{BB962C8B-B14F-4D97-AF65-F5344CB8AC3E}">
        <p14:creationId xmlns:p14="http://schemas.microsoft.com/office/powerpoint/2010/main" val="312882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AGI – </a:t>
            </a:r>
            <a:r>
              <a:rPr lang="de-DE"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35</a:t>
            </a:fld>
            <a:endParaRPr lang="de-DE" dirty="0"/>
          </a:p>
        </p:txBody>
      </p:sp>
      <p:pic>
        <p:nvPicPr>
          <p:cNvPr id="9" name="Inhaltsplatzhalter 8"/>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t="3542" r="2445" b="2075"/>
          <a:stretch/>
        </p:blipFill>
        <p:spPr bwMode="auto">
          <a:xfrm>
            <a:off x="397342" y="1136919"/>
            <a:ext cx="8093075" cy="4839463"/>
          </a:xfrm>
          <a:prstGeom prst="rect">
            <a:avLst/>
          </a:prstGeom>
          <a:noFill/>
          <a:ln>
            <a:noFill/>
          </a:ln>
          <a:extLst>
            <a:ext uri="{53640926-AAD7-44D8-BBD7-CCE9431645EC}">
              <a14:shadowObscured xmlns:a14="http://schemas.microsoft.com/office/drawing/2010/main"/>
            </a:ext>
          </a:extLst>
        </p:spPr>
      </p:pic>
      <p:sp>
        <p:nvSpPr>
          <p:cNvPr id="7" name="Rechteck 6"/>
          <p:cNvSpPr/>
          <p:nvPr/>
        </p:nvSpPr>
        <p:spPr>
          <a:xfrm>
            <a:off x="457200" y="5976382"/>
            <a:ext cx="8329793" cy="584775"/>
          </a:xfrm>
          <a:prstGeom prst="rect">
            <a:avLst/>
          </a:prstGeom>
        </p:spPr>
        <p:txBody>
          <a:bodyPr wrap="square">
            <a:spAutoFit/>
          </a:bodyPr>
          <a:lstStyle/>
          <a:p>
            <a:r>
              <a:rPr lang="de-DE" sz="1600" b="1" dirty="0"/>
              <a:t>Abb. 1:</a:t>
            </a:r>
            <a:r>
              <a:rPr lang="de-DE" sz="1600" dirty="0"/>
              <a:t> 	Praxisindex bis zur 12. KW 2020 im Vergleich zu den Saisons 2018/19 und 2017/18 (Hintergrund-Aktivität bis zu einem Praxiswert von 115, gestrichelte Linie).</a:t>
            </a:r>
          </a:p>
        </p:txBody>
      </p:sp>
    </p:spTree>
    <p:extLst>
      <p:ext uri="{BB962C8B-B14F-4D97-AF65-F5344CB8AC3E}">
        <p14:creationId xmlns:p14="http://schemas.microsoft.com/office/powerpoint/2010/main" val="378210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36</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1:</a:t>
            </a:r>
            <a:r>
              <a:rPr lang="de-DE" sz="1600" dirty="0"/>
              <a:t> 	Vergleich der für die Bevölkerung in Deutschland geschätzten ILI-Raten (gesamt, in Prozent) in den Saisons 2016/17 bis </a:t>
            </a:r>
            <a:r>
              <a:rPr lang="de-DE" sz="1600" dirty="0" smtClean="0"/>
              <a:t>zur </a:t>
            </a:r>
            <a:r>
              <a:rPr lang="de-DE" sz="1600" dirty="0"/>
              <a:t>13. KW 2019/20. Der schwarze, senkrechte Strich markiert den Jahreswechsel.</a:t>
            </a:r>
          </a:p>
        </p:txBody>
      </p:sp>
      <p:pic>
        <p:nvPicPr>
          <p:cNvPr id="10" name="Grafik 9" descr="S:\Projekte\FG36_GrippeWeb\Wochendaten\Saison_2019_20\GrippeWeb_Woche_2020_13\ILI_SVgl_gesamt_KW13_2020.png"/>
          <p:cNvPicPr/>
          <p:nvPr/>
        </p:nvPicPr>
        <p:blipFill rotWithShape="1">
          <a:blip r:embed="rId3">
            <a:extLst>
              <a:ext uri="{28A0092B-C50C-407E-A947-70E740481C1C}">
                <a14:useLocalDpi xmlns:a14="http://schemas.microsoft.com/office/drawing/2010/main" val="0"/>
              </a:ext>
            </a:extLst>
          </a:blip>
          <a:srcRect/>
          <a:stretch/>
        </p:blipFill>
        <p:spPr bwMode="auto">
          <a:xfrm>
            <a:off x="714374" y="1000124"/>
            <a:ext cx="733854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28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37</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a:t>
            </a:r>
            <a:r>
              <a:rPr lang="de-DE" sz="1600" b="1" dirty="0" smtClean="0"/>
              <a:t>2:</a:t>
            </a:r>
            <a:r>
              <a:rPr lang="de-DE" sz="1600" dirty="0" smtClean="0"/>
              <a:t> </a:t>
            </a:r>
            <a:r>
              <a:rPr lang="de-DE" sz="1600" dirty="0"/>
              <a:t>	Werte der Konsultationsinzidenz von der 40. KW 2018 bis zur 13. KW 2020 in fünf Altersgruppen und ge­samt in Deutschland pro 100.000 Einwohner in der jeweiligen Altersgruppe. Die senkrechte Linie mar­kiert die 1. KW des Jahres.</a:t>
            </a:r>
          </a:p>
        </p:txBody>
      </p:sp>
      <p:pic>
        <p:nvPicPr>
          <p:cNvPr id="8" name="Grafik 7"/>
          <p:cNvPicPr/>
          <p:nvPr/>
        </p:nvPicPr>
        <p:blipFill rotWithShape="1">
          <a:blip r:embed="rId3" cstate="print">
            <a:extLst>
              <a:ext uri="{28A0092B-C50C-407E-A947-70E740481C1C}">
                <a14:useLocalDpi xmlns:a14="http://schemas.microsoft.com/office/drawing/2010/main" val="0"/>
              </a:ext>
            </a:extLst>
          </a:blip>
          <a:srcRect l="2410" t="14934"/>
          <a:stretch/>
        </p:blipFill>
        <p:spPr bwMode="auto">
          <a:xfrm>
            <a:off x="564825" y="1057274"/>
            <a:ext cx="7317641" cy="4124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60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smtClean="0"/>
              <a:t>Virologische Surveillance</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sp>
        <p:nvSpPr>
          <p:cNvPr id="7" name="Rechteck 6"/>
          <p:cNvSpPr/>
          <p:nvPr/>
        </p:nvSpPr>
        <p:spPr>
          <a:xfrm>
            <a:off x="255318" y="5616549"/>
            <a:ext cx="8591797" cy="646331"/>
          </a:xfrm>
          <a:prstGeom prst="rect">
            <a:avLst/>
          </a:prstGeom>
        </p:spPr>
        <p:txBody>
          <a:bodyPr wrap="square">
            <a:spAutoFit/>
          </a:bodyPr>
          <a:lstStyle/>
          <a:p>
            <a:r>
              <a:rPr lang="de-DE" sz="1200" b="1" dirty="0"/>
              <a:t>Abb. 3</a:t>
            </a:r>
            <a:r>
              <a:rPr lang="de-DE" sz="1200" b="1" dirty="0" smtClean="0"/>
              <a:t>: </a:t>
            </a:r>
            <a:r>
              <a:rPr lang="de-DE" sz="1200" dirty="0"/>
              <a:t>Anteil positiver Influenza-, RS-, </a:t>
            </a:r>
            <a:r>
              <a:rPr lang="de-DE" sz="1200" dirty="0" err="1"/>
              <a:t>hMP</a:t>
            </a:r>
            <a:r>
              <a:rPr lang="de-DE" sz="1200" dirty="0"/>
              <a:t>-, PI- und </a:t>
            </a:r>
            <a:r>
              <a:rPr lang="de-DE" sz="1200" dirty="0" err="1"/>
              <a:t>Rhinoviren</a:t>
            </a:r>
            <a:r>
              <a:rPr lang="de-DE" sz="1200" dirty="0"/>
              <a:t> an allen im Rahmen des </a:t>
            </a:r>
            <a:r>
              <a:rPr lang="de-DE" sz="1200" dirty="0" err="1"/>
              <a:t>Sentinels</a:t>
            </a:r>
            <a:r>
              <a:rPr lang="de-DE" sz="1200" dirty="0"/>
              <a:t> ein­ge­sandten Proben (</a:t>
            </a:r>
            <a:r>
              <a:rPr lang="de-DE" sz="1200" dirty="0" err="1"/>
              <a:t>Positivenrate</a:t>
            </a:r>
            <a:r>
              <a:rPr lang="de-DE" sz="1200" dirty="0"/>
              <a:t>, rechte y-Achse, Linien) sowie die Anzahl der an das NRZ für </a:t>
            </a:r>
            <a:r>
              <a:rPr lang="de-DE" sz="1200" dirty="0" err="1"/>
              <a:t>Influ­en­za­viren</a:t>
            </a:r>
            <a:r>
              <a:rPr lang="de-DE" sz="1200" dirty="0"/>
              <a:t> eingesandten </a:t>
            </a:r>
            <a:r>
              <a:rPr lang="de-DE" sz="1200" dirty="0" err="1"/>
              <a:t>Sentinelproben</a:t>
            </a:r>
            <a:r>
              <a:rPr lang="de-DE" sz="1200" dirty="0"/>
              <a:t> (linke y-Achse, graue Balken) von der 40. KW 2019 bis zur 13. KW 2020.</a:t>
            </a:r>
          </a:p>
        </p:txBody>
      </p:sp>
      <p:pic>
        <p:nvPicPr>
          <p:cNvPr id="9" name="Grafik 8"/>
          <p:cNvPicPr/>
          <p:nvPr/>
        </p:nvPicPr>
        <p:blipFill rotWithShape="1">
          <a:blip r:embed="rId3" cstate="print">
            <a:extLst>
              <a:ext uri="{28A0092B-C50C-407E-A947-70E740481C1C}">
                <a14:useLocalDpi xmlns:a14="http://schemas.microsoft.com/office/drawing/2010/main" val="0"/>
              </a:ext>
            </a:extLst>
          </a:blip>
          <a:srcRect t="22254" b="2326"/>
          <a:stretch/>
        </p:blipFill>
        <p:spPr bwMode="auto">
          <a:xfrm>
            <a:off x="564825" y="1104900"/>
            <a:ext cx="778308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47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a:t>
            </a:r>
            <a:r>
              <a:rPr lang="de-DE" sz="1200" b="1" dirty="0" smtClean="0"/>
              <a:t>1: </a:t>
            </a:r>
            <a:r>
              <a:rPr lang="de-DE" sz="1200" dirty="0"/>
              <a:t>Vergleich der für die Bevölkerung in Deutschland geschätzten ARE-Raten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918389"/>
            <a:ext cx="6496050" cy="472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17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46331"/>
          </a:xfrm>
        </p:spPr>
        <p:txBody>
          <a:bodyPr/>
          <a:lstStyle/>
          <a:p>
            <a:r>
              <a:rPr lang="de-DE" dirty="0" smtClean="0"/>
              <a:t>Dashboard </a:t>
            </a:r>
            <a:r>
              <a:rPr lang="de-DE" dirty="0" err="1" smtClean="0"/>
              <a:t>Epi</a:t>
            </a:r>
            <a:r>
              <a:rPr lang="de-DE" dirty="0" smtClean="0"/>
              <a:t>-Kurve</a:t>
            </a:r>
            <a:br>
              <a:rPr lang="de-DE" dirty="0" smtClean="0"/>
            </a:br>
            <a:r>
              <a:rPr lang="de-DE" sz="2000" b="0" dirty="0">
                <a:solidFill>
                  <a:schemeClr val="tx1"/>
                </a:solidFill>
              </a:rPr>
              <a:t>(Datenstand </a:t>
            </a:r>
            <a:r>
              <a:rPr lang="de-DE" sz="2000" b="0" dirty="0" smtClean="0">
                <a:solidFill>
                  <a:schemeClr val="tx1"/>
                </a:solidFill>
              </a:rPr>
              <a:t>02.04.2020, </a:t>
            </a:r>
            <a:r>
              <a:rPr lang="de-DE" sz="2000" b="0" dirty="0">
                <a:solidFill>
                  <a:schemeClr val="tx1"/>
                </a:solidFill>
              </a:rPr>
              <a:t>0:00 Uhr)</a:t>
            </a:r>
            <a:endParaRPr lang="de-DE" sz="2000"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27" y="1501026"/>
            <a:ext cx="7794097" cy="46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78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2</a:t>
            </a:r>
            <a:r>
              <a:rPr lang="de-DE" sz="1200" b="1" dirty="0" smtClean="0"/>
              <a:t>: </a:t>
            </a:r>
            <a:r>
              <a:rPr lang="de-DE" sz="1200" dirty="0"/>
              <a:t>Vergleich der für die Bevölkerung in Deutschland geschätzten ILI-Raten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23900"/>
            <a:ext cx="60960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53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SARI-Surveillance</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pic>
        <p:nvPicPr>
          <p:cNvPr id="8" name="Inhaltsplatzhalter 7"/>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2372" y="1309542"/>
            <a:ext cx="8636620" cy="3689969"/>
          </a:xfrm>
          <a:prstGeom prst="rect">
            <a:avLst/>
          </a:prstGeom>
          <a:noFill/>
          <a:ln>
            <a:noFill/>
          </a:ln>
        </p:spPr>
      </p:pic>
      <p:sp>
        <p:nvSpPr>
          <p:cNvPr id="7" name="Rechteck 6"/>
          <p:cNvSpPr/>
          <p:nvPr/>
        </p:nvSpPr>
        <p:spPr>
          <a:xfrm>
            <a:off x="222371" y="5313150"/>
            <a:ext cx="8814749" cy="830997"/>
          </a:xfrm>
          <a:prstGeom prst="rect">
            <a:avLst/>
          </a:prstGeom>
        </p:spPr>
        <p:txBody>
          <a:bodyPr wrap="square">
            <a:spAutoFit/>
          </a:bodyPr>
          <a:lstStyle/>
          <a:p>
            <a:r>
              <a:rPr lang="de-DE" sz="1600" b="1" dirty="0"/>
              <a:t>Abb. 5:</a:t>
            </a:r>
            <a:r>
              <a:rPr lang="de-DE" sz="1600" dirty="0"/>
              <a:t> Wöchentliche Anzahl der SARI-Fälle (ICD-10-Codes J09 – J22) mit einer Verweildauer bis zu einer Woche von der 40. KW 2017 bis zur 11. KW 2020, Daten aus 72 </a:t>
            </a:r>
            <a:r>
              <a:rPr lang="de-DE" sz="1600" dirty="0" err="1"/>
              <a:t>Sentinelkliniken</a:t>
            </a:r>
            <a:r>
              <a:rPr lang="de-DE" sz="1600" dirty="0"/>
              <a:t>. Die senkrechte Linie markiert jeweils die 1. KW des Jahres, der Zeitraum der Grippewelle ist grau hinterlegt.</a:t>
            </a:r>
          </a:p>
        </p:txBody>
      </p:sp>
    </p:spTree>
    <p:extLst>
      <p:ext uri="{BB962C8B-B14F-4D97-AF65-F5344CB8AC3E}">
        <p14:creationId xmlns:p14="http://schemas.microsoft.com/office/powerpoint/2010/main" val="35942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243264"/>
            <a:ext cx="8753682" cy="217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934"/>
            <a:ext cx="8839200" cy="247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12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43</a:t>
            </a:fld>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5350"/>
            <a:ext cx="9067728"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4696" y="170181"/>
            <a:ext cx="8092592" cy="338554"/>
          </a:xfrm>
        </p:spPr>
        <p:txBody>
          <a:bodyPr/>
          <a:lstStyle/>
          <a:p>
            <a:r>
              <a:rPr lang="de-DE" dirty="0" smtClean="0"/>
              <a:t>EURO –MOMO </a:t>
            </a:r>
            <a:r>
              <a:rPr lang="de-DE" sz="2000" b="0" dirty="0"/>
              <a:t>(</a:t>
            </a:r>
            <a:r>
              <a:rPr lang="de-DE" sz="2000" b="0" dirty="0" err="1"/>
              <a:t>week</a:t>
            </a:r>
            <a:r>
              <a:rPr lang="de-DE" sz="2000" b="0" dirty="0"/>
              <a:t> 12, 2020)</a:t>
            </a:r>
            <a:endParaRPr lang="de-DE" dirty="0"/>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44</a:t>
            </a:fld>
            <a:endParaRPr lang="de-DE"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3795" y="6249265"/>
            <a:ext cx="3450205" cy="56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399" y="628648"/>
            <a:ext cx="5883601" cy="591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25" y="1171575"/>
            <a:ext cx="2880147" cy="646331"/>
          </a:xfrm>
          <a:prstGeom prst="rect">
            <a:avLst/>
          </a:prstGeom>
          <a:noFill/>
        </p:spPr>
        <p:txBody>
          <a:bodyPr wrap="none" rtlCol="0">
            <a:spAutoFit/>
          </a:bodyPr>
          <a:lstStyle/>
          <a:p>
            <a:r>
              <a:rPr lang="de-DE" u="sng" dirty="0">
                <a:hlinkClick r:id="rId5"/>
              </a:rPr>
              <a:t>https://www.euromomo.eu/</a:t>
            </a:r>
            <a:endParaRPr lang="de-DE" dirty="0"/>
          </a:p>
          <a:p>
            <a:endParaRPr lang="de-DE" dirty="0"/>
          </a:p>
        </p:txBody>
      </p:sp>
    </p:spTree>
    <p:extLst>
      <p:ext uri="{BB962C8B-B14F-4D97-AF65-F5344CB8AC3E}">
        <p14:creationId xmlns:p14="http://schemas.microsoft.com/office/powerpoint/2010/main" val="42406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46331"/>
          </a:xfrm>
          <a:noFill/>
        </p:spPr>
        <p:txBody>
          <a:bodyPr/>
          <a:lstStyle/>
          <a:p>
            <a:r>
              <a:rPr lang="de-DE" dirty="0" smtClean="0"/>
              <a:t>COVID-19: Epidemiologische Kurve in Deutschland </a:t>
            </a:r>
            <a:br>
              <a:rPr lang="de-DE" dirty="0" smtClean="0"/>
            </a:br>
            <a:r>
              <a:rPr lang="de-DE" sz="2000" b="0" dirty="0" smtClean="0">
                <a:solidFill>
                  <a:schemeClr val="tx1"/>
                </a:solidFill>
              </a:rPr>
              <a:t>(Datenstand 02.04.2020, 0:00 Uhr)</a:t>
            </a:r>
            <a:endParaRPr lang="de-DE" sz="2000" b="0" dirty="0">
              <a:solidFill>
                <a:schemeClr val="tx1"/>
              </a:solidFill>
            </a:endParaRPr>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2" name="Rechteck 1"/>
          <p:cNvSpPr/>
          <p:nvPr/>
        </p:nvSpPr>
        <p:spPr>
          <a:xfrm>
            <a:off x="329185" y="5432859"/>
            <a:ext cx="8440165" cy="923330"/>
          </a:xfrm>
          <a:prstGeom prst="rect">
            <a:avLst/>
          </a:prstGeom>
          <a:noFill/>
        </p:spPr>
        <p:txBody>
          <a:bodyPr wrap="square">
            <a:spAutoFit/>
          </a:bodyPr>
          <a:lstStyle/>
          <a:p>
            <a:pPr marL="285750" indent="-285750">
              <a:buFont typeface="Arial" panose="020B0604020202020204" pitchFamily="34" charset="0"/>
              <a:buChar char="•"/>
            </a:pPr>
            <a:r>
              <a:rPr lang="de-DE" dirty="0"/>
              <a:t>Epidemiologische Kurve der </a:t>
            </a:r>
            <a:r>
              <a:rPr lang="de-DE" dirty="0" smtClean="0"/>
              <a:t>73.522 COVID-19-Fälle in Deutschland nach vorliegendem Erkrankungsdatum- bzw. nach Meldedatum, die </a:t>
            </a:r>
            <a:r>
              <a:rPr lang="de-DE" dirty="0"/>
              <a:t>seit </a:t>
            </a:r>
            <a:r>
              <a:rPr lang="de-DE" dirty="0" smtClean="0"/>
              <a:t>20.02.2020 übermittelt wurden. </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5" y="1339027"/>
            <a:ext cx="7254875" cy="402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69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Projektion auf Basis der JHU-Daten</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88402" y="1155700"/>
            <a:ext cx="7430670"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57200" y="6181725"/>
            <a:ext cx="7671908" cy="646331"/>
          </a:xfrm>
          <a:prstGeom prst="rect">
            <a:avLst/>
          </a:prstGeom>
          <a:noFill/>
        </p:spPr>
        <p:txBody>
          <a:bodyPr wrap="none" rtlCol="0">
            <a:spAutoFit/>
          </a:bodyPr>
          <a:lstStyle/>
          <a:p>
            <a:r>
              <a:rPr lang="de-DE" dirty="0" smtClean="0">
                <a:hlinkClick r:id="rId3"/>
              </a:rPr>
              <a:t>Brockmann: http</a:t>
            </a:r>
            <a:r>
              <a:rPr lang="de-DE" dirty="0">
                <a:hlinkClick r:id="rId3"/>
              </a:rPr>
              <a:t>://rocs.hu-berlin.de/corona/docs/forecast/results_by_country</a:t>
            </a:r>
            <a:r>
              <a:rPr lang="de-DE" dirty="0" smtClean="0">
                <a:hlinkClick r:id="rId3"/>
              </a:rPr>
              <a:t>/</a:t>
            </a:r>
            <a:endParaRPr lang="de-DE" dirty="0" smtClean="0"/>
          </a:p>
          <a:p>
            <a:endParaRPr lang="de-DE" dirty="0"/>
          </a:p>
        </p:txBody>
      </p:sp>
    </p:spTree>
    <p:extLst>
      <p:ext uri="{BB962C8B-B14F-4D97-AF65-F5344CB8AC3E}">
        <p14:creationId xmlns:p14="http://schemas.microsoft.com/office/powerpoint/2010/main" val="36195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5632" y="217683"/>
            <a:ext cx="8092592" cy="338554"/>
          </a:xfrm>
        </p:spPr>
        <p:txBody>
          <a:bodyPr/>
          <a:lstStyle/>
          <a:p>
            <a:r>
              <a:rPr lang="de-DE" dirty="0" smtClean="0"/>
              <a:t>Expositionsorte International </a:t>
            </a:r>
            <a:r>
              <a:rPr lang="de-DE" sz="1800" b="0" dirty="0">
                <a:solidFill>
                  <a:schemeClr val="tx1"/>
                </a:solidFill>
              </a:rPr>
              <a:t>(Datenstand </a:t>
            </a:r>
            <a:r>
              <a:rPr lang="de-DE" sz="1800" b="0" dirty="0" smtClean="0">
                <a:solidFill>
                  <a:schemeClr val="tx1"/>
                </a:solidFill>
              </a:rPr>
              <a:t>02.04.2020, </a:t>
            </a:r>
            <a:r>
              <a:rPr lang="de-DE" sz="1800" b="0" dirty="0">
                <a:solidFill>
                  <a:schemeClr val="tx1"/>
                </a:solidFill>
              </a:rPr>
              <a:t>0:00 Uhr)</a:t>
            </a:r>
            <a:endParaRPr lang="de-DE" sz="1800" dirty="0">
              <a:solidFill>
                <a:schemeClr val="tx1"/>
              </a:solidFill>
            </a:endParaRPr>
          </a:p>
        </p:txBody>
      </p:sp>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769949041"/>
              </p:ext>
            </p:extLst>
          </p:nvPr>
        </p:nvGraphicFramePr>
        <p:xfrm>
          <a:off x="225632" y="961673"/>
          <a:ext cx="8217283" cy="5340408"/>
        </p:xfrm>
        <a:graphic>
          <a:graphicData uri="http://schemas.openxmlformats.org/drawingml/2006/table">
            <a:tbl>
              <a:tblPr firstRow="1" firstCol="1">
                <a:tableStyleId>{B301B821-A1FF-4177-AEE7-76D212191A09}</a:tableStyleId>
              </a:tblPr>
              <a:tblGrid>
                <a:gridCol w="2280062"/>
                <a:gridCol w="1923802"/>
                <a:gridCol w="4013419"/>
              </a:tblGrid>
              <a:tr h="510642">
                <a:tc>
                  <a:txBody>
                    <a:bodyPr/>
                    <a:lstStyle/>
                    <a:p>
                      <a:pPr algn="l" fontAlgn="b"/>
                      <a:r>
                        <a:rPr lang="de-DE" sz="1600" b="1" u="none" strike="noStrike" dirty="0">
                          <a:effectLst/>
                          <a:latin typeface="+mj-lt"/>
                        </a:rPr>
                        <a:t>Expositionsland</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Anzahl Fälle mit Nennung</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Häufig genannte Regionen</a:t>
                      </a:r>
                      <a:endParaRPr lang="de-DE" sz="1600" b="1" i="0" u="none" strike="noStrike" dirty="0">
                        <a:solidFill>
                          <a:srgbClr val="FFFFFF"/>
                        </a:solidFill>
                        <a:effectLst/>
                        <a:latin typeface="+mj-lt"/>
                      </a:endParaRPr>
                    </a:p>
                  </a:txBody>
                  <a:tcPr anchor="ctr"/>
                </a:tc>
              </a:tr>
              <a:tr h="396774">
                <a:tc>
                  <a:txBody>
                    <a:bodyPr/>
                    <a:lstStyle/>
                    <a:p>
                      <a:pPr algn="l" fontAlgn="b"/>
                      <a:r>
                        <a:rPr lang="de-DE" sz="1600" b="0" i="0" u="none" strike="noStrike" dirty="0">
                          <a:effectLst/>
                          <a:latin typeface="+mj-lt"/>
                        </a:rPr>
                        <a:t>Österreich</a:t>
                      </a:r>
                    </a:p>
                  </a:txBody>
                  <a:tcPr marL="0" marR="0" marT="0" marB="0" anchor="b"/>
                </a:tc>
                <a:tc>
                  <a:txBody>
                    <a:bodyPr/>
                    <a:lstStyle/>
                    <a:p>
                      <a:pPr algn="r" fontAlgn="b"/>
                      <a:r>
                        <a:rPr lang="de-DE" sz="1600" b="0" i="0" u="none" strike="noStrike" dirty="0" smtClean="0">
                          <a:effectLst/>
                          <a:latin typeface="+mj-lt"/>
                        </a:rPr>
                        <a:t>8.666</a:t>
                      </a:r>
                      <a:endParaRPr lang="de-DE" sz="1600" b="0" i="0" u="none" strike="noStrike" dirty="0">
                        <a:effectLst/>
                        <a:latin typeface="+mj-lt"/>
                      </a:endParaRP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Tirol: 3.491, Salzburg:</a:t>
                      </a:r>
                      <a:r>
                        <a:rPr lang="de-DE" sz="1600" b="0" u="none" strike="noStrike" kern="1200" baseline="0" dirty="0" smtClean="0">
                          <a:solidFill>
                            <a:schemeClr val="dk1"/>
                          </a:solidFill>
                          <a:effectLst/>
                          <a:latin typeface="+mj-lt"/>
                          <a:ea typeface="+mn-ea"/>
                          <a:cs typeface="+mn-cs"/>
                        </a:rPr>
                        <a:t> 242, Vorarlberg: 103</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j-lt"/>
                        </a:rPr>
                        <a:t>Italien</a:t>
                      </a:r>
                    </a:p>
                  </a:txBody>
                  <a:tcPr marL="0" marR="0" marT="0" marB="0" anchor="b"/>
                </a:tc>
                <a:tc>
                  <a:txBody>
                    <a:bodyPr/>
                    <a:lstStyle/>
                    <a:p>
                      <a:pPr algn="r" fontAlgn="b"/>
                      <a:r>
                        <a:rPr lang="de-DE" sz="1600" b="0" i="0" u="none" strike="noStrike" dirty="0" smtClean="0">
                          <a:effectLst/>
                          <a:latin typeface="+mj-lt"/>
                        </a:rPr>
                        <a:t>1.545</a:t>
                      </a:r>
                      <a:endParaRPr lang="de-DE" sz="1600" b="0" i="0" u="none" strike="noStrike" dirty="0">
                        <a:effectLst/>
                        <a:latin typeface="+mj-lt"/>
                      </a:endParaRP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Trentino-</a:t>
                      </a:r>
                      <a:r>
                        <a:rPr lang="de-DE" sz="1600" b="0" u="none" strike="noStrike" kern="1200" dirty="0" err="1" smtClean="0">
                          <a:solidFill>
                            <a:schemeClr val="dk1"/>
                          </a:solidFill>
                          <a:effectLst/>
                          <a:latin typeface="+mj-lt"/>
                          <a:ea typeface="+mn-ea"/>
                          <a:cs typeface="+mn-cs"/>
                        </a:rPr>
                        <a:t>alto</a:t>
                      </a:r>
                      <a:r>
                        <a:rPr lang="de-DE" sz="1600" b="0" u="none" strike="noStrike" kern="1200" dirty="0" smtClean="0">
                          <a:solidFill>
                            <a:schemeClr val="dk1"/>
                          </a:solidFill>
                          <a:effectLst/>
                          <a:latin typeface="+mj-lt"/>
                          <a:ea typeface="+mn-ea"/>
                          <a:cs typeface="+mn-cs"/>
                        </a:rPr>
                        <a:t> </a:t>
                      </a:r>
                      <a:r>
                        <a:rPr lang="de-DE" sz="1600" b="0" u="none" strike="noStrike" kern="1200" dirty="0" err="1" smtClean="0">
                          <a:solidFill>
                            <a:schemeClr val="dk1"/>
                          </a:solidFill>
                          <a:effectLst/>
                          <a:latin typeface="+mj-lt"/>
                          <a:ea typeface="+mn-ea"/>
                          <a:cs typeface="+mn-cs"/>
                        </a:rPr>
                        <a:t>Adige</a:t>
                      </a:r>
                      <a:r>
                        <a:rPr lang="de-DE" sz="1600" b="0" u="none" strike="noStrike" kern="1200" dirty="0" smtClean="0">
                          <a:solidFill>
                            <a:schemeClr val="dk1"/>
                          </a:solidFill>
                          <a:effectLst/>
                          <a:latin typeface="+mj-lt"/>
                          <a:ea typeface="+mn-ea"/>
                          <a:cs typeface="+mn-cs"/>
                        </a:rPr>
                        <a:t>: 291, </a:t>
                      </a:r>
                      <a:r>
                        <a:rPr lang="de-DE" sz="1600" b="0" u="none" strike="noStrike" kern="1200" dirty="0" err="1" smtClean="0">
                          <a:solidFill>
                            <a:schemeClr val="dk1"/>
                          </a:solidFill>
                          <a:effectLst/>
                          <a:latin typeface="+mj-lt"/>
                          <a:ea typeface="+mn-ea"/>
                          <a:cs typeface="+mn-cs"/>
                        </a:rPr>
                        <a:t>Lombardia</a:t>
                      </a:r>
                      <a:r>
                        <a:rPr lang="de-DE" sz="1600" b="0" u="none" strike="noStrike" kern="1200" dirty="0" smtClean="0">
                          <a:solidFill>
                            <a:schemeClr val="dk1"/>
                          </a:solidFill>
                          <a:effectLst/>
                          <a:latin typeface="+mj-lt"/>
                          <a:ea typeface="+mn-ea"/>
                          <a:cs typeface="+mn-cs"/>
                        </a:rPr>
                        <a:t>: 58</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Spanien</a:t>
                      </a:r>
                    </a:p>
                  </a:txBody>
                  <a:tcPr marL="0" marR="0" marT="0" marB="0" anchor="b"/>
                </a:tc>
                <a:tc>
                  <a:txBody>
                    <a:bodyPr/>
                    <a:lstStyle/>
                    <a:p>
                      <a:pPr algn="r" fontAlgn="b"/>
                      <a:r>
                        <a:rPr lang="de-DE" sz="1600" b="0" i="0" u="none" strike="noStrike" dirty="0">
                          <a:effectLst/>
                          <a:latin typeface="+mj-lt"/>
                        </a:rPr>
                        <a:t>415</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err="1" smtClean="0">
                          <a:solidFill>
                            <a:schemeClr val="dk1"/>
                          </a:solidFill>
                          <a:effectLst/>
                          <a:latin typeface="+mn-lt"/>
                          <a:ea typeface="+mn-ea"/>
                          <a:cs typeface="+mn-cs"/>
                        </a:rPr>
                        <a:t>Comunidad</a:t>
                      </a:r>
                      <a:r>
                        <a:rPr lang="de-DE" sz="1600" b="0" u="none" strike="noStrike" kern="1200" dirty="0" smtClean="0">
                          <a:solidFill>
                            <a:schemeClr val="dk1"/>
                          </a:solidFill>
                          <a:effectLst/>
                          <a:latin typeface="+mn-lt"/>
                          <a:ea typeface="+mn-ea"/>
                          <a:cs typeface="+mn-cs"/>
                        </a:rPr>
                        <a:t> de Madrid: 65</a:t>
                      </a:r>
                    </a:p>
                  </a:txBody>
                  <a:tcPr anchor="ctr"/>
                </a:tc>
              </a:tr>
              <a:tr h="396774">
                <a:tc>
                  <a:txBody>
                    <a:bodyPr/>
                    <a:lstStyle/>
                    <a:p>
                      <a:pPr algn="l" fontAlgn="b"/>
                      <a:r>
                        <a:rPr lang="de-DE" sz="1600" b="0" i="0" u="none" strike="noStrike">
                          <a:effectLst/>
                          <a:latin typeface="+mj-lt"/>
                        </a:rPr>
                        <a:t>Frankreich</a:t>
                      </a:r>
                    </a:p>
                  </a:txBody>
                  <a:tcPr marL="0" marR="0" marT="0" marB="0" anchor="b"/>
                </a:tc>
                <a:tc>
                  <a:txBody>
                    <a:bodyPr/>
                    <a:lstStyle/>
                    <a:p>
                      <a:pPr algn="r" fontAlgn="b"/>
                      <a:r>
                        <a:rPr lang="de-DE" sz="1600" b="0" i="0" u="none" strike="noStrike" dirty="0">
                          <a:effectLst/>
                          <a:latin typeface="+mj-lt"/>
                        </a:rPr>
                        <a:t>314</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Schweiz</a:t>
                      </a:r>
                    </a:p>
                  </a:txBody>
                  <a:tcPr marL="0" marR="0" marT="0" marB="0" anchor="b"/>
                </a:tc>
                <a:tc>
                  <a:txBody>
                    <a:bodyPr/>
                    <a:lstStyle/>
                    <a:p>
                      <a:pPr algn="r" fontAlgn="b"/>
                      <a:r>
                        <a:rPr lang="de-DE" sz="1600" b="0" i="0" u="none" strike="noStrike" dirty="0">
                          <a:effectLst/>
                          <a:latin typeface="+mj-lt"/>
                        </a:rPr>
                        <a:t>302</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Vereinigte Staaten</a:t>
                      </a:r>
                    </a:p>
                  </a:txBody>
                  <a:tcPr marL="0" marR="0" marT="0" marB="0" anchor="b"/>
                </a:tc>
                <a:tc>
                  <a:txBody>
                    <a:bodyPr/>
                    <a:lstStyle/>
                    <a:p>
                      <a:pPr algn="r" fontAlgn="b"/>
                      <a:r>
                        <a:rPr lang="de-DE" sz="1600" b="0" i="0" u="none" strike="noStrike" dirty="0">
                          <a:effectLst/>
                          <a:latin typeface="+mj-lt"/>
                        </a:rPr>
                        <a:t>142</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n-lt"/>
                          <a:ea typeface="+mn-ea"/>
                          <a:cs typeface="+mn-cs"/>
                        </a:rPr>
                        <a:t>New York:</a:t>
                      </a:r>
                      <a:r>
                        <a:rPr lang="de-DE" sz="1600" b="0" u="none" strike="noStrike" kern="1200" baseline="0" dirty="0" smtClean="0">
                          <a:solidFill>
                            <a:schemeClr val="dk1"/>
                          </a:solidFill>
                          <a:effectLst/>
                          <a:latin typeface="+mn-lt"/>
                          <a:ea typeface="+mn-ea"/>
                          <a:cs typeface="+mn-cs"/>
                        </a:rPr>
                        <a:t> 71</a:t>
                      </a:r>
                      <a:endParaRPr lang="de-DE" sz="1600" b="0" u="none" strike="noStrike" kern="1200" dirty="0" smtClean="0">
                        <a:solidFill>
                          <a:schemeClr val="dk1"/>
                        </a:solidFill>
                        <a:effectLst/>
                        <a:latin typeface="+mn-lt"/>
                        <a:ea typeface="+mn-ea"/>
                        <a:cs typeface="+mn-cs"/>
                      </a:endParaRPr>
                    </a:p>
                  </a:txBody>
                  <a:tcPr anchor="ctr"/>
                </a:tc>
              </a:tr>
              <a:tr h="396774">
                <a:tc>
                  <a:txBody>
                    <a:bodyPr/>
                    <a:lstStyle/>
                    <a:p>
                      <a:pPr algn="l" fontAlgn="b"/>
                      <a:r>
                        <a:rPr lang="de-DE" sz="1600" b="0" i="0" u="none" strike="noStrike">
                          <a:effectLst/>
                          <a:latin typeface="+mj-lt"/>
                        </a:rPr>
                        <a:t>Ägypten</a:t>
                      </a:r>
                    </a:p>
                  </a:txBody>
                  <a:tcPr marL="0" marR="0" marT="0" marB="0" anchor="b"/>
                </a:tc>
                <a:tc>
                  <a:txBody>
                    <a:bodyPr/>
                    <a:lstStyle/>
                    <a:p>
                      <a:pPr algn="r" fontAlgn="b"/>
                      <a:r>
                        <a:rPr lang="de-DE" sz="1600" b="0" i="0" u="none" strike="noStrike" dirty="0">
                          <a:effectLst/>
                          <a:latin typeface="+mj-lt"/>
                        </a:rPr>
                        <a:t>141</a:t>
                      </a: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Vereinigtes Königreich</a:t>
                      </a:r>
                    </a:p>
                  </a:txBody>
                  <a:tcPr marL="0" marR="0" marT="0" marB="0" anchor="b"/>
                </a:tc>
                <a:tc>
                  <a:txBody>
                    <a:bodyPr/>
                    <a:lstStyle/>
                    <a:p>
                      <a:pPr algn="r" fontAlgn="b"/>
                      <a:r>
                        <a:rPr lang="de-DE" sz="1600" b="0" i="0" u="none" strike="noStrike" dirty="0">
                          <a:effectLst/>
                          <a:latin typeface="+mj-lt"/>
                        </a:rPr>
                        <a:t>118</a:t>
                      </a: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Niederlande</a:t>
                      </a:r>
                    </a:p>
                  </a:txBody>
                  <a:tcPr marL="0" marR="0" marT="0" marB="0" anchor="b"/>
                </a:tc>
                <a:tc>
                  <a:txBody>
                    <a:bodyPr/>
                    <a:lstStyle/>
                    <a:p>
                      <a:pPr algn="r" fontAlgn="b"/>
                      <a:r>
                        <a:rPr lang="de-DE" sz="1600" b="0" i="0" u="none" strike="noStrike" dirty="0">
                          <a:effectLst/>
                          <a:latin typeface="+mj-lt"/>
                        </a:rPr>
                        <a:t>55</a:t>
                      </a:r>
                    </a:p>
                  </a:txBody>
                  <a:tcPr marL="0" marR="0" marT="0" marB="0" anchor="b"/>
                </a:tc>
                <a:tc>
                  <a:txBody>
                    <a:bodyPr/>
                    <a:lstStyle/>
                    <a:p>
                      <a:pPr marL="0" algn="r" defTabSz="457200" rtl="0" eaLnBrk="1" fontAlgn="b" latinLnBrk="0" hangingPunct="1"/>
                      <a:endParaRPr lang="de-DE" sz="1600" b="0" u="none" strike="noStrike" kern="1200" dirty="0" smtClean="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Türkei</a:t>
                      </a:r>
                    </a:p>
                  </a:txBody>
                  <a:tcPr marL="0" marR="0" marT="0" marB="0" anchor="b"/>
                </a:tc>
                <a:tc>
                  <a:txBody>
                    <a:bodyPr/>
                    <a:lstStyle/>
                    <a:p>
                      <a:pPr algn="r" fontAlgn="b"/>
                      <a:r>
                        <a:rPr lang="de-DE" sz="1600" b="0" i="0" u="none" strike="noStrike" dirty="0">
                          <a:effectLst/>
                          <a:latin typeface="+mj-lt"/>
                        </a:rPr>
                        <a:t>53</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Israel</a:t>
                      </a:r>
                    </a:p>
                  </a:txBody>
                  <a:tcPr marL="0" marR="0" marT="0" marB="0" anchor="b"/>
                </a:tc>
                <a:tc>
                  <a:txBody>
                    <a:bodyPr/>
                    <a:lstStyle/>
                    <a:p>
                      <a:pPr algn="r" fontAlgn="b"/>
                      <a:r>
                        <a:rPr lang="de-DE" sz="1600" b="0" i="0" u="none" strike="noStrike" dirty="0">
                          <a:effectLst/>
                          <a:latin typeface="+mj-lt"/>
                        </a:rPr>
                        <a:t>46</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a:effectLst/>
                          <a:latin typeface="+mj-lt"/>
                        </a:rPr>
                        <a:t>Portugal</a:t>
                      </a:r>
                    </a:p>
                  </a:txBody>
                  <a:tcPr marL="0" marR="0" marT="0" marB="0" anchor="b"/>
                </a:tc>
                <a:tc>
                  <a:txBody>
                    <a:bodyPr/>
                    <a:lstStyle/>
                    <a:p>
                      <a:pPr algn="r" fontAlgn="b"/>
                      <a:r>
                        <a:rPr lang="de-DE" sz="1600" b="0" i="0" u="none" strike="noStrike" dirty="0">
                          <a:effectLst/>
                          <a:latin typeface="+mj-lt"/>
                        </a:rPr>
                        <a:t>39</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bl>
          </a:graphicData>
        </a:graphic>
      </p:graphicFrame>
    </p:spTree>
    <p:extLst>
      <p:ext uri="{BB962C8B-B14F-4D97-AF65-F5344CB8AC3E}">
        <p14:creationId xmlns:p14="http://schemas.microsoft.com/office/powerpoint/2010/main" val="244382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2309" y="217240"/>
            <a:ext cx="8092592" cy="338554"/>
          </a:xfrm>
          <a:noFill/>
        </p:spPr>
        <p:txBody>
          <a:bodyPr/>
          <a:lstStyle/>
          <a:p>
            <a:r>
              <a:rPr lang="de-DE" dirty="0"/>
              <a:t>COVID-19: Fälle in Deutschland </a:t>
            </a:r>
            <a:r>
              <a:rPr lang="de-DE" sz="1800" b="0" dirty="0">
                <a:solidFill>
                  <a:schemeClr val="tx1"/>
                </a:solidFill>
              </a:rPr>
              <a:t>(Datenstand </a:t>
            </a:r>
            <a:r>
              <a:rPr lang="de-DE" sz="1800" b="0" dirty="0" smtClean="0">
                <a:solidFill>
                  <a:schemeClr val="tx1"/>
                </a:solidFill>
              </a:rPr>
              <a:t>02.04.2020, </a:t>
            </a:r>
            <a:r>
              <a:rPr lang="de-DE" sz="1800" b="0" dirty="0">
                <a:solidFill>
                  <a:schemeClr val="tx1"/>
                </a:solidFill>
              </a:rPr>
              <a:t>0:00 Uhr)</a:t>
            </a:r>
            <a:endParaRPr lang="de-DE" sz="1800" dirty="0"/>
          </a:p>
        </p:txBody>
      </p:sp>
      <p:sp>
        <p:nvSpPr>
          <p:cNvPr id="2" name="Datumsplatzhalter 1"/>
          <p:cNvSpPr>
            <a:spLocks noGrp="1"/>
          </p:cNvSpPr>
          <p:nvPr>
            <p:ph type="dt" sz="half" idx="14"/>
          </p:nvPr>
        </p:nvSpPr>
        <p:spPr/>
        <p:txBody>
          <a:bodyPr/>
          <a:lstStyle/>
          <a:p>
            <a:r>
              <a:rPr lang="de-DE" dirty="0" smtClean="0"/>
              <a:t>02.04.2020</a:t>
            </a:r>
            <a:endParaRPr lang="de-DE" dirty="0"/>
          </a:p>
        </p:txBody>
      </p:sp>
      <p:sp>
        <p:nvSpPr>
          <p:cNvPr id="3" name="Fußzeilenplatzhalter 2"/>
          <p:cNvSpPr>
            <a:spLocks noGrp="1"/>
          </p:cNvSpPr>
          <p:nvPr>
            <p:ph type="ftr" sz="quarter" idx="15"/>
          </p:nvPr>
        </p:nvSpPr>
        <p:spPr>
          <a:xfrm>
            <a:off x="2699791" y="6593122"/>
            <a:ext cx="5182675" cy="195750"/>
          </a:xfrm>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10" y="688496"/>
            <a:ext cx="8295916" cy="576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74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02.04.2020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378805" y="165610"/>
            <a:ext cx="8092592" cy="584775"/>
          </a:xfrm>
          <a:prstGeom prst="rect">
            <a:avLst/>
          </a:prstGeom>
          <a:noFill/>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Trendanalyse der </a:t>
            </a:r>
            <a:r>
              <a:rPr lang="de-DE" dirty="0" smtClean="0"/>
              <a:t>Bundesländer </a:t>
            </a:r>
            <a:r>
              <a:rPr lang="de-DE" sz="1600" b="0" dirty="0">
                <a:solidFill>
                  <a:schemeClr val="tx1"/>
                </a:solidFill>
              </a:rPr>
              <a:t>(Datenstand </a:t>
            </a:r>
            <a:r>
              <a:rPr lang="de-DE" sz="1600" b="0" dirty="0" smtClean="0">
                <a:solidFill>
                  <a:schemeClr val="tx1"/>
                </a:solidFill>
              </a:rPr>
              <a:t>02.04.2020, </a:t>
            </a:r>
            <a:r>
              <a:rPr lang="de-DE" sz="1600" b="0" dirty="0">
                <a:solidFill>
                  <a:schemeClr val="tx1"/>
                </a:solidFill>
              </a:rPr>
              <a:t>0:00 </a:t>
            </a:r>
            <a:r>
              <a:rPr lang="de-DE" sz="1600" b="0" dirty="0" smtClean="0">
                <a:solidFill>
                  <a:schemeClr val="tx1"/>
                </a:solidFill>
              </a:rPr>
              <a:t>Uhr; nach </a:t>
            </a:r>
            <a:r>
              <a:rPr lang="de-DE" sz="1600" b="0" dirty="0">
                <a:solidFill>
                  <a:schemeClr val="tx1"/>
                </a:solidFill>
              </a:rPr>
              <a:t>Erkrankungsdatum bzw. Meldedatum-Diagnoseverzug v. 5 Tagen)</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76224" y="952500"/>
            <a:ext cx="777669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5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2994</Words>
  <Application>Microsoft Office PowerPoint</Application>
  <PresentationFormat>Bildschirmpräsentation (4:3)</PresentationFormat>
  <Paragraphs>1050</Paragraphs>
  <Slides>44</Slides>
  <Notes>39</Notes>
  <HiddenSlides>15</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Office-Design</vt:lpstr>
      <vt:lpstr>COVID-19: Fälle in Deutschland (Datenstand 02.04.2020, 0:00 Uhr)</vt:lpstr>
      <vt:lpstr>Entwicklung der Fallzunahme (Datenstand 02.04.2020, 0:00 Uhr)</vt:lpstr>
      <vt:lpstr>Genesene </vt:lpstr>
      <vt:lpstr>Dashboard Epi-Kurve (Datenstand 02.04.2020, 0:00 Uhr)</vt:lpstr>
      <vt:lpstr>COVID-19: Epidemiologische Kurve in Deutschland  (Datenstand 02.04.2020, 0:00 Uhr)</vt:lpstr>
      <vt:lpstr>Projektion auf Basis der JHU-Daten</vt:lpstr>
      <vt:lpstr>Expositionsorte International (Datenstand 02.04.2020, 0:00 Uhr)</vt:lpstr>
      <vt:lpstr>COVID-19: Fälle in Deutschland (Datenstand 02.04.2020, 0:00 Uhr)</vt:lpstr>
      <vt:lpstr>PowerPoint-Präsentation</vt:lpstr>
      <vt:lpstr>COVID-19: Geografische Verteilung in Deutschland (Datenstand 02.04.2020, 0:00 Uhr)</vt:lpstr>
      <vt:lpstr>7-Tage-Inzidenz (Datenstand: 02.04.2020, 0:00 Uhr; Zeitraum 26.-01.04.2020) 80 LKs mit 7-Tages-Inzidenz  51-100 Fälle/100.000 Einw. 20 LK mit 7-Tages-Inzidenz    &gt; 100 Fälle/100.000 Einw.   </vt:lpstr>
      <vt:lpstr>5-Tage-Inzidenz (Datenstand: 02.04.2020, 0:00 Uhr; Zeitraum 28.-01.04.2020) 35 LKs mit 5-Tages-Inzidenz  51-100 Fälle/100.000 Einw.    5 LK mit 5-Tages-Inzidenz     &gt; 100 Fälle/100.000 Einw.  </vt:lpstr>
      <vt:lpstr>3-Tage-Inzidenz (Datenstand: 02.04.2020, 0:00 Uhr; Zeitraum 30.03.-01.04.2020) 13 LKs mit 3-Tages-Inzidenz  51-100 Fälle/100.000 Einw. 2 LK mit 3-Tages-Inzidenz     &gt; 100 Fälle/100.000 Einw.  </vt:lpstr>
      <vt:lpstr>Vergleich mit Vorwoche (Datenstand: 02.04.2020, 0:00 Uhr)   </vt:lpstr>
      <vt:lpstr>Trendanalysen der Kreise mit den meisten Fällen  (Datenstand 02.04.2020, 0:00 Uhr; nach Erkrankungs- bzw. Meldedatum-Diagnoseverzug v. 5 Tagen)</vt:lpstr>
      <vt:lpstr>Top 15  Inzidenz – Trend  -  Exportierte Fälle  (Datenstand 30.03.2020, 0:00 Uhr)</vt:lpstr>
      <vt:lpstr>Top 15  Inzidenz – Trend  -  Exportierte Fälle  (Datenstand 31.03.2020, 0:00 Uhr)</vt:lpstr>
      <vt:lpstr>Expositionsorte national (Datenstand 02.04.2020, 0:00 Uhr)</vt:lpstr>
      <vt:lpstr>COVID-19: Alters- und Geschlechtsverteilung in Deutschland (N=73.522, Datenstand 02.04.2020, 0:00 Uhr)</vt:lpstr>
      <vt:lpstr>COVID-19: Alters- und Geschlechtsverteilung der Todesfälle (n=73.522, Datenstand 02.04.2020, 0:00 Uhr)</vt:lpstr>
      <vt:lpstr>PowerPoint-Präsentation</vt:lpstr>
      <vt:lpstr>PowerPoint-Präsentation</vt:lpstr>
      <vt:lpstr>Entwicklung der Altersverteilung nach Meldewoche und Bundesland (Datenstand: 24.03.2020, 00:00)</vt:lpstr>
      <vt:lpstr>Entwicklung der Altersverteilung in Kreisen mit hohen Fallzahlen nach Meldewoche (Datenstand: 24.03.2020, 00:00)</vt:lpstr>
      <vt:lpstr>DIVI-IntensivRegister (Datenstand 02.04.2020)  Aktuelle Anzahl meldender Kliniken/Abteilungen im Register:  975  </vt:lpstr>
      <vt:lpstr>DIVI-IntensivRegister (Datenstand 02.04.2020)  Aktuelle Anzahl meldender Kliniken/Abteilungen im Register:  975  </vt:lpstr>
      <vt:lpstr>DIVI-IntensivRegister (Datenstand 30.03.2020)</vt:lpstr>
      <vt:lpstr>Anzahl Labortestungen (Datenstand 02.04.2020)  </vt:lpstr>
      <vt:lpstr>Die Gesamtzahl der Bewegungen in Deutschland nimmt ab</vt:lpstr>
      <vt:lpstr>Auswirkungen von Bewegungseinschränkungen in Bayern</vt:lpstr>
      <vt:lpstr>Bewegungsströme in Deutschland aus anonymisierten Mobilfunkdaten</vt:lpstr>
      <vt:lpstr>Position Internationale Kommunikation/KoNa  &gt;510 Aktivitäten u.a. zu Clustern</vt:lpstr>
      <vt:lpstr>Amtshilfeersuchen</vt:lpstr>
      <vt:lpstr>Neue Vorgehen </vt:lpstr>
      <vt:lpstr>AGI – Syndromische Surveillance</vt:lpstr>
      <vt:lpstr>AGI – Syndromische Surveillance</vt:lpstr>
      <vt:lpstr>AGI – Syndromische Surveillance</vt:lpstr>
      <vt:lpstr>Virologische Surveillance</vt:lpstr>
      <vt:lpstr>GrippeWeb</vt:lpstr>
      <vt:lpstr>GrippeWeb</vt:lpstr>
      <vt:lpstr>SARI-Surveillance</vt:lpstr>
      <vt:lpstr>EuroMOMO (week 13, 2020)</vt:lpstr>
      <vt:lpstr>EuroMOMO (week 13, 2020)</vt:lpstr>
      <vt:lpstr>EURO –MOMO (week 12,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Michaela</cp:lastModifiedBy>
  <cp:revision>824</cp:revision>
  <cp:lastPrinted>2020-03-31T05:01:40Z</cp:lastPrinted>
  <dcterms:created xsi:type="dcterms:W3CDTF">2015-11-02T12:29:13Z</dcterms:created>
  <dcterms:modified xsi:type="dcterms:W3CDTF">2020-04-03T05:34:59Z</dcterms:modified>
</cp:coreProperties>
</file>