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0" r:id="rId2"/>
    <p:sldId id="261" r:id="rId3"/>
    <p:sldId id="262" r:id="rId4"/>
    <p:sldId id="267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1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5EFF-59C2-4B15-839E-D455986C625C}" type="datetimeFigureOut">
              <a:rPr lang="de-DE" smtClean="0"/>
              <a:t>02.04.2020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E4511-4044-4278-96C8-80777028C3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60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SSEGISandData/COVID-19/blob/master/csse_covid_19_data/csse_covid_19_time_series/time_series_covid19_confirmed_global.csv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 7.000 neue Fälle in den letzten</a:t>
            </a:r>
            <a:r>
              <a:rPr lang="de-DE" baseline="0" dirty="0" smtClean="0"/>
              <a:t> 7 Tagen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52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1400-7000 neue Fälle in der letzten Woche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9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https://github.com/CSSEGISandData/COVID-19/blob/master/csse_covid_19_data/csse_covid_19_time_series/time_series_covid19_confirmed_global.csv</a:t>
            </a:r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34C9F-FEA7-4E4A-A4CF-170403736D8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68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https://experience.arcgis.com/experience/09f821667ce64bf7be6f9f87457ed9aa</a:t>
            </a:r>
          </a:p>
          <a:p>
            <a:r>
              <a:rPr lang="de-DE" dirty="0" smtClean="0"/>
              <a:t>https://www.folkhalsomyndigheten.se/the-public-health-agency-of-sweden/communicable-disease-control/covid-19/</a:t>
            </a:r>
          </a:p>
          <a:p>
            <a:r>
              <a:rPr lang="de-DE" dirty="0" smtClean="0"/>
              <a:t>Survey: https://www.folkhalsomyndigheten.se/nyheter-och-press/nyhetsarkiv/2020/mars/undersokning-for-att-mata-forekomsten-av-covid-19-i-samhallet/ 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Population: 10 333 456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Stockholm: 2.377.081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Östragötaland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dirty="0" smtClean="0"/>
              <a:t>465 495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Jämtland</a:t>
            </a:r>
            <a:r>
              <a:rPr lang="de-DE" dirty="0" smtClean="0"/>
              <a:t>: 130 810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https://www.scb.se/en/finding-statistics/statistics-by-subject-area/population/population-composition/population-statistics/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https://info.gesundheitsministerium.at/</a:t>
            </a:r>
          </a:p>
          <a:p>
            <a:r>
              <a:rPr lang="de-DE" dirty="0" smtClean="0"/>
              <a:t>https://www.sozialministerium.at/Informationen-zum-Coronavirus/Neuartiges-Coronavirus-(2019-nCov).html </a:t>
            </a:r>
          </a:p>
          <a:p>
            <a:r>
              <a:rPr lang="de-DE" dirty="0" smtClean="0"/>
              <a:t>https://www.sozialministerium.at/ </a:t>
            </a:r>
          </a:p>
          <a:p>
            <a:r>
              <a:rPr lang="de-DE" dirty="0" smtClean="0"/>
              <a:t>https://www.euractiv.de/section/europakompakt/news/oesterreich-verschaerft-massnahmen-sind-bald-am-ende-der-fahnenstange/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https://www.canada.ca/en/public-health/services/diseases/2019-novel-coronavirus-infection/health-professionals/epidemiological-summary-covid-19-cases.html</a:t>
            </a:r>
          </a:p>
          <a:p>
            <a:r>
              <a:rPr lang="de-DE" dirty="0" smtClean="0"/>
              <a:t>https://www.canada.ca/content/dam/phac-aspc/documents/services/diseases-maladies/2019-novel-coronavirus-infection/2019-epi-update-eng-2020-03-31.pdf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Population, 37.058.856: https://data.worldbank.org/indicator/SP.POP.TOTL?locations=CA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https://www150.statcan.gc.ca/n1/pub/12-581-x/2018000/pop-eng.htm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Kurve: https://vac-lshtm.shinyapps.io/ncov_tracker/</a:t>
            </a:r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3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885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76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692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02.04.2020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5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2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pPr/>
              <a:t>02.04.2020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69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92592" cy="738664"/>
          </a:xfrm>
        </p:spPr>
        <p:txBody>
          <a:bodyPr/>
          <a:lstStyle/>
          <a:p>
            <a:r>
              <a:rPr lang="de-DE" sz="2400" dirty="0" smtClean="0"/>
              <a:t>Länder mit </a:t>
            </a:r>
            <a:r>
              <a:rPr lang="de-DE" sz="2400" dirty="0"/>
              <a:t>über 7.000 neue </a:t>
            </a:r>
            <a:r>
              <a:rPr lang="de-DE" sz="2400" dirty="0" smtClean="0"/>
              <a:t>COVID 19-Fälle in </a:t>
            </a:r>
            <a:r>
              <a:rPr lang="de-DE" sz="2400" dirty="0"/>
              <a:t>den letzten 7 </a:t>
            </a:r>
            <a:r>
              <a:rPr lang="de-DE" sz="2400" dirty="0" smtClean="0"/>
              <a:t>Tagen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308"/>
            <a:ext cx="8216560" cy="561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01.04.2020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40920"/>
            <a:ext cx="8261601" cy="571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63369" y="332656"/>
            <a:ext cx="8092592" cy="738664"/>
          </a:xfrm>
        </p:spPr>
        <p:txBody>
          <a:bodyPr/>
          <a:lstStyle/>
          <a:p>
            <a:r>
              <a:rPr lang="de-DE" sz="2400" dirty="0"/>
              <a:t>Länder mit </a:t>
            </a:r>
            <a:r>
              <a:rPr lang="de-DE" sz="2400" dirty="0" smtClean="0"/>
              <a:t>1.400-7.000 </a:t>
            </a:r>
            <a:r>
              <a:rPr lang="de-DE" sz="2400" dirty="0"/>
              <a:t>neue COVID 19-Fälle </a:t>
            </a:r>
            <a:r>
              <a:rPr lang="de-DE" sz="2400" dirty="0" smtClean="0"/>
              <a:t>in </a:t>
            </a:r>
            <a:r>
              <a:rPr lang="de-DE" sz="2400" dirty="0"/>
              <a:t>den letzten 7 Tagen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124744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>
                <a:solidFill>
                  <a:prstClr val="black"/>
                </a:solidFill>
              </a:rPr>
              <a:t>JHU ; </a:t>
            </a:r>
            <a:r>
              <a:rPr lang="de-DE" sz="1400" b="1" i="1" dirty="0">
                <a:solidFill>
                  <a:prstClr val="black"/>
                </a:solidFill>
              </a:rPr>
              <a:t>Stand </a:t>
            </a:r>
            <a:r>
              <a:rPr lang="de-DE" sz="1400" b="1" i="1" dirty="0" smtClean="0">
                <a:solidFill>
                  <a:prstClr val="black"/>
                </a:solidFill>
              </a:rPr>
              <a:t>01.04.2020</a:t>
            </a:r>
            <a:endParaRPr lang="de-DE" sz="1400" b="1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755576" y="4766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7-day </a:t>
            </a:r>
            <a:r>
              <a:rPr lang="de-DE" b="1" dirty="0" err="1" smtClean="0"/>
              <a:t>moving</a:t>
            </a:r>
            <a:r>
              <a:rPr lang="de-DE" b="1" dirty="0" smtClean="0"/>
              <a:t> </a:t>
            </a:r>
            <a:r>
              <a:rPr lang="de-DE" b="1" dirty="0" err="1" smtClean="0"/>
              <a:t>average</a:t>
            </a:r>
            <a:r>
              <a:rPr lang="de-DE" b="1" dirty="0" smtClean="0"/>
              <a:t> Plot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27584" y="880704"/>
            <a:ext cx="81369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Daten stammen aus Johns Hopkins (Datenstand 00:59 MEZ)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smtClean="0"/>
              <a:t>Die neuen Fälle (Balken) werden als Differenz zum jeweiligen Vortrag berechnet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Moving</a:t>
            </a:r>
            <a:r>
              <a:rPr lang="de-DE" dirty="0" smtClean="0"/>
              <a:t> Averages werden als durchschnittliche Anzahl neuer Fälle der letzten 7 Tage (inklusive des jeweiligen Tages) berechnet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 err="1" smtClean="0"/>
              <a:t>Moving</a:t>
            </a:r>
            <a:r>
              <a:rPr lang="de-DE" dirty="0" smtClean="0"/>
              <a:t> </a:t>
            </a:r>
            <a:r>
              <a:rPr lang="de-DE" dirty="0"/>
              <a:t>A</a:t>
            </a:r>
            <a:r>
              <a:rPr lang="de-DE" dirty="0" smtClean="0"/>
              <a:t>verage zentriert: </a:t>
            </a:r>
            <a:r>
              <a:rPr lang="de-DE" dirty="0"/>
              <a:t>d.h. +-3 Tage um einen Tag herum. Nachteil: Für die aktuellen 3 Tage gibt es keinen </a:t>
            </a:r>
            <a:r>
              <a:rPr lang="de-DE" dirty="0" err="1"/>
              <a:t>m</a:t>
            </a:r>
            <a:r>
              <a:rPr lang="de-DE" dirty="0" err="1" smtClean="0"/>
              <a:t>oving</a:t>
            </a:r>
            <a:r>
              <a:rPr lang="de-DE" dirty="0" smtClean="0"/>
              <a:t> </a:t>
            </a:r>
            <a:r>
              <a:rPr lang="de-DE" dirty="0" err="1"/>
              <a:t>average</a:t>
            </a:r>
            <a:r>
              <a:rPr lang="de-DE" dirty="0"/>
              <a:t>. </a:t>
            </a:r>
            <a:r>
              <a:rPr lang="de-DE" dirty="0" smtClean="0"/>
              <a:t>Da die </a:t>
            </a:r>
            <a:r>
              <a:rPr lang="de-DE" dirty="0"/>
              <a:t>aktuelle Woche </a:t>
            </a:r>
            <a:r>
              <a:rPr lang="de-DE" dirty="0" smtClean="0"/>
              <a:t>relevant, </a:t>
            </a:r>
            <a:r>
              <a:rPr lang="de-DE" dirty="0"/>
              <a:t>ist so </a:t>
            </a:r>
            <a:r>
              <a:rPr lang="de-DE" dirty="0" smtClean="0"/>
              <a:t>ein Verhalten unerwünscht</a:t>
            </a:r>
            <a:r>
              <a:rPr lang="de-DE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21182"/>
            <a:ext cx="32385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648386" y="6020870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/>
              <a:t>m</a:t>
            </a:r>
            <a:r>
              <a:rPr lang="de-DE" sz="1600" dirty="0" err="1" smtClean="0"/>
              <a:t>oving</a:t>
            </a:r>
            <a:r>
              <a:rPr lang="de-DE" sz="1600" dirty="0" smtClean="0"/>
              <a:t> </a:t>
            </a:r>
            <a:r>
              <a:rPr lang="de-DE" sz="1600" dirty="0" err="1" smtClean="0"/>
              <a:t>average</a:t>
            </a:r>
            <a:endParaRPr lang="de-DE" sz="1600" dirty="0"/>
          </a:p>
        </p:txBody>
      </p:sp>
      <p:cxnSp>
        <p:nvCxnSpPr>
          <p:cNvPr id="8" name="Gerade Verbindung mit Pfeil 7"/>
          <p:cNvCxnSpPr/>
          <p:nvPr/>
        </p:nvCxnSpPr>
        <p:spPr>
          <a:xfrm flipV="1">
            <a:off x="5545038" y="5445621"/>
            <a:ext cx="0" cy="5752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5" idx="0"/>
          </p:cNvCxnSpPr>
          <p:nvPr/>
        </p:nvCxnSpPr>
        <p:spPr>
          <a:xfrm flipH="1" flipV="1">
            <a:off x="4871510" y="5588824"/>
            <a:ext cx="676976" cy="4320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5" idx="0"/>
          </p:cNvCxnSpPr>
          <p:nvPr/>
        </p:nvCxnSpPr>
        <p:spPr>
          <a:xfrm flipV="1">
            <a:off x="5548486" y="4870374"/>
            <a:ext cx="288032" cy="11504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77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b="0" dirty="0" smtClean="0">
                <a:latin typeface="ScalaSansPro-Bold" pitchFamily="50" charset="0"/>
              </a:rPr>
              <a:t>Schweden</a:t>
            </a:r>
            <a:endParaRPr lang="en-GB" sz="2400" b="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539552" y="1178749"/>
            <a:ext cx="4464496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4.947 Fälle (+539)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239 Todesfälle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(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Fallsterblichkeit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: 4,8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%)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393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Intensivfälle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Inzidenz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/ 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.: </a:t>
            </a: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47,9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</p:txBody>
      </p:sp>
      <p:sp>
        <p:nvSpPr>
          <p:cNvPr id="1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251520" y="2276872"/>
            <a:ext cx="5112568" cy="3803305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600" dirty="0" smtClean="0"/>
              <a:t>Meistbetroffene </a:t>
            </a:r>
            <a:r>
              <a:rPr lang="de-DE" sz="1600" dirty="0" smtClean="0"/>
              <a:t>Region (Inzidenz): Stockholm  </a:t>
            </a:r>
            <a:r>
              <a:rPr lang="de-DE" sz="1600" dirty="0"/>
              <a:t>(93,6</a:t>
            </a:r>
            <a:r>
              <a:rPr lang="de-DE" sz="1600" dirty="0" smtClean="0"/>
              <a:t>)</a:t>
            </a:r>
          </a:p>
          <a:p>
            <a:r>
              <a:rPr lang="de-DE" sz="1600" dirty="0" smtClean="0"/>
              <a:t>Testung</a:t>
            </a:r>
            <a:r>
              <a:rPr lang="de-DE" sz="1600" dirty="0"/>
              <a:t>: 36.900 Tests durchgeführt bis einschl. KW13 (Positivquote ca. 12%) </a:t>
            </a:r>
            <a:r>
              <a:rPr lang="de-DE" sz="1600" dirty="0"/>
              <a:t>Aufstockung der Testkapazitäten wird gefordert (auf 20.000 bis 30.000/Woche</a:t>
            </a:r>
            <a:r>
              <a:rPr lang="de-DE" sz="1600" dirty="0" smtClean="0"/>
              <a:t>)</a:t>
            </a:r>
            <a:endParaRPr lang="de-DE" sz="1600" dirty="0"/>
          </a:p>
          <a:p>
            <a:r>
              <a:rPr lang="de-DE" sz="1800" dirty="0"/>
              <a:t>Die </a:t>
            </a:r>
            <a:r>
              <a:rPr lang="de-DE" sz="1600" dirty="0"/>
              <a:t>Umsetzung der Maßnahmen in Stockholm wird von anderen Regionen kritisch gesehen </a:t>
            </a:r>
          </a:p>
          <a:p>
            <a:r>
              <a:rPr lang="de-DE" sz="1600" dirty="0" smtClean="0"/>
              <a:t>Von </a:t>
            </a:r>
            <a:r>
              <a:rPr lang="de-DE" sz="1600" dirty="0"/>
              <a:t>nicht-essentiellen Reisen wird abgeraten (vorerst bis zum 14.04.)</a:t>
            </a:r>
          </a:p>
          <a:p>
            <a:pPr lvl="1"/>
            <a:r>
              <a:rPr lang="de-DE" sz="1600" dirty="0"/>
              <a:t>Zugverkehr: Inlandzüge eingeschränkt, keine Auslandsverbindungen</a:t>
            </a:r>
          </a:p>
          <a:p>
            <a:pPr lvl="1"/>
            <a:r>
              <a:rPr lang="de-DE" sz="1600" dirty="0"/>
              <a:t>Fähren: hauptsächlich für Frachtverkehr , wenig Personenverkehr (v.a. </a:t>
            </a:r>
            <a:r>
              <a:rPr lang="de-DE" sz="1600" dirty="0"/>
              <a:t>für Heimreisende; MV und SH haben ihre Grenzen für Touristen </a:t>
            </a:r>
            <a:r>
              <a:rPr lang="de-DE" sz="1600" dirty="0" smtClean="0"/>
              <a:t>geschlossen</a:t>
            </a:r>
            <a:r>
              <a:rPr lang="de-DE" sz="1600" dirty="0"/>
              <a:t> </a:t>
            </a:r>
            <a:r>
              <a:rPr lang="de-DE" sz="1600" dirty="0" smtClean="0"/>
              <a:t>)</a:t>
            </a:r>
            <a:endParaRPr lang="de-DE" sz="1600" dirty="0"/>
          </a:p>
          <a:p>
            <a:pPr lvl="1"/>
            <a:r>
              <a:rPr lang="de-DE" sz="1600" dirty="0"/>
              <a:t>Flugverkehr: deutlich eingeschränkt, sowohl fürs In- als auch Ausland</a:t>
            </a:r>
          </a:p>
          <a:p>
            <a:r>
              <a:rPr lang="de-DE" sz="1600" dirty="0" smtClean="0"/>
              <a:t>Einige (!) </a:t>
            </a:r>
            <a:r>
              <a:rPr lang="de-DE" sz="1600" dirty="0"/>
              <a:t>Skigebiete schließen ab dem 06.04.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952529" cy="32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jansena\Desktop\COVID-19_Outbreak_Cases_in_Sweden_by_Number_with_Lege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0688"/>
            <a:ext cx="1728192" cy="31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1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Österreich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65947"/>
            <a:ext cx="4315988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 smtClean="0">
                <a:solidFill>
                  <a:prstClr val="black"/>
                </a:solidFill>
                <a:latin typeface="ScalaSansPro-Bold" pitchFamily="50" charset="0"/>
              </a:rPr>
              <a:t>10.482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Fälle (+573)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146 Todesfälle (1,4%)</a:t>
            </a:r>
            <a:endParaRPr lang="de-DE" sz="1400" b="1" dirty="0">
              <a:solidFill>
                <a:prstClr val="black"/>
              </a:solidFill>
              <a:latin typeface="ScalaSansPro-Bold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Inzidenz 118,8/ 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100.000 </a:t>
            </a:r>
            <a:r>
              <a:rPr lang="de-DE" sz="1400" b="1" dirty="0" err="1">
                <a:solidFill>
                  <a:prstClr val="black"/>
                </a:solidFill>
                <a:latin typeface="ScalaSansPro-Bold" pitchFamily="50" charset="0"/>
              </a:rPr>
              <a:t>Ew</a:t>
            </a:r>
            <a:r>
              <a:rPr lang="de-DE" sz="1400" b="1" dirty="0">
                <a:solidFill>
                  <a:prstClr val="black"/>
                </a:solidFill>
                <a:latin typeface="ScalaSansPro-Bold" pitchFamily="50" charset="0"/>
              </a:rPr>
              <a:t>.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00686" y="3541072"/>
            <a:ext cx="45365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0,5 </a:t>
            </a:r>
            <a:r>
              <a:rPr lang="de-DE" dirty="0">
                <a:solidFill>
                  <a:prstClr val="black"/>
                </a:solidFill>
              </a:rPr>
              <a:t>% der österr. </a:t>
            </a:r>
            <a:r>
              <a:rPr lang="de-DE" dirty="0">
                <a:solidFill>
                  <a:prstClr val="black"/>
                </a:solidFill>
              </a:rPr>
              <a:t>Bevölkerung (8,82 </a:t>
            </a:r>
            <a:r>
              <a:rPr lang="de-DE" dirty="0" err="1">
                <a:solidFill>
                  <a:prstClr val="black"/>
                </a:solidFill>
              </a:rPr>
              <a:t>Mio</a:t>
            </a:r>
            <a:r>
              <a:rPr lang="de-DE" dirty="0">
                <a:solidFill>
                  <a:prstClr val="black"/>
                </a:solidFill>
              </a:rPr>
              <a:t> Einwohner) wurden </a:t>
            </a:r>
            <a:r>
              <a:rPr lang="de-DE" dirty="0" smtClean="0">
                <a:solidFill>
                  <a:prstClr val="black"/>
                </a:solidFill>
              </a:rPr>
              <a:t>getestet  (39 </a:t>
            </a:r>
            <a:r>
              <a:rPr lang="de-DE" dirty="0">
                <a:solidFill>
                  <a:prstClr val="black"/>
                </a:solidFill>
              </a:rPr>
              <a:t>552 </a:t>
            </a:r>
            <a:r>
              <a:rPr lang="de-DE" dirty="0" smtClean="0">
                <a:solidFill>
                  <a:prstClr val="black"/>
                </a:solidFill>
              </a:rPr>
              <a:t>Testungen)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0,1 </a:t>
            </a:r>
            <a:r>
              <a:rPr lang="de-DE" dirty="0">
                <a:solidFill>
                  <a:prstClr val="black"/>
                </a:solidFill>
              </a:rPr>
              <a:t>% der österr. Bevölkerung wurden </a:t>
            </a:r>
            <a:r>
              <a:rPr lang="de-DE" dirty="0" smtClean="0">
                <a:solidFill>
                  <a:prstClr val="black"/>
                </a:solidFill>
              </a:rPr>
              <a:t>positiv getestet (Positivquote 18%)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Aktuelle Verdoppelungszeit 6,4 </a:t>
            </a:r>
            <a:r>
              <a:rPr lang="de-DE" dirty="0" smtClean="0">
                <a:solidFill>
                  <a:prstClr val="black"/>
                </a:solidFill>
              </a:rPr>
              <a:t>Tage</a:t>
            </a:r>
            <a:endParaRPr lang="de-DE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Die </a:t>
            </a:r>
            <a:r>
              <a:rPr lang="de-DE" dirty="0">
                <a:solidFill>
                  <a:prstClr val="black"/>
                </a:solidFill>
              </a:rPr>
              <a:t>Regierung </a:t>
            </a:r>
            <a:r>
              <a:rPr lang="de-DE" dirty="0" smtClean="0">
                <a:solidFill>
                  <a:prstClr val="black"/>
                </a:solidFill>
              </a:rPr>
              <a:t>kündigte an</a:t>
            </a:r>
            <a:r>
              <a:rPr lang="de-DE" dirty="0">
                <a:solidFill>
                  <a:prstClr val="black"/>
                </a:solidFill>
              </a:rPr>
              <a:t>, </a:t>
            </a:r>
            <a:r>
              <a:rPr lang="de-DE" dirty="0" smtClean="0">
                <a:solidFill>
                  <a:prstClr val="black"/>
                </a:solidFill>
              </a:rPr>
              <a:t>bis </a:t>
            </a:r>
            <a:r>
              <a:rPr lang="de-DE" dirty="0">
                <a:solidFill>
                  <a:prstClr val="black"/>
                </a:solidFill>
              </a:rPr>
              <a:t>zu 15.000 Tests am Tag </a:t>
            </a:r>
            <a:r>
              <a:rPr lang="de-DE" dirty="0" smtClean="0">
                <a:solidFill>
                  <a:prstClr val="black"/>
                </a:solidFill>
              </a:rPr>
              <a:t>durchzuführen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Zusätzlich Stichprobentests, </a:t>
            </a:r>
            <a:r>
              <a:rPr lang="de-DE" dirty="0" smtClean="0">
                <a:solidFill>
                  <a:prstClr val="black"/>
                </a:solidFill>
              </a:rPr>
              <a:t>um </a:t>
            </a:r>
            <a:r>
              <a:rPr lang="de-DE" dirty="0" smtClean="0">
                <a:solidFill>
                  <a:prstClr val="black"/>
                </a:solidFill>
              </a:rPr>
              <a:t>Dunkelziffer </a:t>
            </a:r>
            <a:r>
              <a:rPr lang="de-DE" dirty="0">
                <a:solidFill>
                  <a:prstClr val="black"/>
                </a:solidFill>
              </a:rPr>
              <a:t>zu </a:t>
            </a:r>
            <a:r>
              <a:rPr lang="de-DE" dirty="0" smtClean="0">
                <a:solidFill>
                  <a:prstClr val="black"/>
                </a:solidFill>
              </a:rPr>
              <a:t>erfassen</a:t>
            </a:r>
            <a:endParaRPr lang="de-DE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A2A2A"/>
              </a:clrFrom>
              <a:clrTo>
                <a:srgbClr val="2A2A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03509"/>
            <a:ext cx="3885829" cy="22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004048" y="1445321"/>
            <a:ext cx="1645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</a:rPr>
              <a:t>Inzidenz pro 100,000 </a:t>
            </a:r>
            <a:r>
              <a:rPr lang="de-DE" sz="1100" b="1" dirty="0" err="1" smtClean="0">
                <a:solidFill>
                  <a:prstClr val="white"/>
                </a:solidFill>
              </a:rPr>
              <a:t>Ew</a:t>
            </a:r>
            <a:r>
              <a:rPr lang="de-DE" sz="1100" b="1" dirty="0" smtClean="0">
                <a:solidFill>
                  <a:prstClr val="white"/>
                </a:solidFill>
              </a:rPr>
              <a:t>.</a:t>
            </a:r>
            <a:endParaRPr lang="de-DE" sz="1100" b="1" dirty="0">
              <a:solidFill>
                <a:prstClr val="white"/>
              </a:solidFill>
            </a:endParaRPr>
          </a:p>
        </p:txBody>
      </p:sp>
      <p:graphicFrame>
        <p:nvGraphicFramePr>
          <p:cNvPr id="17" name="Tabel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890528"/>
              </p:ext>
            </p:extLst>
          </p:nvPr>
        </p:nvGraphicFramePr>
        <p:xfrm>
          <a:off x="375360" y="2050048"/>
          <a:ext cx="4103606" cy="137895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84176"/>
                <a:gridCol w="1159715"/>
                <a:gridCol w="1159715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Kanton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Inzidenz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Fälle </a:t>
                      </a:r>
                      <a:endParaRPr lang="de-DE" sz="1400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Tirol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318,5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2.414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Vorarlberg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167,7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666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Salzburg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171,0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244" y="3212976"/>
            <a:ext cx="4186039" cy="33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8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46834"/>
            <a:ext cx="8092592" cy="338554"/>
          </a:xfrm>
        </p:spPr>
        <p:txBody>
          <a:bodyPr/>
          <a:lstStyle/>
          <a:p>
            <a:r>
              <a:rPr lang="en-US" dirty="0" err="1" smtClean="0"/>
              <a:t>Effektive</a:t>
            </a:r>
            <a:r>
              <a:rPr lang="en-US" dirty="0" smtClean="0"/>
              <a:t> </a:t>
            </a:r>
            <a:r>
              <a:rPr lang="en-US" dirty="0" err="1" smtClean="0"/>
              <a:t>Reproduktionsnummer</a:t>
            </a:r>
            <a:r>
              <a:rPr lang="en-US" dirty="0" smtClean="0"/>
              <a:t> (</a:t>
            </a:r>
            <a:r>
              <a:rPr lang="en-US" dirty="0" err="1" smtClean="0"/>
              <a:t>R</a:t>
            </a:r>
            <a:r>
              <a:rPr lang="en-US" sz="1600" dirty="0" err="1" smtClean="0"/>
              <a:t>eff</a:t>
            </a:r>
            <a:r>
              <a:rPr lang="en-US" sz="2000" dirty="0" smtClean="0"/>
              <a:t>)</a:t>
            </a:r>
            <a:endParaRPr lang="en-US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7" r="2897" b="4289"/>
          <a:stretch/>
        </p:blipFill>
        <p:spPr bwMode="auto">
          <a:xfrm>
            <a:off x="251520" y="1371600"/>
            <a:ext cx="8176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96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Kanada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395536" y="1052736"/>
            <a:ext cx="5400600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8.548 </a:t>
            </a:r>
            <a:r>
              <a:rPr lang="de-DE" sz="1600" b="1" dirty="0">
                <a:solidFill>
                  <a:prstClr val="black"/>
                </a:solidFill>
              </a:rPr>
              <a:t>Fälle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96 Todesfälle </a:t>
            </a:r>
            <a:r>
              <a:rPr lang="de-DE" sz="1600" b="1" dirty="0">
                <a:solidFill>
                  <a:prstClr val="black"/>
                </a:solidFill>
              </a:rPr>
              <a:t>(</a:t>
            </a:r>
            <a:r>
              <a:rPr lang="de-DE" sz="1600" b="1" dirty="0" smtClean="0">
                <a:solidFill>
                  <a:prstClr val="black"/>
                </a:solidFill>
              </a:rPr>
              <a:t>Fallsterblichkeit:  1,1%) </a:t>
            </a:r>
            <a:endParaRPr lang="de-DE" sz="1600" b="1" dirty="0">
              <a:solidFill>
                <a:prstClr val="black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prstClr val="black"/>
                </a:solidFill>
              </a:rPr>
              <a:t>Hospitalisierte Fälle: </a:t>
            </a:r>
            <a:r>
              <a:rPr lang="de-DE" sz="1600" b="1" dirty="0" smtClean="0">
                <a:solidFill>
                  <a:prstClr val="black"/>
                </a:solidFill>
              </a:rPr>
              <a:t>353 (ICU: 108) (von 2.450 Fällen)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solidFill>
                  <a:prstClr val="black"/>
                </a:solidFill>
              </a:rPr>
              <a:t>Inzidenz / 100.000 </a:t>
            </a:r>
            <a:r>
              <a:rPr lang="de-DE" sz="1600" b="1" dirty="0" err="1" smtClean="0">
                <a:solidFill>
                  <a:prstClr val="black"/>
                </a:solidFill>
              </a:rPr>
              <a:t>Ew</a:t>
            </a:r>
            <a:r>
              <a:rPr lang="de-DE" sz="1600" b="1" dirty="0" smtClean="0">
                <a:solidFill>
                  <a:prstClr val="black"/>
                </a:solidFill>
              </a:rPr>
              <a:t>.: 23,1</a:t>
            </a:r>
            <a:endParaRPr lang="de-DE" sz="16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"/>
          <a:stretch/>
        </p:blipFill>
        <p:spPr bwMode="auto">
          <a:xfrm>
            <a:off x="5835882" y="980728"/>
            <a:ext cx="3200614" cy="272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Inhaltsplatzhalter 1"/>
          <p:cNvSpPr>
            <a:spLocks noGrp="1"/>
          </p:cNvSpPr>
          <p:nvPr>
            <p:ph sz="quarter" idx="4294967295"/>
          </p:nvPr>
        </p:nvSpPr>
        <p:spPr>
          <a:xfrm>
            <a:off x="166341" y="2492896"/>
            <a:ext cx="5341763" cy="409336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r>
              <a:rPr lang="de-DE" sz="1400" dirty="0" smtClean="0"/>
              <a:t>Meistbetroffene Regionen (nach Inzidenzen / 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):  Quebec (49,6), British Columbia (21,0), Alberta (17.6), Ontario (13,9) </a:t>
            </a:r>
          </a:p>
          <a:p>
            <a:r>
              <a:rPr lang="de-DE" sz="1400" dirty="0" smtClean="0"/>
              <a:t>Testung</a:t>
            </a:r>
            <a:r>
              <a:rPr lang="de-DE" sz="1400" dirty="0"/>
              <a:t>: 241.138 Tests durchgeführt bis zum 31.03.2020 (6.301 per 1M Einwohner; Positivquote ca. 3,5%; </a:t>
            </a:r>
            <a:r>
              <a:rPr lang="de-DE" sz="1400" dirty="0" smtClean="0"/>
              <a:t>)</a:t>
            </a:r>
            <a:endParaRPr lang="de-DE" sz="1400" dirty="0"/>
          </a:p>
          <a:p>
            <a:r>
              <a:rPr lang="de-DE" sz="1400" dirty="0" smtClean="0"/>
              <a:t>„Community transmission“ </a:t>
            </a:r>
            <a:r>
              <a:rPr lang="de-DE" sz="1400" dirty="0" smtClean="0"/>
              <a:t>für 64% der Fälle über den gesamten Ausbruch und 88% der Fälle in den letzten 7 Tagen</a:t>
            </a:r>
          </a:p>
          <a:p>
            <a:pPr lvl="1"/>
            <a:r>
              <a:rPr lang="de-DE" sz="1400" dirty="0" smtClean="0"/>
              <a:t>Von 2.664 Fällen mit community transmission: 80% hatten keine bekannte Exposition, 12% waren in einem „</a:t>
            </a:r>
            <a:r>
              <a:rPr lang="de-DE" sz="1400" dirty="0" err="1" smtClean="0"/>
              <a:t>health</a:t>
            </a:r>
            <a:r>
              <a:rPr lang="de-DE" sz="1400" dirty="0" smtClean="0"/>
              <a:t> care </a:t>
            </a:r>
            <a:r>
              <a:rPr lang="de-DE" sz="1400" dirty="0" err="1" smtClean="0"/>
              <a:t>setting</a:t>
            </a:r>
            <a:r>
              <a:rPr lang="de-DE" sz="1400" dirty="0" smtClean="0"/>
              <a:t>“, 5% hatten Kontakt im Haushalt und 3% waren mit Schulen, Arbeit oder Pflegeeinrichtungen </a:t>
            </a:r>
            <a:r>
              <a:rPr lang="de-DE" sz="1400" dirty="0" smtClean="0"/>
              <a:t>assoziiert</a:t>
            </a:r>
            <a:endParaRPr lang="de-DE" sz="1400" dirty="0" smtClean="0"/>
          </a:p>
          <a:p>
            <a:r>
              <a:rPr lang="de-DE" sz="1400" dirty="0" smtClean="0"/>
              <a:t>Größter Anteil der Fälle in Personen zwischen 40-59 (36%), 20-39 (29%)  und 60-79 (35</a:t>
            </a:r>
            <a:r>
              <a:rPr lang="de-DE" sz="1400" dirty="0" smtClean="0"/>
              <a:t>%);</a:t>
            </a:r>
          </a:p>
          <a:p>
            <a:r>
              <a:rPr lang="de-DE" sz="1400" dirty="0" smtClean="0"/>
              <a:t>Maßnahmen</a:t>
            </a:r>
            <a:r>
              <a:rPr lang="de-DE" sz="1400" dirty="0" smtClean="0"/>
              <a:t>: Alle Provinzen haben den Notstand ausgerufen; Schule- und Geschäftsschließungen, Reisebeschränkungen, Versammlungsbeschränkungen, </a:t>
            </a:r>
            <a:r>
              <a:rPr lang="de-DE" sz="1400" dirty="0" err="1" smtClean="0"/>
              <a:t>Self</a:t>
            </a:r>
            <a:r>
              <a:rPr lang="de-DE" sz="1400" dirty="0" smtClean="0"/>
              <a:t>-isolation-Plicht (14 Tage) für alle Einreisende</a:t>
            </a:r>
          </a:p>
          <a:p>
            <a:endParaRPr lang="de-DE" sz="1400" dirty="0"/>
          </a:p>
          <a:p>
            <a:pPr marL="0" indent="0">
              <a:buNone/>
            </a:pPr>
            <a:endParaRPr lang="de-DE" sz="1400" dirty="0" smtClean="0"/>
          </a:p>
          <a:p>
            <a:endParaRPr lang="de-DE" sz="1400" dirty="0"/>
          </a:p>
          <a:p>
            <a:endParaRPr lang="fr-FR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6"/>
            <a:ext cx="3587438" cy="288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9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610</Words>
  <Application>Microsoft Office PowerPoint</Application>
  <PresentationFormat>Bildschirmpräsentation (4:3)</PresentationFormat>
  <Paragraphs>86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Office-Design</vt:lpstr>
      <vt:lpstr>Länder mit über 7.000 neue COVID 19-Fälle in den letzten 7 Tagen</vt:lpstr>
      <vt:lpstr>Länder mit 1.400-7.000 neue COVID 19-Fälle in den letzten 7 Tagen</vt:lpstr>
      <vt:lpstr>PowerPoint-Präsentation</vt:lpstr>
      <vt:lpstr>COVID-19/ Schweden</vt:lpstr>
      <vt:lpstr>COVID-19/ Österreich</vt:lpstr>
      <vt:lpstr>Effektive Reproduktionsnummer (Reff)</vt:lpstr>
      <vt:lpstr>COVID-19/ Kanada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COVID-19/ Schweiz</dc:title>
  <dc:creator>Karo, Basel</dc:creator>
  <cp:lastModifiedBy>Jansen, Andreas</cp:lastModifiedBy>
  <cp:revision>63</cp:revision>
  <dcterms:created xsi:type="dcterms:W3CDTF">2020-03-24T07:57:46Z</dcterms:created>
  <dcterms:modified xsi:type="dcterms:W3CDTF">2020-04-02T08:23:55Z</dcterms:modified>
</cp:coreProperties>
</file>