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0"/>
  </p:notesMasterIdLst>
  <p:sldIdLst>
    <p:sldId id="266" r:id="rId3"/>
    <p:sldId id="267" r:id="rId4"/>
    <p:sldId id="268" r:id="rId5"/>
    <p:sldId id="263" r:id="rId6"/>
    <p:sldId id="264" r:id="rId7"/>
    <p:sldId id="275" r:id="rId8"/>
    <p:sldId id="27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9" autoAdjust="0"/>
  </p:normalViewPr>
  <p:slideViewPr>
    <p:cSldViewPr>
      <p:cViewPr varScale="1">
        <p:scale>
          <a:sx n="65" d="100"/>
          <a:sy n="65" d="100"/>
        </p:scale>
        <p:origin x="-129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https://www.mohfw.gov.in/</a:t>
            </a:r>
          </a:p>
          <a:p>
            <a:r>
              <a:rPr lang="de-DE" dirty="0" smtClean="0"/>
              <a:t>https://www.mygov.in/covid-19/?cbps=1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https://www.who.int/india/emergencies/novel-coronavirus-2019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https://www.who.int/docs/default-source/wrindia/situation-report/india-situation-report-9.pdf?sfvrsn=c883d0c2_2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https://en.wikipedia.org/wiki/2020_coronavirus_pandemic_in_India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Population: 1.353.000.000</a:t>
            </a:r>
            <a:r>
              <a:rPr lang="de-DE" baseline="0" dirty="0" smtClean="0"/>
              <a:t> (World Bank, 2018)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https://www.medrxiv.org/content/10.1101/2020.03.26.20044511v1</a:t>
            </a:r>
          </a:p>
          <a:p>
            <a:r>
              <a:rPr lang="de-DE" dirty="0" smtClean="0"/>
              <a:t>https://arxiv.org/abs/2003.12055</a:t>
            </a:r>
          </a:p>
          <a:p>
            <a:r>
              <a:rPr lang="de-DE" dirty="0" smtClean="0"/>
              <a:t>https://www.indiatoday.in/india/story/coronavirus-lockdown-india-cambridge-mathematical-model-extension-1661321-2020-03-30</a:t>
            </a:r>
          </a:p>
          <a:p>
            <a:r>
              <a:rPr lang="de-DE" dirty="0" smtClean="0"/>
              <a:t>https://www.indiatoday.in/technology/features/story/covid-19-cases-and-deaths-in-india-this-online-epidemic-calculator-shows-all-projections-1660613-2020-03-28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E4511-4044-4278-96C8-80777028C33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77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8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4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1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8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51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7" y="3816252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83" y="332663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6668"/>
            <a:ext cx="7543800" cy="1131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3" y="5893400"/>
            <a:ext cx="1552037" cy="851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5" y="5675875"/>
            <a:ext cx="1235542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4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6668"/>
            <a:ext cx="7543800" cy="1131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3" y="5893400"/>
            <a:ext cx="1552037" cy="851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5" y="5675875"/>
            <a:ext cx="1235542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1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6668"/>
            <a:ext cx="7543800" cy="11313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3" y="5893400"/>
            <a:ext cx="1552037" cy="851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5" y="5675875"/>
            <a:ext cx="1235542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0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6668"/>
            <a:ext cx="7543800" cy="1131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3" y="5893400"/>
            <a:ext cx="1552037" cy="851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5" y="5675875"/>
            <a:ext cx="1235542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0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6668"/>
            <a:ext cx="7543800" cy="1131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3" y="5893400"/>
            <a:ext cx="1552037" cy="851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5" y="5675875"/>
            <a:ext cx="1235542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6668"/>
            <a:ext cx="7543800" cy="1131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3" y="5893400"/>
            <a:ext cx="1552037" cy="851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5" y="5675875"/>
            <a:ext cx="1235542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2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6668"/>
            <a:ext cx="7543800" cy="1131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3" y="5893400"/>
            <a:ext cx="1552037" cy="851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5" y="5675875"/>
            <a:ext cx="1235542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7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6668"/>
            <a:ext cx="7543800" cy="1131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3" y="5893400"/>
            <a:ext cx="1552037" cy="851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5" y="5675875"/>
            <a:ext cx="1235542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3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6668"/>
            <a:ext cx="7543800" cy="1131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3" y="5893400"/>
            <a:ext cx="1552037" cy="851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5" y="5675875"/>
            <a:ext cx="1235542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07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8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4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51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1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7" y="3816252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83" y="332663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8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Standar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55650" y="1125538"/>
            <a:ext cx="4737600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749200" y="0"/>
            <a:ext cx="3394800" cy="58536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6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03.04.2020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03.04.2020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03.04.2020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33855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87" y="5467589"/>
            <a:ext cx="1954955" cy="1072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247" b="28129"/>
          <a:stretch/>
        </p:blipFill>
        <p:spPr>
          <a:xfrm>
            <a:off x="6791325" y="2692400"/>
            <a:ext cx="2362200" cy="417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86" y="5464843"/>
            <a:ext cx="1895475" cy="1040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62" y="628982"/>
            <a:ext cx="1994417" cy="17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3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6668"/>
            <a:ext cx="7543800" cy="1131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3" y="5893400"/>
            <a:ext cx="1552037" cy="851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5" y="5675875"/>
            <a:ext cx="1235542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9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5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85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21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81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4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81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4138-EC5E-41F5-BB08-CCE2FA019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4489-B465-4B7D-8C18-FD8A2B96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7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3" y="1124745"/>
            <a:ext cx="8018500" cy="554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5" y="332656"/>
            <a:ext cx="8092592" cy="738664"/>
          </a:xfrm>
        </p:spPr>
        <p:txBody>
          <a:bodyPr/>
          <a:lstStyle/>
          <a:p>
            <a:r>
              <a:rPr lang="de-DE" sz="2400" dirty="0" smtClean="0"/>
              <a:t>Länder mit </a:t>
            </a:r>
            <a:r>
              <a:rPr lang="de-DE" sz="2400" dirty="0"/>
              <a:t>über 7.000 neue </a:t>
            </a:r>
            <a:r>
              <a:rPr lang="de-DE" sz="2400" dirty="0" smtClean="0"/>
              <a:t>COVID 19-Fälle 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1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3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02.04.2020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3" y="1130708"/>
            <a:ext cx="8110228" cy="557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3369" y="332656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</a:t>
            </a:r>
            <a:r>
              <a:rPr lang="de-DE" sz="2400" dirty="0"/>
              <a:t>neue COVID 19-Fälle </a:t>
            </a: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1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3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02.04.2020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5" y="620688"/>
            <a:ext cx="8092592" cy="369332"/>
          </a:xfrm>
        </p:spPr>
        <p:txBody>
          <a:bodyPr/>
          <a:lstStyle/>
          <a:p>
            <a:r>
              <a:rPr lang="de-DE" sz="2400" dirty="0" smtClean="0"/>
              <a:t>Fokus Indien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1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3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02.04.2020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403692" y="2354597"/>
            <a:ext cx="3707837" cy="2868903"/>
            <a:chOff x="2411760" y="3789041"/>
            <a:chExt cx="3707837" cy="2868903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411760" y="3789041"/>
              <a:ext cx="3705284" cy="2670862"/>
              <a:chOff x="2267744" y="3789041"/>
              <a:chExt cx="3705284" cy="267086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5" y="3789041"/>
                <a:ext cx="3057213" cy="2670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feld 1"/>
              <p:cNvSpPr txBox="1"/>
              <p:nvPr/>
            </p:nvSpPr>
            <p:spPr>
              <a:xfrm>
                <a:off x="2267744" y="6152126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>
                    <a:solidFill>
                      <a:prstClr val="black"/>
                    </a:solidFill>
                  </a:rPr>
                  <a:t>0 -</a:t>
                </a: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2267744" y="5364609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>
                    <a:solidFill>
                      <a:prstClr val="black"/>
                    </a:solidFill>
                  </a:rPr>
                  <a:t>500 -</a:t>
                </a: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2267744" y="4581128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>
                    <a:solidFill>
                      <a:prstClr val="black"/>
                    </a:solidFill>
                  </a:rPr>
                  <a:t>1.000 -</a:t>
                </a: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4748305" y="6396334"/>
              <a:ext cx="7909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100" dirty="0" smtClean="0">
                  <a:solidFill>
                    <a:prstClr val="black"/>
                  </a:solidFill>
                </a:rPr>
                <a:t>März 15</a:t>
              </a:r>
              <a:endParaRPr lang="de-DE" sz="11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328659" y="6396334"/>
              <a:ext cx="7909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100" dirty="0" smtClean="0">
                  <a:solidFill>
                    <a:prstClr val="black"/>
                  </a:solidFill>
                </a:rPr>
                <a:t>Apr 1</a:t>
              </a:r>
              <a:endParaRPr lang="de-DE" sz="11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26575" y="2362007"/>
            <a:ext cx="4634160" cy="380330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Erste importierte Fälle seit dem 30.01.2020</a:t>
            </a:r>
          </a:p>
          <a:p>
            <a:r>
              <a:rPr lang="de-DE" sz="1600" dirty="0" smtClean="0"/>
              <a:t>Cluster </a:t>
            </a:r>
            <a:r>
              <a:rPr lang="de-DE" sz="1600" dirty="0" smtClean="0"/>
              <a:t>mit bisher 50 </a:t>
            </a:r>
            <a:r>
              <a:rPr lang="de-DE" sz="1600" dirty="0" smtClean="0"/>
              <a:t>bestätigten Fällen </a:t>
            </a:r>
            <a:r>
              <a:rPr lang="de-DE" sz="1600" dirty="0" smtClean="0"/>
              <a:t>und 200 Verdachtsfällen nach religiöser Veranstaltung am 30.3. in </a:t>
            </a:r>
            <a:r>
              <a:rPr lang="de-DE" sz="1600" dirty="0" smtClean="0"/>
              <a:t>Delhi</a:t>
            </a:r>
          </a:p>
          <a:p>
            <a:r>
              <a:rPr lang="de-DE" sz="1600" dirty="0" smtClean="0"/>
              <a:t>Erste Einzelfälle </a:t>
            </a:r>
            <a:r>
              <a:rPr lang="de-DE" sz="1600" dirty="0"/>
              <a:t>(?) </a:t>
            </a:r>
            <a:r>
              <a:rPr lang="de-DE" sz="1600" dirty="0" err="1" smtClean="0"/>
              <a:t>Dharavi</a:t>
            </a:r>
            <a:r>
              <a:rPr lang="de-DE" sz="1600" dirty="0" smtClean="0"/>
              <a:t>-Slum in Mumbai (eine Million </a:t>
            </a:r>
            <a:r>
              <a:rPr lang="de-DE" sz="1600" dirty="0"/>
              <a:t>Menschen </a:t>
            </a:r>
            <a:r>
              <a:rPr lang="de-DE" sz="1600" dirty="0" smtClean="0"/>
              <a:t>auf 5 km²)</a:t>
            </a:r>
          </a:p>
          <a:p>
            <a:pPr fontAlgn="b"/>
            <a:r>
              <a:rPr lang="de-DE" sz="1600" dirty="0" smtClean="0"/>
              <a:t>Tests: </a:t>
            </a:r>
            <a:r>
              <a:rPr lang="de-DE" sz="1600" dirty="0" smtClean="0"/>
              <a:t>47.951 gesamt (Positivquote 5.2%)</a:t>
            </a:r>
            <a:endParaRPr lang="de-DE" sz="1600" dirty="0" smtClean="0"/>
          </a:p>
          <a:p>
            <a:r>
              <a:rPr lang="de-DE" sz="1600" dirty="0" smtClean="0"/>
              <a:t>Isolationsbetten: </a:t>
            </a:r>
            <a:r>
              <a:rPr lang="de-DE" sz="1600" dirty="0"/>
              <a:t>37,618 (1/84.000 </a:t>
            </a:r>
            <a:r>
              <a:rPr lang="de-DE" sz="1600" dirty="0" err="1"/>
              <a:t>Ew</a:t>
            </a:r>
            <a:r>
              <a:rPr lang="de-DE" sz="1600" dirty="0" smtClean="0"/>
              <a:t>.); Intensivbetten: 9,512; Beatmungsplätze: </a:t>
            </a:r>
            <a:r>
              <a:rPr lang="de-DE" sz="1600" dirty="0"/>
              <a:t>8,432</a:t>
            </a:r>
          </a:p>
          <a:p>
            <a:r>
              <a:rPr lang="de-DE" sz="1600" dirty="0" smtClean="0"/>
              <a:t>Maßnahmen</a:t>
            </a:r>
            <a:r>
              <a:rPr lang="de-DE" sz="1600" dirty="0" smtClean="0"/>
              <a:t>:</a:t>
            </a:r>
          </a:p>
          <a:p>
            <a:pPr lvl="1"/>
            <a:r>
              <a:rPr lang="de-DE" sz="1400" dirty="0" smtClean="0"/>
              <a:t>Seit 24.03.: 21-tägiger </a:t>
            </a:r>
            <a:r>
              <a:rPr lang="de-DE" sz="1400" dirty="0"/>
              <a:t>landesweiter </a:t>
            </a:r>
            <a:r>
              <a:rPr lang="de-DE" sz="1400" dirty="0" smtClean="0"/>
              <a:t>Lock down </a:t>
            </a:r>
            <a:r>
              <a:rPr lang="de-DE" sz="1400" dirty="0" smtClean="0"/>
              <a:t>mit Schließung der Grenzen zwischen den indischen Staaten, Ausgangssperre landesweit, Schließung </a:t>
            </a:r>
            <a:r>
              <a:rPr lang="de-DE" sz="1400" dirty="0"/>
              <a:t>der </a:t>
            </a:r>
            <a:r>
              <a:rPr lang="de-DE" sz="1400" dirty="0" smtClean="0"/>
              <a:t>Grenzen nach außen, Schließung öffentlicher Orte </a:t>
            </a:r>
          </a:p>
          <a:p>
            <a:pPr lvl="1"/>
            <a:r>
              <a:rPr lang="de-DE" sz="1400" dirty="0" smtClean="0"/>
              <a:t>Erhöhung der Kapazitäten im Gesundheitswesen (vermehrte Produktion von PPE, Masken und Beatmungsgeräten)</a:t>
            </a:r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1" y="548688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Land</a:t>
            </a:r>
            <a:endParaRPr lang="en-GB" sz="28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1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78757"/>
            <a:ext cx="475252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2.088 Fälle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56 Todesfälle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Fallsterblichkeit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: 2,7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%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/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.: 0,2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87" y="620695"/>
            <a:ext cx="2987484" cy="31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84629" y="3623912"/>
            <a:ext cx="1436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Anzahl der Fälle</a:t>
            </a:r>
            <a:endParaRPr lang="de-DE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21" y="2887123"/>
            <a:ext cx="10395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64" y="4149080"/>
            <a:ext cx="379168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48557" y="117522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Delhi</a:t>
            </a:r>
            <a:endParaRPr lang="de-DE" dirty="0"/>
          </a:p>
        </p:txBody>
      </p:sp>
      <p:cxnSp>
        <p:nvCxnSpPr>
          <p:cNvPr id="12" name="Gerade Verbindung 11"/>
          <p:cNvCxnSpPr>
            <a:stCxn id="4" idx="3"/>
          </p:cNvCxnSpPr>
          <p:nvPr/>
        </p:nvCxnSpPr>
        <p:spPr>
          <a:xfrm>
            <a:off x="6418933" y="1359893"/>
            <a:ext cx="817363" cy="184666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19" idx="3"/>
          </p:cNvCxnSpPr>
          <p:nvPr/>
        </p:nvCxnSpPr>
        <p:spPr>
          <a:xfrm>
            <a:off x="6154891" y="2137592"/>
            <a:ext cx="672727" cy="283296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181548" y="195292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Mumbai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60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 smtClean="0"/>
              <a:t>Worst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scenario</a:t>
            </a:r>
            <a:r>
              <a:rPr lang="de-DE" dirty="0"/>
              <a:t> </a:t>
            </a:r>
            <a:r>
              <a:rPr lang="de-DE" dirty="0" smtClean="0"/>
              <a:t>(fehlende effektive Maßnahmen und </a:t>
            </a:r>
            <a:r>
              <a:rPr lang="de-DE" dirty="0" smtClean="0"/>
              <a:t>kein Aufbau von Kapazitäten </a:t>
            </a:r>
            <a:r>
              <a:rPr lang="de-DE" dirty="0" smtClean="0"/>
              <a:t>des Gesundheitssystems, CFR 4%): 180 Mio. Fälle, 5 Mio. Todesfälle (im Jahr 2020)</a:t>
            </a:r>
          </a:p>
          <a:p>
            <a:r>
              <a:rPr lang="de-DE" dirty="0" smtClean="0"/>
              <a:t>V.a. in Delhi, Mumbai</a:t>
            </a:r>
            <a:r>
              <a:rPr lang="de-DE" dirty="0"/>
              <a:t>, </a:t>
            </a:r>
            <a:r>
              <a:rPr lang="de-DE" dirty="0" err="1"/>
              <a:t>Kolkata</a:t>
            </a:r>
            <a:r>
              <a:rPr lang="de-DE" dirty="0"/>
              <a:t>, </a:t>
            </a:r>
            <a:r>
              <a:rPr lang="de-DE" dirty="0" err="1"/>
              <a:t>Bengaluru</a:t>
            </a:r>
            <a:r>
              <a:rPr lang="de-DE" dirty="0"/>
              <a:t>, Chennai, Hyderabad und </a:t>
            </a:r>
            <a:r>
              <a:rPr lang="de-DE" dirty="0" smtClean="0"/>
              <a:t>Kochi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Vorhersagen 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5328592" cy="302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5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908050"/>
            <a:ext cx="71247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4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614FF-DA75-401F-A4F4-1A5BB028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20032"/>
            <a:ext cx="7886700" cy="1325563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What Should be our Strategy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1D8E583-FE49-44E8-97FA-5C826397C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40768"/>
            <a:ext cx="3868340" cy="823912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Containment / SARS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DE6777-54D0-4EF5-A06A-B1B32ED05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106" y="2159398"/>
            <a:ext cx="3868340" cy="3684588"/>
          </a:xfrm>
        </p:spPr>
        <p:txBody>
          <a:bodyPr/>
          <a:lstStyle/>
          <a:p>
            <a:r>
              <a:rPr lang="en-US" sz="2400" b="1" dirty="0"/>
              <a:t>Early detection</a:t>
            </a:r>
          </a:p>
          <a:p>
            <a:r>
              <a:rPr lang="en-US" sz="2400" b="1" dirty="0"/>
              <a:t>Early testing</a:t>
            </a:r>
          </a:p>
          <a:p>
            <a:r>
              <a:rPr lang="en-US" sz="2400" b="1" dirty="0"/>
              <a:t>Early isolation of </a:t>
            </a:r>
            <a:r>
              <a:rPr lang="en-US" sz="2400" b="1" u="sng" dirty="0">
                <a:solidFill>
                  <a:srgbClr val="C00000"/>
                </a:solidFill>
              </a:rPr>
              <a:t>ALL</a:t>
            </a:r>
            <a:r>
              <a:rPr lang="en-US" sz="2400" b="1" dirty="0"/>
              <a:t> </a:t>
            </a:r>
            <a:r>
              <a:rPr lang="en-US" sz="2400" b="1" dirty="0" smtClean="0"/>
              <a:t>cases (home isolation does not work!)</a:t>
            </a:r>
            <a:endParaRPr lang="en-US" sz="2400" b="1" dirty="0"/>
          </a:p>
          <a:p>
            <a:r>
              <a:rPr lang="en-US" sz="2400" b="1" dirty="0"/>
              <a:t>Early treatment</a:t>
            </a:r>
          </a:p>
          <a:p>
            <a:r>
              <a:rPr lang="en-US" sz="2400" dirty="0"/>
              <a:t>Contact tracing</a:t>
            </a:r>
          </a:p>
          <a:p>
            <a:r>
              <a:rPr lang="en-US" sz="2400" dirty="0"/>
              <a:t>Physical distancing</a:t>
            </a:r>
          </a:p>
          <a:p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89D7F7C-11F0-496F-B3C8-8560D83CD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340768"/>
            <a:ext cx="3887391" cy="823912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  Mitigation / Flu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0BB50CB-7AE3-48DC-B5EE-AF7BD55DA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9470" y="2192684"/>
            <a:ext cx="4314530" cy="3684588"/>
          </a:xfrm>
        </p:spPr>
        <p:txBody>
          <a:bodyPr/>
          <a:lstStyle/>
          <a:p>
            <a:r>
              <a:rPr lang="en-US" sz="2400" dirty="0"/>
              <a:t>More aggressive physical distancing </a:t>
            </a:r>
          </a:p>
          <a:p>
            <a:r>
              <a:rPr lang="en-US" sz="2400" dirty="0"/>
              <a:t>Closure of institutions</a:t>
            </a:r>
          </a:p>
          <a:p>
            <a:r>
              <a:rPr lang="en-US" sz="2400" dirty="0"/>
              <a:t>Suspension of mass gatherings</a:t>
            </a:r>
          </a:p>
          <a:p>
            <a:r>
              <a:rPr lang="en-US" sz="2400" dirty="0"/>
              <a:t>Restrictions on travel</a:t>
            </a:r>
          </a:p>
          <a:p>
            <a:r>
              <a:rPr lang="en-US" sz="2400" dirty="0"/>
              <a:t>Curfews</a:t>
            </a:r>
          </a:p>
          <a:p>
            <a:r>
              <a:rPr lang="en-US" sz="2400" dirty="0"/>
              <a:t>Lockdowns, quarantine communities</a:t>
            </a:r>
          </a:p>
          <a:p>
            <a:endParaRPr lang="en-GB" sz="2400" dirty="0"/>
          </a:p>
        </p:txBody>
      </p:sp>
      <p:sp>
        <p:nvSpPr>
          <p:cNvPr id="8" name="Arrow: Left-Right 7">
            <a:extLst>
              <a:ext uri="{FF2B5EF4-FFF2-40B4-BE49-F238E27FC236}">
                <a16:creationId xmlns="" xmlns:a16="http://schemas.microsoft.com/office/drawing/2014/main" id="{1143FBAD-99E1-4427-B47D-87FC61CE43A8}"/>
              </a:ext>
            </a:extLst>
          </p:cNvPr>
          <p:cNvSpPr/>
          <p:nvPr/>
        </p:nvSpPr>
        <p:spPr>
          <a:xfrm>
            <a:off x="3923928" y="3784164"/>
            <a:ext cx="828798" cy="260698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10602" y="76470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Our region still has an opportunity to suppress/slow </a:t>
            </a:r>
            <a:r>
              <a:rPr lang="en-US" sz="2400" b="1" dirty="0" smtClean="0">
                <a:solidFill>
                  <a:srgbClr val="002060"/>
                </a:solidFill>
              </a:rPr>
              <a:t>transmission – but plan </a:t>
            </a:r>
            <a:r>
              <a:rPr lang="en-US" sz="2400" b="1" dirty="0">
                <a:solidFill>
                  <a:srgbClr val="002060"/>
                </a:solidFill>
              </a:rPr>
              <a:t>for the </a:t>
            </a:r>
            <a:r>
              <a:rPr lang="en-US" sz="2400" b="1" dirty="0" smtClean="0">
                <a:solidFill>
                  <a:srgbClr val="002060"/>
                </a:solidFill>
              </a:rPr>
              <a:t>worst!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2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Bildschirmpräsentation (4:3)</PresentationFormat>
  <Paragraphs>67</Paragraphs>
  <Slides>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Office-Design</vt:lpstr>
      <vt:lpstr>1_Office Theme</vt:lpstr>
      <vt:lpstr>Länder mit über 7.000 neue COVID 19-Fälle in den letzten 7 Tagen</vt:lpstr>
      <vt:lpstr>Länder mit 1.400-7.000 neue COVID 19-Fälle in den letzten 7 Tagen</vt:lpstr>
      <vt:lpstr>Fokus Indien</vt:lpstr>
      <vt:lpstr>COVID-19/ Land</vt:lpstr>
      <vt:lpstr>Vorhersagen </vt:lpstr>
      <vt:lpstr>PowerPoint-Präsentation</vt:lpstr>
      <vt:lpstr>What Should be our Strategy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Jansen, Andreas</cp:lastModifiedBy>
  <cp:revision>131</cp:revision>
  <dcterms:created xsi:type="dcterms:W3CDTF">2020-03-24T07:57:46Z</dcterms:created>
  <dcterms:modified xsi:type="dcterms:W3CDTF">2020-04-03T10:19:44Z</dcterms:modified>
</cp:coreProperties>
</file>