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44" r:id="rId2"/>
    <p:sldId id="416" r:id="rId3"/>
    <p:sldId id="395" r:id="rId4"/>
    <p:sldId id="399" r:id="rId5"/>
    <p:sldId id="355" r:id="rId6"/>
    <p:sldId id="423" r:id="rId7"/>
    <p:sldId id="381" r:id="rId8"/>
    <p:sldId id="356" r:id="rId9"/>
    <p:sldId id="378" r:id="rId10"/>
    <p:sldId id="345" r:id="rId11"/>
    <p:sldId id="397" r:id="rId12"/>
    <p:sldId id="411" r:id="rId13"/>
    <p:sldId id="412" r:id="rId14"/>
    <p:sldId id="413" r:id="rId15"/>
    <p:sldId id="380" r:id="rId16"/>
    <p:sldId id="409" r:id="rId17"/>
    <p:sldId id="410" r:id="rId18"/>
    <p:sldId id="348" r:id="rId19"/>
    <p:sldId id="349" r:id="rId20"/>
    <p:sldId id="422" r:id="rId21"/>
    <p:sldId id="402" r:id="rId22"/>
    <p:sldId id="403" r:id="rId23"/>
    <p:sldId id="384" r:id="rId24"/>
    <p:sldId id="392" r:id="rId25"/>
    <p:sldId id="404" r:id="rId26"/>
    <p:sldId id="414" r:id="rId27"/>
    <p:sldId id="408" r:id="rId28"/>
    <p:sldId id="415" r:id="rId29"/>
    <p:sldId id="398" r:id="rId30"/>
    <p:sldId id="400" r:id="rId31"/>
    <p:sldId id="401" r:id="rId32"/>
    <p:sldId id="362" r:id="rId33"/>
    <p:sldId id="363" r:id="rId34"/>
    <p:sldId id="370" r:id="rId35"/>
    <p:sldId id="385" r:id="rId36"/>
    <p:sldId id="417" r:id="rId37"/>
    <p:sldId id="418" r:id="rId38"/>
    <p:sldId id="387" r:id="rId39"/>
    <p:sldId id="419" r:id="rId40"/>
    <p:sldId id="420" r:id="rId41"/>
    <p:sldId id="389" r:id="rId42"/>
    <p:sldId id="421" r:id="rId43"/>
    <p:sldId id="424" r:id="rId44"/>
    <p:sldId id="388" r:id="rId45"/>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E9EDF4"/>
    <a:srgbClr val="D0D8E8"/>
    <a:srgbClr val="006EC7"/>
    <a:srgbClr val="338BD2"/>
    <a:srgbClr val="367BB8"/>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9" autoAdjust="0"/>
    <p:restoredTop sz="93058" autoAdjust="0"/>
  </p:normalViewPr>
  <p:slideViewPr>
    <p:cSldViewPr snapToGrid="0" snapToObjects="1">
      <p:cViewPr>
        <p:scale>
          <a:sx n="130" d="100"/>
          <a:sy n="130" d="100"/>
        </p:scale>
        <p:origin x="-1356" y="150"/>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618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03.04.2020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03.04.2020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a:t>Datenquelle: Covid19_Liste, Datenblätter: </a:t>
            </a:r>
          </a:p>
          <a:p>
            <a:pPr defTabSz="457886">
              <a:defRPr/>
            </a:pPr>
            <a:r>
              <a:rPr lang="de-DE" dirty="0"/>
              <a:t>Gesamtzahl Fälle: bestätigte Fälle (00 Uhr)</a:t>
            </a:r>
          </a:p>
          <a:p>
            <a:pPr defTabSz="457886">
              <a:defRPr/>
            </a:pPr>
            <a:r>
              <a:rPr lang="de-DE" dirty="0"/>
              <a:t>Anzahl Todesfälle: bestätigte Fälle (00 Uhr), Filter </a:t>
            </a:r>
            <a:r>
              <a:rPr lang="de-DE" dirty="0" err="1"/>
              <a:t>VerstorbenStatus</a:t>
            </a:r>
            <a:r>
              <a:rPr lang="de-DE" dirty="0"/>
              <a:t>=Ja</a:t>
            </a:r>
          </a:p>
          <a:p>
            <a:pPr defTabSz="457886">
              <a:defRPr/>
            </a:pPr>
            <a:r>
              <a:rPr lang="de-DE" dirty="0" smtClean="0">
                <a:solidFill>
                  <a:schemeClr val="tx1"/>
                </a:solidFill>
              </a:rPr>
              <a:t>Betroffene Bundesländer: </a:t>
            </a:r>
            <a:r>
              <a:rPr lang="de-DE" dirty="0" err="1"/>
              <a:t>MeldeBundesland</a:t>
            </a:r>
            <a:endParaRPr lang="de-DE" dirty="0"/>
          </a:p>
          <a:p>
            <a:pPr defTabSz="457886">
              <a:defRPr/>
            </a:pPr>
            <a:r>
              <a:rPr lang="de-DE" dirty="0" smtClean="0">
                <a:solidFill>
                  <a:schemeClr val="tx1"/>
                </a:solidFill>
              </a:rPr>
              <a:t>Betroffene Landkreise: Meldelandkreis</a:t>
            </a:r>
          </a:p>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kreise_xxxx-xx-xx_optionEM5_00</a:t>
            </a:r>
          </a:p>
          <a:p>
            <a:r>
              <a:rPr lang="de-DE" dirty="0"/>
              <a:t>Ansprechpartner Erstellung Trendanalysen: Alexander Ulrich</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20979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Bundesland/Anzahl Nennungen: 2. </a:t>
            </a:r>
            <a:r>
              <a:rPr lang="de-DE" dirty="0" smtClean="0"/>
              <a:t>Ebene</a:t>
            </a:r>
            <a:r>
              <a:rPr lang="de-DE" baseline="0" dirty="0" smtClean="0"/>
              <a:t>; nach Deutschland filtern 	</a:t>
            </a:r>
          </a:p>
          <a:p>
            <a:pPr defTabSz="457886">
              <a:defRPr/>
            </a:pPr>
            <a:r>
              <a:rPr lang="de-DE" dirty="0"/>
              <a:t>Häufig genannte Kreise: 3. Ebene; nach Bundesländern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114527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smtClean="0"/>
              <a:t>Reiter:</a:t>
            </a:r>
            <a:r>
              <a:rPr lang="de-DE" baseline="0" dirty="0" smtClean="0"/>
              <a:t> Entwicklung Fallzahlen(ganz hinten)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nur</a:t>
            </a:r>
            <a:r>
              <a:rPr lang="de-DE" baseline="0" dirty="0" smtClean="0"/>
              <a:t> einmal die Woche aktualisiert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350644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nur</a:t>
            </a:r>
            <a:r>
              <a:rPr lang="de-DE" baseline="0" dirty="0" smtClean="0"/>
              <a:t> einmal die Woche aktualisiert</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66462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smtClean="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50239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28</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Slide 1: Abnahme der Mobilität deutschlandweit, tagesaufgelöst und gemittelt im März bis zum 23.3.</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29</a:t>
            </a:fld>
            <a:endParaRPr lang="de-DE"/>
          </a:p>
        </p:txBody>
      </p:sp>
    </p:spTree>
    <p:extLst>
      <p:ext uri="{BB962C8B-B14F-4D97-AF65-F5344CB8AC3E}">
        <p14:creationId xmlns:p14="http://schemas.microsoft.com/office/powerpoint/2010/main" val="302166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Bayern spezifisch der Effekt der Ausgangsperre, die Reduktion der Mobilität von 40 auf 60% bundeslandesweit.</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30</a:t>
            </a:fld>
            <a:endParaRPr lang="de-DE"/>
          </a:p>
        </p:txBody>
      </p:sp>
    </p:spTree>
    <p:extLst>
      <p:ext uri="{BB962C8B-B14F-4D97-AF65-F5344CB8AC3E}">
        <p14:creationId xmlns:p14="http://schemas.microsoft.com/office/powerpoint/2010/main" val="147304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 der Mobilität (Beispiel Ruhgebiet und Berlin) am 23.3. im vergleich zur Vorwoche. Reduktion um etwa 31% </a:t>
            </a:r>
          </a:p>
        </p:txBody>
      </p:sp>
      <p:sp>
        <p:nvSpPr>
          <p:cNvPr id="4" name="Foliennummernplatzhalter 3"/>
          <p:cNvSpPr>
            <a:spLocks noGrp="1"/>
          </p:cNvSpPr>
          <p:nvPr>
            <p:ph type="sldNum" sz="quarter" idx="10"/>
          </p:nvPr>
        </p:nvSpPr>
        <p:spPr/>
        <p:txBody>
          <a:bodyPr/>
          <a:lstStyle/>
          <a:p>
            <a:fld id="{E7DB3B74-E7C2-B34F-8624-8515ACB00503}" type="slidenum">
              <a:rPr lang="de-DE" smtClean="0"/>
              <a:t>31</a:t>
            </a:fld>
            <a:endParaRPr lang="de-DE"/>
          </a:p>
        </p:txBody>
      </p:sp>
    </p:spTree>
    <p:extLst>
      <p:ext uri="{BB962C8B-B14F-4D97-AF65-F5344CB8AC3E}">
        <p14:creationId xmlns:p14="http://schemas.microsoft.com/office/powerpoint/2010/main" val="3558690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Titel </a:t>
            </a:r>
            <a:r>
              <a:rPr lang="de-DE" b="1" dirty="0" smtClean="0"/>
              <a:t>Anzahl </a:t>
            </a:r>
            <a:r>
              <a:rPr lang="de-DE" dirty="0" smtClean="0"/>
              <a:t>der Aktivitäten aktualisieren</a:t>
            </a:r>
            <a:r>
              <a:rPr lang="de-DE" baseline="0" dirty="0" smtClean="0"/>
              <a:t> </a:t>
            </a:r>
          </a:p>
          <a:p>
            <a:r>
              <a:rPr lang="de-DE" baseline="0" dirty="0" smtClean="0"/>
              <a:t>Datenquelle: S:\Projekte\RKI_nCoV-Lage\1.Lagemanagement\1.9.Intern.Kommunikation_12-IfSG\nCoV-Übersicht_Cluster-KoNa.xlsx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32</a:t>
            </a:fld>
            <a:endParaRPr lang="de-DE"/>
          </a:p>
        </p:txBody>
      </p:sp>
    </p:spTree>
    <p:extLst>
      <p:ext uri="{BB962C8B-B14F-4D97-AF65-F5344CB8AC3E}">
        <p14:creationId xmlns:p14="http://schemas.microsoft.com/office/powerpoint/2010/main" val="150966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r>
              <a:rPr lang="de-DE" dirty="0" smtClean="0"/>
              <a:t>Excel-Datei: </a:t>
            </a:r>
            <a:r>
              <a:rPr lang="de-DE" dirty="0" err="1" smtClean="0"/>
              <a:t>Zahlen_Genesene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05412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35</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37</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38</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39</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40</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41</a:t>
            </a:fld>
            <a:endParaRPr lang="de-DE"/>
          </a:p>
        </p:txBody>
      </p:sp>
    </p:spTree>
    <p:extLst>
      <p:ext uri="{BB962C8B-B14F-4D97-AF65-F5344CB8AC3E}">
        <p14:creationId xmlns:p14="http://schemas.microsoft.com/office/powerpoint/2010/main" val="189296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42</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43</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44</a:t>
            </a:fld>
            <a:endParaRPr lang="de-DE"/>
          </a:p>
        </p:txBody>
      </p:sp>
    </p:spTree>
    <p:extLst>
      <p:ext uri="{BB962C8B-B14F-4D97-AF65-F5344CB8AC3E}">
        <p14:creationId xmlns:p14="http://schemas.microsoft.com/office/powerpoint/2010/main" val="49192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Dashboard</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19589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a:t>
            </a:r>
            <a:r>
              <a:rPr lang="de-DE" dirty="0" err="1"/>
              <a:t>EpiCurve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72881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a:t>
            </a:r>
            <a:r>
              <a:rPr lang="de-DE" dirty="0"/>
              <a:t>nach Land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85646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Bitte nicht als Bild einfügen, dann können einfach täglich nur die Zahlen ersetzt werden!</a:t>
            </a:r>
          </a:p>
          <a:p>
            <a:pPr defTabSz="457886">
              <a:defRPr/>
            </a:pPr>
            <a:r>
              <a:rPr lang="de-DE" dirty="0" smtClean="0"/>
              <a:t>Datenquelle</a:t>
            </a:r>
            <a:r>
              <a:rPr lang="de-DE" dirty="0"/>
              <a:t>: Covid19_Liste, Datenblätter: </a:t>
            </a:r>
          </a:p>
          <a:p>
            <a:pPr defTabSz="457886">
              <a:defRPr/>
            </a:pPr>
            <a:r>
              <a:rPr lang="de-DE" dirty="0"/>
              <a:t>Anzahl, Differenz Vortag, Inzidenz: </a:t>
            </a:r>
            <a:r>
              <a:rPr lang="de-DE" dirty="0" err="1"/>
              <a:t>MeldeBundesland</a:t>
            </a:r>
            <a:endParaRPr lang="de-DE" dirty="0"/>
          </a:p>
          <a:p>
            <a:pPr defTabSz="457886">
              <a:defRPr/>
            </a:pPr>
            <a:r>
              <a:rPr lang="de-DE" dirty="0"/>
              <a:t>Todesfälle: Todesfälle</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bundesländerxxxx-xx-xx_optionEM5_00</a:t>
            </a:r>
          </a:p>
          <a:p>
            <a:r>
              <a:rPr lang="de-DE" dirty="0"/>
              <a:t>Ansprechpartner Erstellung Trendanalysen: Alexander Ulrich</a:t>
            </a:r>
          </a:p>
          <a:p>
            <a:endParaRPr lang="de-DE" dirty="0"/>
          </a:p>
          <a:p>
            <a:r>
              <a:rPr lang="de-DE" dirty="0"/>
              <a:t>es wird Erkrankungsdatum verwendet wenn vorhanden ansonsten das Meldedatum minus 5 Tage (</a:t>
            </a:r>
            <a:r>
              <a:rPr lang="de-DE" dirty="0" err="1"/>
              <a:t>durschn</a:t>
            </a:r>
            <a:r>
              <a:rPr lang="de-DE" dirty="0"/>
              <a:t>. Meldeverzug)</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11489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Covid-19_LK (zur Auswahl: Grafik mit/ohne Fallzahlen, in deutsch/ englisch) </a:t>
            </a:r>
          </a:p>
          <a:p>
            <a:pPr defTabSz="457886">
              <a:defRPr/>
            </a:pPr>
            <a:r>
              <a:rPr lang="de-DE" dirty="0"/>
              <a:t>Ansprechpartner Erstellung </a:t>
            </a:r>
            <a:r>
              <a:rPr lang="de-DE" dirty="0" err="1"/>
              <a:t>RegioGraph</a:t>
            </a:r>
            <a:r>
              <a:rPr lang="de-DE" dirty="0"/>
              <a:t> Karten: Mirko Faber</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384653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03.04.2020</a:t>
            </a:r>
            <a:endParaRPr lang="de-DE" dirty="0"/>
          </a:p>
        </p:txBody>
      </p:sp>
      <p:sp>
        <p:nvSpPr>
          <p:cNvPr id="10" name="Fußzeilenplatzhalter 9"/>
          <p:cNvSpPr>
            <a:spLocks noGrp="1"/>
          </p:cNvSpPr>
          <p:nvPr>
            <p:ph type="ftr" sz="quarter" idx="15"/>
          </p:nvPr>
        </p:nvSpPr>
        <p:spPr/>
        <p:txBody>
          <a:bodyPr/>
          <a:lstStyle/>
          <a:p>
            <a:r>
              <a:rPr lang="de-DE" smtClean="0"/>
              <a:t>Update: COVID-19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03.04.2020</a:t>
            </a:r>
            <a:endParaRPr lang="de-DE" dirty="0"/>
          </a:p>
        </p:txBody>
      </p:sp>
      <p:sp>
        <p:nvSpPr>
          <p:cNvPr id="12" name="Fußzeilenplatzhalter 11"/>
          <p:cNvSpPr>
            <a:spLocks noGrp="1"/>
          </p:cNvSpPr>
          <p:nvPr>
            <p:ph type="ftr" sz="quarter" idx="16"/>
          </p:nvPr>
        </p:nvSpPr>
        <p:spPr/>
        <p:txBody>
          <a:bodyPr/>
          <a:lstStyle/>
          <a:p>
            <a:r>
              <a:rPr lang="de-DE" smtClean="0"/>
              <a:t>Update: COVID-19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03.04.2020</a:t>
            </a:r>
            <a:endParaRPr lang="de-DE" dirty="0"/>
          </a:p>
        </p:txBody>
      </p:sp>
      <p:sp>
        <p:nvSpPr>
          <p:cNvPr id="10" name="Fußzeilenplatzhalter 9"/>
          <p:cNvSpPr>
            <a:spLocks noGrp="1"/>
          </p:cNvSpPr>
          <p:nvPr>
            <p:ph type="ftr" sz="quarter" idx="11"/>
          </p:nvPr>
        </p:nvSpPr>
        <p:spPr/>
        <p:txBody>
          <a:bodyPr/>
          <a:lstStyle/>
          <a:p>
            <a:r>
              <a:rPr lang="de-DE" smtClean="0"/>
              <a:t>Update: COVID-19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03.04.2020</a:t>
            </a:r>
            <a:endParaRPr lang="de-DE" dirty="0"/>
          </a:p>
        </p:txBody>
      </p:sp>
      <p:sp>
        <p:nvSpPr>
          <p:cNvPr id="9" name="Fußzeilenplatzhalter 8"/>
          <p:cNvSpPr>
            <a:spLocks noGrp="1"/>
          </p:cNvSpPr>
          <p:nvPr>
            <p:ph type="ftr" sz="quarter" idx="11"/>
          </p:nvPr>
        </p:nvSpPr>
        <p:spPr/>
        <p:txBody>
          <a:bodyPr/>
          <a:lstStyle/>
          <a:p>
            <a:r>
              <a:rPr lang="de-DE" smtClean="0"/>
              <a:t>Update: COVID-19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r>
              <a:rPr lang="de-DE" smtClean="0">
                <a:solidFill>
                  <a:prstClr val="black">
                    <a:tint val="75000"/>
                  </a:prstClr>
                </a:solidFill>
              </a:rPr>
              <a:t>03.04.2020</a:t>
            </a:r>
            <a:endParaRPr lang="en-GB"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9D0B30E5-E52B-4FF3-86B5-13F9C975F974}"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651024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smtClean="0"/>
              <a:t>03.04.2020</a:t>
            </a:r>
            <a:endParaRPr lang="en-US"/>
          </a:p>
        </p:txBody>
      </p:sp>
      <p:sp>
        <p:nvSpPr>
          <p:cNvPr id="5" name="Fußzeilenplatzhalter 4"/>
          <p:cNvSpPr>
            <a:spLocks noGrp="1"/>
          </p:cNvSpPr>
          <p:nvPr>
            <p:ph type="ftr" sz="quarter" idx="11"/>
          </p:nvPr>
        </p:nvSpPr>
        <p:spPr/>
        <p:txBody>
          <a:bodyPr/>
          <a:lstStyle/>
          <a:p>
            <a:r>
              <a:rPr lang="en-US" smtClean="0"/>
              <a:t>Update: COVID-19 National</a:t>
            </a:r>
            <a:endParaRPr lang="en-US"/>
          </a:p>
        </p:txBody>
      </p:sp>
      <p:sp>
        <p:nvSpPr>
          <p:cNvPr id="6" name="Foliennummernplatzhalter 5"/>
          <p:cNvSpPr>
            <a:spLocks noGrp="1"/>
          </p:cNvSpPr>
          <p:nvPr>
            <p:ph type="sldNum" sz="quarter" idx="12"/>
          </p:nvPr>
        </p:nvSpPr>
        <p:spPr/>
        <p:txBody>
          <a:bodyPr/>
          <a:lstStyle/>
          <a:p>
            <a:fld id="{651AB1F9-A627-461B-A50E-819796678EC7}" type="slidenum">
              <a:rPr lang="en-US" smtClean="0"/>
              <a:t>‹Nr.›</a:t>
            </a:fld>
            <a:endParaRPr lang="en-US"/>
          </a:p>
        </p:txBody>
      </p:sp>
    </p:spTree>
    <p:extLst>
      <p:ext uri="{BB962C8B-B14F-4D97-AF65-F5344CB8AC3E}">
        <p14:creationId xmlns:p14="http://schemas.microsoft.com/office/powerpoint/2010/main" val="210053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03.04.2020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Update: COVID-19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10"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 id="2147483662" r:id="rId7"/>
    <p:sldLayoutId id="2147483663" r:id="rId8"/>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file:///\\rki.local\daten\Projekte\RKI_nCoV-Lage\1.Lagemanagement\1.9.Intern.Kommunikation_12-IfSG\nCoV-&#220;bersicht_Cluster-KoNa.xls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euromomo.eu/" TargetMode="Externa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rocs.hu-berlin.de/corona/docs/forecast/results_by_country/"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file:///\\rki.local\daten\Projekte\RKI_nCoV-Lage\3.Kommunikation\3.7.Lageberichte\2020-04-03\Zahlen_Bundesl&#228;nder_2020-04-03.xlsx!Lagebericht!Z23S8:Z40S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t>COVID-19: Fälle in Deutschland </a:t>
            </a:r>
            <a:r>
              <a:rPr lang="de-DE" b="0" dirty="0" smtClean="0">
                <a:solidFill>
                  <a:schemeClr val="tx1"/>
                </a:solidFill>
              </a:rPr>
              <a:t>(Datenstand 03.04.2020,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smtClean="0"/>
              <a:t>03.04.2020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graphicFrame>
        <p:nvGraphicFramePr>
          <p:cNvPr id="22" name="Tabelle 21"/>
          <p:cNvGraphicFramePr>
            <a:graphicFrameLocks noGrp="1"/>
          </p:cNvGraphicFramePr>
          <p:nvPr>
            <p:extLst>
              <p:ext uri="{D42A27DB-BD31-4B8C-83A1-F6EECF244321}">
                <p14:modId xmlns:p14="http://schemas.microsoft.com/office/powerpoint/2010/main" val="4040825593"/>
              </p:ext>
            </p:extLst>
          </p:nvPr>
        </p:nvGraphicFramePr>
        <p:xfrm>
          <a:off x="733423" y="1651000"/>
          <a:ext cx="7210427" cy="1956903"/>
        </p:xfrm>
        <a:graphic>
          <a:graphicData uri="http://schemas.openxmlformats.org/drawingml/2006/table">
            <a:tbl>
              <a:tblPr firstRow="1" bandRow="1">
                <a:tableStyleId>{5C22544A-7EE6-4342-B048-85BDC9FD1C3A}</a:tableStyleId>
              </a:tblPr>
              <a:tblGrid>
                <a:gridCol w="2333231"/>
                <a:gridCol w="1282710"/>
                <a:gridCol w="1797243"/>
                <a:gridCol w="1797243"/>
              </a:tblGrid>
              <a:tr h="396910">
                <a:tc>
                  <a:txBody>
                    <a:bodyPr/>
                    <a:lstStyle/>
                    <a:p>
                      <a:pPr algn="ctr"/>
                      <a:endParaRPr lang="de-DE" dirty="0">
                        <a:solidFill>
                          <a:schemeClr val="tx1"/>
                        </a:solidFill>
                      </a:endParaRPr>
                    </a:p>
                  </a:txBody>
                  <a:tcPr/>
                </a:tc>
                <a:tc>
                  <a:txBody>
                    <a:bodyPr/>
                    <a:lstStyle/>
                    <a:p>
                      <a:pPr algn="ctr"/>
                      <a:r>
                        <a:rPr lang="de-DE" dirty="0" smtClean="0">
                          <a:solidFill>
                            <a:schemeClr val="tx1"/>
                          </a:solidFill>
                        </a:rPr>
                        <a:t>Anzahl</a:t>
                      </a:r>
                      <a:endParaRPr lang="de-DE" dirty="0">
                        <a:solidFill>
                          <a:schemeClr val="tx1"/>
                        </a:solidFill>
                      </a:endParaRPr>
                    </a:p>
                  </a:txBody>
                  <a:tcPr/>
                </a:tc>
                <a:tc>
                  <a:txBody>
                    <a:bodyPr/>
                    <a:lstStyle/>
                    <a:p>
                      <a:pPr algn="ctr"/>
                      <a:r>
                        <a:rPr lang="de-DE" dirty="0" smtClean="0">
                          <a:solidFill>
                            <a:schemeClr val="tx1"/>
                          </a:solidFill>
                        </a:rPr>
                        <a:t>Änderung zum Vortag</a:t>
                      </a:r>
                      <a:endParaRPr lang="de-DE" dirty="0">
                        <a:solidFill>
                          <a:schemeClr val="tx1"/>
                        </a:solidFill>
                      </a:endParaRPr>
                    </a:p>
                  </a:txBody>
                  <a:tcPr/>
                </a:tc>
                <a:tc>
                  <a:txBody>
                    <a:bodyPr/>
                    <a:lstStyle/>
                    <a:p>
                      <a:pPr algn="ctr"/>
                      <a:r>
                        <a:rPr lang="de-DE" dirty="0" smtClean="0">
                          <a:solidFill>
                            <a:schemeClr val="tx1"/>
                          </a:solidFill>
                        </a:rPr>
                        <a:t>Inzidenz (Fälle/100.000 Einw.)</a:t>
                      </a:r>
                      <a:endParaRPr lang="de-DE" dirty="0">
                        <a:solidFill>
                          <a:schemeClr val="tx1"/>
                        </a:solidFill>
                      </a:endParaRPr>
                    </a:p>
                  </a:txBody>
                  <a:tcPr/>
                </a:tc>
              </a:tr>
              <a:tr h="402423">
                <a:tc>
                  <a:txBody>
                    <a:bodyPr/>
                    <a:lstStyle/>
                    <a:p>
                      <a:r>
                        <a:rPr lang="de-DE" dirty="0" smtClean="0">
                          <a:solidFill>
                            <a:schemeClr val="tx1"/>
                          </a:solidFill>
                        </a:rPr>
                        <a:t>In</a:t>
                      </a:r>
                      <a:r>
                        <a:rPr lang="de-DE" baseline="0" dirty="0" smtClean="0">
                          <a:solidFill>
                            <a:schemeClr val="tx1"/>
                          </a:solidFill>
                        </a:rPr>
                        <a:t> </a:t>
                      </a:r>
                      <a:r>
                        <a:rPr lang="de-DE" baseline="0" dirty="0" err="1" smtClean="0">
                          <a:solidFill>
                            <a:schemeClr val="tx1"/>
                          </a:solidFill>
                        </a:rPr>
                        <a:t>SurvNet</a:t>
                      </a:r>
                      <a:r>
                        <a:rPr lang="de-DE" baseline="0" dirty="0" smtClean="0">
                          <a:solidFill>
                            <a:schemeClr val="tx1"/>
                          </a:solidFill>
                        </a:rPr>
                        <a:t> übermittelte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79.696</a:t>
                      </a:r>
                    </a:p>
                  </a:txBody>
                  <a:tcPr anchor="ctr"/>
                </a:tc>
                <a:tc>
                  <a:txBody>
                    <a:bodyPr/>
                    <a:lstStyle/>
                    <a:p>
                      <a:pPr algn="ctr"/>
                      <a:r>
                        <a:rPr lang="de-DE" dirty="0" smtClean="0">
                          <a:solidFill>
                            <a:schemeClr val="tx1"/>
                          </a:solidFill>
                        </a:rPr>
                        <a:t>+ 6.174 (8%)</a:t>
                      </a:r>
                      <a:endParaRPr lang="de-DE" dirty="0">
                        <a:solidFill>
                          <a:schemeClr val="tx1"/>
                        </a:solidFill>
                      </a:endParaRPr>
                    </a:p>
                  </a:txBody>
                  <a:tcPr anchor="ctr"/>
                </a:tc>
                <a:tc>
                  <a:txBody>
                    <a:bodyPr/>
                    <a:lstStyle/>
                    <a:p>
                      <a:pPr algn="ctr"/>
                      <a:r>
                        <a:rPr lang="de-DE" dirty="0" smtClean="0">
                          <a:solidFill>
                            <a:schemeClr val="tx1"/>
                          </a:solidFill>
                        </a:rPr>
                        <a:t>96</a:t>
                      </a:r>
                      <a:endParaRPr lang="de-DE" dirty="0">
                        <a:solidFill>
                          <a:schemeClr val="tx1"/>
                        </a:solidFill>
                      </a:endParaRPr>
                    </a:p>
                  </a:txBody>
                  <a:tcPr anchor="ctr"/>
                </a:tc>
              </a:tr>
              <a:tr h="402423">
                <a:tc>
                  <a:txBody>
                    <a:bodyPr/>
                    <a:lstStyle/>
                    <a:p>
                      <a:r>
                        <a:rPr lang="de-DE" dirty="0" smtClean="0">
                          <a:solidFill>
                            <a:schemeClr val="tx1"/>
                          </a:solidFill>
                        </a:rPr>
                        <a:t>Todesfälle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1.017</a:t>
                      </a:r>
                      <a:endParaRPr lang="de-DE" dirty="0">
                        <a:solidFill>
                          <a:schemeClr val="tx1"/>
                        </a:solidFill>
                      </a:endParaRPr>
                    </a:p>
                  </a:txBody>
                  <a:tcPr anchor="ctr"/>
                </a:tc>
                <a:tc>
                  <a:txBody>
                    <a:bodyPr/>
                    <a:lstStyle/>
                    <a:p>
                      <a:pPr algn="ctr"/>
                      <a:r>
                        <a:rPr lang="de-DE" dirty="0" smtClean="0">
                          <a:solidFill>
                            <a:schemeClr val="tx1"/>
                          </a:solidFill>
                        </a:rPr>
                        <a:t>+ 145 (16%)</a:t>
                      </a:r>
                      <a:endParaRPr lang="de-DE" dirty="0">
                        <a:solidFill>
                          <a:schemeClr val="tx1"/>
                        </a:solidFill>
                      </a:endParaRPr>
                    </a:p>
                  </a:txBody>
                  <a:tcPr anchor="ctr"/>
                </a:tc>
                <a:tc>
                  <a:txBody>
                    <a:bodyPr/>
                    <a:lstStyle/>
                    <a:p>
                      <a:pPr algn="ctr"/>
                      <a:endParaRPr lang="de-DE" dirty="0">
                        <a:solidFill>
                          <a:schemeClr val="tx1"/>
                        </a:solidFill>
                      </a:endParaRPr>
                    </a:p>
                  </a:txBody>
                  <a:tcPr anchor="ctr"/>
                </a:tc>
              </a:tr>
            </a:tbl>
          </a:graphicData>
        </a:graphic>
      </p:graphicFrame>
    </p:spTree>
    <p:extLst>
      <p:ext uri="{BB962C8B-B14F-4D97-AF65-F5344CB8AC3E}">
        <p14:creationId xmlns:p14="http://schemas.microsoft.com/office/powerpoint/2010/main" val="218038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47409"/>
            <a:ext cx="8092592" cy="584775"/>
          </a:xfrm>
          <a:noFill/>
        </p:spPr>
        <p:txBody>
          <a:bodyPr/>
          <a:lstStyle/>
          <a:p>
            <a:r>
              <a:rPr lang="de-DE" dirty="0" smtClean="0"/>
              <a:t>COVID-19: Geografische Verteilung in Deutschland </a:t>
            </a:r>
            <a:br>
              <a:rPr lang="de-DE" dirty="0" smtClean="0"/>
            </a:br>
            <a:r>
              <a:rPr lang="de-DE" sz="1600" b="0" dirty="0" smtClean="0">
                <a:solidFill>
                  <a:schemeClr val="tx1"/>
                </a:solidFill>
              </a:rPr>
              <a:t>(Alle übermittelten Fälle, Datenstand 03.04.2020, </a:t>
            </a:r>
            <a:r>
              <a:rPr lang="de-DE" sz="1600" b="0" dirty="0">
                <a:solidFill>
                  <a:schemeClr val="tx1"/>
                </a:solidFill>
              </a:rPr>
              <a:t>0:00 Uhr)</a:t>
            </a:r>
            <a:endParaRPr lang="de-DE" sz="16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10</a:t>
            </a:fld>
            <a:endParaRPr lang="de-DE" dirty="0"/>
          </a:p>
        </p:txBody>
      </p:sp>
      <p:pic>
        <p:nvPicPr>
          <p:cNvPr id="1028"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4747" y="1155700"/>
            <a:ext cx="749798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78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199" y="180444"/>
            <a:ext cx="8092592" cy="1908215"/>
          </a:xfrm>
        </p:spPr>
        <p:txBody>
          <a:bodyPr/>
          <a:lstStyle/>
          <a:p>
            <a:r>
              <a:rPr lang="de-DE" sz="2400" dirty="0" smtClean="0"/>
              <a:t>7-Tage-Inzidenz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28.03.-03.04.2020)</a:t>
            </a:r>
            <a:r>
              <a:rPr lang="de-DE" sz="1600" dirty="0">
                <a:solidFill>
                  <a:schemeClr val="tx1"/>
                </a:solidFill>
              </a:rPr>
              <a:t/>
            </a:r>
            <a:br>
              <a:rPr lang="de-DE" sz="1600" dirty="0">
                <a:solidFill>
                  <a:schemeClr val="tx1"/>
                </a:solidFill>
              </a:rPr>
            </a:br>
            <a:r>
              <a:rPr lang="de-DE" sz="1800" dirty="0" smtClean="0">
                <a:solidFill>
                  <a:schemeClr val="tx1"/>
                </a:solidFill>
              </a:rPr>
              <a:t>73 </a:t>
            </a:r>
            <a:r>
              <a:rPr lang="de-DE" sz="1800" dirty="0">
                <a:solidFill>
                  <a:schemeClr val="tx1"/>
                </a:solidFill>
              </a:rPr>
              <a:t>LKs mit 7</a:t>
            </a:r>
            <a:r>
              <a:rPr lang="de-DE" sz="1800" dirty="0" smtClean="0">
                <a:solidFill>
                  <a:schemeClr val="tx1"/>
                </a:solidFill>
              </a:rPr>
              <a:t>-Tages-Inzidenz  51-100 Fälle/100.000 Einw.</a:t>
            </a:r>
            <a:br>
              <a:rPr lang="de-DE" sz="1800" dirty="0" smtClean="0">
                <a:solidFill>
                  <a:schemeClr val="tx1"/>
                </a:solidFill>
              </a:rPr>
            </a:br>
            <a:r>
              <a:rPr lang="de-DE" sz="1800" dirty="0" smtClean="0">
                <a:solidFill>
                  <a:schemeClr val="tx1"/>
                </a:solidFill>
              </a:rPr>
              <a:t>21 LK </a:t>
            </a:r>
            <a:r>
              <a:rPr lang="de-DE" sz="1800" dirty="0">
                <a:solidFill>
                  <a:schemeClr val="tx1"/>
                </a:solidFill>
              </a:rPr>
              <a:t>mit 7-Tages-Inzidenz  </a:t>
            </a:r>
            <a:r>
              <a:rPr lang="de-DE" sz="1800" dirty="0" smtClean="0">
                <a:solidFill>
                  <a:schemeClr val="tx1"/>
                </a:solidFill>
              </a:rPr>
              <a:t>  &gt; 100 </a:t>
            </a:r>
            <a:r>
              <a:rPr lang="de-DE" sz="1800" dirty="0">
                <a:solidFill>
                  <a:schemeClr val="tx1"/>
                </a:solidFill>
              </a:rPr>
              <a:t>Fälle/100.000 Einw</a:t>
            </a:r>
            <a:r>
              <a:rPr lang="de-DE" sz="1800" dirty="0" smtClean="0">
                <a:solidFill>
                  <a:schemeClr val="tx1"/>
                </a:solidFill>
              </a:rPr>
              <a:t>. (Tirschenreuth &gt;500! )</a:t>
            </a:r>
            <a:r>
              <a:rPr lang="de-DE" sz="1800" dirty="0">
                <a:solidFill>
                  <a:schemeClr val="tx1"/>
                </a:solidFill>
              </a:rPr>
              <a:t/>
            </a:r>
            <a:br>
              <a:rPr lang="de-DE" sz="1800" dirty="0">
                <a:solidFill>
                  <a:schemeClr val="tx1"/>
                </a:solidFill>
              </a:rPr>
            </a:br>
            <a:r>
              <a:rPr lang="de-DE" sz="1800" dirty="0" smtClean="0">
                <a:solidFill>
                  <a:schemeClr val="tx1"/>
                </a:solidFill>
              </a:rPr>
              <a:t/>
            </a:r>
            <a:br>
              <a:rPr lang="de-DE" sz="1800" dirty="0" smtClean="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11</a:t>
            </a:fld>
            <a:endParaRPr lang="de-DE" dirty="0"/>
          </a:p>
        </p:txBody>
      </p:sp>
      <p:pic>
        <p:nvPicPr>
          <p:cNvPr id="2051"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4747" y="1155700"/>
            <a:ext cx="749798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40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9917" y="197490"/>
            <a:ext cx="8092592" cy="1261884"/>
          </a:xfrm>
        </p:spPr>
        <p:txBody>
          <a:bodyPr/>
          <a:lstStyle/>
          <a:p>
            <a:r>
              <a:rPr lang="de-DE" sz="2400" dirty="0"/>
              <a:t>5</a:t>
            </a:r>
            <a:r>
              <a:rPr lang="de-DE" sz="2400" dirty="0" smtClean="0"/>
              <a:t>-Tage-Inzidenz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30.03.-03.04.2020)</a:t>
            </a:r>
            <a:r>
              <a:rPr lang="de-DE" sz="1600" dirty="0">
                <a:solidFill>
                  <a:schemeClr val="tx1"/>
                </a:solidFill>
              </a:rPr>
              <a:t/>
            </a:r>
            <a:br>
              <a:rPr lang="de-DE" sz="1600" dirty="0">
                <a:solidFill>
                  <a:schemeClr val="tx1"/>
                </a:solidFill>
              </a:rPr>
            </a:br>
            <a:r>
              <a:rPr lang="de-DE" sz="1800" dirty="0" smtClean="0">
                <a:solidFill>
                  <a:schemeClr val="tx1"/>
                </a:solidFill>
              </a:rPr>
              <a:t>39 LKs </a:t>
            </a:r>
            <a:r>
              <a:rPr lang="de-DE" sz="1800" dirty="0">
                <a:solidFill>
                  <a:schemeClr val="tx1"/>
                </a:solidFill>
              </a:rPr>
              <a:t>mit </a:t>
            </a:r>
            <a:r>
              <a:rPr lang="de-DE" sz="1800" dirty="0" smtClean="0">
                <a:solidFill>
                  <a:schemeClr val="tx1"/>
                </a:solidFill>
              </a:rPr>
              <a:t>5-Tages-Inzidenz  51-100 Fälle/100.000 Einw</a:t>
            </a:r>
            <a:r>
              <a:rPr lang="de-DE" sz="1800" dirty="0">
                <a:solidFill>
                  <a:schemeClr val="tx1"/>
                </a:solidFill>
              </a:rPr>
              <a:t>. </a:t>
            </a:r>
            <a:r>
              <a:rPr lang="de-DE" sz="1800" dirty="0" smtClean="0">
                <a:solidFill>
                  <a:schemeClr val="tx1"/>
                </a:solidFill>
              </a:rPr>
              <a:t/>
            </a:r>
            <a:br>
              <a:rPr lang="de-DE" sz="1800" dirty="0" smtClean="0">
                <a:solidFill>
                  <a:schemeClr val="tx1"/>
                </a:solidFill>
              </a:rPr>
            </a:br>
            <a:r>
              <a:rPr lang="de-DE" sz="1800" dirty="0" smtClean="0">
                <a:solidFill>
                  <a:schemeClr val="tx1"/>
                </a:solidFill>
              </a:rPr>
              <a:t>  5 LK mit </a:t>
            </a:r>
            <a:r>
              <a:rPr lang="de-DE" sz="1800" dirty="0">
                <a:solidFill>
                  <a:schemeClr val="tx1"/>
                </a:solidFill>
              </a:rPr>
              <a:t>5-Tages-Inzidenz  </a:t>
            </a:r>
            <a:r>
              <a:rPr lang="de-DE" sz="1800" dirty="0" smtClean="0">
                <a:solidFill>
                  <a:schemeClr val="tx1"/>
                </a:solidFill>
              </a:rPr>
              <a:t>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 </a:t>
            </a: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12</a:t>
            </a:fld>
            <a:endParaRPr lang="de-DE"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4747" y="1219071"/>
            <a:ext cx="749798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8559" y="221916"/>
            <a:ext cx="8092592" cy="1631216"/>
          </a:xfrm>
        </p:spPr>
        <p:txBody>
          <a:bodyPr/>
          <a:lstStyle/>
          <a:p>
            <a:r>
              <a:rPr lang="de-DE" sz="2400" dirty="0" smtClean="0"/>
              <a:t>3-Tage-Inzidenz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01.03.-03.04.2020)</a:t>
            </a:r>
            <a:r>
              <a:rPr lang="de-DE" sz="1600" dirty="0">
                <a:solidFill>
                  <a:schemeClr val="tx1"/>
                </a:solidFill>
              </a:rPr>
              <a:t/>
            </a:r>
            <a:br>
              <a:rPr lang="de-DE" sz="1600" dirty="0">
                <a:solidFill>
                  <a:schemeClr val="tx1"/>
                </a:solidFill>
              </a:rPr>
            </a:br>
            <a:r>
              <a:rPr lang="de-DE" sz="1800" dirty="0" smtClean="0">
                <a:solidFill>
                  <a:schemeClr val="tx1"/>
                </a:solidFill>
              </a:rPr>
              <a:t>13 LKs </a:t>
            </a:r>
            <a:r>
              <a:rPr lang="de-DE" sz="1800" dirty="0">
                <a:solidFill>
                  <a:schemeClr val="tx1"/>
                </a:solidFill>
              </a:rPr>
              <a:t>mit 3</a:t>
            </a:r>
            <a:r>
              <a:rPr lang="de-DE" sz="1800" dirty="0" smtClean="0">
                <a:solidFill>
                  <a:schemeClr val="tx1"/>
                </a:solidFill>
              </a:rPr>
              <a:t>-Tages-Inzidenz  51-100 Fälle/100.000 Einw.</a:t>
            </a:r>
            <a:br>
              <a:rPr lang="de-DE" sz="1800" dirty="0" smtClean="0">
                <a:solidFill>
                  <a:schemeClr val="tx1"/>
                </a:solidFill>
              </a:rPr>
            </a:br>
            <a:r>
              <a:rPr lang="de-DE" sz="1800" dirty="0" smtClean="0">
                <a:solidFill>
                  <a:schemeClr val="tx1"/>
                </a:solidFill>
              </a:rPr>
              <a:t>3 LK mit 3-Tages-Inzidenz     &gt; 100 </a:t>
            </a:r>
            <a:r>
              <a:rPr lang="de-DE" sz="1800" dirty="0">
                <a:solidFill>
                  <a:schemeClr val="tx1"/>
                </a:solidFill>
              </a:rPr>
              <a:t>Fälle/100.000 Einw.</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13</a:t>
            </a:fld>
            <a:endParaRPr lang="de-DE" dirty="0"/>
          </a:p>
        </p:txBody>
      </p:sp>
      <p:pic>
        <p:nvPicPr>
          <p:cNvPr id="409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4747" y="1155700"/>
            <a:ext cx="749798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265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4773" y="221916"/>
            <a:ext cx="8092592" cy="1354217"/>
          </a:xfrm>
        </p:spPr>
        <p:txBody>
          <a:bodyPr/>
          <a:lstStyle/>
          <a:p>
            <a:r>
              <a:rPr lang="de-DE" sz="2400" dirty="0" smtClean="0"/>
              <a:t>Vergleich mit Vorwoche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a:t>
            </a:r>
            <a:r>
              <a:rPr lang="de-DE" sz="1600" dirty="0">
                <a:solidFill>
                  <a:schemeClr val="tx1"/>
                </a:solidFill>
              </a:rPr>
              <a:t/>
            </a:r>
            <a:br>
              <a:rPr lang="de-DE" sz="1600" dirty="0">
                <a:solidFill>
                  <a:schemeClr val="tx1"/>
                </a:solidFill>
              </a:rPr>
            </a:br>
            <a:r>
              <a:rPr lang="de-DE" sz="1800" dirty="0">
                <a:solidFill>
                  <a:schemeClr val="tx1"/>
                </a:solidFill>
              </a:rPr>
              <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pic>
        <p:nvPicPr>
          <p:cNvPr id="512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4747" y="1155700"/>
            <a:ext cx="749798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32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7" y="312682"/>
            <a:ext cx="8498158" cy="584775"/>
          </a:xfrm>
          <a:noFill/>
        </p:spPr>
        <p:txBody>
          <a:bodyPr/>
          <a:lstStyle/>
          <a:p>
            <a:r>
              <a:rPr lang="de-DE" dirty="0" smtClean="0"/>
              <a:t>Trendanalysen der Kreise mit den meisten Fällen </a:t>
            </a:r>
            <a:br>
              <a:rPr lang="de-DE" dirty="0" smtClean="0"/>
            </a:br>
            <a:r>
              <a:rPr lang="de-DE" sz="1600" b="0" dirty="0" smtClean="0">
                <a:solidFill>
                  <a:schemeClr val="tx1"/>
                </a:solidFill>
              </a:rPr>
              <a:t>(</a:t>
            </a:r>
            <a:r>
              <a:rPr lang="de-DE" sz="1600" b="0" dirty="0">
                <a:solidFill>
                  <a:schemeClr val="tx1"/>
                </a:solidFill>
              </a:rPr>
              <a:t>Datenstand </a:t>
            </a:r>
            <a:r>
              <a:rPr lang="de-DE" sz="1600" b="0" dirty="0" smtClean="0">
                <a:solidFill>
                  <a:schemeClr val="tx1"/>
                </a:solidFill>
              </a:rPr>
              <a:t>03.04.2020, </a:t>
            </a:r>
            <a:r>
              <a:rPr lang="de-DE" sz="1600" b="0" dirty="0">
                <a:solidFill>
                  <a:schemeClr val="tx1"/>
                </a:solidFill>
              </a:rPr>
              <a:t>0:00 Uhr; nach </a:t>
            </a:r>
            <a:r>
              <a:rPr lang="de-DE" sz="1600" b="0" dirty="0" smtClean="0">
                <a:solidFill>
                  <a:schemeClr val="tx1"/>
                </a:solidFill>
              </a:rPr>
              <a:t>Erkrankungs- </a:t>
            </a:r>
            <a:r>
              <a:rPr lang="de-DE" sz="1600" b="0" dirty="0">
                <a:solidFill>
                  <a:schemeClr val="tx1"/>
                </a:solidFill>
              </a:rPr>
              <a:t>bzw. Meldedatum-Diagnoseverzug v. 5 Tagen)</a:t>
            </a:r>
            <a:endParaRPr lang="de-DE" sz="1600" b="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15</a:t>
            </a:fld>
            <a:endParaRPr lang="de-D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91" y="926716"/>
            <a:ext cx="8075981" cy="565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91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2" y="66218"/>
            <a:ext cx="7151434" cy="553998"/>
          </a:xfrm>
          <a:solidFill>
            <a:srgbClr val="FFFF00"/>
          </a:solidFill>
        </p:spPr>
        <p:txBody>
          <a:bodyPr/>
          <a:lstStyle/>
          <a:p>
            <a:r>
              <a:rPr lang="de-DE" dirty="0"/>
              <a:t>Top 15  Inzidenz – Trend  -  Exportierte Fälle </a:t>
            </a:r>
            <a:br>
              <a:rPr lang="de-DE" dirty="0"/>
            </a:br>
            <a:r>
              <a:rPr lang="de-DE" sz="1400" b="0" dirty="0" smtClean="0">
                <a:solidFill>
                  <a:schemeClr val="tx1"/>
                </a:solidFill>
              </a:rPr>
              <a:t>(Datenstand 30.03.2020,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smtClean="0"/>
              <a:t>03.04.2020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16</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888234397"/>
              </p:ext>
            </p:extLst>
          </p:nvPr>
        </p:nvGraphicFramePr>
        <p:xfrm>
          <a:off x="555922" y="730832"/>
          <a:ext cx="7260865" cy="5509560"/>
        </p:xfrm>
        <a:graphic>
          <a:graphicData uri="http://schemas.openxmlformats.org/drawingml/2006/table">
            <a:tbl>
              <a:tblPr/>
              <a:tblGrid>
                <a:gridCol w="318534"/>
                <a:gridCol w="1148997"/>
                <a:gridCol w="682573"/>
                <a:gridCol w="1046610"/>
                <a:gridCol w="682573"/>
                <a:gridCol w="1001106"/>
                <a:gridCol w="682573"/>
                <a:gridCol w="1015326"/>
                <a:gridCol w="682573"/>
              </a:tblGrid>
              <a:tr h="452381">
                <a:tc>
                  <a:txBody>
                    <a:bodyPr/>
                    <a:lstStyle/>
                    <a:p>
                      <a:pPr algn="l" fontAlgn="b"/>
                      <a:r>
                        <a:rPr lang="de-DE" sz="1000" b="1" i="0" u="none" strike="noStrike" dirty="0">
                          <a:solidFill>
                            <a:srgbClr val="000000"/>
                          </a:solidFill>
                          <a:effectLst/>
                          <a:latin typeface="Calibri"/>
                        </a:rPr>
                        <a:t>Rang</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Fällen</a:t>
                      </a:r>
                    </a:p>
                    <a:p>
                      <a:pPr algn="l" fontAlgn="b"/>
                      <a:r>
                        <a:rPr lang="de-DE" sz="1000" b="1" i="0" u="none" strike="noStrike" dirty="0">
                          <a:solidFill>
                            <a:srgbClr val="000000"/>
                          </a:solidFill>
                          <a:effectLst/>
                          <a:latin typeface="Calibri"/>
                        </a:rPr>
                        <a:t> </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7-Tages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Exponentieller Trend</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2283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575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368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Salzlandkreis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0,27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01168">
                <a:tc>
                  <a:txBody>
                    <a:bodyPr/>
                    <a:lstStyle/>
                    <a:p>
                      <a:pPr algn="l" fontAlgn="b"/>
                      <a:r>
                        <a:rPr lang="de-DE" sz="1000" b="1" i="0" u="none" strike="noStrike" dirty="0">
                          <a:solidFill>
                            <a:srgbClr val="000000"/>
                          </a:solidFill>
                          <a:effectLst/>
                          <a:latin typeface="Calibri"/>
                        </a:rPr>
                        <a:t>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2053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483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Neustadt a.d.Waldnaab</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0,25</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8742">
                <a:tc>
                  <a:txBody>
                    <a:bodyPr/>
                    <a:lstStyle/>
                    <a:p>
                      <a:pPr algn="l" fontAlgn="b"/>
                      <a:r>
                        <a:rPr lang="de-DE" sz="1000" b="1" i="0" u="none" strike="noStrike" dirty="0">
                          <a:solidFill>
                            <a:srgbClr val="000000"/>
                          </a:solidFill>
                          <a:effectLst/>
                          <a:latin typeface="Calibri"/>
                        </a:rPr>
                        <a:t>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1229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Hohenlohekreis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360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Bielefeld</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0,2</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Köln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755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282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Wunsidel</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163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Günzburg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737</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281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Neustadt </a:t>
                      </a:r>
                      <a:r>
                        <a:rPr lang="de-DE" sz="1000" b="1" i="0" u="none" strike="noStrike" dirty="0" err="1">
                          <a:solidFill>
                            <a:srgbClr val="000000"/>
                          </a:solidFill>
                          <a:effectLst/>
                          <a:latin typeface="Calibri"/>
                        </a:rPr>
                        <a:t>a.d.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Waldnaab</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161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Ostallgäu</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009">
                <a:tc>
                  <a:txBody>
                    <a:bodyPr/>
                    <a:lstStyle/>
                    <a:p>
                      <a:pPr algn="l" fontAlgn="b"/>
                      <a:r>
                        <a:rPr lang="de-DE" sz="1000" b="1" i="0" u="none" strike="noStrike" dirty="0">
                          <a:solidFill>
                            <a:srgbClr val="000000"/>
                          </a:solidFill>
                          <a:effectLst/>
                          <a:latin typeface="Calibri"/>
                        </a:rPr>
                        <a:t>6</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StadtRegion Aachen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716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253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158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67928">
                <a:tc>
                  <a:txBody>
                    <a:bodyPr/>
                    <a:lstStyle/>
                    <a:p>
                      <a:pPr algn="l" fontAlgn="b"/>
                      <a:r>
                        <a:rPr lang="de-DE" sz="1000" b="1" i="0" u="none" strike="noStrike" dirty="0">
                          <a:solidFill>
                            <a:srgbClr val="000000"/>
                          </a:solidFill>
                          <a:effectLst/>
                          <a:latin typeface="Calibri"/>
                        </a:rPr>
                        <a:t>7</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Region Hannover</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715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251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8491">
                <a:tc>
                  <a:txBody>
                    <a:bodyPr/>
                    <a:lstStyle/>
                    <a:p>
                      <a:pPr algn="l" fontAlgn="b"/>
                      <a:r>
                        <a:rPr lang="de-DE" sz="1000" b="1" i="0" u="none" strike="noStrike" dirty="0">
                          <a:solidFill>
                            <a:srgbClr val="000000"/>
                          </a:solidFill>
                          <a:effectLst/>
                          <a:latin typeface="Calibri"/>
                        </a:rPr>
                        <a:t>8</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248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Ansbach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4600">
                <a:tc>
                  <a:txBody>
                    <a:bodyPr/>
                    <a:lstStyle/>
                    <a:p>
                      <a:pPr algn="l" fontAlgn="b"/>
                      <a:r>
                        <a:rPr lang="de-DE" sz="1000" b="1" i="0" u="none" strike="noStrike" dirty="0">
                          <a:solidFill>
                            <a:srgbClr val="000000"/>
                          </a:solidFill>
                          <a:effectLst/>
                          <a:latin typeface="Calibri"/>
                        </a:rPr>
                        <a:t>9</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683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228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0,16</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10</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Tübingen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575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196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0,16</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884">
                <a:tc>
                  <a:txBody>
                    <a:bodyPr/>
                    <a:lstStyle/>
                    <a:p>
                      <a:pPr algn="l" fontAlgn="b"/>
                      <a:r>
                        <a:rPr lang="de-DE" sz="1000" b="1" i="0" u="none" strike="noStrike" dirty="0">
                          <a:solidFill>
                            <a:srgbClr val="000000"/>
                          </a:solidFill>
                          <a:effectLst/>
                          <a:latin typeface="Calibri"/>
                        </a:rPr>
                        <a:t>11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Ludwigsburg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544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Neustadt a.d.Waldnaab</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192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Braunschweig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0,15</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0207">
                <a:tc>
                  <a:txBody>
                    <a:bodyPr/>
                    <a:lstStyle/>
                    <a:p>
                      <a:pPr algn="l" fontAlgn="b"/>
                      <a:r>
                        <a:rPr lang="de-DE" sz="1000" b="1" i="0" u="none" strike="noStrike" dirty="0">
                          <a:solidFill>
                            <a:srgbClr val="000000"/>
                          </a:solidFill>
                          <a:effectLst/>
                          <a:latin typeface="Calibri"/>
                        </a:rPr>
                        <a:t>12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München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536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186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Zollernalbkreis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118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Rottweil</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75562">
                <a:tc>
                  <a:txBody>
                    <a:bodyPr/>
                    <a:lstStyle/>
                    <a:p>
                      <a:pPr algn="l" fontAlgn="b"/>
                      <a:r>
                        <a:rPr lang="de-DE" sz="1000" b="1" i="0" u="none" strike="noStrike" dirty="0">
                          <a:solidFill>
                            <a:srgbClr val="000000"/>
                          </a:solidFill>
                          <a:effectLst/>
                          <a:latin typeface="Calibri"/>
                        </a:rPr>
                        <a:t>13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Rhein-Sieg-Kreis</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483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Würzburg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Saale-Orla-Kreis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15813">
                <a:tc>
                  <a:txBody>
                    <a:bodyPr/>
                    <a:lstStyle/>
                    <a:p>
                      <a:pPr algn="l" fontAlgn="b"/>
                      <a:r>
                        <a:rPr lang="de-DE" sz="1000" b="1" i="0" u="none" strike="noStrike" dirty="0">
                          <a:solidFill>
                            <a:srgbClr val="000000"/>
                          </a:solidFill>
                          <a:effectLst/>
                          <a:latin typeface="Calibri"/>
                        </a:rPr>
                        <a:t>14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478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182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Weiden i.d. Opf.</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Bayreuth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49955">
                <a:tc>
                  <a:txBody>
                    <a:bodyPr/>
                    <a:lstStyle/>
                    <a:p>
                      <a:pPr algn="l" fontAlgn="b"/>
                      <a:r>
                        <a:rPr lang="de-DE" sz="1000" b="1" i="0" u="none" strike="noStrike" dirty="0">
                          <a:solidFill>
                            <a:srgbClr val="000000"/>
                          </a:solidFill>
                          <a:effectLst/>
                          <a:latin typeface="Calibri"/>
                        </a:rPr>
                        <a:t>15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Freising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445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Starnberg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err="1">
                          <a:solidFill>
                            <a:srgbClr val="000000"/>
                          </a:solidFill>
                          <a:effectLst/>
                          <a:latin typeface="Calibri"/>
                        </a:rPr>
                        <a:t>Lk</a:t>
                      </a:r>
                      <a:r>
                        <a:rPr lang="de-DE" sz="1000" b="1" i="0" u="none" strike="noStrike" dirty="0">
                          <a:solidFill>
                            <a:srgbClr val="000000"/>
                          </a:solidFill>
                          <a:effectLst/>
                          <a:latin typeface="Calibri"/>
                        </a:rPr>
                        <a:t>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Landsberg </a:t>
                      </a:r>
                      <a:r>
                        <a:rPr lang="de-DE" sz="1000" b="1" i="0" u="none" strike="noStrike" dirty="0" err="1">
                          <a:solidFill>
                            <a:srgbClr val="000000"/>
                          </a:solidFill>
                          <a:effectLst/>
                          <a:latin typeface="Calibri"/>
                        </a:rPr>
                        <a:t>a.Lech</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94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172528" y="66218"/>
            <a:ext cx="7000168" cy="553998"/>
          </a:xfrm>
          <a:noFill/>
        </p:spPr>
        <p:txBody>
          <a:bodyPr/>
          <a:lstStyle/>
          <a:p>
            <a:r>
              <a:rPr lang="de-DE" dirty="0"/>
              <a:t>Top 15  Inzidenz – Trend  -  Exportierte Fälle </a:t>
            </a:r>
            <a:br>
              <a:rPr lang="de-DE" dirty="0"/>
            </a:br>
            <a:r>
              <a:rPr lang="de-DE" sz="1400" b="0" dirty="0" smtClean="0">
                <a:solidFill>
                  <a:schemeClr val="tx1"/>
                </a:solidFill>
              </a:rPr>
              <a:t>(Datenstand 31.03.2020,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smtClean="0"/>
              <a:t>03.04.2020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17</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4" name="Tabelle 3"/>
          <p:cNvGraphicFramePr>
            <a:graphicFrameLocks noGrp="1"/>
          </p:cNvGraphicFramePr>
          <p:nvPr>
            <p:extLst>
              <p:ext uri="{D42A27DB-BD31-4B8C-83A1-F6EECF244321}">
                <p14:modId xmlns:p14="http://schemas.microsoft.com/office/powerpoint/2010/main" val="1576504482"/>
              </p:ext>
            </p:extLst>
          </p:nvPr>
        </p:nvGraphicFramePr>
        <p:xfrm>
          <a:off x="397711" y="802017"/>
          <a:ext cx="7655209" cy="5635214"/>
        </p:xfrm>
        <a:graphic>
          <a:graphicData uri="http://schemas.openxmlformats.org/drawingml/2006/table">
            <a:tbl>
              <a:tblPr/>
              <a:tblGrid>
                <a:gridCol w="335834"/>
                <a:gridCol w="1211400"/>
                <a:gridCol w="719644"/>
                <a:gridCol w="1103453"/>
                <a:gridCol w="719644"/>
                <a:gridCol w="1055477"/>
                <a:gridCol w="719644"/>
                <a:gridCol w="1070469"/>
                <a:gridCol w="719644"/>
              </a:tblGrid>
              <a:tr h="476950">
                <a:tc>
                  <a:txBody>
                    <a:bodyPr/>
                    <a:lstStyle/>
                    <a:p>
                      <a:pPr algn="ctr" fontAlgn="b"/>
                      <a:r>
                        <a:rPr lang="de-DE" sz="1100" b="1" i="0" u="none" strike="noStrike" dirty="0">
                          <a:solidFill>
                            <a:srgbClr val="000000"/>
                          </a:solidFill>
                          <a:effectLst/>
                          <a:latin typeface="Calibri"/>
                        </a:rPr>
                        <a:t>Rang</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Fällen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7-Tages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Exponentieller Trend</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r>
              <a:tr h="332965">
                <a:tc>
                  <a:txBody>
                    <a:bodyPr/>
                    <a:lstStyle/>
                    <a:p>
                      <a:pPr algn="r" fontAlgn="b"/>
                      <a:r>
                        <a:rPr lang="de-DE" sz="1000" b="1" i="0" u="none" strike="noStrike" dirty="0">
                          <a:solidFill>
                            <a:srgbClr val="000000"/>
                          </a:solidFill>
                          <a:effectLst/>
                          <a:latin typeface="Calibri"/>
                        </a:rPr>
                        <a:t>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2444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rtl="0" fontAlgn="b"/>
                      <a:r>
                        <a:rPr lang="de-DE" sz="1000" b="1" i="0" u="none" strike="noStrike" dirty="0">
                          <a:solidFill>
                            <a:srgbClr val="000000"/>
                          </a:solidFill>
                          <a:effectLst/>
                          <a:latin typeface="Calibri"/>
                        </a:rPr>
                        <a:t>614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fontAlgn="b"/>
                      <a:r>
                        <a:rPr lang="de-DE" sz="1000" b="1" i="0" u="none" strike="noStrike" dirty="0">
                          <a:solidFill>
                            <a:srgbClr val="000000"/>
                          </a:solidFill>
                          <a:effectLst/>
                          <a:latin typeface="Calibri"/>
                        </a:rPr>
                        <a:t>364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0,22</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22956">
                <a:tc>
                  <a:txBody>
                    <a:bodyPr/>
                    <a:lstStyle/>
                    <a:p>
                      <a:pPr algn="r" fontAlgn="b"/>
                      <a:r>
                        <a:rPr lang="de-DE" sz="1000" b="1" i="0" u="none" strike="noStrike">
                          <a:solidFill>
                            <a:srgbClr val="000000"/>
                          </a:solidFill>
                          <a:effectLst/>
                          <a:latin typeface="Calibri"/>
                        </a:rPr>
                        <a:t>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2191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rtl="0" fontAlgn="b"/>
                      <a:r>
                        <a:rPr lang="de-DE" sz="1000" b="1" i="0" u="none" strike="noStrike" dirty="0">
                          <a:solidFill>
                            <a:srgbClr val="000000"/>
                          </a:solidFill>
                          <a:effectLst/>
                          <a:latin typeface="Calibri"/>
                        </a:rPr>
                        <a:t>487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206</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Günzburg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0,18</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25766">
                <a:tc>
                  <a:txBody>
                    <a:bodyPr/>
                    <a:lstStyle/>
                    <a:p>
                      <a:pPr algn="r" fontAlgn="b"/>
                      <a:r>
                        <a:rPr lang="de-DE" sz="1000" b="1" i="0" u="none" strike="noStrike">
                          <a:solidFill>
                            <a:srgbClr val="000000"/>
                          </a:solidFill>
                          <a:effectLst/>
                          <a:latin typeface="Calibri"/>
                        </a:rPr>
                        <a:t>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fontAlgn="b"/>
                      <a:r>
                        <a:rPr lang="de-DE" sz="1000" b="1" i="0" u="none" strike="noStrike" dirty="0">
                          <a:solidFill>
                            <a:srgbClr val="000000"/>
                          </a:solidFill>
                          <a:effectLst/>
                          <a:latin typeface="Calibri"/>
                        </a:rPr>
                        <a:t>1238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405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200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Köln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992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rtl="0" fontAlgn="b"/>
                      <a:r>
                        <a:rPr lang="de-DE" sz="1000" b="1" i="0" u="none" strike="noStrike" dirty="0">
                          <a:solidFill>
                            <a:srgbClr val="000000"/>
                          </a:solidFill>
                          <a:effectLst/>
                          <a:latin typeface="Calibri"/>
                        </a:rPr>
                        <a:t>289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 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172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Ostallgäu</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algn="r" fontAlgn="b"/>
                      <a:r>
                        <a:rPr lang="de-DE" sz="1000" b="1" i="0" u="none" strike="noStrike">
                          <a:solidFill>
                            <a:srgbClr val="000000"/>
                          </a:solidFill>
                          <a:effectLst/>
                          <a:latin typeface="Calibri"/>
                        </a:rPr>
                        <a:t>5</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Region Hannover</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171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Kaufbeuren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1974">
                <a:tc>
                  <a:txBody>
                    <a:bodyPr/>
                    <a:lstStyle/>
                    <a:p>
                      <a:pPr algn="r" fontAlgn="b"/>
                      <a:r>
                        <a:rPr lang="de-DE" sz="1000" b="1" i="0" u="none" strike="noStrike">
                          <a:solidFill>
                            <a:srgbClr val="000000"/>
                          </a:solidFill>
                          <a:effectLst/>
                          <a:latin typeface="Calibri"/>
                        </a:rPr>
                        <a:t>6</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760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281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151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Saale-Orla-Kreis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a:solidFill>
                            <a:srgbClr val="000000"/>
                          </a:solidFill>
                          <a:effectLst/>
                          <a:latin typeface="Calibri"/>
                        </a:rPr>
                        <a:t>7</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748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251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Calibri"/>
                        </a:rPr>
                        <a:t>LK </a:t>
                      </a:r>
                      <a:r>
                        <a:rPr lang="de-DE" sz="1000" b="1" i="0" u="none" strike="noStrike" dirty="0" err="1" smtClean="0">
                          <a:solidFill>
                            <a:srgbClr val="000000"/>
                          </a:solidFill>
                          <a:effectLst/>
                          <a:latin typeface="Calibri"/>
                        </a:rPr>
                        <a:t>Wunsidel</a:t>
                      </a:r>
                      <a:r>
                        <a:rPr lang="de-DE" sz="1000" b="1" i="0" u="none" strike="noStrike" dirty="0" smtClean="0">
                          <a:solidFill>
                            <a:srgbClr val="000000"/>
                          </a:solidFill>
                          <a:effectLst/>
                          <a:latin typeface="Calibri"/>
                        </a:rPr>
                        <a:t> </a:t>
                      </a:r>
                      <a:r>
                        <a:rPr lang="de-DE" sz="1000" b="1" i="0" u="none" strike="noStrike" dirty="0" err="1" smtClean="0">
                          <a:solidFill>
                            <a:srgbClr val="000000"/>
                          </a:solidFill>
                          <a:effectLst/>
                          <a:latin typeface="+mn-lt"/>
                        </a:rPr>
                        <a:t>i.Fichtelgebirge</a:t>
                      </a:r>
                      <a:endParaRPr lang="de-DE" sz="1000" b="1" i="0" u="none" strike="noStrike" dirty="0" smtClean="0">
                        <a:solidFill>
                          <a:srgbClr val="000000"/>
                        </a:solidFill>
                        <a:effectLst/>
                        <a:latin typeface="+mn-lt"/>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149</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0,15</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r>
              <a:tr h="377961">
                <a:tc>
                  <a:txBody>
                    <a:bodyPr/>
                    <a:lstStyle/>
                    <a:p>
                      <a:pPr algn="r" fontAlgn="b"/>
                      <a:r>
                        <a:rPr lang="de-DE" sz="1000" b="1" i="0" u="none" strike="noStrike">
                          <a:solidFill>
                            <a:srgbClr val="000000"/>
                          </a:solidFill>
                          <a:effectLst/>
                          <a:latin typeface="Calibri"/>
                        </a:rPr>
                        <a:t>8</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err="1">
                          <a:solidFill>
                            <a:srgbClr val="000000"/>
                          </a:solidFill>
                          <a:effectLst/>
                          <a:latin typeface="Calibri"/>
                        </a:rPr>
                        <a:t>StadtRegion</a:t>
                      </a:r>
                      <a:r>
                        <a:rPr lang="de-DE" sz="1000" b="1" i="0" u="none" strike="noStrike" dirty="0">
                          <a:solidFill>
                            <a:srgbClr val="000000"/>
                          </a:solidFill>
                          <a:effectLst/>
                          <a:latin typeface="Calibri"/>
                        </a:rPr>
                        <a:t> Aachen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715</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248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133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78971">
                <a:tc>
                  <a:txBody>
                    <a:bodyPr/>
                    <a:lstStyle/>
                    <a:p>
                      <a:pPr algn="r" fontAlgn="b"/>
                      <a:r>
                        <a:rPr lang="de-DE" sz="1000" b="1" i="0" u="none" strike="noStrike">
                          <a:solidFill>
                            <a:srgbClr val="000000"/>
                          </a:solidFill>
                          <a:effectLst/>
                          <a:latin typeface="Calibri"/>
                        </a:rPr>
                        <a:t>9</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238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10</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Ludwigsburg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673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123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Main-Tauber-Kreis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50964">
                <a:tc>
                  <a:txBody>
                    <a:bodyPr/>
                    <a:lstStyle/>
                    <a:p>
                      <a:pPr algn="r" fontAlgn="b"/>
                      <a:r>
                        <a:rPr lang="de-DE" sz="1000" b="1" i="0" u="none" strike="noStrike" dirty="0">
                          <a:solidFill>
                            <a:srgbClr val="000000"/>
                          </a:solidFill>
                          <a:effectLst/>
                          <a:latin typeface="Calibri"/>
                        </a:rPr>
                        <a:t>11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657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206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Hildburghausen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05968">
                <a:tc>
                  <a:txBody>
                    <a:bodyPr/>
                    <a:lstStyle/>
                    <a:p>
                      <a:pPr algn="r" fontAlgn="b"/>
                      <a:r>
                        <a:rPr lang="de-DE" sz="1000" b="1" i="0" u="none" strike="noStrike">
                          <a:solidFill>
                            <a:srgbClr val="000000"/>
                          </a:solidFill>
                          <a:effectLst/>
                          <a:latin typeface="Calibri"/>
                        </a:rPr>
                        <a:t>12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110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dirty="0">
                          <a:solidFill>
                            <a:srgbClr val="000000"/>
                          </a:solidFill>
                          <a:effectLst/>
                          <a:latin typeface="Calibri"/>
                        </a:rPr>
                        <a:t>13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558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199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Weiden </a:t>
                      </a:r>
                      <a:r>
                        <a:rPr lang="de-DE" sz="1000" b="1" i="0" u="none" strike="noStrike" dirty="0" err="1">
                          <a:solidFill>
                            <a:srgbClr val="000000"/>
                          </a:solidFill>
                          <a:effectLst/>
                          <a:latin typeface="Calibri"/>
                        </a:rPr>
                        <a:t>i.d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Opf</a:t>
                      </a:r>
                      <a:r>
                        <a:rPr lang="de-DE" sz="1000" b="1" i="0" u="none" strike="noStrike" dirty="0">
                          <a:solidFill>
                            <a:srgbClr val="000000"/>
                          </a:solidFill>
                          <a:effectLst/>
                          <a:latin typeface="Calibri"/>
                        </a:rPr>
                        <a:t>.</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32965">
                <a:tc>
                  <a:txBody>
                    <a:bodyPr/>
                    <a:lstStyle/>
                    <a:p>
                      <a:pPr algn="r" fontAlgn="b"/>
                      <a:r>
                        <a:rPr lang="de-DE" sz="1000" b="1" i="0" u="none" strike="noStrike" dirty="0">
                          <a:solidFill>
                            <a:srgbClr val="000000"/>
                          </a:solidFill>
                          <a:effectLst/>
                          <a:latin typeface="Calibri"/>
                        </a:rPr>
                        <a:t>14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Rhein-Sieg-Kreis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Würzburg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189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l" fontAlgn="b"/>
                      <a:r>
                        <a:rPr lang="de-DE" sz="1000" b="1" i="0" u="none" strike="noStrike" dirty="0">
                          <a:solidFill>
                            <a:srgbClr val="000000"/>
                          </a:solidFill>
                          <a:effectLst/>
                          <a:latin typeface="Calibri"/>
                        </a:rPr>
                        <a:t>SK Ludwigshafen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marL="0" algn="r" defTabSz="457200" rtl="0" eaLnBrk="1" fontAlgn="b" latinLnBrk="0" hangingPunct="1"/>
                      <a:r>
                        <a:rPr lang="de-DE" sz="1000" b="1" i="0" u="none" strike="noStrike" kern="1200" dirty="0" smtClean="0">
                          <a:solidFill>
                            <a:schemeClr val="tx1"/>
                          </a:solidFill>
                          <a:effectLst/>
                          <a:latin typeface="Calibri"/>
                          <a:ea typeface="+mn-ea"/>
                          <a:cs typeface="+mn-cs"/>
                        </a:rPr>
                        <a:t>15</a:t>
                      </a:r>
                      <a:endParaRPr lang="de-DE" sz="1000" b="1" i="0" u="none" strike="noStrike" kern="1200" dirty="0">
                        <a:solidFill>
                          <a:schemeClr val="tx1"/>
                        </a:solidFill>
                        <a:effectLst/>
                        <a:latin typeface="Calibri"/>
                        <a:ea typeface="+mn-ea"/>
                        <a:cs typeface="+mn-cs"/>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Freising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445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Starnberg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l" rtl="0" fontAlgn="b"/>
                      <a:r>
                        <a:rPr lang="de-DE" sz="1000" b="1" i="0" u="none" strike="noStrike" dirty="0">
                          <a:solidFill>
                            <a:srgbClr val="000000"/>
                          </a:solidFill>
                          <a:effectLst/>
                          <a:latin typeface="Calibri"/>
                        </a:rPr>
                        <a:t>180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smtClean="0">
                          <a:solidFill>
                            <a:srgbClr val="000000"/>
                          </a:solidFill>
                          <a:effectLst/>
                          <a:latin typeface="Calibri"/>
                          <a:ea typeface="+mn-ea"/>
                          <a:cs typeface="+mn-cs"/>
                        </a:rPr>
                        <a:t>LK </a:t>
                      </a:r>
                      <a:r>
                        <a:rPr lang="de-DE" sz="1000" b="1" i="0" u="none" strike="noStrike" kern="1200" dirty="0">
                          <a:solidFill>
                            <a:srgbClr val="000000"/>
                          </a:solidFill>
                          <a:effectLst/>
                          <a:latin typeface="Calibri"/>
                          <a:ea typeface="+mn-ea"/>
                          <a:cs typeface="+mn-cs"/>
                        </a:rPr>
                        <a:t>Heinsberg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100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Landsberg </a:t>
                      </a:r>
                      <a:r>
                        <a:rPr lang="de-DE" sz="1000" b="1" i="0" u="none" strike="noStrike" kern="1200" dirty="0" err="1">
                          <a:solidFill>
                            <a:srgbClr val="000000"/>
                          </a:solidFill>
                          <a:effectLst/>
                          <a:latin typeface="Calibri"/>
                          <a:ea typeface="+mn-ea"/>
                          <a:cs typeface="+mn-cs"/>
                        </a:rPr>
                        <a:t>a.Lech</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0,14</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514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9694" y="184865"/>
            <a:ext cx="8092592" cy="338554"/>
          </a:xfrm>
          <a:noFill/>
        </p:spPr>
        <p:txBody>
          <a:bodyPr/>
          <a:lstStyle/>
          <a:p>
            <a:r>
              <a:rPr lang="de-DE" dirty="0" smtClean="0"/>
              <a:t>Expositionsorte national </a:t>
            </a:r>
            <a:r>
              <a:rPr lang="de-DE" sz="1600" b="0" dirty="0">
                <a:solidFill>
                  <a:schemeClr val="tx1"/>
                </a:solidFill>
              </a:rPr>
              <a:t>(Datenstand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a:t>
            </a:r>
            <a:endParaRPr lang="de-DE" sz="1600" b="0" dirty="0">
              <a:solidFill>
                <a:schemeClr val="tx1"/>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18</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675883287"/>
              </p:ext>
            </p:extLst>
          </p:nvPr>
        </p:nvGraphicFramePr>
        <p:xfrm>
          <a:off x="529165" y="894446"/>
          <a:ext cx="8167159" cy="5697461"/>
        </p:xfrm>
        <a:graphic>
          <a:graphicData uri="http://schemas.openxmlformats.org/drawingml/2006/table">
            <a:tbl>
              <a:tblPr firstRow="1" firstCol="1">
                <a:tableStyleId>{B301B821-A1FF-4177-AEE7-76D212191A09}</a:tableStyleId>
              </a:tblPr>
              <a:tblGrid>
                <a:gridCol w="2342685"/>
                <a:gridCol w="1740891"/>
                <a:gridCol w="4083583"/>
              </a:tblGrid>
              <a:tr h="465796">
                <a:tc>
                  <a:txBody>
                    <a:bodyPr/>
                    <a:lstStyle/>
                    <a:p>
                      <a:pPr algn="l" fontAlgn="ctr"/>
                      <a:r>
                        <a:rPr lang="de-DE" sz="1200" u="none" strike="noStrike" dirty="0" smtClean="0">
                          <a:effectLst/>
                        </a:rPr>
                        <a:t>Bundesland (Expositionsort)</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Anzahl Nennungen</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Häufig genannte </a:t>
                      </a:r>
                      <a:r>
                        <a:rPr lang="de-DE" sz="1200" u="none" strike="noStrike" dirty="0" smtClean="0">
                          <a:effectLst/>
                        </a:rPr>
                        <a:t>Kreise </a:t>
                      </a:r>
                    </a:p>
                    <a:p>
                      <a:pPr algn="r" fontAlgn="ctr"/>
                      <a:endParaRPr lang="de-DE" sz="1200" b="1" i="0" u="none" strike="noStrike" dirty="0">
                        <a:solidFill>
                          <a:srgbClr val="FFFFFF"/>
                        </a:solidFill>
                        <a:effectLst/>
                        <a:latin typeface="Arial"/>
                      </a:endParaRPr>
                    </a:p>
                  </a:txBody>
                  <a:tcPr anchor="ctr"/>
                </a:tc>
              </a:tr>
              <a:tr h="439298">
                <a:tc>
                  <a:txBody>
                    <a:bodyPr/>
                    <a:lstStyle/>
                    <a:p>
                      <a:pPr algn="l" fontAlgn="b"/>
                      <a:r>
                        <a:rPr lang="de-DE" sz="1800" b="0" i="0" u="none" strike="noStrike">
                          <a:effectLst/>
                          <a:latin typeface="+mj-lt"/>
                        </a:rPr>
                        <a:t>Bayern</a:t>
                      </a:r>
                    </a:p>
                  </a:txBody>
                  <a:tcPr marL="0" marR="0" marT="0" marB="0" anchor="b"/>
                </a:tc>
                <a:tc>
                  <a:txBody>
                    <a:bodyPr/>
                    <a:lstStyle/>
                    <a:p>
                      <a:pPr algn="r" fontAlgn="b"/>
                      <a:r>
                        <a:rPr lang="de-DE" sz="1800" b="0" i="0" u="none" strike="noStrike" dirty="0" smtClean="0">
                          <a:effectLst/>
                          <a:latin typeface="+mj-lt"/>
                        </a:rPr>
                        <a:t>9.203</a:t>
                      </a:r>
                      <a:endParaRPr lang="de-DE" sz="1800" b="0" i="0" u="none" strike="noStrike" dirty="0">
                        <a:effectLst/>
                        <a:latin typeface="+mj-lt"/>
                      </a:endParaRPr>
                    </a:p>
                  </a:txBody>
                  <a:tcPr marL="0" marR="0" marT="0" marB="0" anchor="b"/>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rPr>
                        <a:t>Rosenheim:  907; Tirschenreuth: 657; </a:t>
                      </a:r>
                    </a:p>
                    <a:p>
                      <a:pPr marL="0" algn="r" defTabSz="457200" rtl="0" eaLnBrk="1" fontAlgn="ctr" latinLnBrk="0" hangingPunct="1"/>
                      <a:r>
                        <a:rPr lang="de-DE" sz="1200" u="none" strike="noStrike" kern="1200" dirty="0" smtClean="0">
                          <a:solidFill>
                            <a:schemeClr val="tx1"/>
                          </a:solidFill>
                          <a:effectLst/>
                        </a:rPr>
                        <a:t>Freising: 518; LK Dachau:</a:t>
                      </a:r>
                      <a:r>
                        <a:rPr lang="de-DE" sz="1200" u="none" strike="noStrike" kern="1200" baseline="0" dirty="0" smtClean="0">
                          <a:solidFill>
                            <a:schemeClr val="tx1"/>
                          </a:solidFill>
                          <a:effectLst/>
                        </a:rPr>
                        <a:t> 391, LK Neustadt </a:t>
                      </a:r>
                      <a:r>
                        <a:rPr lang="de-DE" sz="1200" u="none" strike="noStrike" kern="1200" baseline="0" dirty="0" err="1" smtClean="0">
                          <a:solidFill>
                            <a:schemeClr val="tx1"/>
                          </a:solidFill>
                          <a:effectLst/>
                        </a:rPr>
                        <a:t>a.d.</a:t>
                      </a:r>
                      <a:r>
                        <a:rPr lang="de-DE" sz="1200" u="none" strike="noStrike" kern="1200" baseline="0" dirty="0" smtClean="0">
                          <a:solidFill>
                            <a:schemeClr val="tx1"/>
                          </a:solidFill>
                          <a:effectLst/>
                        </a:rPr>
                        <a:t> </a:t>
                      </a:r>
                      <a:r>
                        <a:rPr lang="de-DE" sz="1200" u="none" strike="noStrike" kern="1200" baseline="0" dirty="0" err="1" smtClean="0">
                          <a:solidFill>
                            <a:schemeClr val="tx1"/>
                          </a:solidFill>
                          <a:effectLst/>
                        </a:rPr>
                        <a:t>Waldnaab</a:t>
                      </a:r>
                      <a:r>
                        <a:rPr lang="de-DE" sz="1200" u="none" strike="noStrike" kern="1200" baseline="0" dirty="0" smtClean="0">
                          <a:solidFill>
                            <a:schemeClr val="tx1"/>
                          </a:solidFill>
                          <a:effectLst/>
                        </a:rPr>
                        <a:t> 331</a:t>
                      </a:r>
                    </a:p>
                  </a:txBody>
                  <a:tcPr anchor="ctr"/>
                </a:tc>
              </a:tr>
              <a:tr h="456305">
                <a:tc>
                  <a:txBody>
                    <a:bodyPr/>
                    <a:lstStyle/>
                    <a:p>
                      <a:pPr algn="l" fontAlgn="b"/>
                      <a:r>
                        <a:rPr lang="de-DE" sz="1800" b="0" i="0" u="none" strike="noStrike">
                          <a:effectLst/>
                          <a:latin typeface="+mj-lt"/>
                        </a:rPr>
                        <a:t>Nordrhein-Westfalen</a:t>
                      </a:r>
                    </a:p>
                  </a:txBody>
                  <a:tcPr marL="0" marR="0" marT="0" marB="0" anchor="b"/>
                </a:tc>
                <a:tc>
                  <a:txBody>
                    <a:bodyPr/>
                    <a:lstStyle/>
                    <a:p>
                      <a:pPr algn="r" fontAlgn="b"/>
                      <a:r>
                        <a:rPr lang="de-DE" sz="1800" b="0" i="0" u="none" strike="noStrike" dirty="0" smtClean="0">
                          <a:effectLst/>
                          <a:latin typeface="+mj-lt"/>
                        </a:rPr>
                        <a:t>8.852</a:t>
                      </a:r>
                      <a:endParaRPr lang="de-DE" sz="1800" b="0" i="0" u="none" strike="noStrike" dirty="0">
                        <a:effectLst/>
                        <a:latin typeface="+mj-lt"/>
                      </a:endParaRPr>
                    </a:p>
                  </a:txBody>
                  <a:tcPr marL="0" marR="0" marT="0" marB="0" anchor="b"/>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latin typeface="+mn-lt"/>
                          <a:ea typeface="+mn-ea"/>
                          <a:cs typeface="+mn-cs"/>
                        </a:rPr>
                        <a:t>Heinsberg</a:t>
                      </a:r>
                      <a:r>
                        <a:rPr lang="de-DE" sz="1200" u="none" strike="noStrike" dirty="0" smtClean="0">
                          <a:solidFill>
                            <a:schemeClr val="tx1"/>
                          </a:solidFill>
                          <a:effectLst/>
                        </a:rPr>
                        <a:t>: 923, Aachen:</a:t>
                      </a:r>
                      <a:r>
                        <a:rPr lang="de-DE" sz="1200" u="none" strike="noStrike" baseline="0" dirty="0" smtClean="0">
                          <a:solidFill>
                            <a:schemeClr val="tx1"/>
                          </a:solidFill>
                          <a:effectLst/>
                        </a:rPr>
                        <a:t> 960, Borken: 457, SK Essen 384, LK Steinfurt 342, LK Coesfeld: 288</a:t>
                      </a:r>
                      <a:endParaRPr lang="de-DE" sz="1200" u="none" strike="noStrike" kern="1200" dirty="0">
                        <a:solidFill>
                          <a:schemeClr val="tx1"/>
                        </a:solidFill>
                        <a:effectLst/>
                        <a:latin typeface="+mn-lt"/>
                        <a:ea typeface="+mn-ea"/>
                        <a:cs typeface="+mn-cs"/>
                      </a:endParaRPr>
                    </a:p>
                  </a:txBody>
                  <a:tcPr anchor="ctr"/>
                </a:tc>
              </a:tr>
              <a:tr h="274646">
                <a:tc>
                  <a:txBody>
                    <a:bodyPr/>
                    <a:lstStyle/>
                    <a:p>
                      <a:pPr algn="l" fontAlgn="b"/>
                      <a:r>
                        <a:rPr lang="de-DE" sz="1800" b="0" i="0" u="none" strike="noStrike">
                          <a:effectLst/>
                          <a:latin typeface="+mj-lt"/>
                        </a:rPr>
                        <a:t>Baden-Württemberg</a:t>
                      </a:r>
                    </a:p>
                  </a:txBody>
                  <a:tcPr marL="0" marR="0" marT="0" marB="0" anchor="b"/>
                </a:tc>
                <a:tc>
                  <a:txBody>
                    <a:bodyPr/>
                    <a:lstStyle/>
                    <a:p>
                      <a:pPr algn="r" fontAlgn="b"/>
                      <a:r>
                        <a:rPr lang="de-DE" sz="1800" b="0" i="0" u="none" strike="noStrike" dirty="0" smtClean="0">
                          <a:effectLst/>
                          <a:latin typeface="+mj-lt"/>
                        </a:rPr>
                        <a:t>3.633</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LK Esslingen: 289, SK Freiburg i. Breisgau: 308</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Niedersachsen</a:t>
                      </a:r>
                    </a:p>
                  </a:txBody>
                  <a:tcPr marL="0" marR="0" marT="0" marB="0" anchor="b"/>
                </a:tc>
                <a:tc>
                  <a:txBody>
                    <a:bodyPr/>
                    <a:lstStyle/>
                    <a:p>
                      <a:pPr algn="r" fontAlgn="b"/>
                      <a:r>
                        <a:rPr lang="de-DE" sz="1800" b="0" i="0" u="none" strike="noStrike" dirty="0" smtClean="0">
                          <a:effectLst/>
                          <a:latin typeface="+mj-lt"/>
                        </a:rPr>
                        <a:t>2.549</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LK Osnabrück: 258, SK Osnabrück 221; LK Harburg 218</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Berlin</a:t>
                      </a:r>
                    </a:p>
                  </a:txBody>
                  <a:tcPr marL="0" marR="0" marT="0" marB="0" anchor="b"/>
                </a:tc>
                <a:tc>
                  <a:txBody>
                    <a:bodyPr/>
                    <a:lstStyle/>
                    <a:p>
                      <a:pPr algn="r" fontAlgn="b"/>
                      <a:r>
                        <a:rPr lang="de-DE" sz="1800" b="0" i="0" u="none" strike="noStrike" dirty="0" smtClean="0">
                          <a:effectLst/>
                          <a:latin typeface="+mj-lt"/>
                        </a:rPr>
                        <a:t>2.028</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Mitte: 341, Neukölln: 250</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Hessen</a:t>
                      </a:r>
                    </a:p>
                  </a:txBody>
                  <a:tcPr marL="0" marR="0" marT="0" marB="0" anchor="b"/>
                </a:tc>
                <a:tc>
                  <a:txBody>
                    <a:bodyPr/>
                    <a:lstStyle/>
                    <a:p>
                      <a:pPr algn="r" fontAlgn="b"/>
                      <a:r>
                        <a:rPr lang="de-DE" sz="1800" b="0" i="0" u="none" strike="noStrike" dirty="0" smtClean="0">
                          <a:effectLst/>
                          <a:latin typeface="+mj-lt"/>
                        </a:rPr>
                        <a:t>1.401</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Rheinland-Pfalz</a:t>
                      </a:r>
                    </a:p>
                  </a:txBody>
                  <a:tcPr marL="0" marR="0" marT="0" marB="0" anchor="b"/>
                </a:tc>
                <a:tc>
                  <a:txBody>
                    <a:bodyPr/>
                    <a:lstStyle/>
                    <a:p>
                      <a:pPr algn="r" fontAlgn="b"/>
                      <a:r>
                        <a:rPr lang="de-DE" sz="1800" b="0" i="0" u="none" strike="noStrike">
                          <a:effectLst/>
                          <a:latin typeface="+mj-lt"/>
                        </a:rPr>
                        <a:t>792</a:t>
                      </a: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Mayen-Koblenz: </a:t>
                      </a:r>
                      <a:r>
                        <a:rPr lang="de-DE" sz="1200" u="none" strike="noStrike" kern="1200" baseline="0" dirty="0" smtClean="0">
                          <a:solidFill>
                            <a:schemeClr val="tx1"/>
                          </a:solidFill>
                          <a:effectLst/>
                        </a:rPr>
                        <a:t> 191</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Brandenburg</a:t>
                      </a:r>
                    </a:p>
                  </a:txBody>
                  <a:tcPr marL="0" marR="0" marT="0" marB="0" anchor="b"/>
                </a:tc>
                <a:tc>
                  <a:txBody>
                    <a:bodyPr/>
                    <a:lstStyle/>
                    <a:p>
                      <a:pPr algn="r" fontAlgn="b"/>
                      <a:r>
                        <a:rPr lang="de-DE" sz="1800" b="0" i="0" u="none" strike="noStrike">
                          <a:effectLst/>
                          <a:latin typeface="+mj-lt"/>
                        </a:rPr>
                        <a:t>602</a:t>
                      </a: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409406">
                <a:tc>
                  <a:txBody>
                    <a:bodyPr/>
                    <a:lstStyle/>
                    <a:p>
                      <a:pPr algn="l" fontAlgn="b"/>
                      <a:r>
                        <a:rPr lang="de-DE" sz="1800" b="0" i="0" u="none" strike="noStrike">
                          <a:effectLst/>
                          <a:latin typeface="+mj-lt"/>
                        </a:rPr>
                        <a:t>Hamburg</a:t>
                      </a:r>
                    </a:p>
                  </a:txBody>
                  <a:tcPr marL="0" marR="0" marT="0" marB="0" anchor="b"/>
                </a:tc>
                <a:tc>
                  <a:txBody>
                    <a:bodyPr/>
                    <a:lstStyle/>
                    <a:p>
                      <a:pPr algn="r" fontAlgn="b"/>
                      <a:r>
                        <a:rPr lang="de-DE" sz="1800" b="0" i="0" u="none" strike="noStrike">
                          <a:effectLst/>
                          <a:latin typeface="+mj-lt"/>
                        </a:rPr>
                        <a:t>497</a:t>
                      </a: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Schleswig-Holstein</a:t>
                      </a:r>
                    </a:p>
                  </a:txBody>
                  <a:tcPr marL="0" marR="0" marT="0" marB="0" anchor="b"/>
                </a:tc>
                <a:tc>
                  <a:txBody>
                    <a:bodyPr/>
                    <a:lstStyle/>
                    <a:p>
                      <a:pPr algn="r" fontAlgn="b"/>
                      <a:r>
                        <a:rPr lang="de-DE" sz="1800" b="0" i="0" u="none" strike="noStrike">
                          <a:effectLst/>
                          <a:latin typeface="+mj-lt"/>
                        </a:rPr>
                        <a:t>454</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Thüringen</a:t>
                      </a:r>
                    </a:p>
                  </a:txBody>
                  <a:tcPr marL="0" marR="0" marT="0" marB="0" anchor="b"/>
                </a:tc>
                <a:tc>
                  <a:txBody>
                    <a:bodyPr/>
                    <a:lstStyle/>
                    <a:p>
                      <a:pPr algn="r" fontAlgn="b"/>
                      <a:r>
                        <a:rPr lang="de-DE" sz="1800" b="0" i="0" u="none" strike="noStrike">
                          <a:effectLst/>
                          <a:latin typeface="+mj-lt"/>
                        </a:rPr>
                        <a:t>453</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Saarland</a:t>
                      </a:r>
                    </a:p>
                  </a:txBody>
                  <a:tcPr marL="0" marR="0" marT="0" marB="0" anchor="b"/>
                </a:tc>
                <a:tc>
                  <a:txBody>
                    <a:bodyPr/>
                    <a:lstStyle/>
                    <a:p>
                      <a:pPr algn="r" fontAlgn="b"/>
                      <a:r>
                        <a:rPr lang="de-DE" sz="1800" b="0" i="0" u="none" strike="noStrike">
                          <a:effectLst/>
                          <a:latin typeface="+mj-lt"/>
                        </a:rPr>
                        <a:t>344</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Sachsen-Anhalt</a:t>
                      </a:r>
                    </a:p>
                  </a:txBody>
                  <a:tcPr marL="0" marR="0" marT="0" marB="0" anchor="b"/>
                </a:tc>
                <a:tc>
                  <a:txBody>
                    <a:bodyPr/>
                    <a:lstStyle/>
                    <a:p>
                      <a:pPr algn="r" fontAlgn="b"/>
                      <a:r>
                        <a:rPr lang="de-DE" sz="1800" b="0" i="0" u="none" strike="noStrike">
                          <a:effectLst/>
                          <a:latin typeface="+mj-lt"/>
                        </a:rPr>
                        <a:t>327</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Sachsen</a:t>
                      </a:r>
                    </a:p>
                  </a:txBody>
                  <a:tcPr marL="0" marR="0" marT="0" marB="0" anchor="b"/>
                </a:tc>
                <a:tc>
                  <a:txBody>
                    <a:bodyPr/>
                    <a:lstStyle/>
                    <a:p>
                      <a:pPr algn="r" fontAlgn="b"/>
                      <a:r>
                        <a:rPr lang="de-DE" sz="1800" b="0" i="0" u="none" strike="noStrike">
                          <a:effectLst/>
                          <a:latin typeface="+mj-lt"/>
                        </a:rPr>
                        <a:t>289</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558955">
                <a:tc>
                  <a:txBody>
                    <a:bodyPr/>
                    <a:lstStyle/>
                    <a:p>
                      <a:pPr algn="l" fontAlgn="b"/>
                      <a:r>
                        <a:rPr lang="de-DE" sz="1800" b="0" i="0" u="none" strike="noStrike">
                          <a:effectLst/>
                          <a:latin typeface="+mj-lt"/>
                        </a:rPr>
                        <a:t>Mecklenburg-Vorpommern</a:t>
                      </a:r>
                    </a:p>
                  </a:txBody>
                  <a:tcPr marL="0" marR="0" marT="0" marB="0" anchor="b"/>
                </a:tc>
                <a:tc>
                  <a:txBody>
                    <a:bodyPr/>
                    <a:lstStyle/>
                    <a:p>
                      <a:pPr algn="r" fontAlgn="b"/>
                      <a:r>
                        <a:rPr lang="de-DE" sz="1800" b="0" i="0" u="none" strike="noStrike">
                          <a:effectLst/>
                          <a:latin typeface="+mj-lt"/>
                        </a:rPr>
                        <a:t>239</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Bremen</a:t>
                      </a:r>
                    </a:p>
                  </a:txBody>
                  <a:tcPr marL="0" marR="0" marT="0" marB="0" anchor="b"/>
                </a:tc>
                <a:tc>
                  <a:txBody>
                    <a:bodyPr/>
                    <a:lstStyle/>
                    <a:p>
                      <a:pPr algn="r" fontAlgn="b"/>
                      <a:r>
                        <a:rPr lang="de-DE" sz="1800" b="0" i="0" u="none" strike="noStrike" dirty="0">
                          <a:effectLst/>
                          <a:latin typeface="+mj-lt"/>
                        </a:rPr>
                        <a:t>122</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bl>
          </a:graphicData>
        </a:graphic>
      </p:graphicFrame>
      <p:sp>
        <p:nvSpPr>
          <p:cNvPr id="2" name="Textfeld 1"/>
          <p:cNvSpPr txBox="1"/>
          <p:nvPr/>
        </p:nvSpPr>
        <p:spPr>
          <a:xfrm>
            <a:off x="219693" y="523419"/>
            <a:ext cx="5381281"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Deutschland als Expositionsland: 32.957 Nennungen</a:t>
            </a:r>
            <a:endParaRPr lang="de-DE" dirty="0"/>
          </a:p>
        </p:txBody>
      </p:sp>
    </p:spTree>
    <p:extLst>
      <p:ext uri="{BB962C8B-B14F-4D97-AF65-F5344CB8AC3E}">
        <p14:creationId xmlns:p14="http://schemas.microsoft.com/office/powerpoint/2010/main" val="1434987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340241" y="1123949"/>
            <a:ext cx="8686801" cy="5167252"/>
          </a:xfrm>
        </p:spPr>
        <p:txBody>
          <a:bodyPr>
            <a:normAutofit fontScale="85000" lnSpcReduction="20000"/>
          </a:bodyPr>
          <a:lstStyle/>
          <a:p>
            <a:r>
              <a:rPr lang="de-DE" dirty="0" smtClean="0"/>
              <a:t>Alter: Median 49 Jahre;  Mittelwert 48 Jahre</a:t>
            </a:r>
          </a:p>
          <a:p>
            <a:r>
              <a:rPr lang="de-DE" dirty="0" smtClean="0">
                <a:solidFill>
                  <a:srgbClr val="045AA6"/>
                </a:solidFill>
              </a:rPr>
              <a:t>13%</a:t>
            </a:r>
            <a:r>
              <a:rPr lang="de-DE" dirty="0" smtClean="0"/>
              <a:t> aller Fälle im Alter von 70+ </a:t>
            </a:r>
            <a:r>
              <a:rPr lang="de-DE" dirty="0"/>
              <a:t>J</a:t>
            </a:r>
            <a:r>
              <a:rPr lang="de-DE" dirty="0" smtClean="0"/>
              <a:t>ahren</a:t>
            </a:r>
          </a:p>
          <a:p>
            <a:r>
              <a:rPr lang="de-DE" dirty="0" smtClean="0"/>
              <a:t>Geschlecht: 40.556 (</a:t>
            </a:r>
            <a:r>
              <a:rPr lang="de-DE" dirty="0" smtClean="0">
                <a:solidFill>
                  <a:srgbClr val="045AA6"/>
                </a:solidFill>
              </a:rPr>
              <a:t>51%</a:t>
            </a:r>
            <a:r>
              <a:rPr lang="de-DE" dirty="0" smtClean="0"/>
              <a:t>) männlich; 38.871 (</a:t>
            </a:r>
            <a:r>
              <a:rPr lang="de-DE" dirty="0" smtClean="0">
                <a:solidFill>
                  <a:srgbClr val="045AA6"/>
                </a:solidFill>
              </a:rPr>
              <a:t>49%</a:t>
            </a:r>
            <a:r>
              <a:rPr lang="de-DE" dirty="0" smtClean="0"/>
              <a:t>) weiblich</a:t>
            </a:r>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endParaRPr lang="de-DE" dirty="0" smtClean="0"/>
          </a:p>
          <a:p>
            <a:endParaRPr lang="de-DE" dirty="0" smtClean="0"/>
          </a:p>
          <a:p>
            <a:endParaRPr lang="de-DE" dirty="0" smtClean="0"/>
          </a:p>
          <a:p>
            <a:endParaRPr lang="de-DE" dirty="0" smtClean="0"/>
          </a:p>
          <a:p>
            <a:pPr>
              <a:spcBef>
                <a:spcPts val="1200"/>
              </a:spcBef>
            </a:pPr>
            <a:r>
              <a:rPr lang="de-DE" dirty="0" smtClean="0"/>
              <a:t>Todesfälle </a:t>
            </a:r>
            <a:r>
              <a:rPr lang="de-DE" b="1" dirty="0" smtClean="0"/>
              <a:t>1.017</a:t>
            </a:r>
            <a:r>
              <a:rPr lang="de-DE" dirty="0" smtClean="0"/>
              <a:t>: 661 (65%) , 304 (35%) weiblich,  2 ohne Angabe</a:t>
            </a:r>
          </a:p>
          <a:p>
            <a:pPr lvl="1"/>
            <a:r>
              <a:rPr lang="de-DE" dirty="0" smtClean="0"/>
              <a:t>Median 82 Jahre, Spanne 28-105 Jahre</a:t>
            </a:r>
          </a:p>
          <a:p>
            <a:pPr lvl="1"/>
            <a:r>
              <a:rPr lang="de-DE" dirty="0" smtClean="0"/>
              <a:t>Geschlecht: 661 (</a:t>
            </a:r>
            <a:r>
              <a:rPr lang="de-DE" dirty="0" smtClean="0">
                <a:solidFill>
                  <a:srgbClr val="045AA6"/>
                </a:solidFill>
              </a:rPr>
              <a:t>65%</a:t>
            </a:r>
            <a:r>
              <a:rPr lang="de-DE" dirty="0" smtClean="0"/>
              <a:t>) männlich; 354 (</a:t>
            </a:r>
            <a:r>
              <a:rPr lang="de-DE" dirty="0" smtClean="0">
                <a:solidFill>
                  <a:srgbClr val="045AA6"/>
                </a:solidFill>
              </a:rPr>
              <a:t>35%</a:t>
            </a:r>
            <a:r>
              <a:rPr lang="de-DE" dirty="0" smtClean="0"/>
              <a:t>) weiblich </a:t>
            </a:r>
          </a:p>
          <a:p>
            <a:pPr lvl="1"/>
            <a:r>
              <a:rPr lang="de-DE" dirty="0" smtClean="0">
                <a:solidFill>
                  <a:srgbClr val="045AA6"/>
                </a:solidFill>
              </a:rPr>
              <a:t>86%</a:t>
            </a:r>
            <a:r>
              <a:rPr lang="de-DE" dirty="0" smtClean="0"/>
              <a:t> der Todesfälle im Alter von 70+ Jahren</a:t>
            </a:r>
          </a:p>
          <a:p>
            <a:endParaRPr lang="de-DE" dirty="0"/>
          </a:p>
        </p:txBody>
      </p:sp>
      <p:sp>
        <p:nvSpPr>
          <p:cNvPr id="3" name="Titel 2"/>
          <p:cNvSpPr>
            <a:spLocks noGrp="1"/>
          </p:cNvSpPr>
          <p:nvPr>
            <p:ph type="title"/>
          </p:nvPr>
        </p:nvSpPr>
        <p:spPr>
          <a:xfrm>
            <a:off x="252458" y="188015"/>
            <a:ext cx="7712679" cy="584775"/>
          </a:xfrm>
        </p:spPr>
        <p:txBody>
          <a:bodyPr/>
          <a:lstStyle/>
          <a:p>
            <a:r>
              <a:rPr lang="de-DE" dirty="0" smtClean="0"/>
              <a:t>COVID-19: Alters- und Geschlechtsverteilung in Deutschland </a:t>
            </a:r>
            <a:r>
              <a:rPr lang="de-DE" sz="1600" b="0" dirty="0" smtClean="0">
                <a:solidFill>
                  <a:schemeClr val="tx1"/>
                </a:solidFill>
              </a:rPr>
              <a:t>(</a:t>
            </a:r>
            <a:r>
              <a:rPr lang="de-DE" sz="1600" dirty="0" smtClean="0">
                <a:solidFill>
                  <a:schemeClr val="tx1"/>
                </a:solidFill>
              </a:rPr>
              <a:t>N=79.696</a:t>
            </a:r>
            <a:r>
              <a:rPr lang="de-DE" sz="1600" b="0" dirty="0" smtClean="0">
                <a:solidFill>
                  <a:schemeClr val="tx1"/>
                </a:solidFill>
              </a:rPr>
              <a:t>, Datenstand 03.04.2020, </a:t>
            </a:r>
            <a:r>
              <a:rPr lang="de-DE" sz="1600" b="0" dirty="0">
                <a:solidFill>
                  <a:schemeClr val="tx1"/>
                </a:solidFill>
              </a:rPr>
              <a:t>0:00 </a:t>
            </a:r>
            <a:r>
              <a:rPr lang="de-DE" sz="1600" b="0" dirty="0" smtClean="0">
                <a:solidFill>
                  <a:schemeClr val="tx1"/>
                </a:solidFill>
              </a:rPr>
              <a:t>Uhr)</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19</a:t>
            </a:fld>
            <a:endParaRPr lang="de-D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94" y="2052136"/>
            <a:ext cx="6047113" cy="306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49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solidFill>
                  <a:srgbClr val="FF0000"/>
                </a:solidFill>
              </a:rPr>
              <a:t>Entwicklung der Fallzunahme </a:t>
            </a:r>
            <a:r>
              <a:rPr lang="de-DE" b="0" dirty="0" smtClean="0">
                <a:solidFill>
                  <a:srgbClr val="FF0000"/>
                </a:solidFill>
              </a:rPr>
              <a:t>(</a:t>
            </a:r>
            <a:r>
              <a:rPr lang="de-DE" b="0" dirty="0" smtClean="0">
                <a:solidFill>
                  <a:schemeClr val="tx1"/>
                </a:solidFill>
              </a:rPr>
              <a:t>Datenstand 03.04.2020,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smtClean="0"/>
              <a:t>03.04.2020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841499"/>
            <a:ext cx="8407400" cy="279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8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340241" y="327003"/>
            <a:ext cx="7712679" cy="584775"/>
          </a:xfrm>
          <a:noFill/>
        </p:spPr>
        <p:txBody>
          <a:bodyPr/>
          <a:lstStyle/>
          <a:p>
            <a:r>
              <a:rPr lang="de-DE" dirty="0" smtClean="0"/>
              <a:t>COVID-19: Alters- und Geschlechtsverteilung der Todesfälle </a:t>
            </a:r>
            <a:r>
              <a:rPr lang="de-DE" sz="1600" b="0" dirty="0" smtClean="0">
                <a:solidFill>
                  <a:schemeClr val="tx1"/>
                </a:solidFill>
              </a:rPr>
              <a:t>(n=79.696, Datenstand 03.04.2020, </a:t>
            </a:r>
            <a:r>
              <a:rPr lang="de-DE" sz="1600" b="0" dirty="0">
                <a:solidFill>
                  <a:schemeClr val="tx1"/>
                </a:solidFill>
              </a:rPr>
              <a:t>0:00 </a:t>
            </a:r>
            <a:r>
              <a:rPr lang="de-DE" sz="1600" b="0" dirty="0" smtClean="0">
                <a:solidFill>
                  <a:schemeClr val="tx1"/>
                </a:solidFill>
              </a:rPr>
              <a:t>Uhr)</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016000"/>
            <a:ext cx="76200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9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03.04.2020</a:t>
            </a:r>
            <a:endParaRPr lang="en-US" dirty="0"/>
          </a:p>
        </p:txBody>
      </p:sp>
      <p:sp>
        <p:nvSpPr>
          <p:cNvPr id="3" name="Fußzeilenplatzhalter 2"/>
          <p:cNvSpPr>
            <a:spLocks noGrp="1"/>
          </p:cNvSpPr>
          <p:nvPr>
            <p:ph type="ftr" sz="quarter" idx="11"/>
          </p:nvPr>
        </p:nvSpPr>
        <p:spPr/>
        <p:txBody>
          <a:bodyPr/>
          <a:lstStyle/>
          <a:p>
            <a:r>
              <a:rPr lang="en-US" smtClean="0"/>
              <a:t>Update: COVID-19 National</a:t>
            </a:r>
            <a:endParaRPr lang="en-US"/>
          </a:p>
        </p:txBody>
      </p:sp>
      <p:sp>
        <p:nvSpPr>
          <p:cNvPr id="4" name="Foliennummernplatzhalter 3"/>
          <p:cNvSpPr>
            <a:spLocks noGrp="1"/>
          </p:cNvSpPr>
          <p:nvPr>
            <p:ph type="sldNum" sz="quarter" idx="12"/>
          </p:nvPr>
        </p:nvSpPr>
        <p:spPr/>
        <p:txBody>
          <a:bodyPr/>
          <a:lstStyle/>
          <a:p>
            <a:fld id="{651AB1F9-A627-461B-A50E-819796678EC7}" type="slidenum">
              <a:rPr lang="en-US" smtClean="0"/>
              <a:t>21</a:t>
            </a:fld>
            <a:endParaRPr lang="en-US"/>
          </a:p>
        </p:txBody>
      </p:sp>
      <p:sp>
        <p:nvSpPr>
          <p:cNvPr id="6" name="Rechteck 5"/>
          <p:cNvSpPr/>
          <p:nvPr/>
        </p:nvSpPr>
        <p:spPr>
          <a:xfrm>
            <a:off x="564825" y="163959"/>
            <a:ext cx="8367623" cy="769441"/>
          </a:xfrm>
          <a:prstGeom prst="rect">
            <a:avLst/>
          </a:prstGeom>
        </p:spPr>
        <p:txBody>
          <a:bodyPr wrap="square">
            <a:spAutoFit/>
          </a:bodyPr>
          <a:lstStyle/>
          <a:p>
            <a:pPr lvl="0"/>
            <a:r>
              <a:rPr lang="de-DE" sz="2200" b="1" dirty="0">
                <a:solidFill>
                  <a:srgbClr val="006EC7"/>
                </a:solidFill>
              </a:rPr>
              <a:t>Altersverteilung  bestätigte C</a:t>
            </a:r>
            <a:r>
              <a:rPr lang="de-DE" sz="2200" b="1" dirty="0" smtClean="0">
                <a:solidFill>
                  <a:srgbClr val="006EC7"/>
                </a:solidFill>
              </a:rPr>
              <a:t>OVID-19 </a:t>
            </a:r>
            <a:r>
              <a:rPr lang="de-DE" sz="2200" b="1" dirty="0">
                <a:solidFill>
                  <a:srgbClr val="006EC7"/>
                </a:solidFill>
              </a:rPr>
              <a:t>Fälle</a:t>
            </a:r>
          </a:p>
          <a:p>
            <a:pPr lvl="0"/>
            <a:r>
              <a:rPr lang="de-DE" sz="2200" b="1" dirty="0" smtClean="0">
                <a:solidFill>
                  <a:srgbClr val="006EC7"/>
                </a:solidFill>
              </a:rPr>
              <a:t>6. </a:t>
            </a:r>
            <a:r>
              <a:rPr lang="de-DE" sz="2200" b="1" dirty="0">
                <a:solidFill>
                  <a:srgbClr val="006EC7"/>
                </a:solidFill>
              </a:rPr>
              <a:t>bis 13. Meldewoche; Stand 30.03.2020</a:t>
            </a:r>
            <a:endParaRPr lang="en-US" sz="2200" b="1" dirty="0">
              <a:solidFill>
                <a:srgbClr val="006EC7"/>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8" y="937712"/>
            <a:ext cx="8186044" cy="516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4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38023" y="548680"/>
            <a:ext cx="8660919" cy="769441"/>
          </a:xfrm>
          <a:prstGeom prst="rect">
            <a:avLst/>
          </a:prstGeom>
          <a:noFill/>
        </p:spPr>
        <p:txBody>
          <a:bodyPr wrap="square" rtlCol="0">
            <a:spAutoFit/>
          </a:bodyPr>
          <a:lstStyle/>
          <a:p>
            <a:r>
              <a:rPr lang="de-DE" sz="2200" b="1" dirty="0">
                <a:solidFill>
                  <a:srgbClr val="006EC7"/>
                </a:solidFill>
                <a:latin typeface="+mj-lt"/>
                <a:ea typeface="+mj-ea"/>
                <a:cs typeface="+mj-cs"/>
              </a:rPr>
              <a:t>Altersverteilung  bestätigte hospitalisierte COVID-19 Fälle</a:t>
            </a:r>
          </a:p>
          <a:p>
            <a:r>
              <a:rPr lang="de-DE" sz="2200" b="1" dirty="0">
                <a:solidFill>
                  <a:srgbClr val="006EC7"/>
                </a:solidFill>
                <a:latin typeface="+mj-lt"/>
                <a:ea typeface="+mj-ea"/>
                <a:cs typeface="+mj-cs"/>
              </a:rPr>
              <a:t>9. bis 13. </a:t>
            </a:r>
            <a:r>
              <a:rPr lang="de-DE" sz="2200" b="1" dirty="0" smtClean="0">
                <a:solidFill>
                  <a:srgbClr val="006EC7"/>
                </a:solidFill>
                <a:latin typeface="+mj-lt"/>
                <a:ea typeface="+mj-ea"/>
                <a:cs typeface="+mj-cs"/>
              </a:rPr>
              <a:t>Meldewoche; Stand 30.03.2020</a:t>
            </a:r>
            <a:endParaRPr lang="en-US" sz="2200" b="1" dirty="0">
              <a:solidFill>
                <a:srgbClr val="006EC7"/>
              </a:solidFill>
              <a:latin typeface="+mj-lt"/>
              <a:ea typeface="+mj-ea"/>
              <a:cs typeface="+mj-cs"/>
            </a:endParaRPr>
          </a:p>
        </p:txBody>
      </p:sp>
      <p:sp>
        <p:nvSpPr>
          <p:cNvPr id="2" name="Datumsplatzhalter 1"/>
          <p:cNvSpPr>
            <a:spLocks noGrp="1"/>
          </p:cNvSpPr>
          <p:nvPr>
            <p:ph type="dt" sz="half" idx="10"/>
          </p:nvPr>
        </p:nvSpPr>
        <p:spPr/>
        <p:txBody>
          <a:bodyPr/>
          <a:lstStyle/>
          <a:p>
            <a:r>
              <a:rPr lang="de-DE" smtClean="0">
                <a:solidFill>
                  <a:prstClr val="black">
                    <a:tint val="75000"/>
                  </a:prstClr>
                </a:solidFill>
              </a:rPr>
              <a:t>03.04.2020</a:t>
            </a:r>
            <a:endParaRPr lang="en-GB" dirty="0">
              <a:solidFill>
                <a:prstClr val="black">
                  <a:tint val="75000"/>
                </a:prstClr>
              </a:solidFill>
            </a:endParaRPr>
          </a:p>
        </p:txBody>
      </p:sp>
      <p:sp>
        <p:nvSpPr>
          <p:cNvPr id="3" name="Fußzeilenplatzhalter 2"/>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9D0B30E5-E52B-4FF3-86B5-13F9C975F974}" type="slidenum">
              <a:rPr lang="en-GB" smtClean="0">
                <a:solidFill>
                  <a:prstClr val="black">
                    <a:tint val="75000"/>
                  </a:prstClr>
                </a:solidFill>
              </a:rPr>
              <a:pPr/>
              <a:t>22</a:t>
            </a:fld>
            <a:endParaRPr lang="en-GB"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36" y="1422549"/>
            <a:ext cx="7247926" cy="456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35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90945" y="346194"/>
            <a:ext cx="8092592" cy="584775"/>
          </a:xfrm>
        </p:spPr>
        <p:txBody>
          <a:bodyPr/>
          <a:lstStyle/>
          <a:p>
            <a:r>
              <a:rPr lang="de-DE" dirty="0" smtClean="0"/>
              <a:t>Entwicklung der Altersverteilung nach Meldewoche und Bundesland </a:t>
            </a:r>
            <a:r>
              <a:rPr lang="de-DE" sz="1600" b="0" dirty="0" smtClean="0"/>
              <a:t>(</a:t>
            </a:r>
            <a:r>
              <a:rPr lang="de-DE" sz="1600" b="0" dirty="0"/>
              <a:t>Datenstand: 24.03.2020</a:t>
            </a:r>
            <a:r>
              <a:rPr lang="de-DE" sz="1600" b="0" dirty="0" smtClean="0"/>
              <a:t>, 00:00)</a:t>
            </a:r>
            <a:endParaRPr lang="de-DE" sz="1600" b="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23</a:t>
            </a:fld>
            <a:endParaRPr lang="de-DE"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0945" y="998626"/>
            <a:ext cx="7969530" cy="56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2"/>
          <p:cNvSpPr>
            <a:spLocks noGrp="1"/>
          </p:cNvSpPr>
          <p:nvPr>
            <p:ph type="title"/>
          </p:nvPr>
        </p:nvSpPr>
        <p:spPr>
          <a:xfrm>
            <a:off x="243445" y="205807"/>
            <a:ext cx="8092592" cy="677108"/>
          </a:xfrm>
        </p:spPr>
        <p:txBody>
          <a:bodyPr/>
          <a:lstStyle/>
          <a:p>
            <a:r>
              <a:rPr lang="de-DE" dirty="0" smtClean="0"/>
              <a:t>Entwicklung der Altersverteilung in Kreisen </a:t>
            </a:r>
            <a:r>
              <a:rPr lang="de-DE" dirty="0"/>
              <a:t>mit hohen </a:t>
            </a:r>
            <a:r>
              <a:rPr lang="de-DE" dirty="0" smtClean="0"/>
              <a:t>Fallzahlen nach Meldewoche </a:t>
            </a:r>
            <a:r>
              <a:rPr lang="de-DE" sz="1600" b="0" dirty="0" smtClean="0"/>
              <a:t>(Datenstand: </a:t>
            </a:r>
            <a:r>
              <a:rPr lang="de-DE" sz="1600" b="0" dirty="0"/>
              <a:t>24.03.2020, 00:00</a:t>
            </a:r>
            <a:r>
              <a:rPr lang="de-DE" sz="1600" b="0" dirty="0" smtClean="0"/>
              <a:t>)</a:t>
            </a:r>
            <a:endParaRPr lang="de-DE" sz="1600" b="0" dirty="0"/>
          </a:p>
        </p:txBody>
      </p:sp>
      <p:sp>
        <p:nvSpPr>
          <p:cNvPr id="3" name="Datumsplatzhalter 2"/>
          <p:cNvSpPr>
            <a:spLocks noGrp="1"/>
          </p:cNvSpPr>
          <p:nvPr>
            <p:ph type="dt" sz="half" idx="14"/>
          </p:nvPr>
        </p:nvSpPr>
        <p:spPr/>
        <p:txBody>
          <a:bodyPr/>
          <a:lstStyle/>
          <a:p>
            <a:r>
              <a:rPr lang="de-DE" smtClean="0"/>
              <a:t>03.04.2020</a:t>
            </a:r>
            <a:endParaRPr lang="de-DE" dirty="0"/>
          </a:p>
        </p:txBody>
      </p:sp>
      <p:sp>
        <p:nvSpPr>
          <p:cNvPr id="4" name="Fußzeilenplatzhalter 3"/>
          <p:cNvSpPr>
            <a:spLocks noGrp="1"/>
          </p:cNvSpPr>
          <p:nvPr>
            <p:ph type="ftr" sz="quarter" idx="15"/>
          </p:nvPr>
        </p:nvSpPr>
        <p:spPr/>
        <p:txBody>
          <a:bodyPr/>
          <a:lstStyle/>
          <a:p>
            <a:r>
              <a:rPr lang="de-DE" smtClean="0"/>
              <a:t>Update: COVID-19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24</a:t>
            </a:fld>
            <a:endParaRPr lang="de-DE" dirty="0"/>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56260" y="952630"/>
            <a:ext cx="7921362" cy="55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03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1569660"/>
          </a:xfrm>
        </p:spPr>
        <p:txBody>
          <a:bodyPr/>
          <a:lstStyle/>
          <a:p>
            <a:r>
              <a:rPr lang="de-DE" dirty="0" smtClean="0">
                <a:solidFill>
                  <a:srgbClr val="045AA6"/>
                </a:solidFill>
              </a:rPr>
              <a:t>DIVI-</a:t>
            </a:r>
            <a:r>
              <a:rPr lang="de-DE" dirty="0" err="1" smtClean="0">
                <a:solidFill>
                  <a:srgbClr val="045AA6"/>
                </a:solidFill>
              </a:rPr>
              <a:t>IntensivRegister</a:t>
            </a:r>
            <a:r>
              <a:rPr lang="de-DE" dirty="0" smtClean="0">
                <a:solidFill>
                  <a:srgbClr val="045AA6"/>
                </a:solidFill>
              </a:rPr>
              <a:t> </a:t>
            </a:r>
            <a:r>
              <a:rPr lang="de-DE" sz="2000" b="0" dirty="0">
                <a:solidFill>
                  <a:srgbClr val="045AA6"/>
                </a:solidFill>
              </a:rPr>
              <a:t>(Datenstand </a:t>
            </a:r>
            <a:r>
              <a:rPr lang="de-DE" sz="2000" b="0" dirty="0" smtClean="0">
                <a:solidFill>
                  <a:srgbClr val="045AA6"/>
                </a:solidFill>
              </a:rPr>
              <a:t>03.04.2020)</a:t>
            </a:r>
            <a:r>
              <a:rPr lang="de-DE" sz="2000" b="0" dirty="0" smtClean="0"/>
              <a:t/>
            </a:r>
            <a:br>
              <a:rPr lang="de-DE" sz="2000" b="0" dirty="0" smtClean="0"/>
            </a:br>
            <a:r>
              <a:rPr lang="de-DE" sz="2000" b="0" dirty="0" smtClean="0"/>
              <a:t/>
            </a:r>
            <a:br>
              <a:rPr lang="de-DE" sz="2000" b="0" dirty="0" smtClean="0"/>
            </a:br>
            <a:r>
              <a:rPr lang="de-DE" sz="2000" dirty="0" smtClean="0">
                <a:solidFill>
                  <a:schemeClr val="tx1"/>
                </a:solidFill>
              </a:rPr>
              <a:t>Aktuelle </a:t>
            </a:r>
            <a:r>
              <a:rPr lang="de-DE" sz="2000" dirty="0">
                <a:solidFill>
                  <a:schemeClr val="tx1"/>
                </a:solidFill>
              </a:rPr>
              <a:t>Anzahl meldender Kliniken/Abteilungen im Register:  </a:t>
            </a:r>
            <a:r>
              <a:rPr lang="de-DE" sz="2000" dirty="0" smtClean="0">
                <a:solidFill>
                  <a:schemeClr val="tx1"/>
                </a:solidFill>
              </a:rPr>
              <a:t>1.052</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30209038"/>
              </p:ext>
            </p:extLst>
          </p:nvPr>
        </p:nvGraphicFramePr>
        <p:xfrm>
          <a:off x="209550" y="1635125"/>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2.424</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285</a:t>
                      </a:r>
                    </a:p>
                  </a:txBody>
                  <a:tcPr marL="9525" marR="9525" marT="9525" marB="0" anchor="ctr"/>
                </a:tc>
              </a:tr>
              <a:tr h="280670">
                <a:tc>
                  <a:txBody>
                    <a:bodyPr/>
                    <a:lstStyle/>
                    <a:p>
                      <a:pPr algn="l" fontAlgn="b"/>
                      <a:r>
                        <a:rPr lang="de-DE" sz="1600" b="1" u="none" strike="noStrike" dirty="0">
                          <a:effectLst/>
                        </a:rPr>
                        <a:t>Aktuell: davon 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2.021</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83%</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224</a:t>
                      </a: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1.200</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293</a:t>
                      </a:r>
                    </a:p>
                  </a:txBody>
                  <a:tcPr marL="9525" marR="9525" marT="9525" marB="0" anchor="ctr"/>
                </a:tc>
              </a:tr>
              <a:tr h="280670">
                <a:tc>
                  <a:txBody>
                    <a:bodyPr/>
                    <a:lstStyle/>
                    <a:p>
                      <a:pPr algn="l" fontAlgn="b"/>
                      <a:r>
                        <a:rPr lang="de-DE" sz="1600" b="1" u="none" strike="noStrike" dirty="0">
                          <a:effectLst/>
                        </a:rPr>
                        <a:t>Gesamt: davon 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a:solidFill>
                            <a:srgbClr val="000000"/>
                          </a:solidFill>
                          <a:effectLst/>
                          <a:latin typeface="Calibri"/>
                        </a:rPr>
                        <a:t>392</a:t>
                      </a:r>
                    </a:p>
                  </a:txBody>
                  <a:tcPr marL="9525" marR="9525" marT="9525" marB="0" anchor="ctr"/>
                </a:tc>
                <a:tc>
                  <a:txBody>
                    <a:bodyPr/>
                    <a:lstStyle/>
                    <a:p>
                      <a:pPr algn="r" fontAlgn="b"/>
                      <a:r>
                        <a:rPr lang="de-DE" sz="1600" b="0" i="0" u="none" strike="noStrike" dirty="0" smtClean="0">
                          <a:solidFill>
                            <a:srgbClr val="000000"/>
                          </a:solidFill>
                          <a:effectLst/>
                          <a:latin typeface="Calibri"/>
                        </a:rPr>
                        <a:t>33%</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83</a:t>
                      </a:r>
                    </a:p>
                  </a:txBody>
                  <a:tcPr marL="9525" marR="9525" marT="9525" marB="0"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952280689"/>
              </p:ext>
            </p:extLst>
          </p:nvPr>
        </p:nvGraphicFramePr>
        <p:xfrm>
          <a:off x="307239" y="3482442"/>
          <a:ext cx="7783372" cy="1441450"/>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52425">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3.735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8.645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a:solidFill>
                            <a:srgbClr val="000000"/>
                          </a:solidFill>
                          <a:effectLst/>
                          <a:latin typeface="Calibri"/>
                        </a:rPr>
                        <a:t>119</a:t>
                      </a:r>
                    </a:p>
                  </a:txBody>
                  <a:tcPr marL="9525" marR="9525" marT="9525" marB="0" anchor="ctr"/>
                </a:tc>
                <a:tc>
                  <a:txBody>
                    <a:bodyPr/>
                    <a:lstStyle/>
                    <a:p>
                      <a:pPr algn="r" fontAlgn="b"/>
                      <a:r>
                        <a:rPr lang="de-DE" sz="1600" b="0" i="0" u="none" strike="noStrike" dirty="0" smtClean="0">
                          <a:solidFill>
                            <a:srgbClr val="000000"/>
                          </a:solidFill>
                          <a:effectLst/>
                          <a:latin typeface="Calibri"/>
                        </a:rPr>
                        <a:t>12.499</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a:solidFill>
                            <a:srgbClr val="000000"/>
                          </a:solidFill>
                          <a:effectLst/>
                          <a:latin typeface="Calibri"/>
                        </a:rPr>
                        <a:t>999</a:t>
                      </a:r>
                    </a:p>
                  </a:txBody>
                  <a:tcPr marL="9525" marR="9525" marT="9525" marB="0" anchor="ctr"/>
                </a:tc>
              </a:tr>
              <a:tr h="352425">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3.245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6.037</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415</a:t>
                      </a:r>
                    </a:p>
                  </a:txBody>
                  <a:tcPr marL="9525" marR="9525" marT="9525" marB="0" anchor="ctr"/>
                </a:tc>
                <a:tc>
                  <a:txBody>
                    <a:bodyPr/>
                    <a:lstStyle/>
                    <a:p>
                      <a:pPr algn="r" fontAlgn="b"/>
                      <a:r>
                        <a:rPr lang="de-DE" sz="1600" b="0" i="0" u="none" strike="noStrike" dirty="0" smtClean="0">
                          <a:solidFill>
                            <a:srgbClr val="000000"/>
                          </a:solidFill>
                          <a:effectLst/>
                          <a:latin typeface="Calibri"/>
                        </a:rPr>
                        <a:t>9.697</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a:solidFill>
                            <a:srgbClr val="000000"/>
                          </a:solidFill>
                          <a:effectLst/>
                          <a:latin typeface="Calibri"/>
                        </a:rPr>
                        <a:t>677</a:t>
                      </a:r>
                    </a:p>
                  </a:txBody>
                  <a:tcPr marL="9525" marR="9525" marT="9525" marB="0" anchor="ctr"/>
                </a:tc>
              </a:tr>
              <a:tr h="361950">
                <a:tc>
                  <a:txBody>
                    <a:bodyPr/>
                    <a:lstStyle/>
                    <a:p>
                      <a:pPr algn="l" fontAlgn="b"/>
                      <a:r>
                        <a:rPr lang="de-DE" sz="1600" b="1" u="none" strike="noStrike" kern="1200" dirty="0" smtClean="0">
                          <a:solidFill>
                            <a:schemeClr val="tx1"/>
                          </a:solidFill>
                          <a:effectLst/>
                          <a:latin typeface="+mn-lt"/>
                          <a:ea typeface="+mn-ea"/>
                          <a:cs typeface="+mn-cs"/>
                        </a:rPr>
                        <a:t>Frei in 24 h</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3.386</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5.475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317</a:t>
                      </a:r>
                    </a:p>
                  </a:txBody>
                  <a:tcPr marL="9525" marR="9525" marT="9525" marB="0" anchor="ctr"/>
                </a:tc>
                <a:tc>
                  <a:txBody>
                    <a:bodyPr/>
                    <a:lstStyle/>
                    <a:p>
                      <a:pPr algn="r" fontAlgn="b"/>
                      <a:r>
                        <a:rPr lang="de-DE" sz="1600" b="0" i="0" u="none" strike="noStrike" dirty="0" smtClean="0">
                          <a:solidFill>
                            <a:srgbClr val="000000"/>
                          </a:solidFill>
                          <a:effectLst/>
                          <a:latin typeface="Calibri"/>
                        </a:rPr>
                        <a:t>9.178</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a:solidFill>
                            <a:srgbClr val="000000"/>
                          </a:solidFill>
                          <a:effectLst/>
                          <a:latin typeface="Calibri"/>
                        </a:rPr>
                        <a:t>408</a:t>
                      </a:r>
                    </a:p>
                  </a:txBody>
                  <a:tcPr marL="9525" marR="9525" marT="9525" marB="0" anchor="ctr"/>
                </a:tc>
              </a:tr>
            </a:tbl>
          </a:graphicData>
        </a:graphic>
      </p:graphicFrame>
      <p:sp>
        <p:nvSpPr>
          <p:cNvPr id="2" name="Textfeld 1"/>
          <p:cNvSpPr txBox="1"/>
          <p:nvPr/>
        </p:nvSpPr>
        <p:spPr>
          <a:xfrm>
            <a:off x="402336" y="5303520"/>
            <a:ext cx="8251546" cy="1107996"/>
          </a:xfrm>
          <a:prstGeom prst="rect">
            <a:avLst/>
          </a:prstGeom>
          <a:noFill/>
        </p:spPr>
        <p:txBody>
          <a:bodyPr wrap="square" rtlCol="0">
            <a:spAutoFit/>
          </a:bodyPr>
          <a:lstStyle/>
          <a:p>
            <a:r>
              <a:rPr lang="de-DE" dirty="0" smtClean="0"/>
              <a:t>Prognose Prof. Busse: </a:t>
            </a:r>
          </a:p>
          <a:p>
            <a:pPr marL="285750" indent="-285750">
              <a:buFont typeface="Arial" panose="020B0604020202020204" pitchFamily="34" charset="0"/>
              <a:buChar char="•"/>
            </a:pPr>
            <a:r>
              <a:rPr lang="de-DE" sz="1600" dirty="0" smtClean="0"/>
              <a:t>1000 Covid-19 Fälle benötigen ca. 400-500 ICU-Bettentage </a:t>
            </a:r>
          </a:p>
          <a:p>
            <a:pPr marL="285750" indent="-285750">
              <a:buFont typeface="Arial" panose="020B0604020202020204" pitchFamily="34" charset="0"/>
              <a:buChar char="•"/>
            </a:pPr>
            <a:r>
              <a:rPr lang="de-DE" sz="1600" dirty="0" smtClean="0"/>
              <a:t>Daher: bei ca. 15.000 </a:t>
            </a:r>
            <a:r>
              <a:rPr lang="de-DE" sz="1600" dirty="0"/>
              <a:t>zur Verfügung stehenden Betten </a:t>
            </a:r>
            <a:r>
              <a:rPr lang="de-DE" sz="1600" dirty="0" smtClean="0"/>
              <a:t>würde Kapazität </a:t>
            </a:r>
            <a:r>
              <a:rPr lang="de-DE" sz="1600" dirty="0"/>
              <a:t>für 30.000-37.500 Neuinfizierte pro </a:t>
            </a:r>
            <a:r>
              <a:rPr lang="de-DE" sz="1600" dirty="0" smtClean="0"/>
              <a:t>Tag reichen</a:t>
            </a:r>
            <a:endParaRPr lang="de-DE" sz="1600" dirty="0"/>
          </a:p>
        </p:txBody>
      </p:sp>
    </p:spTree>
    <p:extLst>
      <p:ext uri="{BB962C8B-B14F-4D97-AF65-F5344CB8AC3E}">
        <p14:creationId xmlns:p14="http://schemas.microsoft.com/office/powerpoint/2010/main" val="2341306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5385" y="423823"/>
            <a:ext cx="8092592" cy="1569660"/>
          </a:xfrm>
        </p:spPr>
        <p:txBody>
          <a:bodyPr/>
          <a:lstStyle/>
          <a:p>
            <a:r>
              <a:rPr lang="de-DE" dirty="0" smtClean="0">
                <a:solidFill>
                  <a:srgbClr val="045AA6"/>
                </a:solidFill>
              </a:rPr>
              <a:t>DIVI-</a:t>
            </a:r>
            <a:r>
              <a:rPr lang="de-DE" dirty="0" err="1" smtClean="0">
                <a:solidFill>
                  <a:srgbClr val="045AA6"/>
                </a:solidFill>
              </a:rPr>
              <a:t>IntensivRegister</a:t>
            </a:r>
            <a:r>
              <a:rPr lang="de-DE" dirty="0" smtClean="0">
                <a:solidFill>
                  <a:srgbClr val="045AA6"/>
                </a:solidFill>
              </a:rPr>
              <a:t> </a:t>
            </a:r>
            <a:r>
              <a:rPr lang="de-DE" sz="2000" b="0" dirty="0">
                <a:solidFill>
                  <a:srgbClr val="045AA6"/>
                </a:solidFill>
              </a:rPr>
              <a:t>(Datenstand </a:t>
            </a:r>
            <a:r>
              <a:rPr lang="de-DE" sz="2000" b="0" dirty="0" smtClean="0">
                <a:solidFill>
                  <a:srgbClr val="045AA6"/>
                </a:solidFill>
              </a:rPr>
              <a:t>02.04.2020)</a:t>
            </a:r>
            <a:br>
              <a:rPr lang="de-DE" sz="2000" b="0" dirty="0" smtClean="0">
                <a:solidFill>
                  <a:srgbClr val="045AA6"/>
                </a:solidFill>
              </a:rPr>
            </a:br>
            <a:r>
              <a:rPr lang="de-DE" sz="2000" b="0" dirty="0" smtClean="0">
                <a:solidFill>
                  <a:srgbClr val="FF0000"/>
                </a:solidFill>
              </a:rPr>
              <a:t/>
            </a:r>
            <a:br>
              <a:rPr lang="de-DE" sz="2000" b="0" dirty="0" smtClean="0">
                <a:solidFill>
                  <a:srgbClr val="FF0000"/>
                </a:solidFill>
              </a:rPr>
            </a:br>
            <a:r>
              <a:rPr lang="de-DE" sz="2000" dirty="0" smtClean="0">
                <a:solidFill>
                  <a:schemeClr val="tx1"/>
                </a:solidFill>
              </a:rPr>
              <a:t>Aktuelle </a:t>
            </a:r>
            <a:r>
              <a:rPr lang="de-DE" sz="2000" dirty="0">
                <a:solidFill>
                  <a:schemeClr val="tx1"/>
                </a:solidFill>
              </a:rPr>
              <a:t>Anzahl meldender Kliniken/Abteilungen im Register:  </a:t>
            </a:r>
            <a:r>
              <a:rPr lang="de-DE" sz="2000" dirty="0" smtClean="0">
                <a:solidFill>
                  <a:schemeClr val="tx1"/>
                </a:solidFill>
              </a:rPr>
              <a:t>1.052</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dirty="0"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26</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613071360"/>
              </p:ext>
            </p:extLst>
          </p:nvPr>
        </p:nvGraphicFramePr>
        <p:xfrm>
          <a:off x="117042" y="1857383"/>
          <a:ext cx="8697774" cy="4316645"/>
        </p:xfrm>
        <a:graphic>
          <a:graphicData uri="http://schemas.openxmlformats.org/drawingml/2006/table">
            <a:tbl>
              <a:tblPr>
                <a:tableStyleId>{BC89EF96-8CEA-46FF-86C4-4CE0E7609802}</a:tableStyleId>
              </a:tblPr>
              <a:tblGrid>
                <a:gridCol w="2150670"/>
                <a:gridCol w="614477"/>
                <a:gridCol w="380390"/>
                <a:gridCol w="402336"/>
                <a:gridCol w="358445"/>
                <a:gridCol w="416966"/>
                <a:gridCol w="402336"/>
                <a:gridCol w="424282"/>
                <a:gridCol w="409651"/>
                <a:gridCol w="358445"/>
                <a:gridCol w="365760"/>
                <a:gridCol w="373075"/>
                <a:gridCol w="373075"/>
                <a:gridCol w="365760"/>
                <a:gridCol w="314554"/>
                <a:gridCol w="307238"/>
                <a:gridCol w="329184"/>
                <a:gridCol w="351130"/>
              </a:tblGrid>
              <a:tr h="277937">
                <a:tc>
                  <a:txBody>
                    <a:bodyPr/>
                    <a:lstStyle/>
                    <a:p>
                      <a:pPr algn="l" fontAlgn="b"/>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Gesamt</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BE</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NRW</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BB</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BY</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SN</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HH</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HE</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RP</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TH</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NI</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MV</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BW</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HB</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SH</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SL</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ST</a:t>
                      </a:r>
                      <a:endParaRPr lang="de-DE" sz="1200" b="1" i="0" u="none" strike="noStrike" dirty="0">
                        <a:solidFill>
                          <a:srgbClr val="000000"/>
                        </a:solidFill>
                        <a:effectLst/>
                        <a:latin typeface="+mj-lt"/>
                      </a:endParaRPr>
                    </a:p>
                  </a:txBody>
                  <a:tcPr marL="9525" marR="9525" marT="9525" marB="0" anchor="b"/>
                </a:tc>
              </a:tr>
              <a:tr h="277937">
                <a:tc>
                  <a:txBody>
                    <a:bodyPr/>
                    <a:lstStyle/>
                    <a:p>
                      <a:pPr algn="l" fontAlgn="b"/>
                      <a:r>
                        <a:rPr lang="de-DE" sz="1200" b="1" u="none" strike="noStrike" dirty="0">
                          <a:effectLst/>
                          <a:latin typeface="+mj-lt"/>
                        </a:rPr>
                        <a:t>Kliniken/Abteilungen</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dirty="0">
                          <a:solidFill>
                            <a:srgbClr val="000000"/>
                          </a:solidFill>
                          <a:effectLst/>
                          <a:latin typeface="+mj-lt"/>
                        </a:rPr>
                        <a:t>1.052</a:t>
                      </a:r>
                    </a:p>
                  </a:txBody>
                  <a:tcPr marL="9525" marR="9525" marT="9525" marB="0" anchor="b"/>
                </a:tc>
                <a:tc>
                  <a:txBody>
                    <a:bodyPr/>
                    <a:lstStyle/>
                    <a:p>
                      <a:pPr algn="r" fontAlgn="b"/>
                      <a:r>
                        <a:rPr lang="de-DE" sz="1200" b="0" i="0" u="none" strike="noStrike">
                          <a:solidFill>
                            <a:srgbClr val="000000"/>
                          </a:solidFill>
                          <a:effectLst/>
                          <a:latin typeface="+mj-lt"/>
                        </a:rPr>
                        <a:t>49</a:t>
                      </a:r>
                    </a:p>
                  </a:txBody>
                  <a:tcPr marL="9525" marR="9525" marT="9525" marB="0" anchor="b"/>
                </a:tc>
                <a:tc>
                  <a:txBody>
                    <a:bodyPr/>
                    <a:lstStyle/>
                    <a:p>
                      <a:pPr algn="r" fontAlgn="b"/>
                      <a:r>
                        <a:rPr lang="de-DE" sz="1200" b="0" i="0" u="none" strike="noStrike">
                          <a:solidFill>
                            <a:srgbClr val="000000"/>
                          </a:solidFill>
                          <a:effectLst/>
                          <a:latin typeface="+mj-lt"/>
                        </a:rPr>
                        <a:t>262</a:t>
                      </a:r>
                    </a:p>
                  </a:txBody>
                  <a:tcPr marL="9525" marR="9525" marT="9525" marB="0" anchor="b"/>
                </a:tc>
                <a:tc>
                  <a:txBody>
                    <a:bodyPr/>
                    <a:lstStyle/>
                    <a:p>
                      <a:pPr algn="r" fontAlgn="b"/>
                      <a:r>
                        <a:rPr lang="de-DE" sz="1200" b="0" i="0" u="none" strike="noStrike">
                          <a:solidFill>
                            <a:srgbClr val="000000"/>
                          </a:solidFill>
                          <a:effectLst/>
                          <a:latin typeface="+mj-lt"/>
                        </a:rPr>
                        <a:t>41</a:t>
                      </a:r>
                    </a:p>
                  </a:txBody>
                  <a:tcPr marL="9525" marR="9525" marT="9525" marB="0" anchor="b"/>
                </a:tc>
                <a:tc>
                  <a:txBody>
                    <a:bodyPr/>
                    <a:lstStyle/>
                    <a:p>
                      <a:pPr algn="r" fontAlgn="b"/>
                      <a:r>
                        <a:rPr lang="de-DE" sz="1200" b="0" i="0" u="none" strike="noStrike">
                          <a:solidFill>
                            <a:srgbClr val="000000"/>
                          </a:solidFill>
                          <a:effectLst/>
                          <a:latin typeface="+mj-lt"/>
                        </a:rPr>
                        <a:t>180</a:t>
                      </a:r>
                    </a:p>
                  </a:txBody>
                  <a:tcPr marL="9525" marR="9525" marT="9525" marB="0" anchor="b"/>
                </a:tc>
                <a:tc>
                  <a:txBody>
                    <a:bodyPr/>
                    <a:lstStyle/>
                    <a:p>
                      <a:pPr algn="r" fontAlgn="b"/>
                      <a:r>
                        <a:rPr lang="de-DE" sz="1200" b="0" i="0" u="none" strike="noStrike" dirty="0">
                          <a:solidFill>
                            <a:srgbClr val="000000"/>
                          </a:solidFill>
                          <a:effectLst/>
                          <a:latin typeface="+mj-lt"/>
                        </a:rPr>
                        <a:t>52</a:t>
                      </a:r>
                    </a:p>
                  </a:txBody>
                  <a:tcPr marL="9525" marR="9525" marT="9525" marB="0" anchor="b"/>
                </a:tc>
                <a:tc>
                  <a:txBody>
                    <a:bodyPr/>
                    <a:lstStyle/>
                    <a:p>
                      <a:pPr algn="r" fontAlgn="b"/>
                      <a:r>
                        <a:rPr lang="de-DE" sz="1200" b="0" i="0" u="none" strike="noStrike">
                          <a:solidFill>
                            <a:srgbClr val="000000"/>
                          </a:solidFill>
                          <a:effectLst/>
                          <a:latin typeface="+mj-lt"/>
                        </a:rPr>
                        <a:t>26</a:t>
                      </a:r>
                    </a:p>
                  </a:txBody>
                  <a:tcPr marL="9525" marR="9525" marT="9525" marB="0" anchor="b"/>
                </a:tc>
                <a:tc>
                  <a:txBody>
                    <a:bodyPr/>
                    <a:lstStyle/>
                    <a:p>
                      <a:pPr algn="r" fontAlgn="b"/>
                      <a:r>
                        <a:rPr lang="de-DE" sz="1200" b="0" i="0" u="none" strike="noStrike">
                          <a:solidFill>
                            <a:srgbClr val="000000"/>
                          </a:solidFill>
                          <a:effectLst/>
                          <a:latin typeface="+mj-lt"/>
                        </a:rPr>
                        <a:t>61</a:t>
                      </a:r>
                    </a:p>
                  </a:txBody>
                  <a:tcPr marL="9525" marR="9525" marT="9525" marB="0" anchor="b"/>
                </a:tc>
                <a:tc>
                  <a:txBody>
                    <a:bodyPr/>
                    <a:lstStyle/>
                    <a:p>
                      <a:pPr algn="r" fontAlgn="b"/>
                      <a:r>
                        <a:rPr lang="de-DE" sz="1200" b="0" i="0" u="none" strike="noStrike">
                          <a:solidFill>
                            <a:srgbClr val="000000"/>
                          </a:solidFill>
                          <a:effectLst/>
                          <a:latin typeface="+mj-lt"/>
                        </a:rPr>
                        <a:t>43</a:t>
                      </a:r>
                    </a:p>
                  </a:txBody>
                  <a:tcPr marL="9525" marR="9525" marT="9525" marB="0" anchor="b"/>
                </a:tc>
                <a:tc>
                  <a:txBody>
                    <a:bodyPr/>
                    <a:lstStyle/>
                    <a:p>
                      <a:pPr algn="r" fontAlgn="b"/>
                      <a:r>
                        <a:rPr lang="de-DE" sz="1200" b="0" i="0" u="none" strike="noStrike" dirty="0">
                          <a:solidFill>
                            <a:srgbClr val="000000"/>
                          </a:solidFill>
                          <a:effectLst/>
                          <a:latin typeface="+mj-lt"/>
                        </a:rPr>
                        <a:t>28</a:t>
                      </a:r>
                    </a:p>
                  </a:txBody>
                  <a:tcPr marL="9525" marR="9525" marT="9525" marB="0" anchor="b"/>
                </a:tc>
                <a:tc>
                  <a:txBody>
                    <a:bodyPr/>
                    <a:lstStyle/>
                    <a:p>
                      <a:pPr algn="r" fontAlgn="b"/>
                      <a:r>
                        <a:rPr lang="de-DE" sz="1200" b="0" i="0" u="none" strike="noStrike" dirty="0">
                          <a:solidFill>
                            <a:srgbClr val="000000"/>
                          </a:solidFill>
                          <a:effectLst/>
                          <a:latin typeface="+mj-lt"/>
                        </a:rPr>
                        <a:t>66</a:t>
                      </a:r>
                    </a:p>
                  </a:txBody>
                  <a:tcPr marL="9525" marR="9525" marT="9525" marB="0" anchor="b"/>
                </a:tc>
                <a:tc>
                  <a:txBody>
                    <a:bodyPr/>
                    <a:lstStyle/>
                    <a:p>
                      <a:pPr algn="r" fontAlgn="b"/>
                      <a:r>
                        <a:rPr lang="de-DE" sz="1200" b="0" i="0" u="none" strike="noStrike" dirty="0">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120</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32</a:t>
                      </a:r>
                    </a:p>
                  </a:txBody>
                  <a:tcPr marL="9525" marR="9525" marT="9525" marB="0" anchor="b"/>
                </a:tc>
                <a:tc>
                  <a:txBody>
                    <a:bodyPr/>
                    <a:lstStyle/>
                    <a:p>
                      <a:pPr algn="r" fontAlgn="b"/>
                      <a:r>
                        <a:rPr lang="de-DE" sz="1200" b="0" i="0" u="none" strike="noStrike">
                          <a:solidFill>
                            <a:srgbClr val="000000"/>
                          </a:solidFill>
                          <a:effectLst/>
                          <a:latin typeface="+mj-lt"/>
                        </a:rPr>
                        <a:t>17</a:t>
                      </a:r>
                    </a:p>
                  </a:txBody>
                  <a:tcPr marL="9525" marR="9525" marT="9525" marB="0" anchor="b"/>
                </a:tc>
                <a:tc>
                  <a:txBody>
                    <a:bodyPr/>
                    <a:lstStyle/>
                    <a:p>
                      <a:pPr algn="r" fontAlgn="b"/>
                      <a:r>
                        <a:rPr lang="de-DE" sz="1200" b="0" i="0" u="none" strike="noStrike">
                          <a:solidFill>
                            <a:srgbClr val="000000"/>
                          </a:solidFill>
                          <a:effectLst/>
                          <a:latin typeface="+mj-lt"/>
                        </a:rPr>
                        <a:t>38</a:t>
                      </a:r>
                    </a:p>
                  </a:txBody>
                  <a:tcPr marL="9525" marR="9525" marT="9525" marB="0" anchor="b"/>
                </a:tc>
              </a:tr>
              <a:tr h="277937">
                <a:tc>
                  <a:txBody>
                    <a:bodyPr/>
                    <a:lstStyle/>
                    <a:p>
                      <a:pPr algn="l" fontAlgn="b"/>
                      <a:r>
                        <a:rPr lang="de-DE" sz="1200" b="1" u="none" strike="noStrike" dirty="0">
                          <a:effectLst/>
                          <a:latin typeface="+mj-lt"/>
                        </a:rPr>
                        <a:t>COVID.19.aktuell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dirty="0">
                          <a:solidFill>
                            <a:srgbClr val="000000"/>
                          </a:solidFill>
                          <a:effectLst/>
                          <a:latin typeface="+mj-lt"/>
                        </a:rPr>
                        <a:t>2.424</a:t>
                      </a:r>
                    </a:p>
                  </a:txBody>
                  <a:tcPr marL="9525" marR="9525" marT="9525" marB="0" anchor="b"/>
                </a:tc>
                <a:tc>
                  <a:txBody>
                    <a:bodyPr/>
                    <a:lstStyle/>
                    <a:p>
                      <a:pPr algn="r" fontAlgn="b"/>
                      <a:r>
                        <a:rPr lang="de-DE" sz="1200" b="0" i="0" u="none" strike="noStrike">
                          <a:solidFill>
                            <a:srgbClr val="000000"/>
                          </a:solidFill>
                          <a:effectLst/>
                          <a:latin typeface="+mj-lt"/>
                        </a:rPr>
                        <a:t>107</a:t>
                      </a:r>
                    </a:p>
                  </a:txBody>
                  <a:tcPr marL="9525" marR="9525" marT="9525" marB="0" anchor="b"/>
                </a:tc>
                <a:tc>
                  <a:txBody>
                    <a:bodyPr/>
                    <a:lstStyle/>
                    <a:p>
                      <a:pPr algn="r" fontAlgn="b"/>
                      <a:r>
                        <a:rPr lang="de-DE" sz="1200" b="0" i="0" u="none" strike="noStrike">
                          <a:solidFill>
                            <a:srgbClr val="000000"/>
                          </a:solidFill>
                          <a:effectLst/>
                          <a:latin typeface="+mj-lt"/>
                        </a:rPr>
                        <a:t>512</a:t>
                      </a:r>
                    </a:p>
                  </a:txBody>
                  <a:tcPr marL="9525" marR="9525" marT="9525" marB="0" anchor="b"/>
                </a:tc>
                <a:tc>
                  <a:txBody>
                    <a:bodyPr/>
                    <a:lstStyle/>
                    <a:p>
                      <a:pPr algn="r" fontAlgn="b"/>
                      <a:r>
                        <a:rPr lang="de-DE" sz="1200" b="0" i="0" u="none" strike="noStrike">
                          <a:solidFill>
                            <a:srgbClr val="000000"/>
                          </a:solidFill>
                          <a:effectLst/>
                          <a:latin typeface="+mj-lt"/>
                        </a:rPr>
                        <a:t>34</a:t>
                      </a:r>
                    </a:p>
                  </a:txBody>
                  <a:tcPr marL="9525" marR="9525" marT="9525" marB="0" anchor="b"/>
                </a:tc>
                <a:tc>
                  <a:txBody>
                    <a:bodyPr/>
                    <a:lstStyle/>
                    <a:p>
                      <a:pPr algn="r" fontAlgn="b"/>
                      <a:r>
                        <a:rPr lang="de-DE" sz="1200" b="0" i="0" u="none" strike="noStrike">
                          <a:solidFill>
                            <a:srgbClr val="000000"/>
                          </a:solidFill>
                          <a:effectLst/>
                          <a:latin typeface="+mj-lt"/>
                        </a:rPr>
                        <a:t>634</a:t>
                      </a:r>
                    </a:p>
                  </a:txBody>
                  <a:tcPr marL="9525" marR="9525" marT="9525" marB="0" anchor="b"/>
                </a:tc>
                <a:tc>
                  <a:txBody>
                    <a:bodyPr/>
                    <a:lstStyle/>
                    <a:p>
                      <a:pPr algn="r" fontAlgn="b"/>
                      <a:r>
                        <a:rPr lang="de-DE" sz="1200" b="0" i="0" u="none" strike="noStrike">
                          <a:solidFill>
                            <a:srgbClr val="000000"/>
                          </a:solidFill>
                          <a:effectLst/>
                          <a:latin typeface="+mj-lt"/>
                        </a:rPr>
                        <a:t>44</a:t>
                      </a:r>
                    </a:p>
                  </a:txBody>
                  <a:tcPr marL="9525" marR="9525" marT="9525" marB="0" anchor="b"/>
                </a:tc>
                <a:tc>
                  <a:txBody>
                    <a:bodyPr/>
                    <a:lstStyle/>
                    <a:p>
                      <a:pPr algn="r" fontAlgn="b"/>
                      <a:r>
                        <a:rPr lang="de-DE" sz="1200" b="0" i="0" u="none" strike="noStrike">
                          <a:solidFill>
                            <a:srgbClr val="000000"/>
                          </a:solidFill>
                          <a:effectLst/>
                          <a:latin typeface="+mj-lt"/>
                        </a:rPr>
                        <a:t>69</a:t>
                      </a:r>
                    </a:p>
                  </a:txBody>
                  <a:tcPr marL="9525" marR="9525" marT="9525" marB="0" anchor="b"/>
                </a:tc>
                <a:tc>
                  <a:txBody>
                    <a:bodyPr/>
                    <a:lstStyle/>
                    <a:p>
                      <a:pPr algn="r" fontAlgn="b"/>
                      <a:r>
                        <a:rPr lang="de-DE" sz="1200" b="0" i="0" u="none" strike="noStrike">
                          <a:solidFill>
                            <a:srgbClr val="000000"/>
                          </a:solidFill>
                          <a:effectLst/>
                          <a:latin typeface="+mj-lt"/>
                        </a:rPr>
                        <a:t>145</a:t>
                      </a:r>
                    </a:p>
                  </a:txBody>
                  <a:tcPr marL="9525" marR="9525" marT="9525" marB="0" anchor="b"/>
                </a:tc>
                <a:tc>
                  <a:txBody>
                    <a:bodyPr/>
                    <a:lstStyle/>
                    <a:p>
                      <a:pPr algn="r" fontAlgn="b"/>
                      <a:r>
                        <a:rPr lang="de-DE" sz="1200" b="0" i="0" u="none" strike="noStrike">
                          <a:solidFill>
                            <a:srgbClr val="000000"/>
                          </a:solidFill>
                          <a:effectLst/>
                          <a:latin typeface="+mj-lt"/>
                        </a:rPr>
                        <a:t>75</a:t>
                      </a:r>
                    </a:p>
                  </a:txBody>
                  <a:tcPr marL="9525" marR="9525" marT="9525" marB="0" anchor="b"/>
                </a:tc>
                <a:tc>
                  <a:txBody>
                    <a:bodyPr/>
                    <a:lstStyle/>
                    <a:p>
                      <a:pPr algn="r" fontAlgn="b"/>
                      <a:r>
                        <a:rPr lang="de-DE" sz="1200" b="0" i="0" u="none" strike="noStrike">
                          <a:solidFill>
                            <a:srgbClr val="000000"/>
                          </a:solidFill>
                          <a:effectLst/>
                          <a:latin typeface="+mj-lt"/>
                        </a:rPr>
                        <a:t>33</a:t>
                      </a:r>
                    </a:p>
                  </a:txBody>
                  <a:tcPr marL="9525" marR="9525" marT="9525" marB="0" anchor="b"/>
                </a:tc>
                <a:tc>
                  <a:txBody>
                    <a:bodyPr/>
                    <a:lstStyle/>
                    <a:p>
                      <a:pPr algn="r" fontAlgn="b"/>
                      <a:r>
                        <a:rPr lang="de-DE" sz="1200" b="0" i="0" u="none" strike="noStrike">
                          <a:solidFill>
                            <a:srgbClr val="000000"/>
                          </a:solidFill>
                          <a:effectLst/>
                          <a:latin typeface="+mj-lt"/>
                        </a:rPr>
                        <a:t>102</a:t>
                      </a:r>
                    </a:p>
                  </a:txBody>
                  <a:tcPr marL="9525" marR="9525" marT="9525" marB="0" anchor="b"/>
                </a:tc>
                <a:tc>
                  <a:txBody>
                    <a:bodyPr/>
                    <a:lstStyle/>
                    <a:p>
                      <a:pPr algn="r" fontAlgn="b"/>
                      <a:r>
                        <a:rPr lang="de-DE" sz="1200" b="0" i="0" u="none" strike="noStrike">
                          <a:solidFill>
                            <a:srgbClr val="000000"/>
                          </a:solidFill>
                          <a:effectLst/>
                          <a:latin typeface="+mj-lt"/>
                        </a:rPr>
                        <a:t>9</a:t>
                      </a:r>
                    </a:p>
                  </a:txBody>
                  <a:tcPr marL="9525" marR="9525" marT="9525" marB="0" anchor="b"/>
                </a:tc>
                <a:tc>
                  <a:txBody>
                    <a:bodyPr/>
                    <a:lstStyle/>
                    <a:p>
                      <a:pPr algn="r" fontAlgn="b"/>
                      <a:r>
                        <a:rPr lang="de-DE" sz="1200" b="0" i="0" u="none" strike="noStrike" dirty="0">
                          <a:solidFill>
                            <a:srgbClr val="000000"/>
                          </a:solidFill>
                          <a:effectLst/>
                          <a:latin typeface="+mj-lt"/>
                        </a:rPr>
                        <a:t>529</a:t>
                      </a:r>
                    </a:p>
                  </a:txBody>
                  <a:tcPr marL="9525" marR="9525" marT="9525" marB="0" anchor="b"/>
                </a:tc>
                <a:tc>
                  <a:txBody>
                    <a:bodyPr/>
                    <a:lstStyle/>
                    <a:p>
                      <a:pPr algn="r" fontAlgn="b"/>
                      <a:r>
                        <a:rPr lang="de-DE" sz="1200" b="0" i="0" u="none" strike="noStrike" dirty="0">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48</a:t>
                      </a:r>
                    </a:p>
                  </a:txBody>
                  <a:tcPr marL="9525" marR="9525" marT="9525" marB="0" anchor="b"/>
                </a:tc>
                <a:tc>
                  <a:txBody>
                    <a:bodyPr/>
                    <a:lstStyle/>
                    <a:p>
                      <a:pPr algn="r" fontAlgn="b"/>
                      <a:r>
                        <a:rPr lang="de-DE" sz="1200" b="0" i="0" u="none" strike="noStrike">
                          <a:solidFill>
                            <a:srgbClr val="000000"/>
                          </a:solidFill>
                          <a:effectLst/>
                          <a:latin typeface="+mj-lt"/>
                        </a:rPr>
                        <a:t>45</a:t>
                      </a:r>
                    </a:p>
                  </a:txBody>
                  <a:tcPr marL="9525" marR="9525" marT="9525" marB="0" anchor="b"/>
                </a:tc>
                <a:tc>
                  <a:txBody>
                    <a:bodyPr/>
                    <a:lstStyle/>
                    <a:p>
                      <a:pPr algn="r" fontAlgn="b"/>
                      <a:r>
                        <a:rPr lang="de-DE" sz="1200" b="0" i="0" u="none" strike="noStrike">
                          <a:solidFill>
                            <a:srgbClr val="000000"/>
                          </a:solidFill>
                          <a:effectLst/>
                          <a:latin typeface="+mj-lt"/>
                        </a:rPr>
                        <a:t>26</a:t>
                      </a:r>
                    </a:p>
                  </a:txBody>
                  <a:tcPr marL="9525" marR="9525" marT="9525" marB="0" anchor="b"/>
                </a:tc>
              </a:tr>
              <a:tr h="277937">
                <a:tc>
                  <a:txBody>
                    <a:bodyPr/>
                    <a:lstStyle/>
                    <a:p>
                      <a:pPr algn="l" fontAlgn="b"/>
                      <a:r>
                        <a:rPr lang="de-DE" sz="1200" b="1" u="none" strike="noStrike" dirty="0">
                          <a:effectLst/>
                          <a:latin typeface="+mj-lt"/>
                        </a:rPr>
                        <a:t>COVID.19.beatmet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2.021</a:t>
                      </a:r>
                    </a:p>
                  </a:txBody>
                  <a:tcPr marL="9525" marR="9525" marT="9525" marB="0" anchor="b"/>
                </a:tc>
                <a:tc>
                  <a:txBody>
                    <a:bodyPr/>
                    <a:lstStyle/>
                    <a:p>
                      <a:pPr algn="r" fontAlgn="b"/>
                      <a:r>
                        <a:rPr lang="de-DE" sz="1200" b="0" i="0" u="none" strike="noStrike" dirty="0">
                          <a:solidFill>
                            <a:srgbClr val="000000"/>
                          </a:solidFill>
                          <a:effectLst/>
                          <a:latin typeface="+mj-lt"/>
                        </a:rPr>
                        <a:t>87</a:t>
                      </a:r>
                    </a:p>
                  </a:txBody>
                  <a:tcPr marL="9525" marR="9525" marT="9525" marB="0" anchor="b"/>
                </a:tc>
                <a:tc>
                  <a:txBody>
                    <a:bodyPr/>
                    <a:lstStyle/>
                    <a:p>
                      <a:pPr algn="r" fontAlgn="b"/>
                      <a:r>
                        <a:rPr lang="de-DE" sz="1200" b="0" i="0" u="none" strike="noStrike">
                          <a:solidFill>
                            <a:srgbClr val="000000"/>
                          </a:solidFill>
                          <a:effectLst/>
                          <a:latin typeface="+mj-lt"/>
                        </a:rPr>
                        <a:t>439</a:t>
                      </a:r>
                    </a:p>
                  </a:txBody>
                  <a:tcPr marL="9525" marR="9525" marT="9525" marB="0" anchor="b"/>
                </a:tc>
                <a:tc>
                  <a:txBody>
                    <a:bodyPr/>
                    <a:lstStyle/>
                    <a:p>
                      <a:pPr algn="r" fontAlgn="b"/>
                      <a:r>
                        <a:rPr lang="de-DE" sz="1200" b="0" i="0" u="none" strike="noStrike">
                          <a:solidFill>
                            <a:srgbClr val="000000"/>
                          </a:solidFill>
                          <a:effectLst/>
                          <a:latin typeface="+mj-lt"/>
                        </a:rPr>
                        <a:t>24</a:t>
                      </a:r>
                    </a:p>
                  </a:txBody>
                  <a:tcPr marL="9525" marR="9525" marT="9525" marB="0" anchor="b"/>
                </a:tc>
                <a:tc>
                  <a:txBody>
                    <a:bodyPr/>
                    <a:lstStyle/>
                    <a:p>
                      <a:pPr algn="r" fontAlgn="b"/>
                      <a:r>
                        <a:rPr lang="de-DE" sz="1200" b="0" i="0" u="none" strike="noStrike">
                          <a:solidFill>
                            <a:srgbClr val="000000"/>
                          </a:solidFill>
                          <a:effectLst/>
                          <a:latin typeface="+mj-lt"/>
                        </a:rPr>
                        <a:t>546</a:t>
                      </a:r>
                    </a:p>
                  </a:txBody>
                  <a:tcPr marL="9525" marR="9525" marT="9525" marB="0" anchor="b"/>
                </a:tc>
                <a:tc>
                  <a:txBody>
                    <a:bodyPr/>
                    <a:lstStyle/>
                    <a:p>
                      <a:pPr algn="r" fontAlgn="b"/>
                      <a:r>
                        <a:rPr lang="de-DE" sz="1200" b="0" i="0" u="none" strike="noStrike" dirty="0">
                          <a:solidFill>
                            <a:srgbClr val="000000"/>
                          </a:solidFill>
                          <a:effectLst/>
                          <a:latin typeface="+mj-lt"/>
                        </a:rPr>
                        <a:t>36</a:t>
                      </a:r>
                    </a:p>
                  </a:txBody>
                  <a:tcPr marL="9525" marR="9525" marT="9525" marB="0" anchor="b"/>
                </a:tc>
                <a:tc>
                  <a:txBody>
                    <a:bodyPr/>
                    <a:lstStyle/>
                    <a:p>
                      <a:pPr algn="r" fontAlgn="b"/>
                      <a:r>
                        <a:rPr lang="de-DE" sz="1200" b="0" i="0" u="none" strike="noStrike">
                          <a:solidFill>
                            <a:srgbClr val="000000"/>
                          </a:solidFill>
                          <a:effectLst/>
                          <a:latin typeface="+mj-lt"/>
                        </a:rPr>
                        <a:t>51</a:t>
                      </a:r>
                    </a:p>
                  </a:txBody>
                  <a:tcPr marL="9525" marR="9525" marT="9525" marB="0" anchor="b"/>
                </a:tc>
                <a:tc>
                  <a:txBody>
                    <a:bodyPr/>
                    <a:lstStyle/>
                    <a:p>
                      <a:pPr algn="r" fontAlgn="b"/>
                      <a:r>
                        <a:rPr lang="de-DE" sz="1200" b="0" i="0" u="none" strike="noStrike">
                          <a:solidFill>
                            <a:srgbClr val="000000"/>
                          </a:solidFill>
                          <a:effectLst/>
                          <a:latin typeface="+mj-lt"/>
                        </a:rPr>
                        <a:t>111</a:t>
                      </a:r>
                    </a:p>
                  </a:txBody>
                  <a:tcPr marL="9525" marR="9525" marT="9525" marB="0" anchor="b"/>
                </a:tc>
                <a:tc>
                  <a:txBody>
                    <a:bodyPr/>
                    <a:lstStyle/>
                    <a:p>
                      <a:pPr algn="r" fontAlgn="b"/>
                      <a:r>
                        <a:rPr lang="de-DE" sz="1200" b="0" i="0" u="none" strike="noStrike">
                          <a:solidFill>
                            <a:srgbClr val="000000"/>
                          </a:solidFill>
                          <a:effectLst/>
                          <a:latin typeface="+mj-lt"/>
                        </a:rPr>
                        <a:t>58</a:t>
                      </a:r>
                    </a:p>
                  </a:txBody>
                  <a:tcPr marL="9525" marR="9525" marT="9525" marB="0" anchor="b"/>
                </a:tc>
                <a:tc>
                  <a:txBody>
                    <a:bodyPr/>
                    <a:lstStyle/>
                    <a:p>
                      <a:pPr algn="r" fontAlgn="b"/>
                      <a:r>
                        <a:rPr lang="de-DE" sz="1200" b="0" i="0" u="none" strike="noStrike">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73</a:t>
                      </a:r>
                    </a:p>
                  </a:txBody>
                  <a:tcPr marL="9525" marR="9525" marT="9525" marB="0" anchor="b"/>
                </a:tc>
                <a:tc>
                  <a:txBody>
                    <a:bodyPr/>
                    <a:lstStyle/>
                    <a:p>
                      <a:pPr algn="r" fontAlgn="b"/>
                      <a:r>
                        <a:rPr lang="de-DE" sz="1200" b="0" i="0" u="none" strike="noStrike">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461</a:t>
                      </a:r>
                    </a:p>
                  </a:txBody>
                  <a:tcPr marL="9525" marR="9525" marT="9525" marB="0" anchor="b"/>
                </a:tc>
                <a:tc>
                  <a:txBody>
                    <a:bodyPr/>
                    <a:lstStyle/>
                    <a:p>
                      <a:pPr algn="r" fontAlgn="b"/>
                      <a:r>
                        <a:rPr lang="de-DE" sz="1200" b="0" i="0" u="none" strike="noStrike" dirty="0">
                          <a:solidFill>
                            <a:srgbClr val="000000"/>
                          </a:solidFill>
                          <a:effectLst/>
                          <a:latin typeface="+mj-lt"/>
                        </a:rPr>
                        <a:t>9</a:t>
                      </a:r>
                    </a:p>
                  </a:txBody>
                  <a:tcPr marL="9525" marR="9525" marT="9525" marB="0" anchor="b"/>
                </a:tc>
                <a:tc>
                  <a:txBody>
                    <a:bodyPr/>
                    <a:lstStyle/>
                    <a:p>
                      <a:pPr algn="r" fontAlgn="b"/>
                      <a:r>
                        <a:rPr lang="de-DE" sz="1200" b="0" i="0" u="none" strike="noStrike">
                          <a:solidFill>
                            <a:srgbClr val="000000"/>
                          </a:solidFill>
                          <a:effectLst/>
                          <a:latin typeface="+mj-lt"/>
                        </a:rPr>
                        <a:t>43</a:t>
                      </a:r>
                    </a:p>
                  </a:txBody>
                  <a:tcPr marL="9525" marR="9525" marT="9525" marB="0" anchor="b"/>
                </a:tc>
                <a:tc>
                  <a:txBody>
                    <a:bodyPr/>
                    <a:lstStyle/>
                    <a:p>
                      <a:pPr algn="r" fontAlgn="b"/>
                      <a:r>
                        <a:rPr lang="de-DE" sz="1200" b="0" i="0" u="none" strike="noStrike">
                          <a:solidFill>
                            <a:srgbClr val="000000"/>
                          </a:solidFill>
                          <a:effectLst/>
                          <a:latin typeface="+mj-lt"/>
                        </a:rPr>
                        <a:t>32</a:t>
                      </a:r>
                    </a:p>
                  </a:txBody>
                  <a:tcPr marL="9525" marR="9525" marT="9525" marB="0" anchor="b"/>
                </a:tc>
                <a:tc>
                  <a:txBody>
                    <a:bodyPr/>
                    <a:lstStyle/>
                    <a:p>
                      <a:pPr algn="r" fontAlgn="b"/>
                      <a:r>
                        <a:rPr lang="de-DE" sz="1200" b="0" i="0" u="none" strike="noStrike">
                          <a:solidFill>
                            <a:srgbClr val="000000"/>
                          </a:solidFill>
                          <a:effectLst/>
                          <a:latin typeface="+mj-lt"/>
                        </a:rPr>
                        <a:t>20</a:t>
                      </a:r>
                    </a:p>
                  </a:txBody>
                  <a:tcPr marL="9525" marR="9525" marT="9525" marB="0" anchor="b"/>
                </a:tc>
              </a:tr>
              <a:tr h="277937">
                <a:tc>
                  <a:txBody>
                    <a:bodyPr/>
                    <a:lstStyle/>
                    <a:p>
                      <a:pPr algn="l" fontAlgn="b"/>
                      <a:r>
                        <a:rPr lang="de-DE" sz="1200" b="1" u="none" strike="noStrike" dirty="0">
                          <a:effectLst/>
                          <a:latin typeface="+mj-lt"/>
                        </a:rPr>
                        <a:t>COVID.19.kumulativ</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808</a:t>
                      </a:r>
                    </a:p>
                  </a:txBody>
                  <a:tcPr marL="9525" marR="9525" marT="9525" marB="0" anchor="b"/>
                </a:tc>
                <a:tc>
                  <a:txBody>
                    <a:bodyPr/>
                    <a:lstStyle/>
                    <a:p>
                      <a:pPr algn="r" fontAlgn="b"/>
                      <a:r>
                        <a:rPr lang="de-DE" sz="1200" b="0" i="0" u="none" strike="noStrike">
                          <a:solidFill>
                            <a:srgbClr val="000000"/>
                          </a:solidFill>
                          <a:effectLst/>
                          <a:latin typeface="+mj-lt"/>
                        </a:rPr>
                        <a:t>18</a:t>
                      </a:r>
                    </a:p>
                  </a:txBody>
                  <a:tcPr marL="9525" marR="9525" marT="9525" marB="0" anchor="b"/>
                </a:tc>
                <a:tc>
                  <a:txBody>
                    <a:bodyPr/>
                    <a:lstStyle/>
                    <a:p>
                      <a:pPr algn="r" fontAlgn="b"/>
                      <a:r>
                        <a:rPr lang="de-DE" sz="1200" b="0" i="0" u="none" strike="noStrike" dirty="0">
                          <a:solidFill>
                            <a:srgbClr val="000000"/>
                          </a:solidFill>
                          <a:effectLst/>
                          <a:latin typeface="+mj-lt"/>
                        </a:rPr>
                        <a:t>341</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c>
                  <a:txBody>
                    <a:bodyPr/>
                    <a:lstStyle/>
                    <a:p>
                      <a:pPr algn="r" fontAlgn="b"/>
                      <a:r>
                        <a:rPr lang="de-DE" sz="1200" b="0" i="0" u="none" strike="noStrike">
                          <a:solidFill>
                            <a:srgbClr val="000000"/>
                          </a:solidFill>
                          <a:effectLst/>
                          <a:latin typeface="+mj-lt"/>
                        </a:rPr>
                        <a:t>144</a:t>
                      </a:r>
                    </a:p>
                  </a:txBody>
                  <a:tcPr marL="9525" marR="9525" marT="9525" marB="0" anchor="b"/>
                </a:tc>
                <a:tc>
                  <a:txBody>
                    <a:bodyPr/>
                    <a:lstStyle/>
                    <a:p>
                      <a:pPr algn="r" fontAlgn="b"/>
                      <a:r>
                        <a:rPr lang="de-DE" sz="1200" b="0" i="0" u="none" strike="noStrike" dirty="0">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19</a:t>
                      </a:r>
                    </a:p>
                  </a:txBody>
                  <a:tcPr marL="9525" marR="9525" marT="9525" marB="0" anchor="b"/>
                </a:tc>
                <a:tc>
                  <a:txBody>
                    <a:bodyPr/>
                    <a:lstStyle/>
                    <a:p>
                      <a:pPr algn="r" fontAlgn="b"/>
                      <a:r>
                        <a:rPr lang="de-DE" sz="1200" b="0" i="0" u="none" strike="noStrike">
                          <a:solidFill>
                            <a:srgbClr val="000000"/>
                          </a:solidFill>
                          <a:effectLst/>
                          <a:latin typeface="+mj-lt"/>
                        </a:rPr>
                        <a:t>38</a:t>
                      </a:r>
                    </a:p>
                  </a:txBody>
                  <a:tcPr marL="9525" marR="9525" marT="9525" marB="0" anchor="b"/>
                </a:tc>
                <a:tc>
                  <a:txBody>
                    <a:bodyPr/>
                    <a:lstStyle/>
                    <a:p>
                      <a:pPr algn="r" fontAlgn="b"/>
                      <a:r>
                        <a:rPr lang="de-DE" sz="1200" b="0" i="0" u="none" strike="noStrike">
                          <a:solidFill>
                            <a:srgbClr val="000000"/>
                          </a:solidFill>
                          <a:effectLst/>
                          <a:latin typeface="+mj-lt"/>
                        </a:rPr>
                        <a:t>13</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26</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166</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dirty="0">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r>
              <a:tr h="277937">
                <a:tc>
                  <a:txBody>
                    <a:bodyPr/>
                    <a:lstStyle/>
                    <a:p>
                      <a:pPr algn="l" fontAlgn="b"/>
                      <a:r>
                        <a:rPr lang="de-DE" sz="1200" b="1" u="none" strike="noStrike" dirty="0">
                          <a:effectLst/>
                          <a:latin typeface="+mj-lt"/>
                        </a:rPr>
                        <a:t>COVID.19.verstorben</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392</a:t>
                      </a:r>
                    </a:p>
                  </a:txBody>
                  <a:tcPr marL="9525" marR="9525" marT="9525" marB="0" anchor="b"/>
                </a:tc>
                <a:tc>
                  <a:txBody>
                    <a:bodyPr/>
                    <a:lstStyle/>
                    <a:p>
                      <a:pPr algn="r" fontAlgn="b"/>
                      <a:r>
                        <a:rPr lang="de-DE" sz="1200" b="0" i="0" u="none" strike="noStrike">
                          <a:solidFill>
                            <a:srgbClr val="000000"/>
                          </a:solidFill>
                          <a:effectLst/>
                          <a:latin typeface="+mj-lt"/>
                        </a:rPr>
                        <a:t>8</a:t>
                      </a:r>
                    </a:p>
                  </a:txBody>
                  <a:tcPr marL="9525" marR="9525" marT="9525" marB="0" anchor="b"/>
                </a:tc>
                <a:tc>
                  <a:txBody>
                    <a:bodyPr/>
                    <a:lstStyle/>
                    <a:p>
                      <a:pPr algn="r" fontAlgn="b"/>
                      <a:r>
                        <a:rPr lang="de-DE" sz="1200" b="0" i="0" u="none" strike="noStrike">
                          <a:solidFill>
                            <a:srgbClr val="000000"/>
                          </a:solidFill>
                          <a:effectLst/>
                          <a:latin typeface="+mj-lt"/>
                        </a:rPr>
                        <a:t>122</a:t>
                      </a:r>
                    </a:p>
                  </a:txBody>
                  <a:tcPr marL="9525" marR="9525" marT="9525" marB="0" anchor="b"/>
                </a:tc>
                <a:tc>
                  <a:txBody>
                    <a:bodyPr/>
                    <a:lstStyle/>
                    <a:p>
                      <a:pPr algn="r" fontAlgn="b"/>
                      <a:r>
                        <a:rPr lang="de-DE" sz="1200" b="0" i="0" u="none" strike="noStrike" dirty="0">
                          <a:solidFill>
                            <a:srgbClr val="000000"/>
                          </a:solidFill>
                          <a:effectLst/>
                          <a:latin typeface="+mj-lt"/>
                        </a:rPr>
                        <a:t>2</a:t>
                      </a:r>
                    </a:p>
                  </a:txBody>
                  <a:tcPr marL="9525" marR="9525" marT="9525" marB="0" anchor="b"/>
                </a:tc>
                <a:tc>
                  <a:txBody>
                    <a:bodyPr/>
                    <a:lstStyle/>
                    <a:p>
                      <a:pPr algn="r" fontAlgn="b"/>
                      <a:r>
                        <a:rPr lang="de-DE" sz="1200" b="0" i="0" u="none" strike="noStrike">
                          <a:solidFill>
                            <a:srgbClr val="000000"/>
                          </a:solidFill>
                          <a:effectLst/>
                          <a:latin typeface="+mj-lt"/>
                        </a:rPr>
                        <a:t>101</a:t>
                      </a:r>
                    </a:p>
                  </a:txBody>
                  <a:tcPr marL="9525" marR="9525" marT="9525" marB="0" anchor="b"/>
                </a:tc>
                <a:tc>
                  <a:txBody>
                    <a:bodyPr/>
                    <a:lstStyle/>
                    <a:p>
                      <a:pPr algn="r" fontAlgn="b"/>
                      <a:r>
                        <a:rPr lang="de-DE" sz="1200" b="0" i="0" u="none" strike="noStrike" dirty="0">
                          <a:solidFill>
                            <a:srgbClr val="000000"/>
                          </a:solidFill>
                          <a:effectLst/>
                          <a:latin typeface="+mj-lt"/>
                        </a:rPr>
                        <a:t>2</a:t>
                      </a:r>
                    </a:p>
                  </a:txBody>
                  <a:tcPr marL="9525" marR="9525" marT="9525" marB="0" anchor="b"/>
                </a:tc>
                <a:tc>
                  <a:txBody>
                    <a:bodyPr/>
                    <a:lstStyle/>
                    <a:p>
                      <a:pPr algn="r" fontAlgn="b"/>
                      <a:r>
                        <a:rPr lang="de-DE" sz="1200" b="0" i="0" u="none" strike="noStrike">
                          <a:solidFill>
                            <a:srgbClr val="000000"/>
                          </a:solidFill>
                          <a:effectLst/>
                          <a:latin typeface="+mj-lt"/>
                        </a:rPr>
                        <a:t>7</a:t>
                      </a:r>
                    </a:p>
                  </a:txBody>
                  <a:tcPr marL="9525" marR="9525" marT="9525" marB="0" anchor="b"/>
                </a:tc>
                <a:tc>
                  <a:txBody>
                    <a:bodyPr/>
                    <a:lstStyle/>
                    <a:p>
                      <a:pPr algn="r" fontAlgn="b"/>
                      <a:r>
                        <a:rPr lang="de-DE" sz="1200" b="0" i="0" u="none" strike="noStrike">
                          <a:solidFill>
                            <a:srgbClr val="000000"/>
                          </a:solidFill>
                          <a:effectLst/>
                          <a:latin typeface="+mj-lt"/>
                        </a:rPr>
                        <a:t>9</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3</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104</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dirty="0">
                          <a:solidFill>
                            <a:srgbClr val="000000"/>
                          </a:solidFill>
                          <a:effectLst/>
                          <a:latin typeface="+mj-lt"/>
                        </a:rPr>
                        <a:t>3</a:t>
                      </a:r>
                    </a:p>
                  </a:txBody>
                  <a:tcPr marL="9525" marR="9525" marT="9525" marB="0" anchor="b"/>
                </a:tc>
                <a:tc>
                  <a:txBody>
                    <a:bodyPr/>
                    <a:lstStyle/>
                    <a:p>
                      <a:pPr algn="r" fontAlgn="b"/>
                      <a:r>
                        <a:rPr lang="de-DE" sz="1200" b="0" i="0" u="none" strike="noStrike">
                          <a:solidFill>
                            <a:srgbClr val="000000"/>
                          </a:solidFill>
                          <a:effectLst/>
                          <a:latin typeface="+mj-lt"/>
                        </a:rPr>
                        <a:t>10</a:t>
                      </a:r>
                    </a:p>
                  </a:txBody>
                  <a:tcPr marL="9525" marR="9525" marT="9525" marB="0" anchor="b"/>
                </a:tc>
                <a:tc>
                  <a:txBody>
                    <a:bodyPr/>
                    <a:lstStyle/>
                    <a:p>
                      <a:pPr algn="r" fontAlgn="b"/>
                      <a:r>
                        <a:rPr lang="de-DE" sz="1200" b="0" i="0" u="none" strike="noStrike">
                          <a:solidFill>
                            <a:srgbClr val="000000"/>
                          </a:solidFill>
                          <a:effectLst/>
                          <a:latin typeface="+mj-lt"/>
                        </a:rPr>
                        <a:t>3</a:t>
                      </a:r>
                    </a:p>
                  </a:txBody>
                  <a:tcPr marL="9525" marR="9525" marT="9525" marB="0" anchor="b"/>
                </a:tc>
              </a:tr>
              <a:tr h="277937">
                <a:tc>
                  <a:txBody>
                    <a:bodyPr/>
                    <a:lstStyle/>
                    <a:p>
                      <a:pPr algn="l" fontAlgn="b"/>
                      <a:r>
                        <a:rPr lang="de-DE" sz="1200" b="1" u="none" strike="noStrike">
                          <a:effectLst/>
                          <a:latin typeface="+mj-lt"/>
                        </a:rPr>
                        <a:t>ICU.low.care..frei.</a:t>
                      </a:r>
                      <a:endParaRPr lang="de-DE" sz="1200" b="1" i="0" u="none" strike="noStrike">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3.245</a:t>
                      </a:r>
                    </a:p>
                  </a:txBody>
                  <a:tcPr marL="9525" marR="9525" marT="9525" marB="0" anchor="b"/>
                </a:tc>
                <a:tc>
                  <a:txBody>
                    <a:bodyPr/>
                    <a:lstStyle/>
                    <a:p>
                      <a:pPr algn="r" fontAlgn="b"/>
                      <a:r>
                        <a:rPr lang="de-DE" sz="1200" b="0" i="0" u="none" strike="noStrike">
                          <a:solidFill>
                            <a:srgbClr val="000000"/>
                          </a:solidFill>
                          <a:effectLst/>
                          <a:latin typeface="+mj-lt"/>
                        </a:rPr>
                        <a:t>67</a:t>
                      </a:r>
                    </a:p>
                  </a:txBody>
                  <a:tcPr marL="9525" marR="9525" marT="9525" marB="0" anchor="b"/>
                </a:tc>
                <a:tc>
                  <a:txBody>
                    <a:bodyPr/>
                    <a:lstStyle/>
                    <a:p>
                      <a:pPr algn="r" fontAlgn="b"/>
                      <a:r>
                        <a:rPr lang="de-DE" sz="1200" b="0" i="0" u="none" strike="noStrike">
                          <a:solidFill>
                            <a:srgbClr val="000000"/>
                          </a:solidFill>
                          <a:effectLst/>
                          <a:latin typeface="+mj-lt"/>
                        </a:rPr>
                        <a:t>795</a:t>
                      </a:r>
                    </a:p>
                  </a:txBody>
                  <a:tcPr marL="9525" marR="9525" marT="9525" marB="0" anchor="b"/>
                </a:tc>
                <a:tc>
                  <a:txBody>
                    <a:bodyPr/>
                    <a:lstStyle/>
                    <a:p>
                      <a:pPr algn="r" fontAlgn="b"/>
                      <a:r>
                        <a:rPr lang="de-DE" sz="1200" b="0" i="0" u="none" strike="noStrike">
                          <a:solidFill>
                            <a:srgbClr val="000000"/>
                          </a:solidFill>
                          <a:effectLst/>
                          <a:latin typeface="+mj-lt"/>
                        </a:rPr>
                        <a:t>144</a:t>
                      </a:r>
                    </a:p>
                  </a:txBody>
                  <a:tcPr marL="9525" marR="9525" marT="9525" marB="0" anchor="b"/>
                </a:tc>
                <a:tc>
                  <a:txBody>
                    <a:bodyPr/>
                    <a:lstStyle/>
                    <a:p>
                      <a:pPr algn="r" fontAlgn="b"/>
                      <a:r>
                        <a:rPr lang="de-DE" sz="1200" b="0" i="0" u="none" strike="noStrike" dirty="0">
                          <a:solidFill>
                            <a:srgbClr val="000000"/>
                          </a:solidFill>
                          <a:effectLst/>
                          <a:latin typeface="+mj-lt"/>
                        </a:rPr>
                        <a:t>501</a:t>
                      </a:r>
                    </a:p>
                  </a:txBody>
                  <a:tcPr marL="9525" marR="9525" marT="9525" marB="0" anchor="b"/>
                </a:tc>
                <a:tc>
                  <a:txBody>
                    <a:bodyPr/>
                    <a:lstStyle/>
                    <a:p>
                      <a:pPr algn="r" fontAlgn="b"/>
                      <a:r>
                        <a:rPr lang="de-DE" sz="1200" b="0" i="0" u="none" strike="noStrike" dirty="0">
                          <a:solidFill>
                            <a:srgbClr val="000000"/>
                          </a:solidFill>
                          <a:effectLst/>
                          <a:latin typeface="+mj-lt"/>
                        </a:rPr>
                        <a:t>177</a:t>
                      </a:r>
                    </a:p>
                  </a:txBody>
                  <a:tcPr marL="9525" marR="9525" marT="9525" marB="0" anchor="b"/>
                </a:tc>
                <a:tc>
                  <a:txBody>
                    <a:bodyPr/>
                    <a:lstStyle/>
                    <a:p>
                      <a:pPr algn="r" fontAlgn="b"/>
                      <a:r>
                        <a:rPr lang="de-DE" sz="1200" b="0" i="0" u="none" strike="noStrike">
                          <a:solidFill>
                            <a:srgbClr val="000000"/>
                          </a:solidFill>
                          <a:effectLst/>
                          <a:latin typeface="+mj-lt"/>
                        </a:rPr>
                        <a:t>107</a:t>
                      </a:r>
                    </a:p>
                  </a:txBody>
                  <a:tcPr marL="9525" marR="9525" marT="9525" marB="0" anchor="b"/>
                </a:tc>
                <a:tc>
                  <a:txBody>
                    <a:bodyPr/>
                    <a:lstStyle/>
                    <a:p>
                      <a:pPr algn="r" fontAlgn="b"/>
                      <a:r>
                        <a:rPr lang="de-DE" sz="1200" b="0" i="0" u="none" strike="noStrike">
                          <a:solidFill>
                            <a:srgbClr val="000000"/>
                          </a:solidFill>
                          <a:effectLst/>
                          <a:latin typeface="+mj-lt"/>
                        </a:rPr>
                        <a:t>153</a:t>
                      </a:r>
                    </a:p>
                  </a:txBody>
                  <a:tcPr marL="9525" marR="9525" marT="9525" marB="0" anchor="b"/>
                </a:tc>
                <a:tc>
                  <a:txBody>
                    <a:bodyPr/>
                    <a:lstStyle/>
                    <a:p>
                      <a:pPr algn="r" fontAlgn="b"/>
                      <a:r>
                        <a:rPr lang="de-DE" sz="1200" b="0" i="0" u="none" strike="noStrike">
                          <a:solidFill>
                            <a:srgbClr val="000000"/>
                          </a:solidFill>
                          <a:effectLst/>
                          <a:latin typeface="+mj-lt"/>
                        </a:rPr>
                        <a:t>119</a:t>
                      </a:r>
                    </a:p>
                  </a:txBody>
                  <a:tcPr marL="9525" marR="9525" marT="9525" marB="0" anchor="b"/>
                </a:tc>
                <a:tc>
                  <a:txBody>
                    <a:bodyPr/>
                    <a:lstStyle/>
                    <a:p>
                      <a:pPr algn="r" fontAlgn="b"/>
                      <a:r>
                        <a:rPr lang="de-DE" sz="1200" b="0" i="0" u="none" strike="noStrike">
                          <a:solidFill>
                            <a:srgbClr val="000000"/>
                          </a:solidFill>
                          <a:effectLst/>
                          <a:latin typeface="+mj-lt"/>
                        </a:rPr>
                        <a:t>185</a:t>
                      </a:r>
                    </a:p>
                  </a:txBody>
                  <a:tcPr marL="9525" marR="9525" marT="9525" marB="0" anchor="b"/>
                </a:tc>
                <a:tc>
                  <a:txBody>
                    <a:bodyPr/>
                    <a:lstStyle/>
                    <a:p>
                      <a:pPr algn="r" fontAlgn="b"/>
                      <a:r>
                        <a:rPr lang="de-DE" sz="1200" b="0" i="0" u="none" strike="noStrike">
                          <a:solidFill>
                            <a:srgbClr val="000000"/>
                          </a:solidFill>
                          <a:effectLst/>
                          <a:latin typeface="+mj-lt"/>
                        </a:rPr>
                        <a:t>235</a:t>
                      </a:r>
                    </a:p>
                  </a:txBody>
                  <a:tcPr marL="9525" marR="9525" marT="9525" marB="0" anchor="b"/>
                </a:tc>
                <a:tc>
                  <a:txBody>
                    <a:bodyPr/>
                    <a:lstStyle/>
                    <a:p>
                      <a:pPr algn="r" fontAlgn="b"/>
                      <a:r>
                        <a:rPr lang="de-DE" sz="1200" b="0" i="0" u="none" strike="noStrike">
                          <a:solidFill>
                            <a:srgbClr val="000000"/>
                          </a:solidFill>
                          <a:effectLst/>
                          <a:latin typeface="+mj-lt"/>
                        </a:rPr>
                        <a:t>63</a:t>
                      </a:r>
                    </a:p>
                  </a:txBody>
                  <a:tcPr marL="9525" marR="9525" marT="9525" marB="0" anchor="b"/>
                </a:tc>
                <a:tc>
                  <a:txBody>
                    <a:bodyPr/>
                    <a:lstStyle/>
                    <a:p>
                      <a:pPr algn="r" fontAlgn="b"/>
                      <a:r>
                        <a:rPr lang="de-DE" sz="1200" b="0" i="0" u="none" strike="noStrike">
                          <a:solidFill>
                            <a:srgbClr val="000000"/>
                          </a:solidFill>
                          <a:effectLst/>
                          <a:latin typeface="+mj-lt"/>
                        </a:rPr>
                        <a:t>338</a:t>
                      </a:r>
                    </a:p>
                  </a:txBody>
                  <a:tcPr marL="9525" marR="9525" marT="9525" marB="0" anchor="b"/>
                </a:tc>
                <a:tc>
                  <a:txBody>
                    <a:bodyPr/>
                    <a:lstStyle/>
                    <a:p>
                      <a:pPr algn="r" fontAlgn="b"/>
                      <a:r>
                        <a:rPr lang="de-DE" sz="1200" b="0" i="0" u="none" strike="noStrike">
                          <a:solidFill>
                            <a:srgbClr val="000000"/>
                          </a:solidFill>
                          <a:effectLst/>
                          <a:latin typeface="+mj-lt"/>
                        </a:rPr>
                        <a:t>66</a:t>
                      </a:r>
                    </a:p>
                  </a:txBody>
                  <a:tcPr marL="9525" marR="9525" marT="9525" marB="0" anchor="b"/>
                </a:tc>
                <a:tc>
                  <a:txBody>
                    <a:bodyPr/>
                    <a:lstStyle/>
                    <a:p>
                      <a:pPr algn="r" fontAlgn="b"/>
                      <a:r>
                        <a:rPr lang="de-DE" sz="1200" b="0" i="0" u="none" strike="noStrike">
                          <a:solidFill>
                            <a:srgbClr val="000000"/>
                          </a:solidFill>
                          <a:effectLst/>
                          <a:latin typeface="+mj-lt"/>
                        </a:rPr>
                        <a:t>88</a:t>
                      </a:r>
                    </a:p>
                  </a:txBody>
                  <a:tcPr marL="9525" marR="9525" marT="9525" marB="0" anchor="b"/>
                </a:tc>
                <a:tc>
                  <a:txBody>
                    <a:bodyPr/>
                    <a:lstStyle/>
                    <a:p>
                      <a:pPr algn="r" fontAlgn="b"/>
                      <a:r>
                        <a:rPr lang="de-DE" sz="1200" b="0" i="0" u="none" strike="noStrike" dirty="0">
                          <a:solidFill>
                            <a:srgbClr val="000000"/>
                          </a:solidFill>
                          <a:effectLst/>
                          <a:latin typeface="+mj-lt"/>
                        </a:rPr>
                        <a:t>62</a:t>
                      </a:r>
                    </a:p>
                  </a:txBody>
                  <a:tcPr marL="9525" marR="9525" marT="9525" marB="0" anchor="b"/>
                </a:tc>
                <a:tc>
                  <a:txBody>
                    <a:bodyPr/>
                    <a:lstStyle/>
                    <a:p>
                      <a:pPr algn="r" fontAlgn="b"/>
                      <a:r>
                        <a:rPr lang="de-DE" sz="1200" b="0" i="0" u="none" strike="noStrike">
                          <a:solidFill>
                            <a:srgbClr val="000000"/>
                          </a:solidFill>
                          <a:effectLst/>
                          <a:latin typeface="+mj-lt"/>
                        </a:rPr>
                        <a:t>145</a:t>
                      </a:r>
                    </a:p>
                  </a:txBody>
                  <a:tcPr marL="9525" marR="9525" marT="9525" marB="0" anchor="b"/>
                </a:tc>
              </a:tr>
              <a:tr h="277937">
                <a:tc>
                  <a:txBody>
                    <a:bodyPr/>
                    <a:lstStyle/>
                    <a:p>
                      <a:pPr algn="l" fontAlgn="b"/>
                      <a:r>
                        <a:rPr lang="de-DE" sz="1200" b="1" u="none" strike="noStrike">
                          <a:effectLst/>
                          <a:latin typeface="+mj-lt"/>
                        </a:rPr>
                        <a:t>ICU.low.care..belegt.</a:t>
                      </a:r>
                      <a:endParaRPr lang="de-DE" sz="1200" b="1" i="0" u="none" strike="noStrike">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3.735</a:t>
                      </a:r>
                    </a:p>
                  </a:txBody>
                  <a:tcPr marL="9525" marR="9525" marT="9525" marB="0" anchor="b"/>
                </a:tc>
                <a:tc>
                  <a:txBody>
                    <a:bodyPr/>
                    <a:lstStyle/>
                    <a:p>
                      <a:pPr algn="r" fontAlgn="b"/>
                      <a:r>
                        <a:rPr lang="de-DE" sz="1200" b="0" i="0" u="none" strike="noStrike">
                          <a:solidFill>
                            <a:srgbClr val="000000"/>
                          </a:solidFill>
                          <a:effectLst/>
                          <a:latin typeface="+mj-lt"/>
                        </a:rPr>
                        <a:t>190</a:t>
                      </a:r>
                    </a:p>
                  </a:txBody>
                  <a:tcPr marL="9525" marR="9525" marT="9525" marB="0" anchor="b"/>
                </a:tc>
                <a:tc>
                  <a:txBody>
                    <a:bodyPr/>
                    <a:lstStyle/>
                    <a:p>
                      <a:pPr algn="r" fontAlgn="b"/>
                      <a:r>
                        <a:rPr lang="de-DE" sz="1200" b="0" i="0" u="none" strike="noStrike">
                          <a:solidFill>
                            <a:srgbClr val="000000"/>
                          </a:solidFill>
                          <a:effectLst/>
                          <a:latin typeface="+mj-lt"/>
                        </a:rPr>
                        <a:t>929</a:t>
                      </a:r>
                    </a:p>
                  </a:txBody>
                  <a:tcPr marL="9525" marR="9525" marT="9525" marB="0" anchor="b"/>
                </a:tc>
                <a:tc>
                  <a:txBody>
                    <a:bodyPr/>
                    <a:lstStyle/>
                    <a:p>
                      <a:pPr algn="r" fontAlgn="b"/>
                      <a:r>
                        <a:rPr lang="de-DE" sz="1200" b="0" i="0" u="none" strike="noStrike">
                          <a:solidFill>
                            <a:srgbClr val="000000"/>
                          </a:solidFill>
                          <a:effectLst/>
                          <a:latin typeface="+mj-lt"/>
                        </a:rPr>
                        <a:t>134</a:t>
                      </a:r>
                    </a:p>
                  </a:txBody>
                  <a:tcPr marL="9525" marR="9525" marT="9525" marB="0" anchor="b"/>
                </a:tc>
                <a:tc>
                  <a:txBody>
                    <a:bodyPr/>
                    <a:lstStyle/>
                    <a:p>
                      <a:pPr algn="r" fontAlgn="b"/>
                      <a:r>
                        <a:rPr lang="de-DE" sz="1200" b="0" i="0" u="none" strike="noStrike" dirty="0">
                          <a:solidFill>
                            <a:srgbClr val="000000"/>
                          </a:solidFill>
                          <a:effectLst/>
                          <a:latin typeface="+mj-lt"/>
                        </a:rPr>
                        <a:t>628</a:t>
                      </a:r>
                    </a:p>
                  </a:txBody>
                  <a:tcPr marL="9525" marR="9525" marT="9525" marB="0" anchor="b"/>
                </a:tc>
                <a:tc>
                  <a:txBody>
                    <a:bodyPr/>
                    <a:lstStyle/>
                    <a:p>
                      <a:pPr algn="r" fontAlgn="b"/>
                      <a:r>
                        <a:rPr lang="de-DE" sz="1200" b="0" i="0" u="none" strike="noStrike" dirty="0">
                          <a:solidFill>
                            <a:srgbClr val="000000"/>
                          </a:solidFill>
                          <a:effectLst/>
                          <a:latin typeface="+mj-lt"/>
                        </a:rPr>
                        <a:t>182</a:t>
                      </a:r>
                    </a:p>
                  </a:txBody>
                  <a:tcPr marL="9525" marR="9525" marT="9525" marB="0" anchor="b"/>
                </a:tc>
                <a:tc>
                  <a:txBody>
                    <a:bodyPr/>
                    <a:lstStyle/>
                    <a:p>
                      <a:pPr algn="r" fontAlgn="b"/>
                      <a:r>
                        <a:rPr lang="de-DE" sz="1200" b="0" i="0" u="none" strike="noStrike">
                          <a:solidFill>
                            <a:srgbClr val="000000"/>
                          </a:solidFill>
                          <a:effectLst/>
                          <a:latin typeface="+mj-lt"/>
                        </a:rPr>
                        <a:t>114</a:t>
                      </a:r>
                    </a:p>
                  </a:txBody>
                  <a:tcPr marL="9525" marR="9525" marT="9525" marB="0" anchor="b"/>
                </a:tc>
                <a:tc>
                  <a:txBody>
                    <a:bodyPr/>
                    <a:lstStyle/>
                    <a:p>
                      <a:pPr algn="r" fontAlgn="b"/>
                      <a:r>
                        <a:rPr lang="de-DE" sz="1200" b="0" i="0" u="none" strike="noStrike">
                          <a:solidFill>
                            <a:srgbClr val="000000"/>
                          </a:solidFill>
                          <a:effectLst/>
                          <a:latin typeface="+mj-lt"/>
                        </a:rPr>
                        <a:t>232</a:t>
                      </a:r>
                    </a:p>
                  </a:txBody>
                  <a:tcPr marL="9525" marR="9525" marT="9525" marB="0" anchor="b"/>
                </a:tc>
                <a:tc>
                  <a:txBody>
                    <a:bodyPr/>
                    <a:lstStyle/>
                    <a:p>
                      <a:pPr algn="r" fontAlgn="b"/>
                      <a:r>
                        <a:rPr lang="de-DE" sz="1200" b="0" i="0" u="none" strike="noStrike">
                          <a:solidFill>
                            <a:srgbClr val="000000"/>
                          </a:solidFill>
                          <a:effectLst/>
                          <a:latin typeface="+mj-lt"/>
                        </a:rPr>
                        <a:t>115</a:t>
                      </a:r>
                    </a:p>
                  </a:txBody>
                  <a:tcPr marL="9525" marR="9525" marT="9525" marB="0" anchor="b"/>
                </a:tc>
                <a:tc>
                  <a:txBody>
                    <a:bodyPr/>
                    <a:lstStyle/>
                    <a:p>
                      <a:pPr algn="r" fontAlgn="b"/>
                      <a:r>
                        <a:rPr lang="de-DE" sz="1200" b="0" i="0" u="none" strike="noStrike">
                          <a:solidFill>
                            <a:srgbClr val="000000"/>
                          </a:solidFill>
                          <a:effectLst/>
                          <a:latin typeface="+mj-lt"/>
                        </a:rPr>
                        <a:t>150</a:t>
                      </a:r>
                    </a:p>
                  </a:txBody>
                  <a:tcPr marL="9525" marR="9525" marT="9525" marB="0" anchor="b"/>
                </a:tc>
                <a:tc>
                  <a:txBody>
                    <a:bodyPr/>
                    <a:lstStyle/>
                    <a:p>
                      <a:pPr algn="r" fontAlgn="b"/>
                      <a:r>
                        <a:rPr lang="de-DE" sz="1200" b="0" i="0" u="none" strike="noStrike">
                          <a:solidFill>
                            <a:srgbClr val="000000"/>
                          </a:solidFill>
                          <a:effectLst/>
                          <a:latin typeface="+mj-lt"/>
                        </a:rPr>
                        <a:t>179</a:t>
                      </a:r>
                    </a:p>
                  </a:txBody>
                  <a:tcPr marL="9525" marR="9525" marT="9525" marB="0" anchor="b"/>
                </a:tc>
                <a:tc>
                  <a:txBody>
                    <a:bodyPr/>
                    <a:lstStyle/>
                    <a:p>
                      <a:pPr algn="r" fontAlgn="b"/>
                      <a:r>
                        <a:rPr lang="de-DE" sz="1200" b="0" i="0" u="none" strike="noStrike">
                          <a:solidFill>
                            <a:srgbClr val="000000"/>
                          </a:solidFill>
                          <a:effectLst/>
                          <a:latin typeface="+mj-lt"/>
                        </a:rPr>
                        <a:t>77</a:t>
                      </a:r>
                    </a:p>
                  </a:txBody>
                  <a:tcPr marL="9525" marR="9525" marT="9525" marB="0" anchor="b"/>
                </a:tc>
                <a:tc>
                  <a:txBody>
                    <a:bodyPr/>
                    <a:lstStyle/>
                    <a:p>
                      <a:pPr algn="r" fontAlgn="b"/>
                      <a:r>
                        <a:rPr lang="de-DE" sz="1200" b="0" i="0" u="none" strike="noStrike">
                          <a:solidFill>
                            <a:srgbClr val="000000"/>
                          </a:solidFill>
                          <a:effectLst/>
                          <a:latin typeface="+mj-lt"/>
                        </a:rPr>
                        <a:t>449</a:t>
                      </a:r>
                    </a:p>
                  </a:txBody>
                  <a:tcPr marL="9525" marR="9525" marT="9525" marB="0" anchor="b"/>
                </a:tc>
                <a:tc>
                  <a:txBody>
                    <a:bodyPr/>
                    <a:lstStyle/>
                    <a:p>
                      <a:pPr algn="r" fontAlgn="b"/>
                      <a:r>
                        <a:rPr lang="de-DE" sz="1200" b="0" i="0" u="none" strike="noStrike">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107</a:t>
                      </a:r>
                    </a:p>
                  </a:txBody>
                  <a:tcPr marL="9525" marR="9525" marT="9525" marB="0" anchor="b"/>
                </a:tc>
                <a:tc>
                  <a:txBody>
                    <a:bodyPr/>
                    <a:lstStyle/>
                    <a:p>
                      <a:pPr algn="r" fontAlgn="b"/>
                      <a:r>
                        <a:rPr lang="de-DE" sz="1200" b="0" i="0" u="none" strike="noStrike" dirty="0">
                          <a:solidFill>
                            <a:srgbClr val="000000"/>
                          </a:solidFill>
                          <a:effectLst/>
                          <a:latin typeface="+mj-lt"/>
                        </a:rPr>
                        <a:t>65</a:t>
                      </a:r>
                    </a:p>
                  </a:txBody>
                  <a:tcPr marL="9525" marR="9525" marT="9525" marB="0" anchor="b"/>
                </a:tc>
                <a:tc>
                  <a:txBody>
                    <a:bodyPr/>
                    <a:lstStyle/>
                    <a:p>
                      <a:pPr algn="r" fontAlgn="b"/>
                      <a:r>
                        <a:rPr lang="de-DE" sz="1200" b="0" i="0" u="none" strike="noStrike">
                          <a:solidFill>
                            <a:srgbClr val="000000"/>
                          </a:solidFill>
                          <a:effectLst/>
                          <a:latin typeface="+mj-lt"/>
                        </a:rPr>
                        <a:t>170</a:t>
                      </a:r>
                    </a:p>
                  </a:txBody>
                  <a:tcPr marL="9525" marR="9525" marT="9525" marB="0" anchor="b"/>
                </a:tc>
              </a:tr>
              <a:tr h="277937">
                <a:tc>
                  <a:txBody>
                    <a:bodyPr/>
                    <a:lstStyle/>
                    <a:p>
                      <a:pPr algn="l" fontAlgn="b"/>
                      <a:r>
                        <a:rPr lang="de-DE" sz="1200" b="1" u="none" strike="noStrike" dirty="0">
                          <a:effectLst/>
                          <a:latin typeface="+mj-lt"/>
                        </a:rPr>
                        <a:t>ICU.low.care.in.24.h..Anzahl.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3.386</a:t>
                      </a:r>
                    </a:p>
                  </a:txBody>
                  <a:tcPr marL="9525" marR="9525" marT="9525" marB="0" anchor="b"/>
                </a:tc>
                <a:tc>
                  <a:txBody>
                    <a:bodyPr/>
                    <a:lstStyle/>
                    <a:p>
                      <a:pPr algn="r" fontAlgn="b"/>
                      <a:r>
                        <a:rPr lang="de-DE" sz="1200" b="0" i="0" u="none" strike="noStrike">
                          <a:solidFill>
                            <a:srgbClr val="000000"/>
                          </a:solidFill>
                          <a:effectLst/>
                          <a:latin typeface="+mj-lt"/>
                        </a:rPr>
                        <a:t>123</a:t>
                      </a:r>
                    </a:p>
                  </a:txBody>
                  <a:tcPr marL="9525" marR="9525" marT="9525" marB="0" anchor="b"/>
                </a:tc>
                <a:tc>
                  <a:txBody>
                    <a:bodyPr/>
                    <a:lstStyle/>
                    <a:p>
                      <a:pPr algn="r" fontAlgn="b"/>
                      <a:r>
                        <a:rPr lang="de-DE" sz="1200" b="0" i="0" u="none" strike="noStrike">
                          <a:solidFill>
                            <a:srgbClr val="000000"/>
                          </a:solidFill>
                          <a:effectLst/>
                          <a:latin typeface="+mj-lt"/>
                        </a:rPr>
                        <a:t>826</a:t>
                      </a:r>
                    </a:p>
                  </a:txBody>
                  <a:tcPr marL="9525" marR="9525" marT="9525" marB="0" anchor="b"/>
                </a:tc>
                <a:tc>
                  <a:txBody>
                    <a:bodyPr/>
                    <a:lstStyle/>
                    <a:p>
                      <a:pPr algn="r" fontAlgn="b"/>
                      <a:r>
                        <a:rPr lang="de-DE" sz="1200" b="0" i="0" u="none" strike="noStrike">
                          <a:solidFill>
                            <a:srgbClr val="000000"/>
                          </a:solidFill>
                          <a:effectLst/>
                          <a:latin typeface="+mj-lt"/>
                        </a:rPr>
                        <a:t>166</a:t>
                      </a:r>
                    </a:p>
                  </a:txBody>
                  <a:tcPr marL="9525" marR="9525" marT="9525" marB="0" anchor="b"/>
                </a:tc>
                <a:tc>
                  <a:txBody>
                    <a:bodyPr/>
                    <a:lstStyle/>
                    <a:p>
                      <a:pPr algn="r" fontAlgn="b"/>
                      <a:r>
                        <a:rPr lang="de-DE" sz="1200" b="0" i="0" u="none" strike="noStrike">
                          <a:solidFill>
                            <a:srgbClr val="000000"/>
                          </a:solidFill>
                          <a:effectLst/>
                          <a:latin typeface="+mj-lt"/>
                        </a:rPr>
                        <a:t>539</a:t>
                      </a:r>
                    </a:p>
                  </a:txBody>
                  <a:tcPr marL="9525" marR="9525" marT="9525" marB="0" anchor="b"/>
                </a:tc>
                <a:tc>
                  <a:txBody>
                    <a:bodyPr/>
                    <a:lstStyle/>
                    <a:p>
                      <a:pPr algn="r" fontAlgn="b"/>
                      <a:r>
                        <a:rPr lang="de-DE" sz="1200" b="0" i="0" u="none" strike="noStrike" dirty="0">
                          <a:solidFill>
                            <a:srgbClr val="000000"/>
                          </a:solidFill>
                          <a:effectLst/>
                          <a:latin typeface="+mj-lt"/>
                        </a:rPr>
                        <a:t>207</a:t>
                      </a:r>
                    </a:p>
                  </a:txBody>
                  <a:tcPr marL="9525" marR="9525" marT="9525" marB="0" anchor="b"/>
                </a:tc>
                <a:tc>
                  <a:txBody>
                    <a:bodyPr/>
                    <a:lstStyle/>
                    <a:p>
                      <a:pPr algn="r" fontAlgn="b"/>
                      <a:r>
                        <a:rPr lang="de-DE" sz="1200" b="0" i="0" u="none" strike="noStrike" dirty="0">
                          <a:solidFill>
                            <a:srgbClr val="000000"/>
                          </a:solidFill>
                          <a:effectLst/>
                          <a:latin typeface="+mj-lt"/>
                        </a:rPr>
                        <a:t>106</a:t>
                      </a:r>
                    </a:p>
                  </a:txBody>
                  <a:tcPr marL="9525" marR="9525" marT="9525" marB="0" anchor="b"/>
                </a:tc>
                <a:tc>
                  <a:txBody>
                    <a:bodyPr/>
                    <a:lstStyle/>
                    <a:p>
                      <a:pPr algn="r" fontAlgn="b"/>
                      <a:r>
                        <a:rPr lang="de-DE" sz="1200" b="0" i="0" u="none" strike="noStrike">
                          <a:solidFill>
                            <a:srgbClr val="000000"/>
                          </a:solidFill>
                          <a:effectLst/>
                          <a:latin typeface="+mj-lt"/>
                        </a:rPr>
                        <a:t>166</a:t>
                      </a:r>
                    </a:p>
                  </a:txBody>
                  <a:tcPr marL="9525" marR="9525" marT="9525" marB="0" anchor="b"/>
                </a:tc>
                <a:tc>
                  <a:txBody>
                    <a:bodyPr/>
                    <a:lstStyle/>
                    <a:p>
                      <a:pPr algn="r" fontAlgn="b"/>
                      <a:r>
                        <a:rPr lang="de-DE" sz="1200" b="0" i="0" u="none" strike="noStrike">
                          <a:solidFill>
                            <a:srgbClr val="000000"/>
                          </a:solidFill>
                          <a:effectLst/>
                          <a:latin typeface="+mj-lt"/>
                        </a:rPr>
                        <a:t>99</a:t>
                      </a:r>
                    </a:p>
                  </a:txBody>
                  <a:tcPr marL="9525" marR="9525" marT="9525" marB="0" anchor="b"/>
                </a:tc>
                <a:tc>
                  <a:txBody>
                    <a:bodyPr/>
                    <a:lstStyle/>
                    <a:p>
                      <a:pPr algn="r" fontAlgn="b"/>
                      <a:r>
                        <a:rPr lang="de-DE" sz="1200" b="0" i="0" u="none" strike="noStrike">
                          <a:solidFill>
                            <a:srgbClr val="000000"/>
                          </a:solidFill>
                          <a:effectLst/>
                          <a:latin typeface="+mj-lt"/>
                        </a:rPr>
                        <a:t>167</a:t>
                      </a:r>
                    </a:p>
                  </a:txBody>
                  <a:tcPr marL="9525" marR="9525" marT="9525" marB="0" anchor="b"/>
                </a:tc>
                <a:tc>
                  <a:txBody>
                    <a:bodyPr/>
                    <a:lstStyle/>
                    <a:p>
                      <a:pPr algn="r" fontAlgn="b"/>
                      <a:r>
                        <a:rPr lang="de-DE" sz="1200" b="0" i="0" u="none" strike="noStrike">
                          <a:solidFill>
                            <a:srgbClr val="000000"/>
                          </a:solidFill>
                          <a:effectLst/>
                          <a:latin typeface="+mj-lt"/>
                        </a:rPr>
                        <a:t>213</a:t>
                      </a:r>
                    </a:p>
                  </a:txBody>
                  <a:tcPr marL="9525" marR="9525" marT="9525" marB="0" anchor="b"/>
                </a:tc>
                <a:tc>
                  <a:txBody>
                    <a:bodyPr/>
                    <a:lstStyle/>
                    <a:p>
                      <a:pPr algn="r" fontAlgn="b"/>
                      <a:r>
                        <a:rPr lang="de-DE" sz="1200" b="0" i="0" u="none" strike="noStrike">
                          <a:solidFill>
                            <a:srgbClr val="000000"/>
                          </a:solidFill>
                          <a:effectLst/>
                          <a:latin typeface="+mj-lt"/>
                        </a:rPr>
                        <a:t>90</a:t>
                      </a:r>
                    </a:p>
                  </a:txBody>
                  <a:tcPr marL="9525" marR="9525" marT="9525" marB="0" anchor="b"/>
                </a:tc>
                <a:tc>
                  <a:txBody>
                    <a:bodyPr/>
                    <a:lstStyle/>
                    <a:p>
                      <a:pPr algn="r" fontAlgn="b"/>
                      <a:r>
                        <a:rPr lang="de-DE" sz="1200" b="0" i="0" u="none" strike="noStrike">
                          <a:solidFill>
                            <a:srgbClr val="000000"/>
                          </a:solidFill>
                          <a:effectLst/>
                          <a:latin typeface="+mj-lt"/>
                        </a:rPr>
                        <a:t>354</a:t>
                      </a:r>
                    </a:p>
                  </a:txBody>
                  <a:tcPr marL="9525" marR="9525" marT="9525" marB="0" anchor="b"/>
                </a:tc>
                <a:tc>
                  <a:txBody>
                    <a:bodyPr/>
                    <a:lstStyle/>
                    <a:p>
                      <a:pPr algn="r" fontAlgn="b"/>
                      <a:r>
                        <a:rPr lang="de-DE" sz="1200" b="0" i="0" u="none" strike="noStrike">
                          <a:solidFill>
                            <a:srgbClr val="000000"/>
                          </a:solidFill>
                          <a:effectLst/>
                          <a:latin typeface="+mj-lt"/>
                        </a:rPr>
                        <a:t>62</a:t>
                      </a:r>
                    </a:p>
                  </a:txBody>
                  <a:tcPr marL="9525" marR="9525" marT="9525" marB="0" anchor="b"/>
                </a:tc>
                <a:tc>
                  <a:txBody>
                    <a:bodyPr/>
                    <a:lstStyle/>
                    <a:p>
                      <a:pPr algn="r" fontAlgn="b"/>
                      <a:r>
                        <a:rPr lang="de-DE" sz="1200" b="0" i="0" u="none" strike="noStrike">
                          <a:solidFill>
                            <a:srgbClr val="000000"/>
                          </a:solidFill>
                          <a:effectLst/>
                          <a:latin typeface="+mj-lt"/>
                        </a:rPr>
                        <a:t>64</a:t>
                      </a:r>
                    </a:p>
                  </a:txBody>
                  <a:tcPr marL="9525" marR="9525" marT="9525" marB="0" anchor="b"/>
                </a:tc>
                <a:tc>
                  <a:txBody>
                    <a:bodyPr/>
                    <a:lstStyle/>
                    <a:p>
                      <a:pPr algn="r" fontAlgn="b"/>
                      <a:r>
                        <a:rPr lang="de-DE" sz="1200" b="0" i="0" u="none" strike="noStrike" dirty="0">
                          <a:solidFill>
                            <a:srgbClr val="000000"/>
                          </a:solidFill>
                          <a:effectLst/>
                          <a:latin typeface="+mj-lt"/>
                        </a:rPr>
                        <a:t>110</a:t>
                      </a:r>
                    </a:p>
                  </a:txBody>
                  <a:tcPr marL="9525" marR="9525" marT="9525" marB="0" anchor="b"/>
                </a:tc>
                <a:tc>
                  <a:txBody>
                    <a:bodyPr/>
                    <a:lstStyle/>
                    <a:p>
                      <a:pPr algn="r" fontAlgn="b"/>
                      <a:r>
                        <a:rPr lang="de-DE" sz="1200" b="0" i="0" u="none" strike="noStrike">
                          <a:solidFill>
                            <a:srgbClr val="000000"/>
                          </a:solidFill>
                          <a:effectLst/>
                          <a:latin typeface="+mj-lt"/>
                        </a:rPr>
                        <a:t>94</a:t>
                      </a:r>
                    </a:p>
                  </a:txBody>
                  <a:tcPr marL="9525" marR="9525" marT="9525" marB="0" anchor="b"/>
                </a:tc>
              </a:tr>
              <a:tr h="277937">
                <a:tc>
                  <a:txBody>
                    <a:bodyPr/>
                    <a:lstStyle/>
                    <a:p>
                      <a:pPr algn="l" fontAlgn="b"/>
                      <a:r>
                        <a:rPr lang="de-DE" sz="1200" b="1" u="none" strike="noStrike" dirty="0" err="1">
                          <a:effectLst/>
                          <a:latin typeface="+mj-lt"/>
                        </a:rPr>
                        <a:t>ICU.high.care..frei</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6.037</a:t>
                      </a:r>
                    </a:p>
                  </a:txBody>
                  <a:tcPr marL="9525" marR="9525" marT="9525" marB="0" anchor="b"/>
                </a:tc>
                <a:tc>
                  <a:txBody>
                    <a:bodyPr/>
                    <a:lstStyle/>
                    <a:p>
                      <a:pPr algn="r" fontAlgn="b"/>
                      <a:r>
                        <a:rPr lang="de-DE" sz="1200" b="0" i="0" u="none" strike="noStrike">
                          <a:solidFill>
                            <a:srgbClr val="000000"/>
                          </a:solidFill>
                          <a:effectLst/>
                          <a:latin typeface="+mj-lt"/>
                        </a:rPr>
                        <a:t>241</a:t>
                      </a:r>
                    </a:p>
                  </a:txBody>
                  <a:tcPr marL="9525" marR="9525" marT="9525" marB="0" anchor="b"/>
                </a:tc>
                <a:tc>
                  <a:txBody>
                    <a:bodyPr/>
                    <a:lstStyle/>
                    <a:p>
                      <a:pPr algn="r" fontAlgn="b"/>
                      <a:r>
                        <a:rPr lang="de-DE" sz="1200" b="0" i="0" u="none" strike="noStrike">
                          <a:solidFill>
                            <a:srgbClr val="000000"/>
                          </a:solidFill>
                          <a:effectLst/>
                          <a:latin typeface="+mj-lt"/>
                        </a:rPr>
                        <a:t>1.432</a:t>
                      </a:r>
                    </a:p>
                  </a:txBody>
                  <a:tcPr marL="9525" marR="9525" marT="9525" marB="0" anchor="b"/>
                </a:tc>
                <a:tc>
                  <a:txBody>
                    <a:bodyPr/>
                    <a:lstStyle/>
                    <a:p>
                      <a:pPr algn="r" fontAlgn="b"/>
                      <a:r>
                        <a:rPr lang="de-DE" sz="1200" b="0" i="0" u="none" strike="noStrike">
                          <a:solidFill>
                            <a:srgbClr val="000000"/>
                          </a:solidFill>
                          <a:effectLst/>
                          <a:latin typeface="+mj-lt"/>
                        </a:rPr>
                        <a:t>236</a:t>
                      </a:r>
                    </a:p>
                  </a:txBody>
                  <a:tcPr marL="9525" marR="9525" marT="9525" marB="0" anchor="b"/>
                </a:tc>
                <a:tc>
                  <a:txBody>
                    <a:bodyPr/>
                    <a:lstStyle/>
                    <a:p>
                      <a:pPr algn="r" fontAlgn="b"/>
                      <a:r>
                        <a:rPr lang="de-DE" sz="1200" b="0" i="0" u="none" strike="noStrike">
                          <a:solidFill>
                            <a:srgbClr val="000000"/>
                          </a:solidFill>
                          <a:effectLst/>
                          <a:latin typeface="+mj-lt"/>
                        </a:rPr>
                        <a:t>855</a:t>
                      </a:r>
                    </a:p>
                  </a:txBody>
                  <a:tcPr marL="9525" marR="9525" marT="9525" marB="0" anchor="b"/>
                </a:tc>
                <a:tc>
                  <a:txBody>
                    <a:bodyPr/>
                    <a:lstStyle/>
                    <a:p>
                      <a:pPr algn="r" fontAlgn="b"/>
                      <a:r>
                        <a:rPr lang="de-DE" sz="1200" b="0" i="0" u="none" strike="noStrike" dirty="0">
                          <a:solidFill>
                            <a:srgbClr val="000000"/>
                          </a:solidFill>
                          <a:effectLst/>
                          <a:latin typeface="+mj-lt"/>
                        </a:rPr>
                        <a:t>319</a:t>
                      </a:r>
                    </a:p>
                  </a:txBody>
                  <a:tcPr marL="9525" marR="9525" marT="9525" marB="0" anchor="b"/>
                </a:tc>
                <a:tc>
                  <a:txBody>
                    <a:bodyPr/>
                    <a:lstStyle/>
                    <a:p>
                      <a:pPr algn="r" fontAlgn="b"/>
                      <a:r>
                        <a:rPr lang="de-DE" sz="1200" b="0" i="0" u="none" strike="noStrike" dirty="0">
                          <a:solidFill>
                            <a:srgbClr val="000000"/>
                          </a:solidFill>
                          <a:effectLst/>
                          <a:latin typeface="+mj-lt"/>
                        </a:rPr>
                        <a:t>154</a:t>
                      </a:r>
                    </a:p>
                  </a:txBody>
                  <a:tcPr marL="9525" marR="9525" marT="9525" marB="0" anchor="b"/>
                </a:tc>
                <a:tc>
                  <a:txBody>
                    <a:bodyPr/>
                    <a:lstStyle/>
                    <a:p>
                      <a:pPr algn="r" fontAlgn="b"/>
                      <a:r>
                        <a:rPr lang="de-DE" sz="1200" b="0" i="0" u="none" strike="noStrike">
                          <a:solidFill>
                            <a:srgbClr val="000000"/>
                          </a:solidFill>
                          <a:effectLst/>
                          <a:latin typeface="+mj-lt"/>
                        </a:rPr>
                        <a:t>375</a:t>
                      </a:r>
                    </a:p>
                  </a:txBody>
                  <a:tcPr marL="9525" marR="9525" marT="9525" marB="0" anchor="b"/>
                </a:tc>
                <a:tc>
                  <a:txBody>
                    <a:bodyPr/>
                    <a:lstStyle/>
                    <a:p>
                      <a:pPr algn="r" fontAlgn="b"/>
                      <a:r>
                        <a:rPr lang="de-DE" sz="1200" b="0" i="0" u="none" strike="noStrike">
                          <a:solidFill>
                            <a:srgbClr val="000000"/>
                          </a:solidFill>
                          <a:effectLst/>
                          <a:latin typeface="+mj-lt"/>
                        </a:rPr>
                        <a:t>173</a:t>
                      </a:r>
                    </a:p>
                  </a:txBody>
                  <a:tcPr marL="9525" marR="9525" marT="9525" marB="0" anchor="b"/>
                </a:tc>
                <a:tc>
                  <a:txBody>
                    <a:bodyPr/>
                    <a:lstStyle/>
                    <a:p>
                      <a:pPr algn="r" fontAlgn="b"/>
                      <a:r>
                        <a:rPr lang="de-DE" sz="1200" b="0" i="0" u="none" strike="noStrike">
                          <a:solidFill>
                            <a:srgbClr val="000000"/>
                          </a:solidFill>
                          <a:effectLst/>
                          <a:latin typeface="+mj-lt"/>
                        </a:rPr>
                        <a:t>247</a:t>
                      </a:r>
                    </a:p>
                  </a:txBody>
                  <a:tcPr marL="9525" marR="9525" marT="9525" marB="0" anchor="b"/>
                </a:tc>
                <a:tc>
                  <a:txBody>
                    <a:bodyPr/>
                    <a:lstStyle/>
                    <a:p>
                      <a:pPr algn="r" fontAlgn="b"/>
                      <a:r>
                        <a:rPr lang="de-DE" sz="1200" b="0" i="0" u="none" strike="noStrike">
                          <a:solidFill>
                            <a:srgbClr val="000000"/>
                          </a:solidFill>
                          <a:effectLst/>
                          <a:latin typeface="+mj-lt"/>
                        </a:rPr>
                        <a:t>388</a:t>
                      </a:r>
                    </a:p>
                  </a:txBody>
                  <a:tcPr marL="9525" marR="9525" marT="9525" marB="0" anchor="b"/>
                </a:tc>
                <a:tc>
                  <a:txBody>
                    <a:bodyPr/>
                    <a:lstStyle/>
                    <a:p>
                      <a:pPr algn="r" fontAlgn="b"/>
                      <a:r>
                        <a:rPr lang="de-DE" sz="1200" b="0" i="0" u="none" strike="noStrike">
                          <a:solidFill>
                            <a:srgbClr val="000000"/>
                          </a:solidFill>
                          <a:effectLst/>
                          <a:latin typeface="+mj-lt"/>
                        </a:rPr>
                        <a:t>157</a:t>
                      </a:r>
                    </a:p>
                  </a:txBody>
                  <a:tcPr marL="9525" marR="9525" marT="9525" marB="0" anchor="b"/>
                </a:tc>
                <a:tc>
                  <a:txBody>
                    <a:bodyPr/>
                    <a:lstStyle/>
                    <a:p>
                      <a:pPr algn="r" fontAlgn="b"/>
                      <a:r>
                        <a:rPr lang="de-DE" sz="1200" b="0" i="0" u="none" strike="noStrike">
                          <a:solidFill>
                            <a:srgbClr val="000000"/>
                          </a:solidFill>
                          <a:effectLst/>
                          <a:latin typeface="+mj-lt"/>
                        </a:rPr>
                        <a:t>725</a:t>
                      </a:r>
                    </a:p>
                  </a:txBody>
                  <a:tcPr marL="9525" marR="9525" marT="9525" marB="0" anchor="b"/>
                </a:tc>
                <a:tc>
                  <a:txBody>
                    <a:bodyPr/>
                    <a:lstStyle/>
                    <a:p>
                      <a:pPr algn="r" fontAlgn="b"/>
                      <a:r>
                        <a:rPr lang="de-DE" sz="1200" b="0" i="0" u="none" strike="noStrike">
                          <a:solidFill>
                            <a:srgbClr val="000000"/>
                          </a:solidFill>
                          <a:effectLst/>
                          <a:latin typeface="+mj-lt"/>
                        </a:rPr>
                        <a:t>53</a:t>
                      </a:r>
                    </a:p>
                  </a:txBody>
                  <a:tcPr marL="9525" marR="9525" marT="9525" marB="0" anchor="b"/>
                </a:tc>
                <a:tc>
                  <a:txBody>
                    <a:bodyPr/>
                    <a:lstStyle/>
                    <a:p>
                      <a:pPr algn="r" fontAlgn="b"/>
                      <a:r>
                        <a:rPr lang="de-DE" sz="1200" b="0" i="0" u="none" strike="noStrike">
                          <a:solidFill>
                            <a:srgbClr val="000000"/>
                          </a:solidFill>
                          <a:effectLst/>
                          <a:latin typeface="+mj-lt"/>
                        </a:rPr>
                        <a:t>311</a:t>
                      </a:r>
                    </a:p>
                  </a:txBody>
                  <a:tcPr marL="9525" marR="9525" marT="9525" marB="0" anchor="b"/>
                </a:tc>
                <a:tc>
                  <a:txBody>
                    <a:bodyPr/>
                    <a:lstStyle/>
                    <a:p>
                      <a:pPr algn="r" fontAlgn="b"/>
                      <a:r>
                        <a:rPr lang="de-DE" sz="1200" b="0" i="0" u="none" strike="noStrike">
                          <a:solidFill>
                            <a:srgbClr val="000000"/>
                          </a:solidFill>
                          <a:effectLst/>
                          <a:latin typeface="+mj-lt"/>
                        </a:rPr>
                        <a:t>97</a:t>
                      </a:r>
                    </a:p>
                  </a:txBody>
                  <a:tcPr marL="9525" marR="9525" marT="9525" marB="0" anchor="b"/>
                </a:tc>
                <a:tc>
                  <a:txBody>
                    <a:bodyPr/>
                    <a:lstStyle/>
                    <a:p>
                      <a:pPr algn="r" fontAlgn="b"/>
                      <a:r>
                        <a:rPr lang="de-DE" sz="1200" b="0" i="0" u="none" strike="noStrike">
                          <a:solidFill>
                            <a:srgbClr val="000000"/>
                          </a:solidFill>
                          <a:effectLst/>
                          <a:latin typeface="+mj-lt"/>
                        </a:rPr>
                        <a:t>274</a:t>
                      </a:r>
                    </a:p>
                  </a:txBody>
                  <a:tcPr marL="9525" marR="9525" marT="9525" marB="0" anchor="b"/>
                </a:tc>
              </a:tr>
              <a:tr h="425527">
                <a:tc>
                  <a:txBody>
                    <a:bodyPr/>
                    <a:lstStyle/>
                    <a:p>
                      <a:pPr algn="l" fontAlgn="b"/>
                      <a:r>
                        <a:rPr lang="de-DE" sz="1200" b="1" u="none" strike="noStrike" dirty="0" err="1">
                          <a:effectLst/>
                          <a:latin typeface="+mj-lt"/>
                        </a:rPr>
                        <a:t>ICU.high.care..belegt</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8.645</a:t>
                      </a:r>
                    </a:p>
                  </a:txBody>
                  <a:tcPr marL="9525" marR="9525" marT="9525" marB="0" anchor="b"/>
                </a:tc>
                <a:tc>
                  <a:txBody>
                    <a:bodyPr/>
                    <a:lstStyle/>
                    <a:p>
                      <a:pPr algn="r" fontAlgn="b"/>
                      <a:r>
                        <a:rPr lang="de-DE" sz="1200" b="0" i="0" u="none" strike="noStrike">
                          <a:solidFill>
                            <a:srgbClr val="000000"/>
                          </a:solidFill>
                          <a:effectLst/>
                          <a:latin typeface="+mj-lt"/>
                        </a:rPr>
                        <a:t>509</a:t>
                      </a:r>
                    </a:p>
                  </a:txBody>
                  <a:tcPr marL="9525" marR="9525" marT="9525" marB="0" anchor="b"/>
                </a:tc>
                <a:tc>
                  <a:txBody>
                    <a:bodyPr/>
                    <a:lstStyle/>
                    <a:p>
                      <a:pPr algn="r" fontAlgn="b"/>
                      <a:r>
                        <a:rPr lang="de-DE" sz="1200" b="0" i="0" u="none" strike="noStrike">
                          <a:solidFill>
                            <a:srgbClr val="000000"/>
                          </a:solidFill>
                          <a:effectLst/>
                          <a:latin typeface="+mj-lt"/>
                        </a:rPr>
                        <a:t>2.118</a:t>
                      </a:r>
                    </a:p>
                  </a:txBody>
                  <a:tcPr marL="9525" marR="9525" marT="9525" marB="0" anchor="b"/>
                </a:tc>
                <a:tc>
                  <a:txBody>
                    <a:bodyPr/>
                    <a:lstStyle/>
                    <a:p>
                      <a:pPr algn="r" fontAlgn="b"/>
                      <a:r>
                        <a:rPr lang="de-DE" sz="1200" b="0" i="0" u="none" strike="noStrike">
                          <a:solidFill>
                            <a:srgbClr val="000000"/>
                          </a:solidFill>
                          <a:effectLst/>
                          <a:latin typeface="+mj-lt"/>
                        </a:rPr>
                        <a:t>221</a:t>
                      </a:r>
                    </a:p>
                  </a:txBody>
                  <a:tcPr marL="9525" marR="9525" marT="9525" marB="0" anchor="b"/>
                </a:tc>
                <a:tc>
                  <a:txBody>
                    <a:bodyPr/>
                    <a:lstStyle/>
                    <a:p>
                      <a:pPr algn="r" fontAlgn="b"/>
                      <a:r>
                        <a:rPr lang="de-DE" sz="1200" b="0" i="0" u="none" strike="noStrike">
                          <a:solidFill>
                            <a:srgbClr val="000000"/>
                          </a:solidFill>
                          <a:effectLst/>
                          <a:latin typeface="+mj-lt"/>
                        </a:rPr>
                        <a:t>1.631</a:t>
                      </a:r>
                    </a:p>
                  </a:txBody>
                  <a:tcPr marL="9525" marR="9525" marT="9525" marB="0" anchor="b"/>
                </a:tc>
                <a:tc>
                  <a:txBody>
                    <a:bodyPr/>
                    <a:lstStyle/>
                    <a:p>
                      <a:pPr algn="r" fontAlgn="b"/>
                      <a:r>
                        <a:rPr lang="de-DE" sz="1200" b="0" i="0" u="none" strike="noStrike" dirty="0">
                          <a:solidFill>
                            <a:srgbClr val="000000"/>
                          </a:solidFill>
                          <a:effectLst/>
                          <a:latin typeface="+mj-lt"/>
                        </a:rPr>
                        <a:t>422</a:t>
                      </a:r>
                    </a:p>
                  </a:txBody>
                  <a:tcPr marL="9525" marR="9525" marT="9525" marB="0" anchor="b"/>
                </a:tc>
                <a:tc>
                  <a:txBody>
                    <a:bodyPr/>
                    <a:lstStyle/>
                    <a:p>
                      <a:pPr algn="r" fontAlgn="b"/>
                      <a:r>
                        <a:rPr lang="de-DE" sz="1200" b="0" i="0" u="none" strike="noStrike">
                          <a:solidFill>
                            <a:srgbClr val="000000"/>
                          </a:solidFill>
                          <a:effectLst/>
                          <a:latin typeface="+mj-lt"/>
                        </a:rPr>
                        <a:t>241</a:t>
                      </a:r>
                    </a:p>
                  </a:txBody>
                  <a:tcPr marL="9525" marR="9525" marT="9525" marB="0" anchor="b"/>
                </a:tc>
                <a:tc>
                  <a:txBody>
                    <a:bodyPr/>
                    <a:lstStyle/>
                    <a:p>
                      <a:pPr algn="r" fontAlgn="b"/>
                      <a:r>
                        <a:rPr lang="de-DE" sz="1200" b="0" i="0" u="none" strike="noStrike" dirty="0">
                          <a:solidFill>
                            <a:srgbClr val="000000"/>
                          </a:solidFill>
                          <a:effectLst/>
                          <a:latin typeface="+mj-lt"/>
                        </a:rPr>
                        <a:t>572</a:t>
                      </a:r>
                    </a:p>
                  </a:txBody>
                  <a:tcPr marL="9525" marR="9525" marT="9525" marB="0" anchor="b"/>
                </a:tc>
                <a:tc>
                  <a:txBody>
                    <a:bodyPr/>
                    <a:lstStyle/>
                    <a:p>
                      <a:pPr algn="r" fontAlgn="b"/>
                      <a:r>
                        <a:rPr lang="de-DE" sz="1200" b="0" i="0" u="none" strike="noStrike">
                          <a:solidFill>
                            <a:srgbClr val="000000"/>
                          </a:solidFill>
                          <a:effectLst/>
                          <a:latin typeface="+mj-lt"/>
                        </a:rPr>
                        <a:t>228</a:t>
                      </a:r>
                    </a:p>
                  </a:txBody>
                  <a:tcPr marL="9525" marR="9525" marT="9525" marB="0" anchor="b"/>
                </a:tc>
                <a:tc>
                  <a:txBody>
                    <a:bodyPr/>
                    <a:lstStyle/>
                    <a:p>
                      <a:pPr algn="r" fontAlgn="b"/>
                      <a:r>
                        <a:rPr lang="de-DE" sz="1200" b="0" i="0" u="none" strike="noStrike">
                          <a:solidFill>
                            <a:srgbClr val="000000"/>
                          </a:solidFill>
                          <a:effectLst/>
                          <a:latin typeface="+mj-lt"/>
                        </a:rPr>
                        <a:t>232</a:t>
                      </a:r>
                    </a:p>
                  </a:txBody>
                  <a:tcPr marL="9525" marR="9525" marT="9525" marB="0" anchor="b"/>
                </a:tc>
                <a:tc>
                  <a:txBody>
                    <a:bodyPr/>
                    <a:lstStyle/>
                    <a:p>
                      <a:pPr algn="r" fontAlgn="b"/>
                      <a:r>
                        <a:rPr lang="de-DE" sz="1200" b="0" i="0" u="none" strike="noStrike">
                          <a:solidFill>
                            <a:srgbClr val="000000"/>
                          </a:solidFill>
                          <a:effectLst/>
                          <a:latin typeface="+mj-lt"/>
                        </a:rPr>
                        <a:t>386</a:t>
                      </a:r>
                    </a:p>
                  </a:txBody>
                  <a:tcPr marL="9525" marR="9525" marT="9525" marB="0" anchor="b"/>
                </a:tc>
                <a:tc>
                  <a:txBody>
                    <a:bodyPr/>
                    <a:lstStyle/>
                    <a:p>
                      <a:pPr algn="r" fontAlgn="b"/>
                      <a:r>
                        <a:rPr lang="de-DE" sz="1200" b="0" i="0" u="none" strike="noStrike">
                          <a:solidFill>
                            <a:srgbClr val="000000"/>
                          </a:solidFill>
                          <a:effectLst/>
                          <a:latin typeface="+mj-lt"/>
                        </a:rPr>
                        <a:t>135</a:t>
                      </a:r>
                    </a:p>
                  </a:txBody>
                  <a:tcPr marL="9525" marR="9525" marT="9525" marB="0" anchor="b"/>
                </a:tc>
                <a:tc>
                  <a:txBody>
                    <a:bodyPr/>
                    <a:lstStyle/>
                    <a:p>
                      <a:pPr algn="r" fontAlgn="b"/>
                      <a:r>
                        <a:rPr lang="de-DE" sz="1200" b="0" i="0" u="none" strike="noStrike">
                          <a:solidFill>
                            <a:srgbClr val="000000"/>
                          </a:solidFill>
                          <a:effectLst/>
                          <a:latin typeface="+mj-lt"/>
                        </a:rPr>
                        <a:t>1.221</a:t>
                      </a:r>
                    </a:p>
                  </a:txBody>
                  <a:tcPr marL="9525" marR="9525" marT="9525" marB="0" anchor="b"/>
                </a:tc>
                <a:tc>
                  <a:txBody>
                    <a:bodyPr/>
                    <a:lstStyle/>
                    <a:p>
                      <a:pPr algn="r" fontAlgn="b"/>
                      <a:r>
                        <a:rPr lang="de-DE" sz="1200" b="0" i="0" u="none" strike="noStrike">
                          <a:solidFill>
                            <a:srgbClr val="000000"/>
                          </a:solidFill>
                          <a:effectLst/>
                          <a:latin typeface="+mj-lt"/>
                        </a:rPr>
                        <a:t>37</a:t>
                      </a:r>
                    </a:p>
                  </a:txBody>
                  <a:tcPr marL="9525" marR="9525" marT="9525" marB="0" anchor="b"/>
                </a:tc>
                <a:tc>
                  <a:txBody>
                    <a:bodyPr/>
                    <a:lstStyle/>
                    <a:p>
                      <a:pPr algn="r" fontAlgn="b"/>
                      <a:r>
                        <a:rPr lang="de-DE" sz="1200" b="0" i="0" u="none" strike="noStrike">
                          <a:solidFill>
                            <a:srgbClr val="000000"/>
                          </a:solidFill>
                          <a:effectLst/>
                          <a:latin typeface="+mj-lt"/>
                        </a:rPr>
                        <a:t>367</a:t>
                      </a:r>
                    </a:p>
                  </a:txBody>
                  <a:tcPr marL="9525" marR="9525" marT="9525" marB="0" anchor="b"/>
                </a:tc>
                <a:tc>
                  <a:txBody>
                    <a:bodyPr/>
                    <a:lstStyle/>
                    <a:p>
                      <a:pPr algn="r" fontAlgn="b"/>
                      <a:r>
                        <a:rPr lang="de-DE" sz="1200" b="0" i="0" u="none" strike="noStrike" dirty="0">
                          <a:solidFill>
                            <a:srgbClr val="000000"/>
                          </a:solidFill>
                          <a:effectLst/>
                          <a:latin typeface="+mj-lt"/>
                        </a:rPr>
                        <a:t>127</a:t>
                      </a:r>
                    </a:p>
                  </a:txBody>
                  <a:tcPr marL="9525" marR="9525" marT="9525" marB="0" anchor="b"/>
                </a:tc>
                <a:tc>
                  <a:txBody>
                    <a:bodyPr/>
                    <a:lstStyle/>
                    <a:p>
                      <a:pPr algn="r" fontAlgn="b"/>
                      <a:r>
                        <a:rPr lang="de-DE" sz="1200" b="0" i="0" u="none" strike="noStrike">
                          <a:solidFill>
                            <a:srgbClr val="000000"/>
                          </a:solidFill>
                          <a:effectLst/>
                          <a:latin typeface="+mj-lt"/>
                        </a:rPr>
                        <a:t>198</a:t>
                      </a:r>
                    </a:p>
                  </a:txBody>
                  <a:tcPr marL="9525" marR="9525" marT="9525" marB="0" anchor="b"/>
                </a:tc>
              </a:tr>
              <a:tr h="277937">
                <a:tc>
                  <a:txBody>
                    <a:bodyPr/>
                    <a:lstStyle/>
                    <a:p>
                      <a:pPr algn="l" fontAlgn="b"/>
                      <a:r>
                        <a:rPr lang="de-DE" sz="1200" b="1" u="none" strike="noStrike" dirty="0">
                          <a:effectLst/>
                          <a:latin typeface="+mj-lt"/>
                        </a:rPr>
                        <a:t>ICU.high.care.in.24.h..Anzahl.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5.475</a:t>
                      </a:r>
                    </a:p>
                  </a:txBody>
                  <a:tcPr marL="9525" marR="9525" marT="9525" marB="0" anchor="b"/>
                </a:tc>
                <a:tc>
                  <a:txBody>
                    <a:bodyPr/>
                    <a:lstStyle/>
                    <a:p>
                      <a:pPr algn="r" fontAlgn="b"/>
                      <a:r>
                        <a:rPr lang="de-DE" sz="1200" b="0" i="0" u="none" strike="noStrike">
                          <a:solidFill>
                            <a:srgbClr val="000000"/>
                          </a:solidFill>
                          <a:effectLst/>
                          <a:latin typeface="+mj-lt"/>
                        </a:rPr>
                        <a:t>235</a:t>
                      </a:r>
                    </a:p>
                  </a:txBody>
                  <a:tcPr marL="9525" marR="9525" marT="9525" marB="0" anchor="b"/>
                </a:tc>
                <a:tc>
                  <a:txBody>
                    <a:bodyPr/>
                    <a:lstStyle/>
                    <a:p>
                      <a:pPr algn="r" fontAlgn="b"/>
                      <a:r>
                        <a:rPr lang="de-DE" sz="1200" b="0" i="0" u="none" strike="noStrike">
                          <a:solidFill>
                            <a:srgbClr val="000000"/>
                          </a:solidFill>
                          <a:effectLst/>
                          <a:latin typeface="+mj-lt"/>
                        </a:rPr>
                        <a:t>1.229</a:t>
                      </a:r>
                    </a:p>
                  </a:txBody>
                  <a:tcPr marL="9525" marR="9525" marT="9525" marB="0" anchor="b"/>
                </a:tc>
                <a:tc>
                  <a:txBody>
                    <a:bodyPr/>
                    <a:lstStyle/>
                    <a:p>
                      <a:pPr algn="r" fontAlgn="b"/>
                      <a:r>
                        <a:rPr lang="de-DE" sz="1200" b="0" i="0" u="none" strike="noStrike">
                          <a:solidFill>
                            <a:srgbClr val="000000"/>
                          </a:solidFill>
                          <a:effectLst/>
                          <a:latin typeface="+mj-lt"/>
                        </a:rPr>
                        <a:t>296</a:t>
                      </a:r>
                    </a:p>
                  </a:txBody>
                  <a:tcPr marL="9525" marR="9525" marT="9525" marB="0" anchor="b"/>
                </a:tc>
                <a:tc>
                  <a:txBody>
                    <a:bodyPr/>
                    <a:lstStyle/>
                    <a:p>
                      <a:pPr algn="r" fontAlgn="b"/>
                      <a:r>
                        <a:rPr lang="de-DE" sz="1200" b="0" i="0" u="none" strike="noStrike">
                          <a:solidFill>
                            <a:srgbClr val="000000"/>
                          </a:solidFill>
                          <a:effectLst/>
                          <a:latin typeface="+mj-lt"/>
                        </a:rPr>
                        <a:t>807</a:t>
                      </a:r>
                    </a:p>
                  </a:txBody>
                  <a:tcPr marL="9525" marR="9525" marT="9525" marB="0" anchor="b"/>
                </a:tc>
                <a:tc>
                  <a:txBody>
                    <a:bodyPr/>
                    <a:lstStyle/>
                    <a:p>
                      <a:pPr algn="r" fontAlgn="b"/>
                      <a:r>
                        <a:rPr lang="de-DE" sz="1200" b="0" i="0" u="none" strike="noStrike" dirty="0">
                          <a:solidFill>
                            <a:srgbClr val="000000"/>
                          </a:solidFill>
                          <a:effectLst/>
                          <a:latin typeface="+mj-lt"/>
                        </a:rPr>
                        <a:t>329</a:t>
                      </a:r>
                    </a:p>
                  </a:txBody>
                  <a:tcPr marL="9525" marR="9525" marT="9525" marB="0" anchor="b"/>
                </a:tc>
                <a:tc>
                  <a:txBody>
                    <a:bodyPr/>
                    <a:lstStyle/>
                    <a:p>
                      <a:pPr algn="r" fontAlgn="b"/>
                      <a:r>
                        <a:rPr lang="de-DE" sz="1200" b="0" i="0" u="none" strike="noStrike">
                          <a:solidFill>
                            <a:srgbClr val="000000"/>
                          </a:solidFill>
                          <a:effectLst/>
                          <a:latin typeface="+mj-lt"/>
                        </a:rPr>
                        <a:t>162</a:t>
                      </a:r>
                    </a:p>
                  </a:txBody>
                  <a:tcPr marL="9525" marR="9525" marT="9525" marB="0" anchor="b"/>
                </a:tc>
                <a:tc>
                  <a:txBody>
                    <a:bodyPr/>
                    <a:lstStyle/>
                    <a:p>
                      <a:pPr algn="r" fontAlgn="b"/>
                      <a:r>
                        <a:rPr lang="de-DE" sz="1200" b="0" i="0" u="none" strike="noStrike">
                          <a:solidFill>
                            <a:srgbClr val="000000"/>
                          </a:solidFill>
                          <a:effectLst/>
                          <a:latin typeface="+mj-lt"/>
                        </a:rPr>
                        <a:t>310</a:t>
                      </a:r>
                    </a:p>
                  </a:txBody>
                  <a:tcPr marL="9525" marR="9525" marT="9525" marB="0" anchor="b"/>
                </a:tc>
                <a:tc>
                  <a:txBody>
                    <a:bodyPr/>
                    <a:lstStyle/>
                    <a:p>
                      <a:pPr algn="r" fontAlgn="b"/>
                      <a:r>
                        <a:rPr lang="de-DE" sz="1200" b="0" i="0" u="none" strike="noStrike" dirty="0">
                          <a:solidFill>
                            <a:srgbClr val="000000"/>
                          </a:solidFill>
                          <a:effectLst/>
                          <a:latin typeface="+mj-lt"/>
                        </a:rPr>
                        <a:t>185</a:t>
                      </a:r>
                    </a:p>
                  </a:txBody>
                  <a:tcPr marL="9525" marR="9525" marT="9525" marB="0" anchor="b"/>
                </a:tc>
                <a:tc>
                  <a:txBody>
                    <a:bodyPr/>
                    <a:lstStyle/>
                    <a:p>
                      <a:pPr algn="r" fontAlgn="b"/>
                      <a:r>
                        <a:rPr lang="de-DE" sz="1200" b="0" i="0" u="none" strike="noStrike">
                          <a:solidFill>
                            <a:srgbClr val="000000"/>
                          </a:solidFill>
                          <a:effectLst/>
                          <a:latin typeface="+mj-lt"/>
                        </a:rPr>
                        <a:t>282</a:t>
                      </a:r>
                    </a:p>
                  </a:txBody>
                  <a:tcPr marL="9525" marR="9525" marT="9525" marB="0" anchor="b"/>
                </a:tc>
                <a:tc>
                  <a:txBody>
                    <a:bodyPr/>
                    <a:lstStyle/>
                    <a:p>
                      <a:pPr algn="r" fontAlgn="b"/>
                      <a:r>
                        <a:rPr lang="de-DE" sz="1200" b="0" i="0" u="none" strike="noStrike">
                          <a:solidFill>
                            <a:srgbClr val="000000"/>
                          </a:solidFill>
                          <a:effectLst/>
                          <a:latin typeface="+mj-lt"/>
                        </a:rPr>
                        <a:t>308</a:t>
                      </a:r>
                    </a:p>
                  </a:txBody>
                  <a:tcPr marL="9525" marR="9525" marT="9525" marB="0" anchor="b"/>
                </a:tc>
                <a:tc>
                  <a:txBody>
                    <a:bodyPr/>
                    <a:lstStyle/>
                    <a:p>
                      <a:pPr algn="r" fontAlgn="b"/>
                      <a:r>
                        <a:rPr lang="de-DE" sz="1200" b="0" i="0" u="none" strike="noStrike">
                          <a:solidFill>
                            <a:srgbClr val="000000"/>
                          </a:solidFill>
                          <a:effectLst/>
                          <a:latin typeface="+mj-lt"/>
                        </a:rPr>
                        <a:t>156</a:t>
                      </a:r>
                    </a:p>
                  </a:txBody>
                  <a:tcPr marL="9525" marR="9525" marT="9525" marB="0" anchor="b"/>
                </a:tc>
                <a:tc>
                  <a:txBody>
                    <a:bodyPr/>
                    <a:lstStyle/>
                    <a:p>
                      <a:pPr algn="r" fontAlgn="b"/>
                      <a:r>
                        <a:rPr lang="de-DE" sz="1200" b="0" i="0" u="none" strike="noStrike">
                          <a:solidFill>
                            <a:srgbClr val="000000"/>
                          </a:solidFill>
                          <a:effectLst/>
                          <a:latin typeface="+mj-lt"/>
                        </a:rPr>
                        <a:t>578</a:t>
                      </a:r>
                    </a:p>
                  </a:txBody>
                  <a:tcPr marL="9525" marR="9525" marT="9525" marB="0" anchor="b"/>
                </a:tc>
                <a:tc>
                  <a:txBody>
                    <a:bodyPr/>
                    <a:lstStyle/>
                    <a:p>
                      <a:pPr algn="r" fontAlgn="b"/>
                      <a:r>
                        <a:rPr lang="de-DE" sz="1200" b="0" i="0" u="none" strike="noStrike">
                          <a:solidFill>
                            <a:srgbClr val="000000"/>
                          </a:solidFill>
                          <a:effectLst/>
                          <a:latin typeface="+mj-lt"/>
                        </a:rPr>
                        <a:t>41</a:t>
                      </a:r>
                    </a:p>
                  </a:txBody>
                  <a:tcPr marL="9525" marR="9525" marT="9525" marB="0" anchor="b"/>
                </a:tc>
                <a:tc>
                  <a:txBody>
                    <a:bodyPr/>
                    <a:lstStyle/>
                    <a:p>
                      <a:pPr algn="r" fontAlgn="b"/>
                      <a:r>
                        <a:rPr lang="de-DE" sz="1200" b="0" i="0" u="none" strike="noStrike">
                          <a:solidFill>
                            <a:srgbClr val="000000"/>
                          </a:solidFill>
                          <a:effectLst/>
                          <a:latin typeface="+mj-lt"/>
                        </a:rPr>
                        <a:t>265</a:t>
                      </a:r>
                    </a:p>
                  </a:txBody>
                  <a:tcPr marL="9525" marR="9525" marT="9525" marB="0" anchor="b"/>
                </a:tc>
                <a:tc>
                  <a:txBody>
                    <a:bodyPr/>
                    <a:lstStyle/>
                    <a:p>
                      <a:pPr algn="r" fontAlgn="b"/>
                      <a:r>
                        <a:rPr lang="de-DE" sz="1200" b="0" i="0" u="none" strike="noStrike" dirty="0">
                          <a:solidFill>
                            <a:srgbClr val="000000"/>
                          </a:solidFill>
                          <a:effectLst/>
                          <a:latin typeface="+mj-lt"/>
                        </a:rPr>
                        <a:t>151</a:t>
                      </a:r>
                    </a:p>
                  </a:txBody>
                  <a:tcPr marL="9525" marR="9525" marT="9525" marB="0" anchor="b"/>
                </a:tc>
                <a:tc>
                  <a:txBody>
                    <a:bodyPr/>
                    <a:lstStyle/>
                    <a:p>
                      <a:pPr algn="r" fontAlgn="b"/>
                      <a:r>
                        <a:rPr lang="de-DE" sz="1200" b="0" i="0" u="none" strike="noStrike">
                          <a:solidFill>
                            <a:srgbClr val="000000"/>
                          </a:solidFill>
                          <a:effectLst/>
                          <a:latin typeface="+mj-lt"/>
                        </a:rPr>
                        <a:t>141</a:t>
                      </a:r>
                    </a:p>
                  </a:txBody>
                  <a:tcPr marL="9525" marR="9525" marT="9525" marB="0" anchor="b"/>
                </a:tc>
              </a:tr>
              <a:tr h="277937">
                <a:tc>
                  <a:txBody>
                    <a:bodyPr/>
                    <a:lstStyle/>
                    <a:p>
                      <a:pPr algn="l" fontAlgn="b"/>
                      <a:r>
                        <a:rPr lang="de-DE" sz="1200" b="1" u="none" strike="noStrike" dirty="0" err="1">
                          <a:effectLst/>
                          <a:latin typeface="+mj-lt"/>
                        </a:rPr>
                        <a:t>ICU.ECMO..frei</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415</a:t>
                      </a:r>
                    </a:p>
                  </a:txBody>
                  <a:tcPr marL="9525" marR="9525" marT="9525" marB="0" anchor="b"/>
                </a:tc>
                <a:tc>
                  <a:txBody>
                    <a:bodyPr/>
                    <a:lstStyle/>
                    <a:p>
                      <a:pPr algn="r" fontAlgn="b"/>
                      <a:r>
                        <a:rPr lang="de-DE" sz="1200" b="0" i="0" u="none" strike="noStrike">
                          <a:solidFill>
                            <a:srgbClr val="000000"/>
                          </a:solidFill>
                          <a:effectLst/>
                          <a:latin typeface="+mj-lt"/>
                        </a:rPr>
                        <a:t>21</a:t>
                      </a:r>
                    </a:p>
                  </a:txBody>
                  <a:tcPr marL="9525" marR="9525" marT="9525" marB="0" anchor="b"/>
                </a:tc>
                <a:tc>
                  <a:txBody>
                    <a:bodyPr/>
                    <a:lstStyle/>
                    <a:p>
                      <a:pPr algn="r" fontAlgn="b"/>
                      <a:r>
                        <a:rPr lang="de-DE" sz="1200" b="0" i="0" u="none" strike="noStrike">
                          <a:solidFill>
                            <a:srgbClr val="000000"/>
                          </a:solidFill>
                          <a:effectLst/>
                          <a:latin typeface="+mj-lt"/>
                        </a:rPr>
                        <a:t>85</a:t>
                      </a:r>
                    </a:p>
                  </a:txBody>
                  <a:tcPr marL="9525" marR="9525" marT="9525" marB="0" anchor="b"/>
                </a:tc>
                <a:tc>
                  <a:txBody>
                    <a:bodyPr/>
                    <a:lstStyle/>
                    <a:p>
                      <a:pPr algn="r" fontAlgn="b"/>
                      <a:r>
                        <a:rPr lang="de-DE" sz="1200" b="0" i="0" u="none" strike="noStrike">
                          <a:solidFill>
                            <a:srgbClr val="000000"/>
                          </a:solidFill>
                          <a:effectLst/>
                          <a:latin typeface="+mj-lt"/>
                        </a:rPr>
                        <a:t>8</a:t>
                      </a:r>
                    </a:p>
                  </a:txBody>
                  <a:tcPr marL="9525" marR="9525" marT="9525" marB="0" anchor="b"/>
                </a:tc>
                <a:tc>
                  <a:txBody>
                    <a:bodyPr/>
                    <a:lstStyle/>
                    <a:p>
                      <a:pPr algn="r" fontAlgn="b"/>
                      <a:r>
                        <a:rPr lang="de-DE" sz="1200" b="0" i="0" u="none" strike="noStrike">
                          <a:solidFill>
                            <a:srgbClr val="000000"/>
                          </a:solidFill>
                          <a:effectLst/>
                          <a:latin typeface="+mj-lt"/>
                        </a:rPr>
                        <a:t>65</a:t>
                      </a:r>
                    </a:p>
                  </a:txBody>
                  <a:tcPr marL="9525" marR="9525" marT="9525" marB="0" anchor="b"/>
                </a:tc>
                <a:tc>
                  <a:txBody>
                    <a:bodyPr/>
                    <a:lstStyle/>
                    <a:p>
                      <a:pPr algn="r" fontAlgn="b"/>
                      <a:r>
                        <a:rPr lang="de-DE" sz="1200" b="0" i="0" u="none" strike="noStrike" dirty="0">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16</a:t>
                      </a:r>
                    </a:p>
                  </a:txBody>
                  <a:tcPr marL="9525" marR="9525" marT="9525" marB="0" anchor="b"/>
                </a:tc>
                <a:tc>
                  <a:txBody>
                    <a:bodyPr/>
                    <a:lstStyle/>
                    <a:p>
                      <a:pPr algn="r" fontAlgn="b"/>
                      <a:r>
                        <a:rPr lang="de-DE" sz="1200" b="0" i="0" u="none" strike="noStrike">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29</a:t>
                      </a:r>
                    </a:p>
                  </a:txBody>
                  <a:tcPr marL="9525" marR="9525" marT="9525" marB="0" anchor="b"/>
                </a:tc>
                <a:tc>
                  <a:txBody>
                    <a:bodyPr/>
                    <a:lstStyle/>
                    <a:p>
                      <a:pPr algn="r" fontAlgn="b"/>
                      <a:r>
                        <a:rPr lang="de-DE" sz="1200" b="0" i="0" u="none" strike="noStrike">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57</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11</a:t>
                      </a:r>
                    </a:p>
                  </a:txBody>
                  <a:tcPr marL="9525" marR="9525" marT="9525" marB="0" anchor="b"/>
                </a:tc>
                <a:tc>
                  <a:txBody>
                    <a:bodyPr/>
                    <a:lstStyle/>
                    <a:p>
                      <a:pPr algn="r" fontAlgn="b"/>
                      <a:r>
                        <a:rPr lang="de-DE" sz="1200" b="0" i="0" u="none" strike="noStrike" dirty="0">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15</a:t>
                      </a:r>
                    </a:p>
                  </a:txBody>
                  <a:tcPr marL="9525" marR="9525" marT="9525" marB="0" anchor="b"/>
                </a:tc>
              </a:tr>
              <a:tr h="277937">
                <a:tc>
                  <a:txBody>
                    <a:bodyPr/>
                    <a:lstStyle/>
                    <a:p>
                      <a:pPr algn="l" fontAlgn="b"/>
                      <a:r>
                        <a:rPr lang="de-DE" sz="1200" b="1" u="none" strike="noStrike" dirty="0" err="1">
                          <a:effectLst/>
                          <a:latin typeface="+mj-lt"/>
                        </a:rPr>
                        <a:t>ICU.ECMO..belegt</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119</a:t>
                      </a:r>
                    </a:p>
                  </a:txBody>
                  <a:tcPr marL="9525" marR="9525" marT="9525" marB="0" anchor="b"/>
                </a:tc>
                <a:tc>
                  <a:txBody>
                    <a:bodyPr/>
                    <a:lstStyle/>
                    <a:p>
                      <a:pPr algn="r" fontAlgn="b"/>
                      <a:r>
                        <a:rPr lang="de-DE" sz="1200" b="0" i="0" u="none" strike="noStrike">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34</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27</a:t>
                      </a:r>
                    </a:p>
                  </a:txBody>
                  <a:tcPr marL="9525" marR="9525" marT="9525" marB="0" anchor="b"/>
                </a:tc>
                <a:tc>
                  <a:txBody>
                    <a:bodyPr/>
                    <a:lstStyle/>
                    <a:p>
                      <a:pPr algn="r" fontAlgn="b"/>
                      <a:r>
                        <a:rPr lang="de-DE" sz="1200" b="0" i="0" u="none" strike="noStrike" dirty="0">
                          <a:solidFill>
                            <a:srgbClr val="000000"/>
                          </a:solidFill>
                          <a:effectLst/>
                          <a:latin typeface="+mj-lt"/>
                        </a:rPr>
                        <a:t>2</a:t>
                      </a:r>
                    </a:p>
                  </a:txBody>
                  <a:tcPr marL="9525" marR="9525" marT="9525" marB="0" anchor="b"/>
                </a:tc>
                <a:tc>
                  <a:txBody>
                    <a:bodyPr/>
                    <a:lstStyle/>
                    <a:p>
                      <a:pPr algn="r" fontAlgn="b"/>
                      <a:r>
                        <a:rPr lang="de-DE" sz="1200" b="0" i="0" u="none" strike="noStrike">
                          <a:solidFill>
                            <a:srgbClr val="000000"/>
                          </a:solidFill>
                          <a:effectLst/>
                          <a:latin typeface="+mj-lt"/>
                        </a:rPr>
                        <a:t>7</a:t>
                      </a:r>
                    </a:p>
                  </a:txBody>
                  <a:tcPr marL="9525" marR="9525" marT="9525" marB="0" anchor="b"/>
                </a:tc>
                <a:tc>
                  <a:txBody>
                    <a:bodyPr/>
                    <a:lstStyle/>
                    <a:p>
                      <a:pPr algn="r" fontAlgn="b"/>
                      <a:r>
                        <a:rPr lang="de-DE" sz="1200" b="0" i="0" u="none" strike="noStrike">
                          <a:solidFill>
                            <a:srgbClr val="000000"/>
                          </a:solidFill>
                          <a:effectLst/>
                          <a:latin typeface="+mj-lt"/>
                        </a:rPr>
                        <a:t>13</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c>
                  <a:txBody>
                    <a:bodyPr/>
                    <a:lstStyle/>
                    <a:p>
                      <a:pPr algn="r" fontAlgn="b"/>
                      <a:r>
                        <a:rPr lang="de-DE" sz="1200" b="0" i="0" u="none" strike="noStrike" dirty="0">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c>
                  <a:txBody>
                    <a:bodyPr/>
                    <a:lstStyle/>
                    <a:p>
                      <a:pPr algn="r" fontAlgn="b"/>
                      <a:r>
                        <a:rPr lang="de-DE" sz="1200" b="0" i="0" u="none" strike="noStrike">
                          <a:solidFill>
                            <a:srgbClr val="000000"/>
                          </a:solidFill>
                          <a:effectLst/>
                          <a:latin typeface="+mj-lt"/>
                        </a:rPr>
                        <a:t>0</a:t>
                      </a:r>
                    </a:p>
                  </a:txBody>
                  <a:tcPr marL="9525" marR="9525" marT="9525" marB="0" anchor="b"/>
                </a:tc>
                <a:tc>
                  <a:txBody>
                    <a:bodyPr/>
                    <a:lstStyle/>
                    <a:p>
                      <a:pPr algn="r" fontAlgn="b"/>
                      <a:r>
                        <a:rPr lang="de-DE" sz="1200" b="0" i="0" u="none" strike="noStrike">
                          <a:solidFill>
                            <a:srgbClr val="000000"/>
                          </a:solidFill>
                          <a:effectLst/>
                          <a:latin typeface="+mj-lt"/>
                        </a:rPr>
                        <a:t>15</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2</a:t>
                      </a:r>
                    </a:p>
                  </a:txBody>
                  <a:tcPr marL="9525" marR="9525" marT="9525" marB="0" anchor="b"/>
                </a:tc>
                <a:tc>
                  <a:txBody>
                    <a:bodyPr/>
                    <a:lstStyle/>
                    <a:p>
                      <a:pPr algn="r" fontAlgn="b"/>
                      <a:r>
                        <a:rPr lang="de-DE" sz="1200" b="0" i="0" u="none" strike="noStrike" dirty="0">
                          <a:solidFill>
                            <a:srgbClr val="000000"/>
                          </a:solidFill>
                          <a:effectLst/>
                          <a:latin typeface="+mj-lt"/>
                        </a:rPr>
                        <a:t>0</a:t>
                      </a:r>
                    </a:p>
                  </a:txBody>
                  <a:tcPr marL="9525" marR="9525" marT="9525" marB="0" anchor="b"/>
                </a:tc>
                <a:tc>
                  <a:txBody>
                    <a:bodyPr/>
                    <a:lstStyle/>
                    <a:p>
                      <a:pPr algn="r" fontAlgn="b"/>
                      <a:r>
                        <a:rPr lang="de-DE" sz="1200" b="0" i="0" u="none" strike="noStrike">
                          <a:solidFill>
                            <a:srgbClr val="000000"/>
                          </a:solidFill>
                          <a:effectLst/>
                          <a:latin typeface="+mj-lt"/>
                        </a:rPr>
                        <a:t>0</a:t>
                      </a:r>
                    </a:p>
                  </a:txBody>
                  <a:tcPr marL="9525" marR="9525" marT="9525" marB="0" anchor="b"/>
                </a:tc>
              </a:tr>
              <a:tr h="277937">
                <a:tc>
                  <a:txBody>
                    <a:bodyPr/>
                    <a:lstStyle/>
                    <a:p>
                      <a:pPr algn="l" fontAlgn="b"/>
                      <a:r>
                        <a:rPr lang="de-DE" sz="1200" b="1" u="none" strike="noStrike" dirty="0">
                          <a:effectLst/>
                          <a:latin typeface="+mj-lt"/>
                        </a:rPr>
                        <a:t>ICU.ECMO.care.in.24.h..Anzahl.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317</a:t>
                      </a:r>
                    </a:p>
                  </a:txBody>
                  <a:tcPr marL="9525" marR="9525" marT="9525" marB="0" anchor="b"/>
                </a:tc>
                <a:tc>
                  <a:txBody>
                    <a:bodyPr/>
                    <a:lstStyle/>
                    <a:p>
                      <a:pPr algn="r" fontAlgn="b"/>
                      <a:r>
                        <a:rPr lang="de-DE" sz="1200" b="0" i="0" u="none" strike="noStrike">
                          <a:solidFill>
                            <a:srgbClr val="000000"/>
                          </a:solidFill>
                          <a:effectLst/>
                          <a:latin typeface="+mj-lt"/>
                        </a:rPr>
                        <a:t>22</a:t>
                      </a:r>
                    </a:p>
                  </a:txBody>
                  <a:tcPr marL="9525" marR="9525" marT="9525" marB="0" anchor="b"/>
                </a:tc>
                <a:tc>
                  <a:txBody>
                    <a:bodyPr/>
                    <a:lstStyle/>
                    <a:p>
                      <a:pPr algn="r" fontAlgn="b"/>
                      <a:r>
                        <a:rPr lang="de-DE" sz="1200" b="0" i="0" u="none" strike="noStrike">
                          <a:solidFill>
                            <a:srgbClr val="000000"/>
                          </a:solidFill>
                          <a:effectLst/>
                          <a:latin typeface="+mj-lt"/>
                        </a:rPr>
                        <a:t>79</a:t>
                      </a:r>
                    </a:p>
                  </a:txBody>
                  <a:tcPr marL="9525" marR="9525" marT="9525" marB="0" anchor="b"/>
                </a:tc>
                <a:tc>
                  <a:txBody>
                    <a:bodyPr/>
                    <a:lstStyle/>
                    <a:p>
                      <a:pPr algn="r" fontAlgn="b"/>
                      <a:r>
                        <a:rPr lang="de-DE" sz="1200" b="0" i="0" u="none" strike="noStrike">
                          <a:solidFill>
                            <a:srgbClr val="000000"/>
                          </a:solidFill>
                          <a:effectLst/>
                          <a:latin typeface="+mj-lt"/>
                        </a:rPr>
                        <a:t>8</a:t>
                      </a:r>
                    </a:p>
                  </a:txBody>
                  <a:tcPr marL="9525" marR="9525" marT="9525" marB="0" anchor="b"/>
                </a:tc>
                <a:tc>
                  <a:txBody>
                    <a:bodyPr/>
                    <a:lstStyle/>
                    <a:p>
                      <a:pPr algn="r" fontAlgn="b"/>
                      <a:r>
                        <a:rPr lang="de-DE" sz="1200" b="0" i="0" u="none" strike="noStrike">
                          <a:solidFill>
                            <a:srgbClr val="000000"/>
                          </a:solidFill>
                          <a:effectLst/>
                          <a:latin typeface="+mj-lt"/>
                        </a:rPr>
                        <a:t>41</a:t>
                      </a:r>
                    </a:p>
                  </a:txBody>
                  <a:tcPr marL="9525" marR="9525" marT="9525" marB="0" anchor="b"/>
                </a:tc>
                <a:tc>
                  <a:txBody>
                    <a:bodyPr/>
                    <a:lstStyle/>
                    <a:p>
                      <a:pPr algn="r" fontAlgn="b"/>
                      <a:r>
                        <a:rPr lang="de-DE" sz="1200" b="0" i="0" u="none" strike="noStrike" dirty="0">
                          <a:solidFill>
                            <a:srgbClr val="000000"/>
                          </a:solidFill>
                          <a:effectLst/>
                          <a:latin typeface="+mj-lt"/>
                        </a:rPr>
                        <a:t>18</a:t>
                      </a:r>
                    </a:p>
                  </a:txBody>
                  <a:tcPr marL="9525" marR="9525" marT="9525" marB="0" anchor="b"/>
                </a:tc>
                <a:tc>
                  <a:txBody>
                    <a:bodyPr/>
                    <a:lstStyle/>
                    <a:p>
                      <a:pPr algn="r" fontAlgn="b"/>
                      <a:r>
                        <a:rPr lang="de-DE" sz="1200" b="0" i="0" u="none" strike="noStrike">
                          <a:solidFill>
                            <a:srgbClr val="000000"/>
                          </a:solidFill>
                          <a:effectLst/>
                          <a:latin typeface="+mj-lt"/>
                        </a:rPr>
                        <a:t>18</a:t>
                      </a:r>
                    </a:p>
                  </a:txBody>
                  <a:tcPr marL="9525" marR="9525" marT="9525" marB="0" anchor="b"/>
                </a:tc>
                <a:tc>
                  <a:txBody>
                    <a:bodyPr/>
                    <a:lstStyle/>
                    <a:p>
                      <a:pPr algn="r" fontAlgn="b"/>
                      <a:r>
                        <a:rPr lang="de-DE" sz="1200" b="0" i="0" u="none" strike="noStrike">
                          <a:solidFill>
                            <a:srgbClr val="000000"/>
                          </a:solidFill>
                          <a:effectLst/>
                          <a:latin typeface="+mj-lt"/>
                        </a:rPr>
                        <a:t>20</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11</a:t>
                      </a:r>
                    </a:p>
                  </a:txBody>
                  <a:tcPr marL="9525" marR="9525" marT="9525" marB="0" anchor="b"/>
                </a:tc>
                <a:tc>
                  <a:txBody>
                    <a:bodyPr/>
                    <a:lstStyle/>
                    <a:p>
                      <a:pPr algn="r" fontAlgn="b"/>
                      <a:r>
                        <a:rPr lang="de-DE" sz="1200" b="0" i="0" u="none" strike="noStrike" dirty="0">
                          <a:solidFill>
                            <a:srgbClr val="000000"/>
                          </a:solidFill>
                          <a:effectLst/>
                          <a:latin typeface="+mj-lt"/>
                        </a:rPr>
                        <a:t>12</a:t>
                      </a:r>
                    </a:p>
                  </a:txBody>
                  <a:tcPr marL="9525" marR="9525" marT="9525" marB="0" anchor="b"/>
                </a:tc>
                <a:tc>
                  <a:txBody>
                    <a:bodyPr/>
                    <a:lstStyle/>
                    <a:p>
                      <a:pPr algn="r" fontAlgn="b"/>
                      <a:r>
                        <a:rPr lang="de-DE" sz="1200" b="0" i="0" u="none" strike="noStrike" dirty="0">
                          <a:solidFill>
                            <a:srgbClr val="000000"/>
                          </a:solidFill>
                          <a:effectLst/>
                          <a:latin typeface="+mj-lt"/>
                        </a:rPr>
                        <a:t>12</a:t>
                      </a:r>
                    </a:p>
                  </a:txBody>
                  <a:tcPr marL="9525" marR="9525" marT="9525" marB="0" anchor="b"/>
                </a:tc>
                <a:tc>
                  <a:txBody>
                    <a:bodyPr/>
                    <a:lstStyle/>
                    <a:p>
                      <a:pPr algn="r" fontAlgn="b"/>
                      <a:r>
                        <a:rPr lang="de-DE" sz="1200" b="0" i="0" u="none" strike="noStrike" dirty="0">
                          <a:solidFill>
                            <a:srgbClr val="000000"/>
                          </a:solidFill>
                          <a:effectLst/>
                          <a:latin typeface="+mj-lt"/>
                        </a:rPr>
                        <a:t>35</a:t>
                      </a:r>
                    </a:p>
                  </a:txBody>
                  <a:tcPr marL="9525" marR="9525" marT="9525" marB="0" anchor="b"/>
                </a:tc>
                <a:tc>
                  <a:txBody>
                    <a:bodyPr/>
                    <a:lstStyle/>
                    <a:p>
                      <a:pPr algn="r" fontAlgn="b"/>
                      <a:r>
                        <a:rPr lang="de-DE" sz="1200" b="0" i="0" u="none" strike="noStrike" dirty="0">
                          <a:solidFill>
                            <a:srgbClr val="000000"/>
                          </a:solidFill>
                          <a:effectLst/>
                          <a:latin typeface="+mj-lt"/>
                        </a:rPr>
                        <a:t>3</a:t>
                      </a:r>
                    </a:p>
                  </a:txBody>
                  <a:tcPr marL="9525" marR="9525" marT="9525" marB="0" anchor="b"/>
                </a:tc>
                <a:tc>
                  <a:txBody>
                    <a:bodyPr/>
                    <a:lstStyle/>
                    <a:p>
                      <a:pPr algn="r" fontAlgn="b"/>
                      <a:r>
                        <a:rPr lang="de-DE" sz="1200" b="0" i="0" u="none" strike="noStrike" dirty="0">
                          <a:solidFill>
                            <a:srgbClr val="000000"/>
                          </a:solidFill>
                          <a:effectLst/>
                          <a:latin typeface="+mj-lt"/>
                        </a:rPr>
                        <a:t>8</a:t>
                      </a:r>
                    </a:p>
                  </a:txBody>
                  <a:tcPr marL="9525" marR="9525" marT="9525" marB="0" anchor="b"/>
                </a:tc>
                <a:tc>
                  <a:txBody>
                    <a:bodyPr/>
                    <a:lstStyle/>
                    <a:p>
                      <a:pPr algn="r" fontAlgn="b"/>
                      <a:r>
                        <a:rPr lang="de-DE" sz="1200" b="0" i="0" u="none" strike="noStrike" dirty="0">
                          <a:solidFill>
                            <a:srgbClr val="000000"/>
                          </a:solidFill>
                          <a:effectLst/>
                          <a:latin typeface="+mj-lt"/>
                        </a:rPr>
                        <a:t>15</a:t>
                      </a:r>
                    </a:p>
                  </a:txBody>
                  <a:tcPr marL="9525" marR="9525" marT="9525" marB="0" anchor="b"/>
                </a:tc>
                <a:tc>
                  <a:txBody>
                    <a:bodyPr/>
                    <a:lstStyle/>
                    <a:p>
                      <a:pPr algn="r" fontAlgn="b"/>
                      <a:r>
                        <a:rPr lang="de-DE" sz="1200" b="0" i="0" u="none" strike="noStrike" dirty="0">
                          <a:solidFill>
                            <a:srgbClr val="000000"/>
                          </a:solidFill>
                          <a:effectLst/>
                          <a:latin typeface="+mj-lt"/>
                        </a:rPr>
                        <a:t>11</a:t>
                      </a:r>
                    </a:p>
                  </a:txBody>
                  <a:tcPr marL="9525" marR="9525" marT="9525" marB="0" anchor="b"/>
                </a:tc>
              </a:tr>
            </a:tbl>
          </a:graphicData>
        </a:graphic>
      </p:graphicFrame>
    </p:spTree>
    <p:extLst>
      <p:ext uri="{BB962C8B-B14F-4D97-AF65-F5344CB8AC3E}">
        <p14:creationId xmlns:p14="http://schemas.microsoft.com/office/powerpoint/2010/main" val="284313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smtClean="0">
                <a:solidFill>
                  <a:srgbClr val="FF0000"/>
                </a:solidFill>
              </a:rPr>
              <a:t>DIVI-</a:t>
            </a:r>
            <a:r>
              <a:rPr lang="de-DE" dirty="0" err="1" smtClean="0">
                <a:solidFill>
                  <a:srgbClr val="FF0000"/>
                </a:solidFill>
              </a:rPr>
              <a:t>IntensivRegister</a:t>
            </a:r>
            <a:r>
              <a:rPr lang="de-DE" dirty="0" smtClean="0">
                <a:solidFill>
                  <a:srgbClr val="FF0000"/>
                </a:solidFill>
              </a:rPr>
              <a:t> </a:t>
            </a:r>
            <a:r>
              <a:rPr lang="de-DE" sz="2000" b="0" dirty="0">
                <a:solidFill>
                  <a:srgbClr val="FF0000"/>
                </a:solidFill>
              </a:rPr>
              <a:t>(Datenstand </a:t>
            </a:r>
            <a:r>
              <a:rPr lang="de-DE" sz="2000" b="0" dirty="0" smtClean="0">
                <a:solidFill>
                  <a:srgbClr val="FF0000"/>
                </a:solidFill>
              </a:rPr>
              <a:t>02.04.2020</a:t>
            </a:r>
            <a:r>
              <a:rPr lang="de-DE" sz="2000" b="0" dirty="0">
                <a:solidFill>
                  <a:srgbClr val="FF0000"/>
                </a:solidFill>
              </a:rPr>
              <a:t>)</a:t>
            </a:r>
            <a:endParaRPr lang="de-DE" dirty="0">
              <a:solidFill>
                <a:srgbClr val="FF0000"/>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27</a:t>
            </a:fld>
            <a:endParaRPr lang="de-DE" dirty="0"/>
          </a:p>
        </p:txBody>
      </p:sp>
      <p:sp>
        <p:nvSpPr>
          <p:cNvPr id="2" name="AutoShape 2" descr="blob:null/d6110a3e-e73e-4ea8-8686-52c3ec59197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16" y="1407871"/>
            <a:ext cx="4324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blob:null/e1062ec3-e2a3-40e3-8071-983659b27e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266" y="1407870"/>
            <a:ext cx="41910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9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954107"/>
          </a:xfrm>
        </p:spPr>
        <p:txBody>
          <a:bodyPr/>
          <a:lstStyle/>
          <a:p>
            <a:r>
              <a:rPr lang="de-DE" dirty="0" smtClean="0"/>
              <a:t>Anzahl Labortestungen </a:t>
            </a:r>
            <a:r>
              <a:rPr lang="de-DE" sz="2000" b="0" dirty="0"/>
              <a:t>(Datenstand </a:t>
            </a:r>
            <a:r>
              <a:rPr lang="de-DE" sz="2000" b="0" dirty="0" smtClean="0"/>
              <a:t>02.04.2020)</a:t>
            </a:r>
            <a:br>
              <a:rPr lang="de-DE" sz="2000" b="0" dirty="0" smtClean="0"/>
            </a:br>
            <a:r>
              <a:rPr lang="de-DE" sz="2000" b="0" dirty="0" smtClean="0"/>
              <a:t/>
            </a:r>
            <a:br>
              <a:rPr lang="de-DE" sz="2000" b="0" dirty="0" smtClean="0"/>
            </a:br>
            <a:endParaRPr lang="de-DE" sz="20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554"/>
          <a:stretch/>
        </p:blipFill>
        <p:spPr bwMode="auto">
          <a:xfrm>
            <a:off x="349198" y="941027"/>
            <a:ext cx="7703722" cy="301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441" r="21766"/>
          <a:stretch/>
        </p:blipFill>
        <p:spPr bwMode="auto">
          <a:xfrm>
            <a:off x="349198" y="4174475"/>
            <a:ext cx="7829119"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3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Die Gesamtzahl der Bewegungen in Deutschland nimmt ab</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9221" name="Picture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6717" y="1662435"/>
            <a:ext cx="8093075" cy="345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199" y="5913912"/>
            <a:ext cx="8517588" cy="584775"/>
          </a:xfrm>
          <a:prstGeom prst="rect">
            <a:avLst/>
          </a:prstGeom>
          <a:noFill/>
        </p:spPr>
        <p:txBody>
          <a:bodyPr wrap="none" rtlCol="0">
            <a:spAutoFit/>
          </a:bodyPr>
          <a:lstStyle/>
          <a:p>
            <a:r>
              <a:rPr lang="de-DE" sz="1600" dirty="0"/>
              <a:t>Abnahme der Mobilität deutschlandweit, </a:t>
            </a:r>
            <a:r>
              <a:rPr lang="de-DE" sz="1600" dirty="0" smtClean="0"/>
              <a:t>tagesaufgelöst </a:t>
            </a:r>
            <a:r>
              <a:rPr lang="de-DE" sz="1600" dirty="0"/>
              <a:t>und gemittelt im März bis zum </a:t>
            </a:r>
            <a:r>
              <a:rPr lang="de-DE" sz="1600" dirty="0" smtClean="0"/>
              <a:t>23.03.2020. </a:t>
            </a:r>
          </a:p>
          <a:p>
            <a:r>
              <a:rPr lang="de-DE" sz="1600" dirty="0" smtClean="0"/>
              <a:t>Quelle: Dirk Brockmann</a:t>
            </a:r>
            <a:endParaRPr lang="de-DE" sz="1600" dirty="0"/>
          </a:p>
        </p:txBody>
      </p:sp>
    </p:spTree>
    <p:extLst>
      <p:ext uri="{BB962C8B-B14F-4D97-AF65-F5344CB8AC3E}">
        <p14:creationId xmlns:p14="http://schemas.microsoft.com/office/powerpoint/2010/main" val="316809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8" y="1215075"/>
            <a:ext cx="8508671" cy="5302250"/>
          </a:xfrm>
        </p:spPr>
        <p:txBody>
          <a:bodyPr/>
          <a:lstStyle/>
          <a:p>
            <a:r>
              <a:rPr lang="de-DE" dirty="0" smtClean="0"/>
              <a:t>Von </a:t>
            </a:r>
            <a:r>
              <a:rPr lang="de-DE" dirty="0"/>
              <a:t>den </a:t>
            </a:r>
            <a:r>
              <a:rPr lang="de-DE" b="1" dirty="0" smtClean="0"/>
              <a:t>79.696</a:t>
            </a:r>
            <a:r>
              <a:rPr lang="de-DE" dirty="0" smtClean="0"/>
              <a:t> bestätigten COVID-19-Fällen, die in </a:t>
            </a:r>
            <a:r>
              <a:rPr lang="de-DE" dirty="0" err="1" smtClean="0"/>
              <a:t>SurvNet</a:t>
            </a:r>
            <a:r>
              <a:rPr lang="de-DE" dirty="0" smtClean="0"/>
              <a:t> an das RKI übermittelt wurden, waren bis  03.04.2020 geschätzt </a:t>
            </a:r>
            <a:r>
              <a:rPr lang="de-DE" b="1" dirty="0" smtClean="0">
                <a:solidFill>
                  <a:srgbClr val="006EC7"/>
                </a:solidFill>
              </a:rPr>
              <a:t>23.800</a:t>
            </a:r>
            <a:r>
              <a:rPr lang="de-DE" dirty="0" smtClean="0"/>
              <a:t> Fälle inzwischen genesen. </a:t>
            </a:r>
          </a:p>
          <a:p>
            <a:r>
              <a:rPr lang="de-DE" dirty="0" smtClean="0"/>
              <a:t>Bewertet </a:t>
            </a:r>
            <a:r>
              <a:rPr lang="de-DE" dirty="0"/>
              <a:t>wurden Fälle mit bekanntem Erkrankungsbeginn bis zum </a:t>
            </a:r>
            <a:r>
              <a:rPr lang="de-DE" dirty="0" smtClean="0"/>
              <a:t>20.03.2020 die</a:t>
            </a:r>
          </a:p>
          <a:p>
            <a:pPr lvl="1"/>
            <a:r>
              <a:rPr lang="de-DE" dirty="0" smtClean="0"/>
              <a:t>weder </a:t>
            </a:r>
            <a:r>
              <a:rPr lang="de-DE" dirty="0"/>
              <a:t>eine Pneumonie hatten noch unter Dyspnoe </a:t>
            </a:r>
            <a:r>
              <a:rPr lang="de-DE" dirty="0" smtClean="0"/>
              <a:t>litten</a:t>
            </a:r>
          </a:p>
          <a:p>
            <a:pPr lvl="1"/>
            <a:r>
              <a:rPr lang="de-DE" dirty="0" smtClean="0"/>
              <a:t>nicht </a:t>
            </a:r>
            <a:r>
              <a:rPr lang="de-DE" dirty="0"/>
              <a:t>hospitalisiert werden </a:t>
            </a:r>
            <a:r>
              <a:rPr lang="de-DE" dirty="0" smtClean="0"/>
              <a:t>mussten</a:t>
            </a:r>
          </a:p>
          <a:p>
            <a:pPr lvl="1"/>
            <a:r>
              <a:rPr lang="de-DE" dirty="0" smtClean="0"/>
              <a:t>nicht </a:t>
            </a:r>
            <a:r>
              <a:rPr lang="de-DE" dirty="0"/>
              <a:t>verstorben </a:t>
            </a:r>
            <a:r>
              <a:rPr lang="de-DE" dirty="0" smtClean="0"/>
              <a:t>sind</a:t>
            </a:r>
            <a:endParaRPr lang="de-DE" dirty="0"/>
          </a:p>
          <a:p>
            <a:r>
              <a:rPr lang="de-DE" dirty="0"/>
              <a:t>Ausgewertet wurden nur solche </a:t>
            </a:r>
            <a:r>
              <a:rPr lang="de-DE" dirty="0" smtClean="0"/>
              <a:t>Fälle mit Angaben für die verwendeten Kriterien </a:t>
            </a:r>
          </a:p>
          <a:p>
            <a:pPr lvl="1"/>
            <a:r>
              <a:rPr lang="de-DE" dirty="0" smtClean="0"/>
              <a:t>Erkrankungsdatum</a:t>
            </a:r>
            <a:r>
              <a:rPr lang="de-DE" dirty="0"/>
              <a:t>, Symptomatik, Hospitalisierungsstatus, </a:t>
            </a:r>
            <a:r>
              <a:rPr lang="de-DE" dirty="0" err="1" smtClean="0"/>
              <a:t>Verstorbenenstatus</a:t>
            </a:r>
            <a:endParaRPr lang="de-DE" dirty="0"/>
          </a:p>
        </p:txBody>
      </p:sp>
      <p:sp>
        <p:nvSpPr>
          <p:cNvPr id="3" name="Titel 2"/>
          <p:cNvSpPr>
            <a:spLocks noGrp="1"/>
          </p:cNvSpPr>
          <p:nvPr>
            <p:ph type="title"/>
          </p:nvPr>
        </p:nvSpPr>
        <p:spPr>
          <a:noFill/>
        </p:spPr>
        <p:txBody>
          <a:bodyPr/>
          <a:lstStyle/>
          <a:p>
            <a:r>
              <a:rPr lang="de-DE" dirty="0" smtClean="0"/>
              <a:t>Genesene	</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Tree>
    <p:extLst>
      <p:ext uri="{BB962C8B-B14F-4D97-AF65-F5344CB8AC3E}">
        <p14:creationId xmlns:p14="http://schemas.microsoft.com/office/powerpoint/2010/main" val="302904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Auswirkungen von </a:t>
            </a:r>
            <a:r>
              <a:rPr lang="de-DE" dirty="0"/>
              <a:t>B</a:t>
            </a:r>
            <a:r>
              <a:rPr lang="de-DE" dirty="0" smtClean="0"/>
              <a:t>ewegungseinschränkungen in Bayern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12290"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20632" y="1175657"/>
            <a:ext cx="8259630" cy="488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33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Bewegungsströme in Deutschland aus anonymisierten Mobilfunkdaten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pic>
        <p:nvPicPr>
          <p:cNvPr id="1331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697" y="1698171"/>
            <a:ext cx="8579922" cy="349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85949" y="1105657"/>
            <a:ext cx="8163844" cy="5395775"/>
          </a:xfrm>
        </p:spPr>
        <p:txBody>
          <a:bodyPr>
            <a:normAutofit/>
          </a:bodyPr>
          <a:lstStyle/>
          <a:p>
            <a:r>
              <a:rPr lang="de-DE" dirty="0" smtClean="0"/>
              <a:t>Zahlreiche Aktivitäten zu Expositionsorten (Information In- und Ausland)</a:t>
            </a:r>
          </a:p>
          <a:p>
            <a:r>
              <a:rPr lang="de-DE" dirty="0" smtClean="0"/>
              <a:t>Positive Fälle und deutsche KP auf div. Kreuzfahrtschiffen</a:t>
            </a:r>
          </a:p>
          <a:p>
            <a:r>
              <a:rPr lang="de-DE" dirty="0" smtClean="0"/>
              <a:t>Weitere Rückführungen deutscher Urlauber finden statt</a:t>
            </a:r>
          </a:p>
        </p:txBody>
      </p:sp>
      <p:sp>
        <p:nvSpPr>
          <p:cNvPr id="3" name="Titel 2"/>
          <p:cNvSpPr>
            <a:spLocks noGrp="1"/>
          </p:cNvSpPr>
          <p:nvPr>
            <p:ph type="title"/>
          </p:nvPr>
        </p:nvSpPr>
        <p:spPr>
          <a:xfrm>
            <a:off x="321065" y="247264"/>
            <a:ext cx="8092592" cy="677108"/>
          </a:xfrm>
          <a:noFill/>
        </p:spPr>
        <p:txBody>
          <a:bodyPr/>
          <a:lstStyle/>
          <a:p>
            <a:r>
              <a:rPr lang="de-DE" dirty="0" smtClean="0"/>
              <a:t>Position Internationale Kommunikation/</a:t>
            </a:r>
            <a:r>
              <a:rPr lang="de-DE" dirty="0" err="1" smtClean="0"/>
              <a:t>KoNa</a:t>
            </a:r>
            <a:r>
              <a:rPr lang="de-DE" dirty="0" smtClean="0"/>
              <a:t> </a:t>
            </a:r>
            <a:br>
              <a:rPr lang="de-DE" dirty="0" smtClean="0"/>
            </a:br>
            <a:r>
              <a:rPr lang="de-DE" dirty="0" smtClean="0"/>
              <a:t>&gt;570 Aktivitäten u.a. zu Clustern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32</a:t>
            </a:fld>
            <a:endParaRPr lang="de-DE" dirty="0"/>
          </a:p>
        </p:txBody>
      </p:sp>
      <p:sp>
        <p:nvSpPr>
          <p:cNvPr id="7" name="Textfeld 6"/>
          <p:cNvSpPr txBox="1"/>
          <p:nvPr/>
        </p:nvSpPr>
        <p:spPr>
          <a:xfrm>
            <a:off x="713473" y="6317490"/>
            <a:ext cx="7494359" cy="415498"/>
          </a:xfrm>
          <a:prstGeom prst="rect">
            <a:avLst/>
          </a:prstGeom>
          <a:noFill/>
        </p:spPr>
        <p:txBody>
          <a:bodyPr wrap="none" rtlCol="0">
            <a:spAutoFit/>
          </a:bodyPr>
          <a:lstStyle/>
          <a:p>
            <a:r>
              <a:rPr lang="de-DE" sz="1050" dirty="0">
                <a:hlinkClick r:id="rId3" action="ppaction://hlinkfile"/>
              </a:rPr>
              <a:t>\\</a:t>
            </a:r>
            <a:r>
              <a:rPr lang="de-DE" sz="1050" dirty="0" smtClean="0">
                <a:hlinkClick r:id="rId3" action="ppaction://hlinkfile"/>
              </a:rPr>
              <a:t>rki.local\daten\Projekte\RKI_nCoV-Lage\1.Lagemanagement\1.9.Intern.Kommunikation_12-IfSG\nCoV-Übersicht_Cluster-KoNa.xlsx</a:t>
            </a:r>
            <a:endParaRPr lang="de-DE" sz="1050" dirty="0" smtClean="0"/>
          </a:p>
          <a:p>
            <a:endParaRPr lang="de-DE" sz="1050" dirty="0"/>
          </a:p>
        </p:txBody>
      </p:sp>
    </p:spTree>
    <p:extLst>
      <p:ext uri="{BB962C8B-B14F-4D97-AF65-F5344CB8AC3E}">
        <p14:creationId xmlns:p14="http://schemas.microsoft.com/office/powerpoint/2010/main" val="167463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45219" y="632311"/>
            <a:ext cx="8481492" cy="5990402"/>
          </a:xfrm>
        </p:spPr>
        <p:txBody>
          <a:bodyPr>
            <a:noAutofit/>
          </a:bodyPr>
          <a:lstStyle/>
          <a:p>
            <a:pPr>
              <a:spcBef>
                <a:spcPts val="100"/>
              </a:spcBef>
            </a:pPr>
            <a:r>
              <a:rPr lang="de-DE" sz="1600" b="1" dirty="0" smtClean="0"/>
              <a:t>Berlin-Hellersdorf (03.04.2020)</a:t>
            </a:r>
          </a:p>
          <a:p>
            <a:pPr lvl="1">
              <a:spcBef>
                <a:spcPts val="100"/>
              </a:spcBef>
            </a:pPr>
            <a:r>
              <a:rPr lang="de-DE" sz="1600" dirty="0" smtClean="0"/>
              <a:t>Ausbruch in Unfallkrankenhaus – 3 nosokomiale Infektionen, 25 MA positiv</a:t>
            </a:r>
          </a:p>
          <a:p>
            <a:pPr lvl="1">
              <a:spcBef>
                <a:spcPts val="100"/>
              </a:spcBef>
            </a:pPr>
            <a:r>
              <a:rPr lang="de-DE" sz="1600" dirty="0" smtClean="0"/>
              <a:t>Amtshilfeersuchen liegt vor</a:t>
            </a:r>
          </a:p>
          <a:p>
            <a:pPr>
              <a:spcBef>
                <a:spcPts val="100"/>
              </a:spcBef>
            </a:pPr>
            <a:r>
              <a:rPr lang="de-DE" sz="1600" b="1" dirty="0" smtClean="0"/>
              <a:t>Sachsen-Anhalt (02.04.2020)</a:t>
            </a:r>
          </a:p>
          <a:p>
            <a:pPr lvl="1">
              <a:spcBef>
                <a:spcPts val="100"/>
              </a:spcBef>
            </a:pPr>
            <a:r>
              <a:rPr lang="de-DE" sz="1600" dirty="0" smtClean="0"/>
              <a:t>Ausbruch in Flüchtlingsunterkunft Börde</a:t>
            </a:r>
          </a:p>
          <a:p>
            <a:pPr lvl="1">
              <a:spcBef>
                <a:spcPts val="100"/>
              </a:spcBef>
            </a:pPr>
            <a:r>
              <a:rPr lang="de-DE" sz="1600" dirty="0" smtClean="0"/>
              <a:t>Unterstützung durch Sabine </a:t>
            </a:r>
            <a:r>
              <a:rPr lang="de-DE" sz="1600" dirty="0" err="1" smtClean="0"/>
              <a:t>Vygen</a:t>
            </a:r>
            <a:r>
              <a:rPr lang="de-DE" sz="1600" dirty="0" smtClean="0"/>
              <a:t>, </a:t>
            </a:r>
            <a:r>
              <a:rPr lang="de-DE" sz="1600" dirty="0" err="1" smtClean="0"/>
              <a:t>Navina</a:t>
            </a:r>
            <a:r>
              <a:rPr lang="de-DE" sz="1600" dirty="0" smtClean="0"/>
              <a:t> </a:t>
            </a:r>
            <a:r>
              <a:rPr lang="de-DE" sz="1600" dirty="0" err="1" smtClean="0"/>
              <a:t>Sarma</a:t>
            </a:r>
            <a:endParaRPr lang="de-DE" sz="1600" dirty="0" smtClean="0"/>
          </a:p>
          <a:p>
            <a:pPr>
              <a:spcBef>
                <a:spcPts val="100"/>
              </a:spcBef>
            </a:pPr>
            <a:r>
              <a:rPr lang="de-DE" sz="1600" b="1" dirty="0" smtClean="0"/>
              <a:t>Sachsen-Anhalt</a:t>
            </a:r>
          </a:p>
          <a:p>
            <a:pPr lvl="1">
              <a:spcBef>
                <a:spcPts val="100"/>
              </a:spcBef>
            </a:pPr>
            <a:r>
              <a:rPr lang="de-DE" sz="1600" dirty="0" smtClean="0"/>
              <a:t>Großer Ausbruch LK </a:t>
            </a:r>
            <a:r>
              <a:rPr lang="de-DE" sz="1600" dirty="0"/>
              <a:t>Wittenberg </a:t>
            </a:r>
            <a:r>
              <a:rPr lang="de-DE" sz="1600" dirty="0" smtClean="0"/>
              <a:t>– Unterstützung </a:t>
            </a:r>
            <a:r>
              <a:rPr lang="de-DE" sz="1600" dirty="0"/>
              <a:t>bei </a:t>
            </a:r>
            <a:r>
              <a:rPr lang="de-DE" sz="1600" dirty="0" err="1" smtClean="0"/>
              <a:t>KoNa</a:t>
            </a:r>
            <a:r>
              <a:rPr lang="de-DE" sz="1600" dirty="0" smtClean="0"/>
              <a:t>  in Altenpflegeheim</a:t>
            </a:r>
            <a:endParaRPr lang="de-DE" sz="1600" dirty="0"/>
          </a:p>
          <a:p>
            <a:pPr lvl="1">
              <a:spcBef>
                <a:spcPts val="100"/>
              </a:spcBef>
            </a:pPr>
            <a:r>
              <a:rPr lang="de-DE" sz="1600" dirty="0"/>
              <a:t>Entsendung von </a:t>
            </a:r>
            <a:r>
              <a:rPr lang="de-DE" sz="1600" dirty="0" smtClean="0"/>
              <a:t>Christina Frank, Marina </a:t>
            </a:r>
            <a:r>
              <a:rPr lang="de-DE" sz="1600" dirty="0" err="1" smtClean="0"/>
              <a:t>Lewandowsky</a:t>
            </a:r>
            <a:r>
              <a:rPr lang="de-DE" sz="1600" dirty="0" smtClean="0"/>
              <a:t>, Neil Saad</a:t>
            </a:r>
            <a:endParaRPr lang="de-DE" sz="1600" dirty="0"/>
          </a:p>
          <a:p>
            <a:pPr>
              <a:spcBef>
                <a:spcPts val="100"/>
              </a:spcBef>
            </a:pPr>
            <a:r>
              <a:rPr lang="de-DE" sz="1600" b="1" dirty="0" smtClean="0"/>
              <a:t>Nürnberg</a:t>
            </a:r>
          </a:p>
          <a:p>
            <a:pPr lvl="1">
              <a:spcBef>
                <a:spcPts val="100"/>
              </a:spcBef>
            </a:pPr>
            <a:r>
              <a:rPr lang="de-DE" sz="1600" dirty="0"/>
              <a:t>Unterstützung bei </a:t>
            </a:r>
            <a:r>
              <a:rPr lang="de-DE" sz="1600" dirty="0" err="1" smtClean="0"/>
              <a:t>KoNa</a:t>
            </a:r>
            <a:r>
              <a:rPr lang="de-DE" sz="1600" dirty="0" smtClean="0"/>
              <a:t> in Arztpraxis mit SARS-CoV-2-positivem Arzt</a:t>
            </a:r>
          </a:p>
          <a:p>
            <a:pPr lvl="1">
              <a:spcBef>
                <a:spcPts val="100"/>
              </a:spcBef>
            </a:pPr>
            <a:r>
              <a:rPr lang="de-DE" sz="1600" dirty="0" smtClean="0"/>
              <a:t>Sonia Boender und Kai </a:t>
            </a:r>
            <a:r>
              <a:rPr lang="de-DE" sz="1600" dirty="0"/>
              <a:t>Michaelis </a:t>
            </a:r>
            <a:r>
              <a:rPr lang="de-DE" sz="1600" dirty="0" smtClean="0"/>
              <a:t> waren beteiligt; Befragungen laufen noch</a:t>
            </a:r>
          </a:p>
          <a:p>
            <a:pPr>
              <a:spcBef>
                <a:spcPts val="100"/>
              </a:spcBef>
            </a:pPr>
            <a:r>
              <a:rPr lang="de-DE" sz="1600" b="1" dirty="0"/>
              <a:t>Ministerium für Arbeit, Gesundheit und </a:t>
            </a:r>
            <a:r>
              <a:rPr lang="de-DE" sz="1600" b="1" dirty="0" smtClean="0"/>
              <a:t>Soziales in NRW </a:t>
            </a:r>
            <a:r>
              <a:rPr lang="de-DE" sz="1600" dirty="0" smtClean="0"/>
              <a:t>(11.03.2020)</a:t>
            </a:r>
          </a:p>
          <a:p>
            <a:pPr lvl="1">
              <a:spcBef>
                <a:spcPts val="100"/>
              </a:spcBef>
            </a:pPr>
            <a:r>
              <a:rPr lang="de-DE" sz="1600" dirty="0"/>
              <a:t>F</a:t>
            </a:r>
            <a:r>
              <a:rPr lang="de-DE" sz="1600" dirty="0" smtClean="0"/>
              <a:t>achliche </a:t>
            </a:r>
            <a:r>
              <a:rPr lang="de-DE" sz="1600" dirty="0"/>
              <a:t>Unterstützung des RKI bei den vielfältigen </a:t>
            </a:r>
            <a:r>
              <a:rPr lang="de-DE" sz="1600" dirty="0" smtClean="0"/>
              <a:t>Anfragen; Keine Entsendung </a:t>
            </a:r>
            <a:endParaRPr lang="de-DE" sz="1600" b="1" dirty="0" smtClean="0"/>
          </a:p>
          <a:p>
            <a:pPr>
              <a:spcBef>
                <a:spcPts val="100"/>
              </a:spcBef>
            </a:pPr>
            <a:r>
              <a:rPr lang="de-DE" sz="1600" b="1" dirty="0" smtClean="0"/>
              <a:t>Tirschenreuth</a:t>
            </a:r>
          </a:p>
          <a:p>
            <a:pPr lvl="1">
              <a:spcBef>
                <a:spcPts val="100"/>
              </a:spcBef>
            </a:pPr>
            <a:r>
              <a:rPr lang="de-DE" sz="1600" dirty="0"/>
              <a:t>40 Fälle nach </a:t>
            </a:r>
            <a:r>
              <a:rPr lang="de-DE" sz="1600" dirty="0" smtClean="0"/>
              <a:t>Starkbierfest</a:t>
            </a:r>
          </a:p>
          <a:p>
            <a:pPr lvl="1">
              <a:spcBef>
                <a:spcPts val="100"/>
              </a:spcBef>
            </a:pPr>
            <a:r>
              <a:rPr lang="de-DE" sz="1600" dirty="0" smtClean="0"/>
              <a:t>Europäisches mobiles Labor angefordert (Kapazität bis zu 100 Proben/Tag)</a:t>
            </a:r>
          </a:p>
          <a:p>
            <a:pPr>
              <a:spcBef>
                <a:spcPts val="100"/>
              </a:spcBef>
            </a:pPr>
            <a:r>
              <a:rPr lang="de-DE" sz="1600" b="1" dirty="0" smtClean="0"/>
              <a:t>Saarland</a:t>
            </a:r>
          </a:p>
          <a:p>
            <a:pPr lvl="1">
              <a:spcBef>
                <a:spcPts val="100"/>
              </a:spcBef>
            </a:pPr>
            <a:r>
              <a:rPr lang="de-DE" sz="1600" dirty="0" smtClean="0"/>
              <a:t>Krankenhaus mit SARS-CoV2-positiven Mitarbeitern</a:t>
            </a:r>
          </a:p>
          <a:p>
            <a:pPr lvl="1">
              <a:spcBef>
                <a:spcPts val="100"/>
              </a:spcBef>
            </a:pPr>
            <a:r>
              <a:rPr lang="de-DE" sz="1600" dirty="0" smtClean="0"/>
              <a:t>Tim </a:t>
            </a:r>
            <a:r>
              <a:rPr lang="de-DE" sz="1600" dirty="0" err="1" smtClean="0"/>
              <a:t>Eckmanns</a:t>
            </a:r>
            <a:r>
              <a:rPr lang="de-DE" sz="1600" dirty="0" smtClean="0"/>
              <a:t> unterstützt von Berlin aus </a:t>
            </a:r>
          </a:p>
          <a:p>
            <a:pPr>
              <a:spcBef>
                <a:spcPts val="100"/>
              </a:spcBef>
            </a:pPr>
            <a:r>
              <a:rPr lang="de-DE" sz="1600" b="1" dirty="0" smtClean="0"/>
              <a:t>Brandenburg</a:t>
            </a:r>
          </a:p>
          <a:p>
            <a:pPr lvl="1">
              <a:spcBef>
                <a:spcPts val="100"/>
              </a:spcBef>
            </a:pPr>
            <a:r>
              <a:rPr lang="de-DE" sz="1600" dirty="0" smtClean="0"/>
              <a:t>Ausbruch in einen Pflege- und Altersheim</a:t>
            </a:r>
          </a:p>
          <a:p>
            <a:pPr lvl="1">
              <a:spcBef>
                <a:spcPts val="100"/>
              </a:spcBef>
            </a:pPr>
            <a:r>
              <a:rPr lang="de-DE" sz="1600" dirty="0" smtClean="0"/>
              <a:t>Ernst-von-Bergmann-Klinikum Potsdam, Anfrage vom 31.3.</a:t>
            </a:r>
            <a:endParaRPr lang="de-DE" sz="1600" dirty="0"/>
          </a:p>
          <a:p>
            <a:pPr marL="457200" lvl="1" indent="0">
              <a:spcBef>
                <a:spcPts val="100"/>
              </a:spcBef>
              <a:buNone/>
            </a:pPr>
            <a:r>
              <a:rPr lang="de-DE" sz="1600" dirty="0" smtClean="0"/>
              <a:t> </a:t>
            </a:r>
          </a:p>
          <a:p>
            <a:pPr>
              <a:spcBef>
                <a:spcPts val="100"/>
              </a:spcBef>
            </a:pPr>
            <a:endParaRPr lang="de-DE" sz="1600" dirty="0"/>
          </a:p>
        </p:txBody>
      </p:sp>
      <p:sp>
        <p:nvSpPr>
          <p:cNvPr id="3" name="Titel 2"/>
          <p:cNvSpPr>
            <a:spLocks noGrp="1"/>
          </p:cNvSpPr>
          <p:nvPr>
            <p:ph type="title"/>
          </p:nvPr>
        </p:nvSpPr>
        <p:spPr>
          <a:xfrm>
            <a:off x="224009" y="124480"/>
            <a:ext cx="8092592" cy="338554"/>
          </a:xfrm>
          <a:noFill/>
        </p:spPr>
        <p:txBody>
          <a:bodyPr/>
          <a:lstStyle/>
          <a:p>
            <a:r>
              <a:rPr lang="de-DE" dirty="0"/>
              <a:t>Amtshilfeersuchen</a:t>
            </a: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33</a:t>
            </a:fld>
            <a:endParaRPr lang="de-DE" dirty="0"/>
          </a:p>
        </p:txBody>
      </p:sp>
    </p:spTree>
    <p:extLst>
      <p:ext uri="{BB962C8B-B14F-4D97-AF65-F5344CB8AC3E}">
        <p14:creationId xmlns:p14="http://schemas.microsoft.com/office/powerpoint/2010/main" val="468988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74965"/>
            <a:ext cx="8092593" cy="5302250"/>
          </a:xfrm>
        </p:spPr>
        <p:txBody>
          <a:bodyPr/>
          <a:lstStyle/>
          <a:p>
            <a:pPr>
              <a:spcBef>
                <a:spcPts val="600"/>
              </a:spcBef>
            </a:pPr>
            <a:r>
              <a:rPr lang="de-DE" dirty="0" smtClean="0"/>
              <a:t>Ab nächste Woche keine Risikogebiete</a:t>
            </a:r>
          </a:p>
          <a:p>
            <a:pPr>
              <a:spcBef>
                <a:spcPts val="600"/>
              </a:spcBef>
            </a:pPr>
            <a:r>
              <a:rPr lang="de-DE" dirty="0" smtClean="0"/>
              <a:t>Epidemiologischen </a:t>
            </a:r>
            <a:r>
              <a:rPr lang="de-DE" dirty="0"/>
              <a:t>Auswertungen seit </a:t>
            </a:r>
            <a:r>
              <a:rPr lang="de-DE" dirty="0" smtClean="0"/>
              <a:t>17.03.2020 nur </a:t>
            </a:r>
            <a:r>
              <a:rPr lang="de-DE" dirty="0"/>
              <a:t>noch </a:t>
            </a:r>
            <a:r>
              <a:rPr lang="de-DE" dirty="0" smtClean="0"/>
              <a:t>anhand von </a:t>
            </a:r>
            <a:r>
              <a:rPr lang="de-DE" dirty="0" err="1" smtClean="0"/>
              <a:t>SurvNet</a:t>
            </a:r>
            <a:r>
              <a:rPr lang="de-DE" dirty="0" smtClean="0"/>
              <a:t>-Daten </a:t>
            </a:r>
          </a:p>
          <a:p>
            <a:pPr>
              <a:spcBef>
                <a:spcPts val="600"/>
              </a:spcBef>
            </a:pPr>
            <a:r>
              <a:rPr lang="de-DE" dirty="0"/>
              <a:t>Flugpassagiernachverfolgungen </a:t>
            </a:r>
            <a:r>
              <a:rPr lang="de-DE" dirty="0" smtClean="0"/>
              <a:t>ab </a:t>
            </a:r>
            <a:r>
              <a:rPr lang="de-DE" dirty="0"/>
              <a:t>18.03.2020 eingestellt</a:t>
            </a:r>
            <a:endParaRPr lang="de-DE" dirty="0" smtClean="0"/>
          </a:p>
          <a:p>
            <a:pPr>
              <a:spcBef>
                <a:spcPts val="600"/>
              </a:spcBef>
            </a:pPr>
            <a:r>
              <a:rPr lang="de-DE" dirty="0" smtClean="0"/>
              <a:t>Algorithmus zur Ermittlung der Zahl der Genesenen</a:t>
            </a:r>
          </a:p>
          <a:p>
            <a:pPr>
              <a:spcBef>
                <a:spcPts val="600"/>
              </a:spcBef>
            </a:pPr>
            <a:r>
              <a:rPr lang="de-DE" dirty="0" smtClean="0"/>
              <a:t>Neuer </a:t>
            </a:r>
            <a:r>
              <a:rPr lang="de-DE" dirty="0"/>
              <a:t>Datenstand </a:t>
            </a:r>
            <a:r>
              <a:rPr lang="de-DE" dirty="0" smtClean="0"/>
              <a:t>0.00 Uhr ab 22.03.2020</a:t>
            </a:r>
          </a:p>
          <a:p>
            <a:pPr>
              <a:spcBef>
                <a:spcPts val="600"/>
              </a:spcBef>
            </a:pPr>
            <a:r>
              <a:rPr lang="de-DE" dirty="0" smtClean="0"/>
              <a:t>Keine §12 Übermittlungen mehr</a:t>
            </a:r>
          </a:p>
          <a:p>
            <a:pPr>
              <a:spcBef>
                <a:spcPts val="600"/>
              </a:spcBef>
            </a:pPr>
            <a:r>
              <a:rPr lang="de-DE" dirty="0" smtClean="0"/>
              <a:t>Dashboard aktualisiert, kumulative Kurve aufgenommen, Genesenen-Daten sollen integriert werden</a:t>
            </a:r>
          </a:p>
          <a:p>
            <a:pPr>
              <a:spcBef>
                <a:spcPts val="600"/>
              </a:spcBef>
            </a:pPr>
            <a:r>
              <a:rPr lang="de-DE" dirty="0" smtClean="0"/>
              <a:t>DIVI-Daten täglich verfügbar</a:t>
            </a:r>
          </a:p>
          <a:p>
            <a:pPr marL="0" indent="0">
              <a:spcBef>
                <a:spcPts val="600"/>
              </a:spcBef>
              <a:buNone/>
            </a:pPr>
            <a:endParaRPr lang="de-DE" dirty="0"/>
          </a:p>
        </p:txBody>
      </p:sp>
      <p:sp>
        <p:nvSpPr>
          <p:cNvPr id="3" name="Titel 2"/>
          <p:cNvSpPr>
            <a:spLocks noGrp="1"/>
          </p:cNvSpPr>
          <p:nvPr>
            <p:ph type="title"/>
          </p:nvPr>
        </p:nvSpPr>
        <p:spPr>
          <a:noFill/>
        </p:spPr>
        <p:txBody>
          <a:bodyPr/>
          <a:lstStyle/>
          <a:p>
            <a:r>
              <a:rPr lang="de-DE" dirty="0" smtClean="0"/>
              <a:t>Neue Vorgehen	</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34</a:t>
            </a:fld>
            <a:endParaRPr lang="de-DE" dirty="0"/>
          </a:p>
        </p:txBody>
      </p:sp>
    </p:spTree>
    <p:extLst>
      <p:ext uri="{BB962C8B-B14F-4D97-AF65-F5344CB8AC3E}">
        <p14:creationId xmlns:p14="http://schemas.microsoft.com/office/powerpoint/2010/main" val="312882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AGI – </a:t>
            </a:r>
            <a:r>
              <a:rPr lang="de-DE"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35</a:t>
            </a:fld>
            <a:endParaRPr lang="de-DE" dirty="0"/>
          </a:p>
        </p:txBody>
      </p:sp>
      <p:pic>
        <p:nvPicPr>
          <p:cNvPr id="9" name="Inhaltsplatzhalter 8"/>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t="3542" r="2445" b="2075"/>
          <a:stretch/>
        </p:blipFill>
        <p:spPr bwMode="auto">
          <a:xfrm>
            <a:off x="397342" y="1136919"/>
            <a:ext cx="8093075" cy="4839463"/>
          </a:xfrm>
          <a:prstGeom prst="rect">
            <a:avLst/>
          </a:prstGeom>
          <a:noFill/>
          <a:ln>
            <a:noFill/>
          </a:ln>
          <a:extLst>
            <a:ext uri="{53640926-AAD7-44D8-BBD7-CCE9431645EC}">
              <a14:shadowObscured xmlns:a14="http://schemas.microsoft.com/office/drawing/2010/main"/>
            </a:ext>
          </a:extLst>
        </p:spPr>
      </p:pic>
      <p:sp>
        <p:nvSpPr>
          <p:cNvPr id="7" name="Rechteck 6"/>
          <p:cNvSpPr/>
          <p:nvPr/>
        </p:nvSpPr>
        <p:spPr>
          <a:xfrm>
            <a:off x="457200" y="5976382"/>
            <a:ext cx="8329793" cy="584775"/>
          </a:xfrm>
          <a:prstGeom prst="rect">
            <a:avLst/>
          </a:prstGeom>
        </p:spPr>
        <p:txBody>
          <a:bodyPr wrap="square">
            <a:spAutoFit/>
          </a:bodyPr>
          <a:lstStyle/>
          <a:p>
            <a:r>
              <a:rPr lang="de-DE" sz="1600" b="1" dirty="0"/>
              <a:t>Abb. 1:</a:t>
            </a:r>
            <a:r>
              <a:rPr lang="de-DE" sz="1600" dirty="0"/>
              <a:t> 	Praxisindex bis zur 12. KW 2020 im Vergleich zu den Saisons 2018/19 und 2017/18 (Hintergrund-Aktivität bis zu einem Praxiswert von 115, gestrichelte Linie).</a:t>
            </a:r>
          </a:p>
        </p:txBody>
      </p:sp>
    </p:spTree>
    <p:extLst>
      <p:ext uri="{BB962C8B-B14F-4D97-AF65-F5344CB8AC3E}">
        <p14:creationId xmlns:p14="http://schemas.microsoft.com/office/powerpoint/2010/main" val="378210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36</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1:</a:t>
            </a:r>
            <a:r>
              <a:rPr lang="de-DE" sz="1600" dirty="0"/>
              <a:t> 	Vergleich der für die Bevölkerung in Deutschland geschätzten ILI-Raten (gesamt, in Prozent) in den Saisons 2016/17 bis </a:t>
            </a:r>
            <a:r>
              <a:rPr lang="de-DE" sz="1600" dirty="0" smtClean="0"/>
              <a:t>zur </a:t>
            </a:r>
            <a:r>
              <a:rPr lang="de-DE" sz="1600" dirty="0"/>
              <a:t>13. KW 2019/20. Der schwarze, senkrechte Strich markiert den Jahreswechsel.</a:t>
            </a:r>
          </a:p>
        </p:txBody>
      </p:sp>
      <p:pic>
        <p:nvPicPr>
          <p:cNvPr id="10" name="Grafik 9" descr="S:\Projekte\FG36_GrippeWeb\Wochendaten\Saison_2019_20\GrippeWeb_Woche_2020_13\ILI_SVgl_gesamt_KW13_2020.png"/>
          <p:cNvPicPr/>
          <p:nvPr/>
        </p:nvPicPr>
        <p:blipFill rotWithShape="1">
          <a:blip r:embed="rId3">
            <a:extLst>
              <a:ext uri="{28A0092B-C50C-407E-A947-70E740481C1C}">
                <a14:useLocalDpi xmlns:a14="http://schemas.microsoft.com/office/drawing/2010/main" val="0"/>
              </a:ext>
            </a:extLst>
          </a:blip>
          <a:srcRect/>
          <a:stretch/>
        </p:blipFill>
        <p:spPr bwMode="auto">
          <a:xfrm>
            <a:off x="714374" y="1000124"/>
            <a:ext cx="733854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28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37</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a:t>
            </a:r>
            <a:r>
              <a:rPr lang="de-DE" sz="1600" b="1" dirty="0" smtClean="0"/>
              <a:t>2:</a:t>
            </a:r>
            <a:r>
              <a:rPr lang="de-DE" sz="1600" dirty="0" smtClean="0"/>
              <a:t> </a:t>
            </a:r>
            <a:r>
              <a:rPr lang="de-DE" sz="1600" dirty="0"/>
              <a:t>	Werte der Konsultationsinzidenz von der 40. KW 2018 bis zur 13. KW 2020 in fünf Altersgruppen und ge­samt in Deutschland pro 100.000 Einwohner in der jeweiligen Altersgruppe. Die senkrechte Linie mar­kiert die 1. KW des Jahres.</a:t>
            </a:r>
          </a:p>
        </p:txBody>
      </p:sp>
      <p:pic>
        <p:nvPicPr>
          <p:cNvPr id="8" name="Grafik 7"/>
          <p:cNvPicPr/>
          <p:nvPr/>
        </p:nvPicPr>
        <p:blipFill rotWithShape="1">
          <a:blip r:embed="rId3" cstate="print">
            <a:extLst>
              <a:ext uri="{28A0092B-C50C-407E-A947-70E740481C1C}">
                <a14:useLocalDpi xmlns:a14="http://schemas.microsoft.com/office/drawing/2010/main" val="0"/>
              </a:ext>
            </a:extLst>
          </a:blip>
          <a:srcRect l="2410" t="14934"/>
          <a:stretch/>
        </p:blipFill>
        <p:spPr bwMode="auto">
          <a:xfrm>
            <a:off x="564825" y="1057274"/>
            <a:ext cx="7317641" cy="4124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60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smtClean="0"/>
              <a:t>Virologische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38</a:t>
            </a:fld>
            <a:endParaRPr lang="de-DE" dirty="0"/>
          </a:p>
        </p:txBody>
      </p:sp>
      <p:sp>
        <p:nvSpPr>
          <p:cNvPr id="7" name="Rechteck 6"/>
          <p:cNvSpPr/>
          <p:nvPr/>
        </p:nvSpPr>
        <p:spPr>
          <a:xfrm>
            <a:off x="255318" y="5616549"/>
            <a:ext cx="8591797" cy="646331"/>
          </a:xfrm>
          <a:prstGeom prst="rect">
            <a:avLst/>
          </a:prstGeom>
        </p:spPr>
        <p:txBody>
          <a:bodyPr wrap="square">
            <a:spAutoFit/>
          </a:bodyPr>
          <a:lstStyle/>
          <a:p>
            <a:r>
              <a:rPr lang="de-DE" sz="1200" b="1" dirty="0"/>
              <a:t>Abb. 3</a:t>
            </a:r>
            <a:r>
              <a:rPr lang="de-DE" sz="1200" b="1" dirty="0" smtClean="0"/>
              <a:t>: </a:t>
            </a:r>
            <a:r>
              <a:rPr lang="de-DE" sz="1200" dirty="0"/>
              <a:t>Anteil positiver Influenza-, RS-, </a:t>
            </a:r>
            <a:r>
              <a:rPr lang="de-DE" sz="1200" dirty="0" err="1"/>
              <a:t>hMP</a:t>
            </a:r>
            <a:r>
              <a:rPr lang="de-DE" sz="1200" dirty="0"/>
              <a:t>-, PI- und </a:t>
            </a:r>
            <a:r>
              <a:rPr lang="de-DE" sz="1200" dirty="0" err="1"/>
              <a:t>Rhinoviren</a:t>
            </a:r>
            <a:r>
              <a:rPr lang="de-DE" sz="1200" dirty="0"/>
              <a:t> an allen im Rahmen des </a:t>
            </a:r>
            <a:r>
              <a:rPr lang="de-DE" sz="1200" dirty="0" err="1"/>
              <a:t>Sentinels</a:t>
            </a:r>
            <a:r>
              <a:rPr lang="de-DE" sz="1200" dirty="0"/>
              <a:t> ein­ge­sandten Proben (</a:t>
            </a:r>
            <a:r>
              <a:rPr lang="de-DE" sz="1200" dirty="0" err="1"/>
              <a:t>Positivenrate</a:t>
            </a:r>
            <a:r>
              <a:rPr lang="de-DE" sz="1200" dirty="0"/>
              <a:t>, rechte y-Achse, Linien) sowie die Anzahl der an das NRZ für </a:t>
            </a:r>
            <a:r>
              <a:rPr lang="de-DE" sz="1200" dirty="0" err="1"/>
              <a:t>Influ­en­za­viren</a:t>
            </a:r>
            <a:r>
              <a:rPr lang="de-DE" sz="1200" dirty="0"/>
              <a:t> eingesandten </a:t>
            </a:r>
            <a:r>
              <a:rPr lang="de-DE" sz="1200" dirty="0" err="1"/>
              <a:t>Sentinelproben</a:t>
            </a:r>
            <a:r>
              <a:rPr lang="de-DE" sz="1200" dirty="0"/>
              <a:t> (linke y-Achse, graue Balken) von der 40. KW 2019 bis zur 13. KW 2020.</a:t>
            </a:r>
          </a:p>
        </p:txBody>
      </p:sp>
      <p:pic>
        <p:nvPicPr>
          <p:cNvPr id="9" name="Grafik 8"/>
          <p:cNvPicPr/>
          <p:nvPr/>
        </p:nvPicPr>
        <p:blipFill rotWithShape="1">
          <a:blip r:embed="rId3" cstate="print">
            <a:extLst>
              <a:ext uri="{28A0092B-C50C-407E-A947-70E740481C1C}">
                <a14:useLocalDpi xmlns:a14="http://schemas.microsoft.com/office/drawing/2010/main" val="0"/>
              </a:ext>
            </a:extLst>
          </a:blip>
          <a:srcRect t="22254" b="2326"/>
          <a:stretch/>
        </p:blipFill>
        <p:spPr bwMode="auto">
          <a:xfrm>
            <a:off x="564825" y="1104900"/>
            <a:ext cx="778308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47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39</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a:t>
            </a:r>
            <a:r>
              <a:rPr lang="de-DE" sz="1200" b="1" dirty="0" smtClean="0"/>
              <a:t>1: </a:t>
            </a:r>
            <a:r>
              <a:rPr lang="de-DE" sz="1200" dirty="0"/>
              <a:t>Vergleich der für die Bevölkerung in Deutschland geschätzten ARE-Raten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918389"/>
            <a:ext cx="6496050" cy="472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17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4048" y="369530"/>
            <a:ext cx="8092592" cy="646331"/>
          </a:xfrm>
        </p:spPr>
        <p:txBody>
          <a:bodyPr/>
          <a:lstStyle/>
          <a:p>
            <a:r>
              <a:rPr lang="de-DE" dirty="0" smtClean="0"/>
              <a:t>Dashboard </a:t>
            </a:r>
            <a:r>
              <a:rPr lang="de-DE" dirty="0" err="1" smtClean="0"/>
              <a:t>Epi</a:t>
            </a:r>
            <a:r>
              <a:rPr lang="de-DE" dirty="0" smtClean="0"/>
              <a:t>-Kurve</a:t>
            </a:r>
            <a:br>
              <a:rPr lang="de-DE" dirty="0" smtClean="0"/>
            </a:br>
            <a:r>
              <a:rPr lang="de-DE" sz="2000" b="0" dirty="0">
                <a:solidFill>
                  <a:schemeClr val="tx1"/>
                </a:solidFill>
              </a:rPr>
              <a:t>(Datenstand </a:t>
            </a:r>
            <a:r>
              <a:rPr lang="de-DE" sz="2000" b="0" dirty="0" smtClean="0">
                <a:solidFill>
                  <a:schemeClr val="tx1"/>
                </a:solidFill>
              </a:rPr>
              <a:t>03.04.2020, </a:t>
            </a:r>
            <a:r>
              <a:rPr lang="de-DE" sz="2000" b="0" dirty="0">
                <a:solidFill>
                  <a:schemeClr val="tx1"/>
                </a:solidFill>
              </a:rPr>
              <a:t>0:00 Uhr)</a:t>
            </a:r>
            <a:endParaRPr lang="de-DE" sz="20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13" y="1588541"/>
            <a:ext cx="8394700"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78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40</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2</a:t>
            </a:r>
            <a:r>
              <a:rPr lang="de-DE" sz="1200" b="1" dirty="0" smtClean="0"/>
              <a:t>: </a:t>
            </a:r>
            <a:r>
              <a:rPr lang="de-DE" sz="1200" dirty="0"/>
              <a:t>Vergleich der für die Bevölkerung in Deutschland geschätzten ILI-Raten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723900"/>
            <a:ext cx="60960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53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SARI-Surveillance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41</a:t>
            </a:fld>
            <a:endParaRPr lang="de-DE" dirty="0"/>
          </a:p>
        </p:txBody>
      </p:sp>
      <p:pic>
        <p:nvPicPr>
          <p:cNvPr id="8" name="Inhaltsplatzhalter 7"/>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2372" y="1309542"/>
            <a:ext cx="8636620" cy="3689969"/>
          </a:xfrm>
          <a:prstGeom prst="rect">
            <a:avLst/>
          </a:prstGeom>
          <a:noFill/>
          <a:ln>
            <a:noFill/>
          </a:ln>
        </p:spPr>
      </p:pic>
      <p:sp>
        <p:nvSpPr>
          <p:cNvPr id="7" name="Rechteck 6"/>
          <p:cNvSpPr/>
          <p:nvPr/>
        </p:nvSpPr>
        <p:spPr>
          <a:xfrm>
            <a:off x="222371" y="5313150"/>
            <a:ext cx="8814749" cy="830997"/>
          </a:xfrm>
          <a:prstGeom prst="rect">
            <a:avLst/>
          </a:prstGeom>
        </p:spPr>
        <p:txBody>
          <a:bodyPr wrap="square">
            <a:spAutoFit/>
          </a:bodyPr>
          <a:lstStyle/>
          <a:p>
            <a:r>
              <a:rPr lang="de-DE" sz="1600" b="1" dirty="0"/>
              <a:t>Abb. 5:</a:t>
            </a:r>
            <a:r>
              <a:rPr lang="de-DE" sz="1600" dirty="0"/>
              <a:t> Wöchentliche Anzahl der SARI-Fälle (ICD-10-Codes J09 – J22) mit einer Verweildauer bis zu einer Woche von der 40. KW 2017 bis zur 11. KW 2020, Daten aus 72 </a:t>
            </a:r>
            <a:r>
              <a:rPr lang="de-DE" sz="1600" dirty="0" err="1"/>
              <a:t>Sentinelkliniken</a:t>
            </a:r>
            <a:r>
              <a:rPr lang="de-DE" sz="1600" dirty="0"/>
              <a:t>. Die senkrechte Linie markiert jeweils die 1. KW des Jahres, der Zeitraum der Grippewelle ist grau hinterlegt.</a:t>
            </a:r>
          </a:p>
        </p:txBody>
      </p:sp>
    </p:spTree>
    <p:extLst>
      <p:ext uri="{BB962C8B-B14F-4D97-AF65-F5344CB8AC3E}">
        <p14:creationId xmlns:p14="http://schemas.microsoft.com/office/powerpoint/2010/main" val="35942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69332"/>
          </a:xfrm>
        </p:spPr>
        <p:txBody>
          <a:bodyPr/>
          <a:lstStyle/>
          <a:p>
            <a:r>
              <a:rPr lang="de-DE" dirty="0" err="1" smtClean="0"/>
              <a:t>EuroMOMO</a:t>
            </a:r>
            <a:r>
              <a:rPr lang="de-DE" dirty="0" smtClean="0"/>
              <a:t> </a:t>
            </a:r>
            <a:r>
              <a:rPr lang="de-DE" sz="2400" b="0" dirty="0" smtClean="0"/>
              <a:t>(</a:t>
            </a:r>
            <a:r>
              <a:rPr lang="de-DE" sz="2400" b="0" dirty="0" err="1" smtClean="0"/>
              <a:t>week</a:t>
            </a:r>
            <a:r>
              <a:rPr lang="de-DE" sz="2400" b="0" dirty="0" smtClean="0"/>
              <a:t> 13, 2020)</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42</a:t>
            </a:fld>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243264"/>
            <a:ext cx="8753682" cy="217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934"/>
            <a:ext cx="8839200" cy="247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12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69332"/>
          </a:xfrm>
        </p:spPr>
        <p:txBody>
          <a:bodyPr/>
          <a:lstStyle/>
          <a:p>
            <a:r>
              <a:rPr lang="de-DE" dirty="0" err="1" smtClean="0"/>
              <a:t>EuroMOMO</a:t>
            </a:r>
            <a:r>
              <a:rPr lang="de-DE" dirty="0" smtClean="0"/>
              <a:t> </a:t>
            </a:r>
            <a:r>
              <a:rPr lang="de-DE" sz="2400" b="0" dirty="0" smtClean="0"/>
              <a:t>(</a:t>
            </a:r>
            <a:r>
              <a:rPr lang="de-DE" sz="2400" b="0" dirty="0" err="1" smtClean="0"/>
              <a:t>week</a:t>
            </a:r>
            <a:r>
              <a:rPr lang="de-DE" sz="2400" b="0" dirty="0" smtClean="0"/>
              <a:t> 13, 2020)</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43</a:t>
            </a:fld>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5350"/>
            <a:ext cx="9067728"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1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4696" y="170181"/>
            <a:ext cx="8092592" cy="338554"/>
          </a:xfrm>
        </p:spPr>
        <p:txBody>
          <a:bodyPr/>
          <a:lstStyle/>
          <a:p>
            <a:r>
              <a:rPr lang="de-DE" dirty="0" smtClean="0"/>
              <a:t>EURO –MOMO </a:t>
            </a:r>
            <a:r>
              <a:rPr lang="de-DE" sz="2000" b="0" dirty="0"/>
              <a:t>(</a:t>
            </a:r>
            <a:r>
              <a:rPr lang="de-DE" sz="2000" b="0" dirty="0" err="1"/>
              <a:t>week</a:t>
            </a:r>
            <a:r>
              <a:rPr lang="de-DE" sz="2000" b="0" dirty="0"/>
              <a:t> 12, 2020)</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44</a:t>
            </a:fld>
            <a:endParaRPr lang="de-DE"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3795" y="6249265"/>
            <a:ext cx="3450205" cy="56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399" y="628648"/>
            <a:ext cx="5883601" cy="591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372225" y="1171575"/>
            <a:ext cx="2880147" cy="646331"/>
          </a:xfrm>
          <a:prstGeom prst="rect">
            <a:avLst/>
          </a:prstGeom>
          <a:noFill/>
        </p:spPr>
        <p:txBody>
          <a:bodyPr wrap="none" rtlCol="0">
            <a:spAutoFit/>
          </a:bodyPr>
          <a:lstStyle/>
          <a:p>
            <a:r>
              <a:rPr lang="de-DE" u="sng" dirty="0">
                <a:hlinkClick r:id="rId5"/>
              </a:rPr>
              <a:t>https://www.euromomo.eu/</a:t>
            </a:r>
            <a:endParaRPr lang="de-DE" dirty="0"/>
          </a:p>
          <a:p>
            <a:endParaRPr lang="de-DE" dirty="0"/>
          </a:p>
        </p:txBody>
      </p:sp>
    </p:spTree>
    <p:extLst>
      <p:ext uri="{BB962C8B-B14F-4D97-AF65-F5344CB8AC3E}">
        <p14:creationId xmlns:p14="http://schemas.microsoft.com/office/powerpoint/2010/main" val="424062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9185" y="297675"/>
            <a:ext cx="8092592" cy="646331"/>
          </a:xfrm>
          <a:noFill/>
        </p:spPr>
        <p:txBody>
          <a:bodyPr/>
          <a:lstStyle/>
          <a:p>
            <a:r>
              <a:rPr lang="de-DE" dirty="0" smtClean="0"/>
              <a:t>COVID-19: Epidemiologische Kurve in Deutschland </a:t>
            </a:r>
            <a:br>
              <a:rPr lang="de-DE" dirty="0" smtClean="0"/>
            </a:br>
            <a:r>
              <a:rPr lang="de-DE" sz="2000" b="0" dirty="0" smtClean="0">
                <a:solidFill>
                  <a:schemeClr val="tx1"/>
                </a:solidFill>
              </a:rPr>
              <a:t>(Datenstand 03.04.2020, 0:00 Uhr)</a:t>
            </a:r>
            <a:endParaRPr lang="de-DE" sz="2000" b="0" dirty="0">
              <a:solidFill>
                <a:schemeClr val="tx1"/>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192213"/>
            <a:ext cx="8394700"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329185" y="5527954"/>
            <a:ext cx="8440165" cy="923330"/>
          </a:xfrm>
          <a:prstGeom prst="rect">
            <a:avLst/>
          </a:prstGeom>
          <a:noFill/>
        </p:spPr>
        <p:txBody>
          <a:bodyPr wrap="square">
            <a:spAutoFit/>
          </a:bodyPr>
          <a:lstStyle/>
          <a:p>
            <a:pPr marL="285750" indent="-285750">
              <a:buFont typeface="Arial" panose="020B0604020202020204" pitchFamily="34" charset="0"/>
              <a:buChar char="•"/>
            </a:pPr>
            <a:r>
              <a:rPr lang="de-DE" dirty="0"/>
              <a:t>Epidemiologische Kurve der </a:t>
            </a:r>
            <a:r>
              <a:rPr lang="de-DE" dirty="0" smtClean="0"/>
              <a:t>79.696 COVID-19-Fälle in Deutschland nach vorliegendem Erkrankungsdatum- bzw. nach Meldedatum, die </a:t>
            </a:r>
            <a:r>
              <a:rPr lang="de-DE" dirty="0"/>
              <a:t>seit </a:t>
            </a:r>
            <a:r>
              <a:rPr lang="de-DE" dirty="0" smtClean="0"/>
              <a:t>20.02.2020 übermittelt wurden. </a:t>
            </a:r>
            <a:endParaRPr lang="de-DE" dirty="0"/>
          </a:p>
        </p:txBody>
      </p:sp>
    </p:spTree>
    <p:extLst>
      <p:ext uri="{BB962C8B-B14F-4D97-AF65-F5344CB8AC3E}">
        <p14:creationId xmlns:p14="http://schemas.microsoft.com/office/powerpoint/2010/main" val="89769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523419"/>
            <a:ext cx="8092592" cy="338554"/>
          </a:xfrm>
        </p:spPr>
        <p:txBody>
          <a:bodyPr/>
          <a:lstStyle/>
          <a:p>
            <a:r>
              <a:rPr lang="de-DE" dirty="0" smtClean="0"/>
              <a:t>Projektion auf Basis der JHU-Daten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88402" y="1155700"/>
            <a:ext cx="7430670"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57200" y="6181725"/>
            <a:ext cx="7671908" cy="646331"/>
          </a:xfrm>
          <a:prstGeom prst="rect">
            <a:avLst/>
          </a:prstGeom>
          <a:noFill/>
        </p:spPr>
        <p:txBody>
          <a:bodyPr wrap="none" rtlCol="0">
            <a:spAutoFit/>
          </a:bodyPr>
          <a:lstStyle/>
          <a:p>
            <a:r>
              <a:rPr lang="de-DE" dirty="0" smtClean="0">
                <a:hlinkClick r:id="rId3"/>
              </a:rPr>
              <a:t>Brockmann: http</a:t>
            </a:r>
            <a:r>
              <a:rPr lang="de-DE" dirty="0">
                <a:hlinkClick r:id="rId3"/>
              </a:rPr>
              <a:t>://rocs.hu-berlin.de/corona/docs/forecast/results_by_country</a:t>
            </a:r>
            <a:r>
              <a:rPr lang="de-DE" dirty="0" smtClean="0">
                <a:hlinkClick r:id="rId3"/>
              </a:rPr>
              <a:t>/</a:t>
            </a:r>
            <a:endParaRPr lang="de-DE" dirty="0" smtClean="0"/>
          </a:p>
          <a:p>
            <a:endParaRPr lang="de-DE" dirty="0"/>
          </a:p>
        </p:txBody>
      </p:sp>
    </p:spTree>
    <p:extLst>
      <p:ext uri="{BB962C8B-B14F-4D97-AF65-F5344CB8AC3E}">
        <p14:creationId xmlns:p14="http://schemas.microsoft.com/office/powerpoint/2010/main" val="36195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25632" y="217683"/>
            <a:ext cx="8092592" cy="338554"/>
          </a:xfrm>
        </p:spPr>
        <p:txBody>
          <a:bodyPr/>
          <a:lstStyle/>
          <a:p>
            <a:r>
              <a:rPr lang="de-DE" dirty="0" smtClean="0"/>
              <a:t>Expositionsorte International </a:t>
            </a:r>
            <a:r>
              <a:rPr lang="de-DE" sz="1800" b="0" dirty="0">
                <a:solidFill>
                  <a:schemeClr val="tx1"/>
                </a:solidFill>
              </a:rPr>
              <a:t>(Datenstand </a:t>
            </a:r>
            <a:r>
              <a:rPr lang="de-DE" sz="1800" b="0" dirty="0" smtClean="0">
                <a:solidFill>
                  <a:schemeClr val="tx1"/>
                </a:solidFill>
              </a:rPr>
              <a:t>02.04.2020, </a:t>
            </a:r>
            <a:r>
              <a:rPr lang="de-DE" sz="1800" b="0" dirty="0">
                <a:solidFill>
                  <a:schemeClr val="tx1"/>
                </a:solidFill>
              </a:rPr>
              <a:t>0:00 Uhr)</a:t>
            </a:r>
            <a:endParaRPr lang="de-DE" sz="1800" dirty="0">
              <a:solidFill>
                <a:schemeClr val="tx1"/>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325151879"/>
              </p:ext>
            </p:extLst>
          </p:nvPr>
        </p:nvGraphicFramePr>
        <p:xfrm>
          <a:off x="225632" y="961673"/>
          <a:ext cx="8217283" cy="5340408"/>
        </p:xfrm>
        <a:graphic>
          <a:graphicData uri="http://schemas.openxmlformats.org/drawingml/2006/table">
            <a:tbl>
              <a:tblPr firstRow="1" firstCol="1">
                <a:tableStyleId>{B301B821-A1FF-4177-AEE7-76D212191A09}</a:tableStyleId>
              </a:tblPr>
              <a:tblGrid>
                <a:gridCol w="2280062"/>
                <a:gridCol w="1923802"/>
                <a:gridCol w="4013419"/>
              </a:tblGrid>
              <a:tr h="510642">
                <a:tc>
                  <a:txBody>
                    <a:bodyPr/>
                    <a:lstStyle/>
                    <a:p>
                      <a:pPr algn="l" fontAlgn="b"/>
                      <a:r>
                        <a:rPr lang="de-DE" sz="1600" b="1" u="none" strike="noStrike" dirty="0">
                          <a:effectLst/>
                          <a:latin typeface="+mj-lt"/>
                        </a:rPr>
                        <a:t>Expositionsland</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Anzahl Fälle mit Nennung</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Häufig genannte Regionen</a:t>
                      </a:r>
                      <a:endParaRPr lang="de-DE" sz="1600" b="1" i="0" u="none" strike="noStrike" dirty="0">
                        <a:solidFill>
                          <a:srgbClr val="FFFFFF"/>
                        </a:solidFill>
                        <a:effectLst/>
                        <a:latin typeface="+mj-lt"/>
                      </a:endParaRPr>
                    </a:p>
                  </a:txBody>
                  <a:tcPr anchor="ctr"/>
                </a:tc>
              </a:tr>
              <a:tr h="396774">
                <a:tc>
                  <a:txBody>
                    <a:bodyPr/>
                    <a:lstStyle/>
                    <a:p>
                      <a:pPr algn="l" fontAlgn="b"/>
                      <a:r>
                        <a:rPr lang="de-DE" sz="1800" b="0" i="0" u="none" strike="noStrike">
                          <a:effectLst/>
                          <a:latin typeface="+mj-lt"/>
                        </a:rPr>
                        <a:t>Österreich</a:t>
                      </a:r>
                    </a:p>
                  </a:txBody>
                  <a:tcPr marL="0" marR="0" marT="0" marB="0" anchor="b"/>
                </a:tc>
                <a:tc>
                  <a:txBody>
                    <a:bodyPr/>
                    <a:lstStyle/>
                    <a:p>
                      <a:pPr algn="r" fontAlgn="b"/>
                      <a:r>
                        <a:rPr lang="de-DE" sz="1800" b="0" i="0" u="none" strike="noStrike">
                          <a:effectLst/>
                          <a:latin typeface="+mj-lt"/>
                        </a:rPr>
                        <a:t>8823</a:t>
                      </a: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Tirol: 3.545, Salzburg:</a:t>
                      </a:r>
                      <a:r>
                        <a:rPr lang="de-DE" sz="1600" b="0" u="none" strike="noStrike" kern="1200" baseline="0" dirty="0" smtClean="0">
                          <a:solidFill>
                            <a:schemeClr val="dk1"/>
                          </a:solidFill>
                          <a:effectLst/>
                          <a:latin typeface="+mj-lt"/>
                          <a:ea typeface="+mn-ea"/>
                          <a:cs typeface="+mn-cs"/>
                        </a:rPr>
                        <a:t> 243, Vorarlberg: 106</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Italien</a:t>
                      </a:r>
                    </a:p>
                  </a:txBody>
                  <a:tcPr marL="0" marR="0" marT="0" marB="0" anchor="b"/>
                </a:tc>
                <a:tc>
                  <a:txBody>
                    <a:bodyPr/>
                    <a:lstStyle/>
                    <a:p>
                      <a:pPr algn="r" fontAlgn="b"/>
                      <a:r>
                        <a:rPr lang="de-DE" sz="1800" b="0" i="0" u="none" strike="noStrike">
                          <a:effectLst/>
                          <a:latin typeface="+mj-lt"/>
                        </a:rPr>
                        <a:t>1557</a:t>
                      </a: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Trentino-</a:t>
                      </a:r>
                      <a:r>
                        <a:rPr lang="de-DE" sz="1600" b="0" u="none" strike="noStrike" kern="1200" dirty="0" err="1" smtClean="0">
                          <a:solidFill>
                            <a:schemeClr val="dk1"/>
                          </a:solidFill>
                          <a:effectLst/>
                          <a:latin typeface="+mj-lt"/>
                          <a:ea typeface="+mn-ea"/>
                          <a:cs typeface="+mn-cs"/>
                        </a:rPr>
                        <a:t>alto</a:t>
                      </a:r>
                      <a:r>
                        <a:rPr lang="de-DE" sz="1600" b="0" u="none" strike="noStrike" kern="1200" dirty="0" smtClean="0">
                          <a:solidFill>
                            <a:schemeClr val="dk1"/>
                          </a:solidFill>
                          <a:effectLst/>
                          <a:latin typeface="+mj-lt"/>
                          <a:ea typeface="+mn-ea"/>
                          <a:cs typeface="+mn-cs"/>
                        </a:rPr>
                        <a:t> </a:t>
                      </a:r>
                      <a:r>
                        <a:rPr lang="de-DE" sz="1600" b="0" u="none" strike="noStrike" kern="1200" dirty="0" err="1" smtClean="0">
                          <a:solidFill>
                            <a:schemeClr val="dk1"/>
                          </a:solidFill>
                          <a:effectLst/>
                          <a:latin typeface="+mj-lt"/>
                          <a:ea typeface="+mn-ea"/>
                          <a:cs typeface="+mn-cs"/>
                        </a:rPr>
                        <a:t>Adige</a:t>
                      </a:r>
                      <a:r>
                        <a:rPr lang="de-DE" sz="1600" b="0" u="none" strike="noStrike" kern="1200" dirty="0" smtClean="0">
                          <a:solidFill>
                            <a:schemeClr val="dk1"/>
                          </a:solidFill>
                          <a:effectLst/>
                          <a:latin typeface="+mj-lt"/>
                          <a:ea typeface="+mn-ea"/>
                          <a:cs typeface="+mn-cs"/>
                        </a:rPr>
                        <a:t>: 292, </a:t>
                      </a:r>
                      <a:r>
                        <a:rPr lang="de-DE" sz="1600" b="0" u="none" strike="noStrike" kern="1200" dirty="0" err="1" smtClean="0">
                          <a:solidFill>
                            <a:schemeClr val="dk1"/>
                          </a:solidFill>
                          <a:effectLst/>
                          <a:latin typeface="+mj-lt"/>
                          <a:ea typeface="+mn-ea"/>
                          <a:cs typeface="+mn-cs"/>
                        </a:rPr>
                        <a:t>Lombardia</a:t>
                      </a:r>
                      <a:r>
                        <a:rPr lang="de-DE" sz="1600" b="0" u="none" strike="noStrike" kern="1200" dirty="0" smtClean="0">
                          <a:solidFill>
                            <a:schemeClr val="dk1"/>
                          </a:solidFill>
                          <a:effectLst/>
                          <a:latin typeface="+mj-lt"/>
                          <a:ea typeface="+mn-ea"/>
                          <a:cs typeface="+mn-cs"/>
                        </a:rPr>
                        <a:t>: 58</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Spanien</a:t>
                      </a:r>
                    </a:p>
                  </a:txBody>
                  <a:tcPr marL="0" marR="0" marT="0" marB="0" anchor="b"/>
                </a:tc>
                <a:tc>
                  <a:txBody>
                    <a:bodyPr/>
                    <a:lstStyle/>
                    <a:p>
                      <a:pPr algn="r" fontAlgn="b"/>
                      <a:r>
                        <a:rPr lang="de-DE" sz="1800" b="0" i="0" u="none" strike="noStrike">
                          <a:effectLst/>
                          <a:latin typeface="+mj-lt"/>
                        </a:rPr>
                        <a:t>432</a:t>
                      </a: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err="1" smtClean="0">
                          <a:solidFill>
                            <a:schemeClr val="dk1"/>
                          </a:solidFill>
                          <a:effectLst/>
                          <a:latin typeface="+mn-lt"/>
                          <a:ea typeface="+mn-ea"/>
                          <a:cs typeface="+mn-cs"/>
                        </a:rPr>
                        <a:t>Comunidad</a:t>
                      </a:r>
                      <a:r>
                        <a:rPr lang="de-DE" sz="1600" b="0" u="none" strike="noStrike" kern="1200" dirty="0" smtClean="0">
                          <a:solidFill>
                            <a:schemeClr val="dk1"/>
                          </a:solidFill>
                          <a:effectLst/>
                          <a:latin typeface="+mn-lt"/>
                          <a:ea typeface="+mn-ea"/>
                          <a:cs typeface="+mn-cs"/>
                        </a:rPr>
                        <a:t> de Madrid: 69</a:t>
                      </a:r>
                    </a:p>
                  </a:txBody>
                  <a:tcPr anchor="ctr"/>
                </a:tc>
              </a:tr>
              <a:tr h="396774">
                <a:tc>
                  <a:txBody>
                    <a:bodyPr/>
                    <a:lstStyle/>
                    <a:p>
                      <a:pPr algn="l" fontAlgn="b"/>
                      <a:r>
                        <a:rPr lang="de-DE" sz="1800" b="0" i="0" u="none" strike="noStrike">
                          <a:effectLst/>
                          <a:latin typeface="+mj-lt"/>
                        </a:rPr>
                        <a:t>Frankreich</a:t>
                      </a:r>
                    </a:p>
                  </a:txBody>
                  <a:tcPr marL="0" marR="0" marT="0" marB="0" anchor="b"/>
                </a:tc>
                <a:tc>
                  <a:txBody>
                    <a:bodyPr/>
                    <a:lstStyle/>
                    <a:p>
                      <a:pPr algn="r" fontAlgn="b"/>
                      <a:r>
                        <a:rPr lang="de-DE" sz="1800" b="0" i="0" u="none" strike="noStrike">
                          <a:effectLst/>
                          <a:latin typeface="+mj-lt"/>
                        </a:rPr>
                        <a:t>330</a:t>
                      </a: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Schweiz</a:t>
                      </a:r>
                    </a:p>
                  </a:txBody>
                  <a:tcPr marL="0" marR="0" marT="0" marB="0" anchor="b"/>
                </a:tc>
                <a:tc>
                  <a:txBody>
                    <a:bodyPr/>
                    <a:lstStyle/>
                    <a:p>
                      <a:pPr algn="r" fontAlgn="b"/>
                      <a:r>
                        <a:rPr lang="de-DE" sz="1800" b="0" i="0" u="none" strike="noStrike">
                          <a:effectLst/>
                          <a:latin typeface="+mj-lt"/>
                        </a:rPr>
                        <a:t>317</a:t>
                      </a: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Ägypten</a:t>
                      </a:r>
                    </a:p>
                  </a:txBody>
                  <a:tcPr marL="0" marR="0" marT="0" marB="0" anchor="b"/>
                </a:tc>
                <a:tc>
                  <a:txBody>
                    <a:bodyPr/>
                    <a:lstStyle/>
                    <a:p>
                      <a:pPr algn="r" fontAlgn="b"/>
                      <a:r>
                        <a:rPr lang="de-DE" sz="1800" b="0" i="0" u="none" strike="noStrike">
                          <a:effectLst/>
                          <a:latin typeface="+mj-lt"/>
                        </a:rPr>
                        <a:t>151</a:t>
                      </a: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smtClean="0">
                          <a:solidFill>
                            <a:schemeClr val="dk1"/>
                          </a:solidFill>
                          <a:effectLst/>
                          <a:latin typeface="+mn-lt"/>
                          <a:ea typeface="+mn-ea"/>
                          <a:cs typeface="+mn-cs"/>
                        </a:rPr>
                        <a:t>New York:</a:t>
                      </a:r>
                      <a:r>
                        <a:rPr lang="de-DE" sz="1600" b="0" u="none" strike="noStrike" kern="1200" baseline="0" dirty="0" smtClean="0">
                          <a:solidFill>
                            <a:schemeClr val="dk1"/>
                          </a:solidFill>
                          <a:effectLst/>
                          <a:latin typeface="+mn-lt"/>
                          <a:ea typeface="+mn-ea"/>
                          <a:cs typeface="+mn-cs"/>
                        </a:rPr>
                        <a:t> 75</a:t>
                      </a:r>
                      <a:endParaRPr lang="de-DE" sz="1600" b="0" u="none" strike="noStrike" kern="1200" dirty="0" smtClean="0">
                        <a:solidFill>
                          <a:schemeClr val="dk1"/>
                        </a:solidFill>
                        <a:effectLst/>
                        <a:latin typeface="+mn-lt"/>
                        <a:ea typeface="+mn-ea"/>
                        <a:cs typeface="+mn-cs"/>
                      </a:endParaRPr>
                    </a:p>
                  </a:txBody>
                  <a:tcPr anchor="ctr"/>
                </a:tc>
              </a:tr>
              <a:tr h="396774">
                <a:tc>
                  <a:txBody>
                    <a:bodyPr/>
                    <a:lstStyle/>
                    <a:p>
                      <a:pPr algn="l" fontAlgn="b"/>
                      <a:r>
                        <a:rPr lang="de-DE" sz="1800" b="0" i="0" u="none" strike="noStrike">
                          <a:effectLst/>
                          <a:latin typeface="+mj-lt"/>
                        </a:rPr>
                        <a:t>Vereinigte Staaten</a:t>
                      </a:r>
                    </a:p>
                  </a:txBody>
                  <a:tcPr marL="0" marR="0" marT="0" marB="0" anchor="b"/>
                </a:tc>
                <a:tc>
                  <a:txBody>
                    <a:bodyPr/>
                    <a:lstStyle/>
                    <a:p>
                      <a:pPr algn="r" fontAlgn="b"/>
                      <a:r>
                        <a:rPr lang="de-DE" sz="1800" b="0" i="0" u="none" strike="noStrike">
                          <a:effectLst/>
                          <a:latin typeface="+mj-lt"/>
                        </a:rPr>
                        <a:t>147</a:t>
                      </a: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Vereinigtes Königreich</a:t>
                      </a:r>
                    </a:p>
                  </a:txBody>
                  <a:tcPr marL="0" marR="0" marT="0" marB="0" anchor="b"/>
                </a:tc>
                <a:tc>
                  <a:txBody>
                    <a:bodyPr/>
                    <a:lstStyle/>
                    <a:p>
                      <a:pPr algn="r" fontAlgn="b"/>
                      <a:r>
                        <a:rPr lang="de-DE" sz="1800" b="0" i="0" u="none" strike="noStrike">
                          <a:effectLst/>
                          <a:latin typeface="+mj-lt"/>
                        </a:rPr>
                        <a:t>125</a:t>
                      </a: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Türkei</a:t>
                      </a:r>
                    </a:p>
                  </a:txBody>
                  <a:tcPr marL="0" marR="0" marT="0" marB="0" anchor="b"/>
                </a:tc>
                <a:tc>
                  <a:txBody>
                    <a:bodyPr/>
                    <a:lstStyle/>
                    <a:p>
                      <a:pPr algn="r" fontAlgn="b"/>
                      <a:r>
                        <a:rPr lang="de-DE" sz="1800" b="0" i="0" u="none" strike="noStrike">
                          <a:effectLst/>
                          <a:latin typeface="+mj-lt"/>
                        </a:rPr>
                        <a:t>56</a:t>
                      </a:r>
                    </a:p>
                  </a:txBody>
                  <a:tcPr marL="0" marR="0" marT="0" marB="0" anchor="b"/>
                </a:tc>
                <a:tc>
                  <a:txBody>
                    <a:bodyPr/>
                    <a:lstStyle/>
                    <a:p>
                      <a:pPr marL="0" algn="r" defTabSz="457200" rtl="0" eaLnBrk="1" fontAlgn="b" latinLnBrk="0" hangingPunct="1"/>
                      <a:endParaRPr lang="de-DE" sz="1600" b="0" u="none" strike="noStrike" kern="1200" dirty="0" smtClean="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Niederlande</a:t>
                      </a:r>
                    </a:p>
                  </a:txBody>
                  <a:tcPr marL="0" marR="0" marT="0" marB="0" anchor="b"/>
                </a:tc>
                <a:tc>
                  <a:txBody>
                    <a:bodyPr/>
                    <a:lstStyle/>
                    <a:p>
                      <a:pPr algn="r" fontAlgn="b"/>
                      <a:r>
                        <a:rPr lang="de-DE" sz="1800" b="0" i="0" u="none" strike="noStrike">
                          <a:effectLst/>
                          <a:latin typeface="+mj-lt"/>
                        </a:rPr>
                        <a:t>56</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Israel</a:t>
                      </a:r>
                    </a:p>
                  </a:txBody>
                  <a:tcPr marL="0" marR="0" marT="0" marB="0" anchor="b"/>
                </a:tc>
                <a:tc>
                  <a:txBody>
                    <a:bodyPr/>
                    <a:lstStyle/>
                    <a:p>
                      <a:pPr algn="r" fontAlgn="b"/>
                      <a:r>
                        <a:rPr lang="de-DE" sz="1800" b="0" i="0" u="none" strike="noStrike">
                          <a:effectLst/>
                          <a:latin typeface="+mj-lt"/>
                        </a:rPr>
                        <a:t>46</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Portugal</a:t>
                      </a:r>
                    </a:p>
                  </a:txBody>
                  <a:tcPr marL="0" marR="0" marT="0" marB="0" anchor="b"/>
                </a:tc>
                <a:tc>
                  <a:txBody>
                    <a:bodyPr/>
                    <a:lstStyle/>
                    <a:p>
                      <a:pPr algn="r" fontAlgn="b"/>
                      <a:r>
                        <a:rPr lang="de-DE" sz="1800" b="0" i="0" u="none" strike="noStrike" dirty="0">
                          <a:effectLst/>
                          <a:latin typeface="+mj-lt"/>
                        </a:rPr>
                        <a:t>43</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bl>
          </a:graphicData>
        </a:graphic>
      </p:graphicFrame>
    </p:spTree>
    <p:extLst>
      <p:ext uri="{BB962C8B-B14F-4D97-AF65-F5344CB8AC3E}">
        <p14:creationId xmlns:p14="http://schemas.microsoft.com/office/powerpoint/2010/main" val="244382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62309" y="217240"/>
            <a:ext cx="8092592" cy="338554"/>
          </a:xfrm>
          <a:noFill/>
        </p:spPr>
        <p:txBody>
          <a:bodyPr/>
          <a:lstStyle/>
          <a:p>
            <a:r>
              <a:rPr lang="de-DE" dirty="0"/>
              <a:t>COVID-19: Fälle in Deutschland </a:t>
            </a:r>
            <a:r>
              <a:rPr lang="de-DE" sz="1800" b="0" dirty="0">
                <a:solidFill>
                  <a:schemeClr val="tx1"/>
                </a:solidFill>
              </a:rPr>
              <a:t>(Datenstand </a:t>
            </a:r>
            <a:r>
              <a:rPr lang="de-DE" sz="1800" b="0" dirty="0" smtClean="0">
                <a:solidFill>
                  <a:schemeClr val="tx1"/>
                </a:solidFill>
              </a:rPr>
              <a:t>03.04.2020, </a:t>
            </a:r>
            <a:r>
              <a:rPr lang="de-DE" sz="1800" b="0" dirty="0">
                <a:solidFill>
                  <a:schemeClr val="tx1"/>
                </a:solidFill>
              </a:rPr>
              <a:t>0:00 Uhr)</a:t>
            </a:r>
            <a:endParaRPr lang="de-DE" sz="1800" dirty="0"/>
          </a:p>
        </p:txBody>
      </p:sp>
      <p:sp>
        <p:nvSpPr>
          <p:cNvPr id="2" name="Datumsplatzhalter 1"/>
          <p:cNvSpPr>
            <a:spLocks noGrp="1"/>
          </p:cNvSpPr>
          <p:nvPr>
            <p:ph type="dt" sz="half" idx="14"/>
          </p:nvPr>
        </p:nvSpPr>
        <p:spPr/>
        <p:txBody>
          <a:bodyPr/>
          <a:lstStyle/>
          <a:p>
            <a:r>
              <a:rPr lang="de-DE" smtClean="0"/>
              <a:t>03.04.2020</a:t>
            </a:r>
            <a:endParaRPr lang="de-DE" dirty="0"/>
          </a:p>
        </p:txBody>
      </p:sp>
      <p:sp>
        <p:nvSpPr>
          <p:cNvPr id="3" name="Fußzeilenplatzhalter 2"/>
          <p:cNvSpPr>
            <a:spLocks noGrp="1"/>
          </p:cNvSpPr>
          <p:nvPr>
            <p:ph type="ftr" sz="quarter" idx="15"/>
          </p:nvPr>
        </p:nvSpPr>
        <p:spPr>
          <a:xfrm>
            <a:off x="2699791" y="6593122"/>
            <a:ext cx="5182675" cy="195750"/>
          </a:xfrm>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699270360"/>
              </p:ext>
            </p:extLst>
          </p:nvPr>
        </p:nvGraphicFramePr>
        <p:xfrm>
          <a:off x="-1957388" y="-1084263"/>
          <a:ext cx="13058776" cy="9391651"/>
        </p:xfrm>
        <a:graphic>
          <a:graphicData uri="http://schemas.openxmlformats.org/presentationml/2006/ole">
            <mc:AlternateContent xmlns:mc="http://schemas.openxmlformats.org/markup-compatibility/2006">
              <mc:Choice xmlns:v="urn:schemas-microsoft-com:vml" Requires="v">
                <p:oleObj spid="_x0000_s3084" name="Arbeitsblatt" r:id="rId4" imgW="13058621" imgH="9391650" progId="Excel.Sheet.12">
                  <p:link updateAutomatic="1"/>
                </p:oleObj>
              </mc:Choice>
              <mc:Fallback>
                <p:oleObj name="Arbeitsblatt" r:id="rId4" imgW="13058621" imgH="9391650" progId="Excel.Sheet.12">
                  <p:link updateAutomatic="1"/>
                  <p:pic>
                    <p:nvPicPr>
                      <p:cNvPr id="0" name=""/>
                      <p:cNvPicPr/>
                      <p:nvPr/>
                    </p:nvPicPr>
                    <p:blipFill>
                      <a:blip r:embed="rId5"/>
                      <a:stretch>
                        <a:fillRect/>
                      </a:stretch>
                    </p:blipFill>
                    <p:spPr>
                      <a:xfrm>
                        <a:off x="-1957388" y="-1084263"/>
                        <a:ext cx="13058776" cy="9391651"/>
                      </a:xfrm>
                      <a:prstGeom prst="rect">
                        <a:avLst/>
                      </a:prstGeom>
                    </p:spPr>
                  </p:pic>
                </p:oleObj>
              </mc:Fallback>
            </mc:AlternateContent>
          </a:graphicData>
        </a:graphic>
      </p:graphicFrame>
    </p:spTree>
    <p:extLst>
      <p:ext uri="{BB962C8B-B14F-4D97-AF65-F5344CB8AC3E}">
        <p14:creationId xmlns:p14="http://schemas.microsoft.com/office/powerpoint/2010/main" val="265174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378805" y="165610"/>
            <a:ext cx="8092592" cy="584775"/>
          </a:xfrm>
          <a:prstGeom prst="rect">
            <a:avLst/>
          </a:prstGeom>
          <a:noFill/>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a:t>Trendanalyse der </a:t>
            </a:r>
            <a:r>
              <a:rPr lang="de-DE" dirty="0" smtClean="0"/>
              <a:t>Bundesländer </a:t>
            </a:r>
            <a:r>
              <a:rPr lang="de-DE" sz="1600" b="0" dirty="0">
                <a:solidFill>
                  <a:schemeClr val="tx1"/>
                </a:solidFill>
              </a:rPr>
              <a:t>(Datenstand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 nach </a:t>
            </a:r>
            <a:r>
              <a:rPr lang="de-DE" sz="1600" b="0" dirty="0">
                <a:solidFill>
                  <a:schemeClr val="tx1"/>
                </a:solidFill>
              </a:rPr>
              <a:t>Erkrankungsdatum bzw. Meldedatum-Diagnoseverzug v. 5 Tagen)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4" y="892454"/>
            <a:ext cx="8020259" cy="567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5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3102</Words>
  <Application>Microsoft Office PowerPoint</Application>
  <PresentationFormat>Bildschirmpräsentation (4:3)</PresentationFormat>
  <Paragraphs>1060</Paragraphs>
  <Slides>44</Slides>
  <Notes>39</Notes>
  <HiddenSlides>15</HiddenSlides>
  <MMClips>0</MMClips>
  <ScaleCrop>false</ScaleCrop>
  <HeadingPairs>
    <vt:vector size="6" baseType="variant">
      <vt:variant>
        <vt:lpstr>Design</vt:lpstr>
      </vt:variant>
      <vt:variant>
        <vt:i4>1</vt:i4>
      </vt:variant>
      <vt:variant>
        <vt:lpstr>Verknüpfungen</vt:lpstr>
      </vt:variant>
      <vt:variant>
        <vt:i4>1</vt:i4>
      </vt:variant>
      <vt:variant>
        <vt:lpstr>Folientitel</vt:lpstr>
      </vt:variant>
      <vt:variant>
        <vt:i4>44</vt:i4>
      </vt:variant>
    </vt:vector>
  </HeadingPairs>
  <TitlesOfParts>
    <vt:vector size="46" baseType="lpstr">
      <vt:lpstr>Office-Design</vt:lpstr>
      <vt:lpstr>\\rki.local\daten\Projekte\RKI_nCoV-Lage\3.Kommunikation\3.7.Lageberichte\2020-04-03\Zahlen_Bundesländer_2020-04-03.xlsx!Lagebericht!Z23S8:Z40S12</vt:lpstr>
      <vt:lpstr>COVID-19: Fälle in Deutschland (Datenstand 03.04.2020, 0:00 Uhr)</vt:lpstr>
      <vt:lpstr>Entwicklung der Fallzunahme (Datenstand 03.04.2020, 0:00 Uhr)</vt:lpstr>
      <vt:lpstr>Genesene </vt:lpstr>
      <vt:lpstr>Dashboard Epi-Kurve (Datenstand 03.04.2020, 0:00 Uhr)</vt:lpstr>
      <vt:lpstr>COVID-19: Epidemiologische Kurve in Deutschland  (Datenstand 03.04.2020, 0:00 Uhr)</vt:lpstr>
      <vt:lpstr>Projektion auf Basis der JHU-Daten</vt:lpstr>
      <vt:lpstr>Expositionsorte International (Datenstand 02.04.2020, 0:00 Uhr)</vt:lpstr>
      <vt:lpstr>COVID-19: Fälle in Deutschland (Datenstand 03.04.2020, 0:00 Uhr)</vt:lpstr>
      <vt:lpstr>PowerPoint-Präsentation</vt:lpstr>
      <vt:lpstr>COVID-19: Geografische Verteilung in Deutschland  (Alle übermittelten Fälle, Datenstand 03.04.2020, 0:00 Uhr)</vt:lpstr>
      <vt:lpstr>7-Tage-Inzidenz (Datenstand: 03.04.2020, 0:00 Uhr; Zeitraum 28.03.-03.04.2020) 73 LKs mit 7-Tages-Inzidenz  51-100 Fälle/100.000 Einw. 21 LK mit 7-Tages-Inzidenz    &gt; 100 Fälle/100.000 Einw. (Tirschenreuth &gt;500! )   </vt:lpstr>
      <vt:lpstr>5-Tage-Inzidenz (Datenstand: 03.04.2020, 0:00 Uhr; Zeitraum 30.03.-03.04.2020) 39 LKs mit 5-Tages-Inzidenz  51-100 Fälle/100.000 Einw.    5 LK mit 5-Tages-Inzidenz     &gt; 100 Fälle/100.000 Einw.  </vt:lpstr>
      <vt:lpstr>3-Tage-Inzidenz (Datenstand: 03.04.2020, 0:00 Uhr; Zeitraum 01.03.-03.04.2020) 13 LKs mit 3-Tages-Inzidenz  51-100 Fälle/100.000 Einw. 3 LK mit 3-Tages-Inzidenz     &gt; 100 Fälle/100.000 Einw.  </vt:lpstr>
      <vt:lpstr>Vergleich mit Vorwoche (Datenstand: 03.04.2020, 0:00 Uhr)   </vt:lpstr>
      <vt:lpstr>Trendanalysen der Kreise mit den meisten Fällen  (Datenstand 03.04.2020, 0:00 Uhr; nach Erkrankungs- bzw. Meldedatum-Diagnoseverzug v. 5 Tagen)</vt:lpstr>
      <vt:lpstr>Top 15  Inzidenz – Trend  -  Exportierte Fälle  (Datenstand 30.03.2020, 0:00 Uhr)</vt:lpstr>
      <vt:lpstr>Top 15  Inzidenz – Trend  -  Exportierte Fälle  (Datenstand 31.03.2020, 0:00 Uhr)</vt:lpstr>
      <vt:lpstr>Expositionsorte national (Datenstand 03.04.2020, 0:00 Uhr)</vt:lpstr>
      <vt:lpstr>COVID-19: Alters- und Geschlechtsverteilung in Deutschland (N=79.696, Datenstand 03.04.2020, 0:00 Uhr)</vt:lpstr>
      <vt:lpstr>COVID-19: Alters- und Geschlechtsverteilung der Todesfälle (n=79.696, Datenstand 03.04.2020, 0:00 Uhr)</vt:lpstr>
      <vt:lpstr>PowerPoint-Präsentation</vt:lpstr>
      <vt:lpstr>PowerPoint-Präsentation</vt:lpstr>
      <vt:lpstr>Entwicklung der Altersverteilung nach Meldewoche und Bundesland (Datenstand: 24.03.2020, 00:00)</vt:lpstr>
      <vt:lpstr>Entwicklung der Altersverteilung in Kreisen mit hohen Fallzahlen nach Meldewoche (Datenstand: 24.03.2020, 00:00)</vt:lpstr>
      <vt:lpstr>DIVI-IntensivRegister (Datenstand 03.04.2020)  Aktuelle Anzahl meldender Kliniken/Abteilungen im Register:  1.052  </vt:lpstr>
      <vt:lpstr>DIVI-IntensivRegister (Datenstand 02.04.2020)  Aktuelle Anzahl meldender Kliniken/Abteilungen im Register:  1.052  </vt:lpstr>
      <vt:lpstr>DIVI-IntensivRegister (Datenstand 02.04.2020)</vt:lpstr>
      <vt:lpstr>Anzahl Labortestungen (Datenstand 02.04.2020)  </vt:lpstr>
      <vt:lpstr>Die Gesamtzahl der Bewegungen in Deutschland nimmt ab</vt:lpstr>
      <vt:lpstr>Auswirkungen von Bewegungseinschränkungen in Bayern</vt:lpstr>
      <vt:lpstr>Bewegungsströme in Deutschland aus anonymisierten Mobilfunkdaten</vt:lpstr>
      <vt:lpstr>Position Internationale Kommunikation/KoNa  &gt;570 Aktivitäten u.a. zu Clustern</vt:lpstr>
      <vt:lpstr>Amtshilfeersuchen</vt:lpstr>
      <vt:lpstr>Neue Vorgehen </vt:lpstr>
      <vt:lpstr>AGI – Syndromische Surveillance</vt:lpstr>
      <vt:lpstr>AGI – Syndromische Surveillance</vt:lpstr>
      <vt:lpstr>AGI – Syndromische Surveillance</vt:lpstr>
      <vt:lpstr>Virologische Surveillance</vt:lpstr>
      <vt:lpstr>GrippeWeb</vt:lpstr>
      <vt:lpstr>GrippeWeb</vt:lpstr>
      <vt:lpstr>SARI-Surveillance</vt:lpstr>
      <vt:lpstr>EuroMOMO (week 13, 2020)</vt:lpstr>
      <vt:lpstr>EuroMOMO (week 13, 2020)</vt:lpstr>
      <vt:lpstr>EURO –MOMO (week 12,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Markus, Inessa</cp:lastModifiedBy>
  <cp:revision>843</cp:revision>
  <cp:lastPrinted>2020-03-31T05:01:40Z</cp:lastPrinted>
  <dcterms:created xsi:type="dcterms:W3CDTF">2015-11-02T12:29:13Z</dcterms:created>
  <dcterms:modified xsi:type="dcterms:W3CDTF">2020-04-03T10:23:14Z</dcterms:modified>
</cp:coreProperties>
</file>