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44" r:id="rId2"/>
    <p:sldId id="416" r:id="rId3"/>
    <p:sldId id="395" r:id="rId4"/>
    <p:sldId id="399" r:id="rId5"/>
    <p:sldId id="355" r:id="rId6"/>
    <p:sldId id="423" r:id="rId7"/>
    <p:sldId id="381" r:id="rId8"/>
    <p:sldId id="356" r:id="rId9"/>
    <p:sldId id="378" r:id="rId10"/>
    <p:sldId id="345" r:id="rId11"/>
    <p:sldId id="397" r:id="rId12"/>
    <p:sldId id="411" r:id="rId13"/>
    <p:sldId id="412" r:id="rId14"/>
    <p:sldId id="413" r:id="rId15"/>
    <p:sldId id="380" r:id="rId16"/>
    <p:sldId id="409" r:id="rId17"/>
    <p:sldId id="410" r:id="rId18"/>
    <p:sldId id="348" r:id="rId19"/>
    <p:sldId id="349" r:id="rId20"/>
    <p:sldId id="422" r:id="rId21"/>
    <p:sldId id="402" r:id="rId22"/>
    <p:sldId id="403" r:id="rId23"/>
    <p:sldId id="384" r:id="rId24"/>
    <p:sldId id="392" r:id="rId25"/>
    <p:sldId id="404" r:id="rId26"/>
    <p:sldId id="414" r:id="rId27"/>
    <p:sldId id="408" r:id="rId28"/>
    <p:sldId id="415" r:id="rId29"/>
    <p:sldId id="398" r:id="rId30"/>
    <p:sldId id="400" r:id="rId31"/>
    <p:sldId id="401" r:id="rId32"/>
    <p:sldId id="362" r:id="rId33"/>
    <p:sldId id="363" r:id="rId34"/>
    <p:sldId id="370" r:id="rId35"/>
    <p:sldId id="385" r:id="rId36"/>
    <p:sldId id="417" r:id="rId37"/>
    <p:sldId id="418" r:id="rId38"/>
    <p:sldId id="387" r:id="rId39"/>
    <p:sldId id="419" r:id="rId40"/>
    <p:sldId id="420" r:id="rId41"/>
    <p:sldId id="389" r:id="rId42"/>
    <p:sldId id="421" r:id="rId43"/>
    <p:sldId id="424" r:id="rId44"/>
    <p:sldId id="388" r:id="rId45"/>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s, Walter" initials="HW" lastIdx="10" clrIdx="0"/>
  <p:cmAuthor id="1" name="Buchholz, Udo" initials="BU" lastIdx="0" clrIdx="1"/>
  <p:cmAuthor id="2" name="Goerlitz, Luise" initials="G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7BB8"/>
    <a:srgbClr val="045AA6"/>
    <a:srgbClr val="E9EDF4"/>
    <a:srgbClr val="D0D8E8"/>
    <a:srgbClr val="006EC7"/>
    <a:srgbClr val="338BD2"/>
    <a:srgbClr val="4D8AD2"/>
    <a:srgbClr val="66A8DD"/>
    <a:srgbClr val="0DE3A1"/>
    <a:srgbClr val="80A5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9" autoAdjust="0"/>
    <p:restoredTop sz="88229" autoAdjust="0"/>
  </p:normalViewPr>
  <p:slideViewPr>
    <p:cSldViewPr snapToGrid="0" snapToObjects="1">
      <p:cViewPr varScale="1">
        <p:scale>
          <a:sx n="109" d="100"/>
          <a:sy n="109" d="100"/>
        </p:scale>
        <p:origin x="-1074" y="-78"/>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6180"/>
    </p:cViewPr>
  </p:sorterViewPr>
  <p:notesViewPr>
    <p:cSldViewPr snapToGrid="0" snapToObjects="1">
      <p:cViewPr varScale="1">
        <p:scale>
          <a:sx n="93" d="100"/>
          <a:sy n="93" d="100"/>
        </p:scale>
        <p:origin x="-378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04\Covid19_Liste_Stand_2020-04-04.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ki.local\daten\Projekte\RKI_nCoV-Lage\3.Kommunikation\3.7.Lageberichte\2020-04-04\Covid19_Liste_Stand_2020-04-04.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51648538257354E-2"/>
          <c:y val="5.2149332079758678E-2"/>
          <c:w val="0.89570060269140594"/>
          <c:h val="0.70158597917195831"/>
        </c:manualLayout>
      </c:layout>
      <c:barChart>
        <c:barDir val="col"/>
        <c:grouping val="stacked"/>
        <c:varyColors val="0"/>
        <c:ser>
          <c:idx val="0"/>
          <c:order val="0"/>
          <c:tx>
            <c:strRef>
              <c:f>EpiCurve!$C$5</c:f>
              <c:strCache>
                <c:ptCount val="1"/>
                <c:pt idx="0">
                  <c:v>Erkrankungsbeginn</c:v>
                </c:pt>
              </c:strCache>
            </c:strRef>
          </c:tx>
          <c:spPr>
            <a:solidFill>
              <a:srgbClr val="045AA0"/>
            </a:solidFill>
          </c:spPr>
          <c:invertIfNegative val="0"/>
          <c:cat>
            <c:numRef>
              <c:f>EpiCurve!$A$25:$A$99</c:f>
              <c:numCache>
                <c:formatCode>m/d/yyyy</c:formatCode>
                <c:ptCount val="75"/>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numCache>
            </c:numRef>
          </c:cat>
          <c:val>
            <c:numRef>
              <c:f>EpiCurve!$C$25:$C$99</c:f>
              <c:numCache>
                <c:formatCode>General</c:formatCode>
                <c:ptCount val="75"/>
                <c:pt idx="0">
                  <c:v>1</c:v>
                </c:pt>
                <c:pt idx="3">
                  <c:v>4</c:v>
                </c:pt>
                <c:pt idx="4">
                  <c:v>1</c:v>
                </c:pt>
                <c:pt idx="5">
                  <c:v>1</c:v>
                </c:pt>
                <c:pt idx="7">
                  <c:v>2</c:v>
                </c:pt>
                <c:pt idx="8">
                  <c:v>1</c:v>
                </c:pt>
                <c:pt idx="9">
                  <c:v>1</c:v>
                </c:pt>
                <c:pt idx="10">
                  <c:v>6</c:v>
                </c:pt>
                <c:pt idx="11">
                  <c:v>12</c:v>
                </c:pt>
                <c:pt idx="13">
                  <c:v>3</c:v>
                </c:pt>
                <c:pt idx="14">
                  <c:v>3</c:v>
                </c:pt>
                <c:pt idx="17">
                  <c:v>2</c:v>
                </c:pt>
                <c:pt idx="18">
                  <c:v>1</c:v>
                </c:pt>
                <c:pt idx="20">
                  <c:v>2</c:v>
                </c:pt>
                <c:pt idx="21">
                  <c:v>1</c:v>
                </c:pt>
                <c:pt idx="22">
                  <c:v>1</c:v>
                </c:pt>
                <c:pt idx="23">
                  <c:v>9</c:v>
                </c:pt>
                <c:pt idx="24">
                  <c:v>4</c:v>
                </c:pt>
                <c:pt idx="25">
                  <c:v>4</c:v>
                </c:pt>
                <c:pt idx="26">
                  <c:v>6</c:v>
                </c:pt>
                <c:pt idx="27">
                  <c:v>7</c:v>
                </c:pt>
                <c:pt idx="28">
                  <c:v>8</c:v>
                </c:pt>
                <c:pt idx="29">
                  <c:v>5</c:v>
                </c:pt>
                <c:pt idx="30">
                  <c:v>9</c:v>
                </c:pt>
                <c:pt idx="31">
                  <c:v>25</c:v>
                </c:pt>
                <c:pt idx="32">
                  <c:v>18</c:v>
                </c:pt>
                <c:pt idx="33">
                  <c:v>23</c:v>
                </c:pt>
                <c:pt idx="34">
                  <c:v>39</c:v>
                </c:pt>
                <c:pt idx="35">
                  <c:v>52</c:v>
                </c:pt>
                <c:pt idx="36">
                  <c:v>89</c:v>
                </c:pt>
                <c:pt idx="37">
                  <c:v>125</c:v>
                </c:pt>
                <c:pt idx="38">
                  <c:v>120</c:v>
                </c:pt>
                <c:pt idx="39">
                  <c:v>163</c:v>
                </c:pt>
                <c:pt idx="40">
                  <c:v>141</c:v>
                </c:pt>
                <c:pt idx="41">
                  <c:v>165</c:v>
                </c:pt>
                <c:pt idx="42">
                  <c:v>231</c:v>
                </c:pt>
                <c:pt idx="43">
                  <c:v>226</c:v>
                </c:pt>
                <c:pt idx="44">
                  <c:v>316</c:v>
                </c:pt>
                <c:pt idx="45">
                  <c:v>326</c:v>
                </c:pt>
                <c:pt idx="46">
                  <c:v>505</c:v>
                </c:pt>
                <c:pt idx="47">
                  <c:v>672</c:v>
                </c:pt>
                <c:pt idx="48">
                  <c:v>890</c:v>
                </c:pt>
                <c:pt idx="49">
                  <c:v>1315</c:v>
                </c:pt>
                <c:pt idx="50">
                  <c:v>1670</c:v>
                </c:pt>
                <c:pt idx="51">
                  <c:v>2113</c:v>
                </c:pt>
                <c:pt idx="52">
                  <c:v>2274</c:v>
                </c:pt>
                <c:pt idx="53">
                  <c:v>2791</c:v>
                </c:pt>
                <c:pt idx="54">
                  <c:v>2841</c:v>
                </c:pt>
                <c:pt idx="55">
                  <c:v>2828</c:v>
                </c:pt>
                <c:pt idx="56">
                  <c:v>3660</c:v>
                </c:pt>
                <c:pt idx="57">
                  <c:v>3103</c:v>
                </c:pt>
                <c:pt idx="58">
                  <c:v>3073</c:v>
                </c:pt>
                <c:pt idx="59">
                  <c:v>2621</c:v>
                </c:pt>
                <c:pt idx="60">
                  <c:v>2889</c:v>
                </c:pt>
                <c:pt idx="61">
                  <c:v>2322</c:v>
                </c:pt>
                <c:pt idx="62">
                  <c:v>1864</c:v>
                </c:pt>
                <c:pt idx="63">
                  <c:v>2472</c:v>
                </c:pt>
                <c:pt idx="64">
                  <c:v>1844</c:v>
                </c:pt>
                <c:pt idx="65">
                  <c:v>1790</c:v>
                </c:pt>
                <c:pt idx="66">
                  <c:v>1473</c:v>
                </c:pt>
                <c:pt idx="67">
                  <c:v>1290</c:v>
                </c:pt>
                <c:pt idx="68">
                  <c:v>1063</c:v>
                </c:pt>
                <c:pt idx="69">
                  <c:v>786</c:v>
                </c:pt>
                <c:pt idx="70">
                  <c:v>749</c:v>
                </c:pt>
                <c:pt idx="71">
                  <c:v>411</c:v>
                </c:pt>
                <c:pt idx="72">
                  <c:v>226</c:v>
                </c:pt>
                <c:pt idx="73">
                  <c:v>75</c:v>
                </c:pt>
                <c:pt idx="74">
                  <c:v>20</c:v>
                </c:pt>
              </c:numCache>
            </c:numRef>
          </c:val>
        </c:ser>
        <c:ser>
          <c:idx val="1"/>
          <c:order val="1"/>
          <c:tx>
            <c:strRef>
              <c:f>EpiCurve!$D$5</c:f>
              <c:strCache>
                <c:ptCount val="1"/>
                <c:pt idx="0">
                  <c:v>Meldedatum</c:v>
                </c:pt>
              </c:strCache>
            </c:strRef>
          </c:tx>
          <c:spPr>
            <a:solidFill>
              <a:srgbClr val="FFC000"/>
            </a:solidFill>
          </c:spPr>
          <c:invertIfNegative val="0"/>
          <c:cat>
            <c:numRef>
              <c:f>EpiCurve!$A$25:$A$99</c:f>
              <c:numCache>
                <c:formatCode>m/d/yyyy</c:formatCode>
                <c:ptCount val="75"/>
                <c:pt idx="0">
                  <c:v>43850</c:v>
                </c:pt>
                <c:pt idx="1">
                  <c:v>43851</c:v>
                </c:pt>
                <c:pt idx="2">
                  <c:v>43852</c:v>
                </c:pt>
                <c:pt idx="3">
                  <c:v>43853</c:v>
                </c:pt>
                <c:pt idx="4">
                  <c:v>43854</c:v>
                </c:pt>
                <c:pt idx="5">
                  <c:v>43855</c:v>
                </c:pt>
                <c:pt idx="6">
                  <c:v>43856</c:v>
                </c:pt>
                <c:pt idx="7">
                  <c:v>43857</c:v>
                </c:pt>
                <c:pt idx="8">
                  <c:v>43858</c:v>
                </c:pt>
                <c:pt idx="9">
                  <c:v>43859</c:v>
                </c:pt>
                <c:pt idx="10">
                  <c:v>43860</c:v>
                </c:pt>
                <c:pt idx="11">
                  <c:v>43861</c:v>
                </c:pt>
                <c:pt idx="12">
                  <c:v>43862</c:v>
                </c:pt>
                <c:pt idx="13">
                  <c:v>43863</c:v>
                </c:pt>
                <c:pt idx="14">
                  <c:v>43864</c:v>
                </c:pt>
                <c:pt idx="15">
                  <c:v>43865</c:v>
                </c:pt>
                <c:pt idx="16">
                  <c:v>43866</c:v>
                </c:pt>
                <c:pt idx="17">
                  <c:v>43867</c:v>
                </c:pt>
                <c:pt idx="18">
                  <c:v>43868</c:v>
                </c:pt>
                <c:pt idx="19">
                  <c:v>43869</c:v>
                </c:pt>
                <c:pt idx="20">
                  <c:v>43870</c:v>
                </c:pt>
                <c:pt idx="21">
                  <c:v>43871</c:v>
                </c:pt>
                <c:pt idx="22">
                  <c:v>43872</c:v>
                </c:pt>
                <c:pt idx="23">
                  <c:v>43873</c:v>
                </c:pt>
                <c:pt idx="24">
                  <c:v>43874</c:v>
                </c:pt>
                <c:pt idx="25">
                  <c:v>43875</c:v>
                </c:pt>
                <c:pt idx="26">
                  <c:v>43876</c:v>
                </c:pt>
                <c:pt idx="27">
                  <c:v>43877</c:v>
                </c:pt>
                <c:pt idx="28">
                  <c:v>43878</c:v>
                </c:pt>
                <c:pt idx="29">
                  <c:v>43879</c:v>
                </c:pt>
                <c:pt idx="30">
                  <c:v>43880</c:v>
                </c:pt>
                <c:pt idx="31">
                  <c:v>43881</c:v>
                </c:pt>
                <c:pt idx="32">
                  <c:v>43882</c:v>
                </c:pt>
                <c:pt idx="33">
                  <c:v>43883</c:v>
                </c:pt>
                <c:pt idx="34">
                  <c:v>43884</c:v>
                </c:pt>
                <c:pt idx="35">
                  <c:v>43885</c:v>
                </c:pt>
                <c:pt idx="36">
                  <c:v>43886</c:v>
                </c:pt>
                <c:pt idx="37">
                  <c:v>43887</c:v>
                </c:pt>
                <c:pt idx="38">
                  <c:v>43888</c:v>
                </c:pt>
                <c:pt idx="39">
                  <c:v>43889</c:v>
                </c:pt>
                <c:pt idx="40">
                  <c:v>43890</c:v>
                </c:pt>
                <c:pt idx="41">
                  <c:v>43891</c:v>
                </c:pt>
                <c:pt idx="42">
                  <c:v>43892</c:v>
                </c:pt>
                <c:pt idx="43">
                  <c:v>43893</c:v>
                </c:pt>
                <c:pt idx="44">
                  <c:v>43894</c:v>
                </c:pt>
                <c:pt idx="45">
                  <c:v>43895</c:v>
                </c:pt>
                <c:pt idx="46">
                  <c:v>43896</c:v>
                </c:pt>
                <c:pt idx="47">
                  <c:v>43897</c:v>
                </c:pt>
                <c:pt idx="48">
                  <c:v>43898</c:v>
                </c:pt>
                <c:pt idx="49">
                  <c:v>43899</c:v>
                </c:pt>
                <c:pt idx="50">
                  <c:v>43900</c:v>
                </c:pt>
                <c:pt idx="51">
                  <c:v>43901</c:v>
                </c:pt>
                <c:pt idx="52">
                  <c:v>43902</c:v>
                </c:pt>
                <c:pt idx="53">
                  <c:v>43903</c:v>
                </c:pt>
                <c:pt idx="54">
                  <c:v>43904</c:v>
                </c:pt>
                <c:pt idx="55">
                  <c:v>43905</c:v>
                </c:pt>
                <c:pt idx="56">
                  <c:v>43906</c:v>
                </c:pt>
                <c:pt idx="57">
                  <c:v>43907</c:v>
                </c:pt>
                <c:pt idx="58">
                  <c:v>43908</c:v>
                </c:pt>
                <c:pt idx="59">
                  <c:v>43909</c:v>
                </c:pt>
                <c:pt idx="60">
                  <c:v>43910</c:v>
                </c:pt>
                <c:pt idx="61">
                  <c:v>43911</c:v>
                </c:pt>
                <c:pt idx="62">
                  <c:v>43912</c:v>
                </c:pt>
                <c:pt idx="63">
                  <c:v>43913</c:v>
                </c:pt>
                <c:pt idx="64">
                  <c:v>43914</c:v>
                </c:pt>
                <c:pt idx="65">
                  <c:v>43915</c:v>
                </c:pt>
                <c:pt idx="66">
                  <c:v>43916</c:v>
                </c:pt>
                <c:pt idx="67">
                  <c:v>43917</c:v>
                </c:pt>
                <c:pt idx="68">
                  <c:v>43918</c:v>
                </c:pt>
                <c:pt idx="69">
                  <c:v>43919</c:v>
                </c:pt>
                <c:pt idx="70">
                  <c:v>43920</c:v>
                </c:pt>
                <c:pt idx="71">
                  <c:v>43921</c:v>
                </c:pt>
                <c:pt idx="72">
                  <c:v>43922</c:v>
                </c:pt>
                <c:pt idx="73">
                  <c:v>43923</c:v>
                </c:pt>
                <c:pt idx="74">
                  <c:v>43924</c:v>
                </c:pt>
              </c:numCache>
            </c:numRef>
          </c:cat>
          <c:val>
            <c:numRef>
              <c:f>EpiCurve!$D$25:$D$99</c:f>
              <c:numCache>
                <c:formatCode>General</c:formatCode>
                <c:ptCount val="75"/>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1</c:v>
                </c:pt>
                <c:pt idx="15">
                  <c:v>0</c:v>
                </c:pt>
                <c:pt idx="16">
                  <c:v>0</c:v>
                </c:pt>
                <c:pt idx="17">
                  <c:v>0</c:v>
                </c:pt>
                <c:pt idx="18">
                  <c:v>0</c:v>
                </c:pt>
                <c:pt idx="19">
                  <c:v>0</c:v>
                </c:pt>
                <c:pt idx="20">
                  <c:v>0</c:v>
                </c:pt>
                <c:pt idx="21">
                  <c:v>0</c:v>
                </c:pt>
                <c:pt idx="22">
                  <c:v>2</c:v>
                </c:pt>
                <c:pt idx="23">
                  <c:v>0</c:v>
                </c:pt>
                <c:pt idx="24">
                  <c:v>0</c:v>
                </c:pt>
                <c:pt idx="25">
                  <c:v>0</c:v>
                </c:pt>
                <c:pt idx="26">
                  <c:v>0</c:v>
                </c:pt>
                <c:pt idx="27">
                  <c:v>0</c:v>
                </c:pt>
                <c:pt idx="28">
                  <c:v>0</c:v>
                </c:pt>
                <c:pt idx="29">
                  <c:v>0</c:v>
                </c:pt>
                <c:pt idx="30">
                  <c:v>0</c:v>
                </c:pt>
                <c:pt idx="31">
                  <c:v>0</c:v>
                </c:pt>
                <c:pt idx="32">
                  <c:v>0</c:v>
                </c:pt>
                <c:pt idx="33">
                  <c:v>1</c:v>
                </c:pt>
                <c:pt idx="34">
                  <c:v>8</c:v>
                </c:pt>
                <c:pt idx="35">
                  <c:v>1</c:v>
                </c:pt>
                <c:pt idx="36">
                  <c:v>0</c:v>
                </c:pt>
                <c:pt idx="37">
                  <c:v>0</c:v>
                </c:pt>
                <c:pt idx="38">
                  <c:v>4</c:v>
                </c:pt>
                <c:pt idx="39">
                  <c:v>9</c:v>
                </c:pt>
                <c:pt idx="40">
                  <c:v>4</c:v>
                </c:pt>
                <c:pt idx="41">
                  <c:v>12</c:v>
                </c:pt>
                <c:pt idx="42">
                  <c:v>8</c:v>
                </c:pt>
                <c:pt idx="43">
                  <c:v>19</c:v>
                </c:pt>
                <c:pt idx="44">
                  <c:v>37</c:v>
                </c:pt>
                <c:pt idx="45">
                  <c:v>42</c:v>
                </c:pt>
                <c:pt idx="46">
                  <c:v>58</c:v>
                </c:pt>
                <c:pt idx="47">
                  <c:v>24</c:v>
                </c:pt>
                <c:pt idx="48">
                  <c:v>21</c:v>
                </c:pt>
                <c:pt idx="49">
                  <c:v>92</c:v>
                </c:pt>
                <c:pt idx="50">
                  <c:v>147</c:v>
                </c:pt>
                <c:pt idx="51">
                  <c:v>200</c:v>
                </c:pt>
                <c:pt idx="52">
                  <c:v>286</c:v>
                </c:pt>
                <c:pt idx="53">
                  <c:v>454</c:v>
                </c:pt>
                <c:pt idx="54">
                  <c:v>454</c:v>
                </c:pt>
                <c:pt idx="55">
                  <c:v>375</c:v>
                </c:pt>
                <c:pt idx="56">
                  <c:v>677</c:v>
                </c:pt>
                <c:pt idx="57">
                  <c:v>1113</c:v>
                </c:pt>
                <c:pt idx="58">
                  <c:v>1255</c:v>
                </c:pt>
                <c:pt idx="59">
                  <c:v>1363</c:v>
                </c:pt>
                <c:pt idx="60">
                  <c:v>1451</c:v>
                </c:pt>
                <c:pt idx="61">
                  <c:v>1198</c:v>
                </c:pt>
                <c:pt idx="62">
                  <c:v>791</c:v>
                </c:pt>
                <c:pt idx="63">
                  <c:v>1174</c:v>
                </c:pt>
                <c:pt idx="64">
                  <c:v>1661</c:v>
                </c:pt>
                <c:pt idx="65">
                  <c:v>1946</c:v>
                </c:pt>
                <c:pt idx="66">
                  <c:v>2112</c:v>
                </c:pt>
                <c:pt idx="67">
                  <c:v>2413</c:v>
                </c:pt>
                <c:pt idx="68">
                  <c:v>1922</c:v>
                </c:pt>
                <c:pt idx="69">
                  <c:v>1286</c:v>
                </c:pt>
                <c:pt idx="70">
                  <c:v>1728</c:v>
                </c:pt>
                <c:pt idx="71">
                  <c:v>2545</c:v>
                </c:pt>
                <c:pt idx="72">
                  <c:v>2810</c:v>
                </c:pt>
                <c:pt idx="73">
                  <c:v>3021</c:v>
                </c:pt>
                <c:pt idx="74">
                  <c:v>1263</c:v>
                </c:pt>
              </c:numCache>
            </c:numRef>
          </c:val>
        </c:ser>
        <c:dLbls>
          <c:showLegendKey val="0"/>
          <c:showVal val="0"/>
          <c:showCatName val="0"/>
          <c:showSerName val="0"/>
          <c:showPercent val="0"/>
          <c:showBubbleSize val="0"/>
        </c:dLbls>
        <c:gapWidth val="10"/>
        <c:overlap val="100"/>
        <c:axId val="139984896"/>
        <c:axId val="139986816"/>
      </c:barChart>
      <c:dateAx>
        <c:axId val="139984896"/>
        <c:scaling>
          <c:orientation val="minMax"/>
          <c:min val="43881"/>
        </c:scaling>
        <c:delete val="0"/>
        <c:axPos val="b"/>
        <c:title>
          <c:tx>
            <c:rich>
              <a:bodyPr/>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Erkrankungsbeginn, alternativ Meldedatum (2020)</a:t>
                </a:r>
              </a:p>
            </c:rich>
          </c:tx>
          <c:layout/>
          <c:overlay val="0"/>
        </c:title>
        <c:numFmt formatCode="dd/mm/" sourceLinked="0"/>
        <c:majorTickMark val="out"/>
        <c:minorTickMark val="none"/>
        <c:tickLblPos val="nextTo"/>
        <c:txPr>
          <a:bodyPr rot="-2700000" vert="horz"/>
          <a:lstStyle/>
          <a:p>
            <a:pPr>
              <a:defRPr/>
            </a:pPr>
            <a:endParaRPr lang="de-DE"/>
          </a:p>
        </c:txPr>
        <c:crossAx val="139986816"/>
        <c:crosses val="autoZero"/>
        <c:auto val="1"/>
        <c:lblOffset val="100"/>
        <c:baseTimeUnit val="days"/>
      </c:dateAx>
      <c:valAx>
        <c:axId val="139986816"/>
        <c:scaling>
          <c:orientation val="minMax"/>
          <c:max val="7000"/>
        </c:scaling>
        <c:delete val="0"/>
        <c:axPos val="l"/>
        <c:title>
          <c:tx>
            <c:rich>
              <a:bodyPr rot="-5400000" vert="horz"/>
              <a:lstStyle/>
              <a:p>
                <a:pPr>
                  <a:defRPr>
                    <a:latin typeface="Arial" panose="020B0604020202020204" pitchFamily="34" charset="0"/>
                    <a:cs typeface="Arial" panose="020B0604020202020204" pitchFamily="34" charset="0"/>
                  </a:defRPr>
                </a:pPr>
                <a:r>
                  <a:rPr lang="de-DE">
                    <a:latin typeface="Arial" panose="020B0604020202020204" pitchFamily="34" charset="0"/>
                    <a:cs typeface="Arial" panose="020B0604020202020204" pitchFamily="34" charset="0"/>
                  </a:rPr>
                  <a:t>Anzahl übermittelte</a:t>
                </a:r>
                <a:r>
                  <a:rPr lang="de-DE" baseline="0">
                    <a:latin typeface="Arial" panose="020B0604020202020204" pitchFamily="34" charset="0"/>
                    <a:cs typeface="Arial" panose="020B0604020202020204" pitchFamily="34" charset="0"/>
                  </a:rPr>
                  <a:t> COVID-19</a:t>
                </a:r>
                <a:r>
                  <a:rPr lang="de-DE">
                    <a:latin typeface="Arial" panose="020B0604020202020204" pitchFamily="34" charset="0"/>
                    <a:cs typeface="Arial" panose="020B0604020202020204" pitchFamily="34" charset="0"/>
                  </a:rPr>
                  <a:t>Fälle</a:t>
                </a:r>
              </a:p>
              <a:p>
                <a:pPr>
                  <a:defRPr>
                    <a:latin typeface="Arial" panose="020B0604020202020204" pitchFamily="34" charset="0"/>
                    <a:cs typeface="Arial" panose="020B0604020202020204" pitchFamily="34" charset="0"/>
                  </a:defRPr>
                </a:pPr>
                <a:endParaRPr lang="de-DE">
                  <a:latin typeface="Arial" panose="020B0604020202020204" pitchFamily="34" charset="0"/>
                  <a:cs typeface="Arial" panose="020B0604020202020204" pitchFamily="34" charset="0"/>
                </a:endParaRPr>
              </a:p>
            </c:rich>
          </c:tx>
          <c:layout/>
          <c:overlay val="0"/>
        </c:title>
        <c:numFmt formatCode="#,##0" sourceLinked="0"/>
        <c:majorTickMark val="out"/>
        <c:minorTickMark val="none"/>
        <c:tickLblPos val="nextTo"/>
        <c:crossAx val="139984896"/>
        <c:crosses val="autoZero"/>
        <c:crossBetween val="between"/>
      </c:valAx>
    </c:plotArea>
    <c:legend>
      <c:legendPos val="b"/>
      <c:layout>
        <c:manualLayout>
          <c:xMode val="edge"/>
          <c:yMode val="edge"/>
          <c:x val="0.41145083879271055"/>
          <c:y val="0.90414760841461983"/>
          <c:w val="0.27698481503659944"/>
          <c:h val="7.1971794570454814E-2"/>
        </c:manualLayout>
      </c:layout>
      <c:overlay val="0"/>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67371652800826"/>
          <c:y val="6.1668370993231865E-2"/>
          <c:w val="0.83855314960629923"/>
          <c:h val="0.86001348789734622"/>
        </c:manualLayout>
      </c:layout>
      <c:barChart>
        <c:barDir val="col"/>
        <c:grouping val="clustered"/>
        <c:varyColors val="0"/>
        <c:ser>
          <c:idx val="0"/>
          <c:order val="0"/>
          <c:tx>
            <c:strRef>
              <c:f>'Alter-Geschlecht'!$A$27</c:f>
              <c:strCache>
                <c:ptCount val="1"/>
                <c:pt idx="0">
                  <c:v>Männlich</c:v>
                </c:pt>
              </c:strCache>
            </c:strRef>
          </c:tx>
          <c:invertIfNegative val="0"/>
          <c:cat>
            <c:strRef>
              <c:f>'Alter-Geschlecht'!$C$25:$H$25</c:f>
              <c:strCache>
                <c:ptCount val="6"/>
                <c:pt idx="0">
                  <c:v>0 - 4</c:v>
                </c:pt>
                <c:pt idx="1">
                  <c:v>5 - 14</c:v>
                </c:pt>
                <c:pt idx="2">
                  <c:v>15 - 34</c:v>
                </c:pt>
                <c:pt idx="3">
                  <c:v>35 - 59</c:v>
                </c:pt>
                <c:pt idx="4">
                  <c:v>60 - 79</c:v>
                </c:pt>
                <c:pt idx="5">
                  <c:v>80+</c:v>
                </c:pt>
              </c:strCache>
            </c:strRef>
          </c:cat>
          <c:val>
            <c:numRef>
              <c:f>'Alter-Geschlecht'!$C$27:$H$27</c:f>
              <c:numCache>
                <c:formatCode>0.000</c:formatCode>
                <c:ptCount val="6"/>
                <c:pt idx="0">
                  <c:v>17.392747621790232</c:v>
                </c:pt>
                <c:pt idx="1">
                  <c:v>22.967131658686249</c:v>
                </c:pt>
                <c:pt idx="2">
                  <c:v>104.2299860913265</c:v>
                </c:pt>
                <c:pt idx="3">
                  <c:v>136.04096321896986</c:v>
                </c:pt>
                <c:pt idx="4">
                  <c:v>104.71913696938442</c:v>
                </c:pt>
                <c:pt idx="5">
                  <c:v>126.30635804497493</c:v>
                </c:pt>
              </c:numCache>
            </c:numRef>
          </c:val>
        </c:ser>
        <c:ser>
          <c:idx val="1"/>
          <c:order val="1"/>
          <c:tx>
            <c:strRef>
              <c:f>'Alter-Geschlecht'!$A$28</c:f>
              <c:strCache>
                <c:ptCount val="1"/>
                <c:pt idx="0">
                  <c:v>Weiblich</c:v>
                </c:pt>
              </c:strCache>
            </c:strRef>
          </c:tx>
          <c:invertIfNegative val="0"/>
          <c:cat>
            <c:strRef>
              <c:f>'Alter-Geschlecht'!$C$25:$H$25</c:f>
              <c:strCache>
                <c:ptCount val="6"/>
                <c:pt idx="0">
                  <c:v>0 - 4</c:v>
                </c:pt>
                <c:pt idx="1">
                  <c:v>5 - 14</c:v>
                </c:pt>
                <c:pt idx="2">
                  <c:v>15 - 34</c:v>
                </c:pt>
                <c:pt idx="3">
                  <c:v>35 - 59</c:v>
                </c:pt>
                <c:pt idx="4">
                  <c:v>60 - 79</c:v>
                </c:pt>
                <c:pt idx="5">
                  <c:v>80+</c:v>
                </c:pt>
              </c:strCache>
            </c:strRef>
          </c:cat>
          <c:val>
            <c:numRef>
              <c:f>'Alter-Geschlecht'!$C$28:$H$28</c:f>
              <c:numCache>
                <c:formatCode>0.000</c:formatCode>
                <c:ptCount val="6"/>
                <c:pt idx="0">
                  <c:v>15.753026046398679</c:v>
                </c:pt>
                <c:pt idx="1">
                  <c:v>22.437908049285159</c:v>
                </c:pt>
                <c:pt idx="2">
                  <c:v>118.30574920522112</c:v>
                </c:pt>
                <c:pt idx="3">
                  <c:v>134.12183644743646</c:v>
                </c:pt>
                <c:pt idx="4">
                  <c:v>77.68802785827026</c:v>
                </c:pt>
                <c:pt idx="5">
                  <c:v>99.535353169314348</c:v>
                </c:pt>
              </c:numCache>
            </c:numRef>
          </c:val>
        </c:ser>
        <c:dLbls>
          <c:showLegendKey val="0"/>
          <c:showVal val="0"/>
          <c:showCatName val="0"/>
          <c:showSerName val="0"/>
          <c:showPercent val="0"/>
          <c:showBubbleSize val="0"/>
        </c:dLbls>
        <c:gapWidth val="150"/>
        <c:axId val="140315264"/>
        <c:axId val="140325248"/>
      </c:barChart>
      <c:catAx>
        <c:axId val="140315264"/>
        <c:scaling>
          <c:orientation val="minMax"/>
        </c:scaling>
        <c:delete val="0"/>
        <c:axPos val="b"/>
        <c:numFmt formatCode="0.000" sourceLinked="1"/>
        <c:majorTickMark val="out"/>
        <c:minorTickMark val="none"/>
        <c:tickLblPos val="nextTo"/>
        <c:crossAx val="140325248"/>
        <c:crosses val="autoZero"/>
        <c:auto val="1"/>
        <c:lblAlgn val="ctr"/>
        <c:lblOffset val="100"/>
        <c:noMultiLvlLbl val="0"/>
      </c:catAx>
      <c:valAx>
        <c:axId val="140325248"/>
        <c:scaling>
          <c:orientation val="minMax"/>
        </c:scaling>
        <c:delete val="0"/>
        <c:axPos val="l"/>
        <c:title>
          <c:tx>
            <c:rich>
              <a:bodyPr rot="-5400000" vert="horz"/>
              <a:lstStyle/>
              <a:p>
                <a:pPr>
                  <a:defRPr/>
                </a:pPr>
                <a:r>
                  <a:rPr lang="en-US"/>
                  <a:t>COVID-19-Fälle/100.000 Einw.</a:t>
                </a:r>
              </a:p>
            </c:rich>
          </c:tx>
          <c:layout>
            <c:manualLayout>
              <c:xMode val="edge"/>
              <c:yMode val="edge"/>
              <c:x val="1.6666666666666666E-2"/>
              <c:y val="0.21526319626713328"/>
            </c:manualLayout>
          </c:layout>
          <c:overlay val="0"/>
        </c:title>
        <c:numFmt formatCode="0" sourceLinked="0"/>
        <c:majorTickMark val="out"/>
        <c:minorTickMark val="none"/>
        <c:tickLblPos val="nextTo"/>
        <c:crossAx val="140315264"/>
        <c:crosses val="autoZero"/>
        <c:crossBetween val="between"/>
      </c:valAx>
    </c:plotArea>
    <c:legend>
      <c:legendPos val="t"/>
      <c:layout>
        <c:manualLayout>
          <c:xMode val="edge"/>
          <c:yMode val="edge"/>
          <c:x val="0.71078045937327139"/>
          <c:y val="7.8212313439291914E-2"/>
          <c:w val="0.21587425334209462"/>
          <c:h val="6.7347928077516703E-2"/>
        </c:manualLayout>
      </c:layout>
      <c:overlay val="0"/>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sz="quarter" idx="1"/>
          </p:nvPr>
        </p:nvSpPr>
        <p:spPr>
          <a:xfrm>
            <a:off x="3850444" y="0"/>
            <a:ext cx="2945659" cy="496411"/>
          </a:xfrm>
          <a:prstGeom prst="rect">
            <a:avLst/>
          </a:prstGeom>
        </p:spPr>
        <p:txBody>
          <a:bodyPr vert="horz" lIns="91577" tIns="45789" rIns="91577" bIns="45789" rtlCol="0"/>
          <a:lstStyle>
            <a:lvl1pPr algn="r">
              <a:defRPr sz="1200"/>
            </a:lvl1pPr>
          </a:lstStyle>
          <a:p>
            <a:fld id="{112A5B09-A9A8-2644-9E6D-705AA413DA79}" type="datetimeFigureOut">
              <a:rPr lang="de-DE" smtClean="0"/>
              <a:t>04.04.2020</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5" name="Foliennummernplatzhalter 4"/>
          <p:cNvSpPr>
            <a:spLocks noGrp="1"/>
          </p:cNvSpPr>
          <p:nvPr>
            <p:ph type="sldNum" sz="quarter" idx="3"/>
          </p:nvPr>
        </p:nvSpPr>
        <p:spPr>
          <a:xfrm>
            <a:off x="3850444" y="9430091"/>
            <a:ext cx="2945659" cy="496411"/>
          </a:xfrm>
          <a:prstGeom prst="rect">
            <a:avLst/>
          </a:prstGeom>
        </p:spPr>
        <p:txBody>
          <a:bodyPr vert="horz" lIns="91577" tIns="45789" rIns="91577" bIns="45789"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577" tIns="45789" rIns="91577" bIns="45789" rtlCol="0"/>
          <a:lstStyle>
            <a:lvl1pPr algn="l">
              <a:defRPr sz="1200"/>
            </a:lvl1pPr>
          </a:lstStyle>
          <a:p>
            <a:endParaRPr lang="de-DE"/>
          </a:p>
        </p:txBody>
      </p:sp>
      <p:sp>
        <p:nvSpPr>
          <p:cNvPr id="3" name="Datumsplatzhalter 2"/>
          <p:cNvSpPr>
            <a:spLocks noGrp="1"/>
          </p:cNvSpPr>
          <p:nvPr>
            <p:ph type="dt" idx="1"/>
          </p:nvPr>
        </p:nvSpPr>
        <p:spPr>
          <a:xfrm>
            <a:off x="3850444" y="0"/>
            <a:ext cx="2945659" cy="496411"/>
          </a:xfrm>
          <a:prstGeom prst="rect">
            <a:avLst/>
          </a:prstGeom>
        </p:spPr>
        <p:txBody>
          <a:bodyPr vert="horz" lIns="91577" tIns="45789" rIns="91577" bIns="45789" rtlCol="0"/>
          <a:lstStyle>
            <a:lvl1pPr algn="r">
              <a:defRPr sz="1200"/>
            </a:lvl1pPr>
          </a:lstStyle>
          <a:p>
            <a:fld id="{03B55E56-2990-C745-88B9-6378D75E0E12}" type="datetimeFigureOut">
              <a:rPr lang="de-DE" smtClean="0"/>
              <a:t>04.04.2020</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77" tIns="45789" rIns="91577" bIns="45789"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577" tIns="45789" rIns="91577" bIns="45789"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577" tIns="45789" rIns="91577" bIns="45789"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577" tIns="45789" rIns="91577" bIns="45789"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ivi.de/register/kartenansich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a:t>Datenquelle: Covid19_Liste, Datenblätter: </a:t>
            </a:r>
          </a:p>
          <a:p>
            <a:pPr defTabSz="457886">
              <a:defRPr/>
            </a:pPr>
            <a:r>
              <a:rPr lang="de-DE" dirty="0"/>
              <a:t>Gesamtzahl Fälle: bestätigte Fälle (00 Uhr)</a:t>
            </a:r>
          </a:p>
          <a:p>
            <a:pPr defTabSz="457886">
              <a:defRPr/>
            </a:pPr>
            <a:r>
              <a:rPr lang="de-DE" dirty="0"/>
              <a:t>Anzahl Todesfälle: bestätigte Fälle (00 Uhr), Filter </a:t>
            </a:r>
            <a:r>
              <a:rPr lang="de-DE" dirty="0" err="1"/>
              <a:t>VerstorbenStatus</a:t>
            </a:r>
            <a:r>
              <a:rPr lang="de-DE" dirty="0"/>
              <a:t>=Ja</a:t>
            </a:r>
          </a:p>
          <a:p>
            <a:pPr defTabSz="457886">
              <a:defRPr/>
            </a:pPr>
            <a:r>
              <a:rPr lang="de-DE" dirty="0" smtClean="0">
                <a:solidFill>
                  <a:schemeClr val="tx1"/>
                </a:solidFill>
              </a:rPr>
              <a:t>Betroffene Bundesländer: </a:t>
            </a:r>
            <a:r>
              <a:rPr lang="de-DE" dirty="0" err="1"/>
              <a:t>MeldeBundesland</a:t>
            </a:r>
            <a:endParaRPr lang="de-DE" dirty="0"/>
          </a:p>
          <a:p>
            <a:pPr defTabSz="457886">
              <a:defRPr/>
            </a:pPr>
            <a:r>
              <a:rPr lang="de-DE" dirty="0" smtClean="0">
                <a:solidFill>
                  <a:schemeClr val="tx1"/>
                </a:solidFill>
              </a:rPr>
              <a:t>Betroffene Landkreise: Meldelandkreis</a:t>
            </a:r>
          </a:p>
          <a:p>
            <a:pPr defTabSz="457886">
              <a:defRPr/>
            </a:pP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13</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Meldeaktivität 7 Tage</a:t>
            </a:r>
          </a:p>
          <a:p>
            <a:pPr defTabSz="457886">
              <a:defRPr/>
            </a:pPr>
            <a:r>
              <a:rPr lang="de-DE" dirty="0"/>
              <a:t>Ansprechpartner Erstellung </a:t>
            </a:r>
            <a:r>
              <a:rPr lang="de-DE" dirty="0" err="1"/>
              <a:t>RegioGraph</a:t>
            </a:r>
            <a:r>
              <a:rPr lang="de-DE" dirty="0"/>
              <a:t> Karten: Mirko Faber</a:t>
            </a:r>
          </a:p>
        </p:txBody>
      </p:sp>
      <p:sp>
        <p:nvSpPr>
          <p:cNvPr id="4" name="Foliennummernplatzhalter 3"/>
          <p:cNvSpPr>
            <a:spLocks noGrp="1"/>
          </p:cNvSpPr>
          <p:nvPr>
            <p:ph type="sldNum" sz="quarter" idx="10"/>
          </p:nvPr>
        </p:nvSpPr>
        <p:spPr/>
        <p:txBody>
          <a:bodyPr/>
          <a:lstStyle/>
          <a:p>
            <a:fld id="{E7DB3B74-E7C2-B34F-8624-8515ACB00503}" type="slidenum">
              <a:rPr lang="de-DE" smtClean="0"/>
              <a:t>14</a:t>
            </a:fld>
            <a:endParaRPr lang="de-DE"/>
          </a:p>
        </p:txBody>
      </p:sp>
    </p:spTree>
    <p:extLst>
      <p:ext uri="{BB962C8B-B14F-4D97-AF65-F5344CB8AC3E}">
        <p14:creationId xmlns:p14="http://schemas.microsoft.com/office/powerpoint/2010/main" val="3367496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kreise_xxxx-xx-xx_optionEM5_00</a:t>
            </a:r>
          </a:p>
          <a:p>
            <a:r>
              <a:rPr lang="de-DE" dirty="0"/>
              <a:t>Ansprechpartner Erstellung Trendanalysen: Alexander Ulrich</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15</a:t>
            </a:fld>
            <a:endParaRPr lang="de-DE"/>
          </a:p>
        </p:txBody>
      </p:sp>
    </p:spTree>
    <p:extLst>
      <p:ext uri="{BB962C8B-B14F-4D97-AF65-F5344CB8AC3E}">
        <p14:creationId xmlns:p14="http://schemas.microsoft.com/office/powerpoint/2010/main" val="220979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16</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CSV-Dateien zu Trendanalysen von Alexander Ulrich </a:t>
            </a:r>
          </a:p>
          <a:p>
            <a:endParaRPr lang="de-DE" dirty="0"/>
          </a:p>
          <a:p>
            <a:r>
              <a:rPr lang="de-DE" dirty="0"/>
              <a:t>Top 15 Landkreis nach Fällen: top15_cases; </a:t>
            </a:r>
          </a:p>
          <a:p>
            <a:r>
              <a:rPr lang="de-DE" dirty="0"/>
              <a:t>Top 15 Landkreis nach Inzidenzen: top15_incidence</a:t>
            </a:r>
          </a:p>
          <a:p>
            <a:r>
              <a:rPr lang="de-DE" dirty="0"/>
              <a:t>Exponentieller Trend</a:t>
            </a:r>
            <a:r>
              <a:rPr lang="de-DE" sz="1400" dirty="0"/>
              <a:t>: top15_expgrowth</a:t>
            </a:r>
          </a:p>
          <a:p>
            <a:r>
              <a:rPr lang="de-DE" sz="1400" dirty="0"/>
              <a:t>Exportierte Fälle: top15_export</a:t>
            </a:r>
          </a:p>
          <a:p>
            <a:pPr defTabSz="457886">
              <a:defRPr/>
            </a:pPr>
            <a:endParaRPr lang="de-DE" dirty="0" smtClean="0"/>
          </a:p>
          <a:p>
            <a:pPr defTabSz="457886">
              <a:defRPr/>
            </a:pPr>
            <a:r>
              <a:rPr lang="de-DE" dirty="0" smtClean="0"/>
              <a:t>7 Tages Inzidenz:</a:t>
            </a:r>
            <a:r>
              <a:rPr lang="de-DE" baseline="0" dirty="0" smtClean="0"/>
              <a:t> </a:t>
            </a:r>
            <a:r>
              <a:rPr lang="de-DE" dirty="0"/>
              <a:t>Covid19_Liste, Datenblatt: </a:t>
            </a:r>
            <a:r>
              <a:rPr lang="de-DE" dirty="0" smtClean="0"/>
              <a:t>Meldelandkreis, Inzidenzen letzte 7 Tagen: nach Größe absteigend sortieren</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17</a:t>
            </a:fld>
            <a:endParaRPr lang="de-DE"/>
          </a:p>
        </p:txBody>
      </p:sp>
    </p:spTree>
    <p:extLst>
      <p:ext uri="{BB962C8B-B14F-4D97-AF65-F5344CB8AC3E}">
        <p14:creationId xmlns:p14="http://schemas.microsoft.com/office/powerpoint/2010/main" val="367718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Bundesland/Anzahl Nennungen: 2. </a:t>
            </a:r>
            <a:r>
              <a:rPr lang="de-DE" dirty="0" smtClean="0"/>
              <a:t>Ebene</a:t>
            </a:r>
            <a:r>
              <a:rPr lang="de-DE" baseline="0" dirty="0" smtClean="0"/>
              <a:t>; nach Deutschland filtern 	</a:t>
            </a:r>
          </a:p>
          <a:p>
            <a:pPr defTabSz="457886">
              <a:defRPr/>
            </a:pPr>
            <a:r>
              <a:rPr lang="de-DE" dirty="0"/>
              <a:t>Häufig genannte Kreise: 3. Ebene; nach Bundesländern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18</a:t>
            </a:fld>
            <a:endParaRPr lang="de-DE"/>
          </a:p>
        </p:txBody>
      </p:sp>
    </p:spTree>
    <p:extLst>
      <p:ext uri="{BB962C8B-B14F-4D97-AF65-F5344CB8AC3E}">
        <p14:creationId xmlns:p14="http://schemas.microsoft.com/office/powerpoint/2010/main" val="1145271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19</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endParaRPr lang="de-DE" dirty="0" smtClean="0"/>
          </a:p>
          <a:p>
            <a:r>
              <a:rPr lang="de-DE" dirty="0" smtClean="0"/>
              <a:t>Excel-Tabelle: COVID-19-Stand_Liste; Reiter Alter-Geschlecht </a:t>
            </a:r>
          </a:p>
          <a:p>
            <a:r>
              <a:rPr lang="de-DE" dirty="0" smtClean="0"/>
              <a:t>Excel-Tabelle: COVID-19-Stand_Liste; Reiter Todesfälle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20</a:t>
            </a:fld>
            <a:endParaRPr lang="de-DE"/>
          </a:p>
        </p:txBody>
      </p:sp>
    </p:spTree>
    <p:extLst>
      <p:ext uri="{BB962C8B-B14F-4D97-AF65-F5344CB8AC3E}">
        <p14:creationId xmlns:p14="http://schemas.microsoft.com/office/powerpoint/2010/main" val="79631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pPr defTabSz="457886">
              <a:defRPr/>
            </a:pPr>
            <a:endParaRPr lang="de-DE" dirty="0"/>
          </a:p>
          <a:p>
            <a:pPr defTabSz="457886">
              <a:defRPr/>
            </a:pPr>
            <a:r>
              <a:rPr lang="de-DE" dirty="0" smtClean="0"/>
              <a:t>Reiter:</a:t>
            </a:r>
            <a:r>
              <a:rPr lang="de-DE" baseline="0" dirty="0" smtClean="0"/>
              <a:t> Entwicklung Fallzahlen(ganz hinten)</a:t>
            </a:r>
            <a:endParaRPr lang="de-DE" dirty="0"/>
          </a:p>
          <a:p>
            <a:pPr defTabSz="457886">
              <a:defRPr/>
            </a:pPr>
            <a:endParaRPr lang="de-DE" dirty="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nur</a:t>
            </a:r>
            <a:r>
              <a:rPr lang="de-DE" baseline="0" dirty="0" smtClean="0"/>
              <a:t> einmal die Woche aktualisiert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23</a:t>
            </a:fld>
            <a:endParaRPr lang="de-DE"/>
          </a:p>
        </p:txBody>
      </p:sp>
    </p:spTree>
    <p:extLst>
      <p:ext uri="{BB962C8B-B14F-4D97-AF65-F5344CB8AC3E}">
        <p14:creationId xmlns:p14="http://schemas.microsoft.com/office/powerpoint/2010/main" val="3506442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nur</a:t>
            </a:r>
            <a:r>
              <a:rPr lang="de-DE" baseline="0" dirty="0" smtClean="0"/>
              <a:t> einmal die Woche aktualisiert</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24</a:t>
            </a:fld>
            <a:endParaRPr lang="de-DE"/>
          </a:p>
        </p:txBody>
      </p:sp>
    </p:spTree>
    <p:extLst>
      <p:ext uri="{BB962C8B-B14F-4D97-AF65-F5344CB8AC3E}">
        <p14:creationId xmlns:p14="http://schemas.microsoft.com/office/powerpoint/2010/main" val="66462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25</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26</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Ansprechpartner</a:t>
            </a:r>
            <a:r>
              <a:rPr lang="de-DE" baseline="0" dirty="0" smtClean="0"/>
              <a:t> </a:t>
            </a:r>
            <a:r>
              <a:rPr lang="de-DE" dirty="0" smtClean="0"/>
              <a:t>DIVI-</a:t>
            </a:r>
            <a:r>
              <a:rPr lang="de-DE" dirty="0" err="1" smtClean="0"/>
              <a:t>IntensivRegister</a:t>
            </a:r>
            <a:r>
              <a:rPr lang="de-DE" dirty="0" smtClean="0"/>
              <a:t>: Linus Grabenhenrich </a:t>
            </a:r>
          </a:p>
          <a:p>
            <a:r>
              <a:rPr lang="de-DE" dirty="0" smtClean="0"/>
              <a:t>Webseite DIVI-</a:t>
            </a:r>
            <a:r>
              <a:rPr lang="de-DE" dirty="0" err="1" smtClean="0"/>
              <a:t>IntensivRegister</a:t>
            </a:r>
            <a:r>
              <a:rPr lang="de-DE" dirty="0" smtClean="0"/>
              <a:t>: </a:t>
            </a:r>
            <a:r>
              <a:rPr lang="de-DE" u="sng" dirty="0">
                <a:hlinkClick r:id="rId3"/>
              </a:rPr>
              <a:t>https://www.divi.de/register/kartenansicht</a:t>
            </a:r>
            <a:endParaRPr lang="de-DE" dirty="0" smtClean="0"/>
          </a:p>
        </p:txBody>
      </p:sp>
      <p:sp>
        <p:nvSpPr>
          <p:cNvPr id="4" name="Foliennummernplatzhalter 3"/>
          <p:cNvSpPr>
            <a:spLocks noGrp="1"/>
          </p:cNvSpPr>
          <p:nvPr>
            <p:ph type="sldNum" sz="quarter" idx="10"/>
          </p:nvPr>
        </p:nvSpPr>
        <p:spPr/>
        <p:txBody>
          <a:bodyPr/>
          <a:lstStyle/>
          <a:p>
            <a:fld id="{E7DB3B74-E7C2-B34F-8624-8515ACB00503}" type="slidenum">
              <a:rPr lang="de-DE" smtClean="0"/>
              <a:t>27</a:t>
            </a:fld>
            <a:endParaRPr lang="de-DE"/>
          </a:p>
        </p:txBody>
      </p:sp>
    </p:spTree>
    <p:extLst>
      <p:ext uri="{BB962C8B-B14F-4D97-AF65-F5344CB8AC3E}">
        <p14:creationId xmlns:p14="http://schemas.microsoft.com/office/powerpoint/2010/main" val="2502391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28</a:t>
            </a:fld>
            <a:endParaRPr lang="de-DE"/>
          </a:p>
        </p:txBody>
      </p:sp>
    </p:spTree>
    <p:extLst>
      <p:ext uri="{BB962C8B-B14F-4D97-AF65-F5344CB8AC3E}">
        <p14:creationId xmlns:p14="http://schemas.microsoft.com/office/powerpoint/2010/main" val="16192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Slide 1: Abnahme der Mobilität deutschlandweit, tagesaufgelöst und gemittelt im März bis zum 23.3.</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29</a:t>
            </a:fld>
            <a:endParaRPr lang="de-DE"/>
          </a:p>
        </p:txBody>
      </p:sp>
    </p:spTree>
    <p:extLst>
      <p:ext uri="{BB962C8B-B14F-4D97-AF65-F5344CB8AC3E}">
        <p14:creationId xmlns:p14="http://schemas.microsoft.com/office/powerpoint/2010/main" val="3021669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Bayern spezifisch der Effekt der Ausgangsperre, die Reduktion der Mobilität von 40 auf 60% bundeslandesweit.</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30</a:t>
            </a:fld>
            <a:endParaRPr lang="de-DE"/>
          </a:p>
        </p:txBody>
      </p:sp>
    </p:spTree>
    <p:extLst>
      <p:ext uri="{BB962C8B-B14F-4D97-AF65-F5344CB8AC3E}">
        <p14:creationId xmlns:p14="http://schemas.microsoft.com/office/powerpoint/2010/main" val="147304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Vergleich der Mobilität (Beispiel Ruhgebiet und Berlin) am 23.3. im vergleich zur Vorwoche. Reduktion um etwa 31% </a:t>
            </a:r>
          </a:p>
        </p:txBody>
      </p:sp>
      <p:sp>
        <p:nvSpPr>
          <p:cNvPr id="4" name="Foliennummernplatzhalter 3"/>
          <p:cNvSpPr>
            <a:spLocks noGrp="1"/>
          </p:cNvSpPr>
          <p:nvPr>
            <p:ph type="sldNum" sz="quarter" idx="10"/>
          </p:nvPr>
        </p:nvSpPr>
        <p:spPr/>
        <p:txBody>
          <a:bodyPr/>
          <a:lstStyle/>
          <a:p>
            <a:fld id="{E7DB3B74-E7C2-B34F-8624-8515ACB00503}" type="slidenum">
              <a:rPr lang="de-DE" smtClean="0"/>
              <a:t>31</a:t>
            </a:fld>
            <a:endParaRPr lang="de-DE"/>
          </a:p>
        </p:txBody>
      </p:sp>
    </p:spTree>
    <p:extLst>
      <p:ext uri="{BB962C8B-B14F-4D97-AF65-F5344CB8AC3E}">
        <p14:creationId xmlns:p14="http://schemas.microsoft.com/office/powerpoint/2010/main" val="3558690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Titel </a:t>
            </a:r>
            <a:r>
              <a:rPr lang="de-DE" b="1" dirty="0" smtClean="0"/>
              <a:t>Anzahl </a:t>
            </a:r>
            <a:r>
              <a:rPr lang="de-DE" dirty="0" smtClean="0"/>
              <a:t>der Aktivitäten aktualisieren</a:t>
            </a:r>
            <a:r>
              <a:rPr lang="de-DE" baseline="0" dirty="0" smtClean="0"/>
              <a:t> </a:t>
            </a:r>
          </a:p>
          <a:p>
            <a:r>
              <a:rPr lang="de-DE" baseline="0" dirty="0" smtClean="0"/>
              <a:t>Datenquelle: S:\Projekte\RKI_nCoV-Lage\1.Lagemanagement\1.9.Intern.Kommunikation_12-IfSG\nCoV-Übersicht_Cluster-KoNa.xlsx  </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32</a:t>
            </a:fld>
            <a:endParaRPr lang="de-DE"/>
          </a:p>
        </p:txBody>
      </p:sp>
    </p:spTree>
    <p:extLst>
      <p:ext uri="{BB962C8B-B14F-4D97-AF65-F5344CB8AC3E}">
        <p14:creationId xmlns:p14="http://schemas.microsoft.com/office/powerpoint/2010/main" val="1509666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a:t>
            </a:r>
          </a:p>
          <a:p>
            <a:r>
              <a:rPr lang="de-DE" dirty="0" smtClean="0"/>
              <a:t>Excel-Datei: </a:t>
            </a:r>
            <a:r>
              <a:rPr lang="de-DE" dirty="0" err="1" smtClean="0"/>
              <a:t>Zahlen_Genesene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05412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35</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36</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Wird 1x</a:t>
            </a:r>
            <a:r>
              <a:rPr lang="de-DE" baseline="0" dirty="0" smtClean="0"/>
              <a:t> wöchentlich mittwochs aktualisiert, siehe </a:t>
            </a:r>
            <a:r>
              <a:rPr lang="de-DE" dirty="0"/>
              <a:t>Influenza-Wochenbericht https://influenza.rki.de/Wochenberichte.aspx </a:t>
            </a:r>
          </a:p>
        </p:txBody>
      </p:sp>
      <p:sp>
        <p:nvSpPr>
          <p:cNvPr id="4" name="Foliennummernplatzhalter 3"/>
          <p:cNvSpPr>
            <a:spLocks noGrp="1"/>
          </p:cNvSpPr>
          <p:nvPr>
            <p:ph type="sldNum" sz="quarter" idx="10"/>
          </p:nvPr>
        </p:nvSpPr>
        <p:spPr/>
        <p:txBody>
          <a:bodyPr/>
          <a:lstStyle/>
          <a:p>
            <a:fld id="{E7DB3B74-E7C2-B34F-8624-8515ACB00503}" type="slidenum">
              <a:rPr lang="de-DE" smtClean="0"/>
              <a:t>37</a:t>
            </a:fld>
            <a:endParaRPr lang="de-DE"/>
          </a:p>
        </p:txBody>
      </p:sp>
    </p:spTree>
    <p:extLst>
      <p:ext uri="{BB962C8B-B14F-4D97-AF65-F5344CB8AC3E}">
        <p14:creationId xmlns:p14="http://schemas.microsoft.com/office/powerpoint/2010/main" val="3287797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38</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39</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40</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Wird 1x</a:t>
            </a:r>
            <a:r>
              <a:rPr lang="de-DE" baseline="0" dirty="0" smtClean="0"/>
              <a:t> wöchentlich mittwochs aktualisiert, siehe </a:t>
            </a:r>
            <a:r>
              <a:rPr lang="de-DE" dirty="0"/>
              <a:t>Influenza-Wochenbericht https://influenza.rki.de/Wochenberichte.aspx </a:t>
            </a:r>
            <a:endParaRPr lang="de-DE" dirty="0" smtClean="0"/>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41</a:t>
            </a:fld>
            <a:endParaRPr lang="de-DE"/>
          </a:p>
        </p:txBody>
      </p:sp>
    </p:spTree>
    <p:extLst>
      <p:ext uri="{BB962C8B-B14F-4D97-AF65-F5344CB8AC3E}">
        <p14:creationId xmlns:p14="http://schemas.microsoft.com/office/powerpoint/2010/main" val="1892962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42</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43</a:t>
            </a:fld>
            <a:endParaRPr lang="de-DE"/>
          </a:p>
        </p:txBody>
      </p:sp>
    </p:spTree>
    <p:extLst>
      <p:ext uri="{BB962C8B-B14F-4D97-AF65-F5344CB8AC3E}">
        <p14:creationId xmlns:p14="http://schemas.microsoft.com/office/powerpoint/2010/main" val="377807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44</a:t>
            </a:fld>
            <a:endParaRPr lang="de-DE"/>
          </a:p>
        </p:txBody>
      </p:sp>
    </p:spTree>
    <p:extLst>
      <p:ext uri="{BB962C8B-B14F-4D97-AF65-F5344CB8AC3E}">
        <p14:creationId xmlns:p14="http://schemas.microsoft.com/office/powerpoint/2010/main" val="49192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Dashboard</a:t>
            </a:r>
          </a:p>
        </p:txBody>
      </p:sp>
      <p:sp>
        <p:nvSpPr>
          <p:cNvPr id="4" name="Foliennummernplatzhalter 3"/>
          <p:cNvSpPr>
            <a:spLocks noGrp="1"/>
          </p:cNvSpPr>
          <p:nvPr>
            <p:ph type="sldNum" sz="quarter" idx="10"/>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19589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Datenblatt: </a:t>
            </a:r>
            <a:r>
              <a:rPr lang="de-DE" dirty="0" err="1"/>
              <a:t>EpiCurve</a:t>
            </a: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728811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Datenquelle: Covid19_Liste, Datenblätter: </a:t>
            </a:r>
            <a:r>
              <a:rPr lang="de-DE" dirty="0" smtClean="0"/>
              <a:t>Expositionsort 		</a:t>
            </a:r>
            <a:r>
              <a:rPr lang="de-DE" baseline="0" dirty="0" smtClean="0"/>
              <a:t>- Wichtig: vor der nächsten Filterung den vorherigen Filter entfernen! </a:t>
            </a:r>
            <a:endParaRPr lang="de-DE" dirty="0" smtClean="0"/>
          </a:p>
          <a:p>
            <a:pPr defTabSz="457886">
              <a:defRPr/>
            </a:pPr>
            <a:r>
              <a:rPr lang="de-DE" baseline="0" dirty="0" smtClean="0"/>
              <a:t>Expositionsland: 1. </a:t>
            </a:r>
            <a:r>
              <a:rPr lang="de-DE" dirty="0" smtClean="0"/>
              <a:t>Ebene (ohne Deutschland)</a:t>
            </a:r>
          </a:p>
          <a:p>
            <a:pPr defTabSz="457886">
              <a:defRPr/>
            </a:pPr>
            <a:r>
              <a:rPr lang="de-DE" baseline="0" dirty="0" smtClean="0"/>
              <a:t>Häufig genannte Regionen: 2. </a:t>
            </a:r>
            <a:r>
              <a:rPr lang="de-DE" dirty="0" smtClean="0"/>
              <a:t>Ebene; </a:t>
            </a:r>
            <a:r>
              <a:rPr lang="de-DE" dirty="0"/>
              <a:t>nach Land filtern</a:t>
            </a:r>
            <a:endParaRPr lang="de-DE" baseline="0" dirty="0" smtClean="0"/>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85646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smtClean="0"/>
              <a:t>Bitte nicht als Bild einfügen, dann können einfach täglich nur die Zahlen ersetzt werden!</a:t>
            </a:r>
          </a:p>
          <a:p>
            <a:pPr defTabSz="457886">
              <a:defRPr/>
            </a:pPr>
            <a:r>
              <a:rPr lang="de-DE" dirty="0" smtClean="0"/>
              <a:t>Datenquelle</a:t>
            </a:r>
            <a:r>
              <a:rPr lang="de-DE" dirty="0"/>
              <a:t>: Covid19_Liste, Datenblätter: </a:t>
            </a:r>
          </a:p>
          <a:p>
            <a:pPr defTabSz="457886">
              <a:defRPr/>
            </a:pPr>
            <a:r>
              <a:rPr lang="de-DE" dirty="0"/>
              <a:t>Anzahl, Differenz Vortag, Inzidenz: </a:t>
            </a:r>
            <a:r>
              <a:rPr lang="de-DE" dirty="0" err="1"/>
              <a:t>MeldeBundesland</a:t>
            </a:r>
            <a:endParaRPr lang="de-DE" dirty="0"/>
          </a:p>
          <a:p>
            <a:pPr defTabSz="457886">
              <a:defRPr/>
            </a:pPr>
            <a:r>
              <a:rPr lang="de-DE" dirty="0"/>
              <a:t>Todesfälle: Todesfälle</a:t>
            </a:r>
          </a:p>
          <a:p>
            <a:pPr defTabSz="457886">
              <a:defRPr/>
            </a:pPr>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81093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Ordner des aktuellen Lageberichts S:\Projekte\RKI_nCoV-Lage\3.Kommunikation\3.7.Lageberichte; PDF Datei: bundesländerxxxx-xx-xx_optionEM5_00</a:t>
            </a:r>
          </a:p>
          <a:p>
            <a:r>
              <a:rPr lang="de-DE" dirty="0"/>
              <a:t>Ansprechpartner Erstellung Trendanalysen: Alexander Ulrich</a:t>
            </a:r>
          </a:p>
          <a:p>
            <a:endParaRPr lang="de-DE" dirty="0"/>
          </a:p>
          <a:p>
            <a:r>
              <a:rPr lang="de-DE" dirty="0"/>
              <a:t>es wird Erkrankungsdatum verwendet wenn vorhanden ansonsten das Meldedatum minus 5 Tage (</a:t>
            </a:r>
            <a:r>
              <a:rPr lang="de-DE" dirty="0" err="1"/>
              <a:t>durschn</a:t>
            </a:r>
            <a:r>
              <a:rPr lang="de-DE" dirty="0"/>
              <a:t>. Meldeverzug)</a:t>
            </a:r>
          </a:p>
        </p:txBody>
      </p:sp>
      <p:sp>
        <p:nvSpPr>
          <p:cNvPr id="4" name="Foliennummernplatzhalter 3"/>
          <p:cNvSpPr>
            <a:spLocks noGrp="1"/>
          </p:cNvSpPr>
          <p:nvPr>
            <p:ph type="sldNum" sz="quarter" idx="10"/>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1114897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457886">
              <a:defRPr/>
            </a:pPr>
            <a:r>
              <a:rPr lang="de-DE" dirty="0"/>
              <a:t>Quelle: Ordner des aktuellen Lageberichts S:\Projekte\RKI_nCoV-Lage\3.Kommunikation\3.7.Lageberichte; Datei: Covid-19_LK (zur Auswahl: Grafik mit/ohne Fallzahlen, in deutsch/ englisch) </a:t>
            </a:r>
          </a:p>
          <a:p>
            <a:pPr defTabSz="457886">
              <a:defRPr/>
            </a:pPr>
            <a:r>
              <a:rPr lang="de-DE" dirty="0"/>
              <a:t>Ansprechpartner Erstellung </a:t>
            </a:r>
            <a:r>
              <a:rPr lang="de-DE" dirty="0" err="1"/>
              <a:t>RegioGraph</a:t>
            </a:r>
            <a:r>
              <a:rPr lang="de-DE" dirty="0"/>
              <a:t> Karten: Mirko Faber</a:t>
            </a:r>
          </a:p>
          <a:p>
            <a:endParaRPr lang="de-DE" dirty="0"/>
          </a:p>
        </p:txBody>
      </p:sp>
      <p:sp>
        <p:nvSpPr>
          <p:cNvPr id="4" name="Foliennummernplatzhalter 3"/>
          <p:cNvSpPr>
            <a:spLocks noGrp="1"/>
          </p:cNvSpPr>
          <p:nvPr>
            <p:ph type="sldNum" sz="quarter" idx="10"/>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384653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3" name="Bild 12" descr="RKI-Logo_RGB_P300C.tif"/>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pic>
        <p:nvPicPr>
          <p:cNvPr id="12" name="Bild 11" descr="RKI-Logo_RGB_P300C.tif"/>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Inhaltsplatzhalter 2"/>
          <p:cNvSpPr>
            <a:spLocks noGrp="1"/>
          </p:cNvSpPr>
          <p:nvPr>
            <p:ph sz="quarter" idx="13"/>
          </p:nvPr>
        </p:nvSpPr>
        <p:spPr>
          <a:xfrm>
            <a:off x="457199" y="1155700"/>
            <a:ext cx="8092593"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9" name="Datumsplatzhalter 8"/>
          <p:cNvSpPr>
            <a:spLocks noGrp="1"/>
          </p:cNvSpPr>
          <p:nvPr>
            <p:ph type="dt" sz="half" idx="14"/>
          </p:nvPr>
        </p:nvSpPr>
        <p:spPr/>
        <p:txBody>
          <a:bodyPr/>
          <a:lstStyle/>
          <a:p>
            <a:r>
              <a:rPr lang="de-DE" smtClean="0"/>
              <a:t>03.04.2020</a:t>
            </a:r>
            <a:endParaRPr lang="de-DE" dirty="0"/>
          </a:p>
        </p:txBody>
      </p:sp>
      <p:sp>
        <p:nvSpPr>
          <p:cNvPr id="10" name="Fußzeilenplatzhalter 9"/>
          <p:cNvSpPr>
            <a:spLocks noGrp="1"/>
          </p:cNvSpPr>
          <p:nvPr>
            <p:ph type="ftr" sz="quarter" idx="15"/>
          </p:nvPr>
        </p:nvSpPr>
        <p:spPr/>
        <p:txBody>
          <a:bodyPr/>
          <a:lstStyle/>
          <a:p>
            <a:r>
              <a:rPr lang="de-DE" smtClean="0"/>
              <a:t>Update: COVID-19 National</a:t>
            </a:r>
            <a:endParaRPr lang="de-DE" dirty="0"/>
          </a:p>
        </p:txBody>
      </p:sp>
      <p:sp>
        <p:nvSpPr>
          <p:cNvPr id="12" name="Foliennummernplatzhalter 11"/>
          <p:cNvSpPr>
            <a:spLocks noGrp="1"/>
          </p:cNvSpPr>
          <p:nvPr>
            <p:ph type="sldNum" sz="quarter" idx="16"/>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9601967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8" name="Inhaltsplatzhalter 7"/>
          <p:cNvSpPr>
            <a:spLocks noGrp="1"/>
          </p:cNvSpPr>
          <p:nvPr>
            <p:ph sz="quarter" idx="13"/>
          </p:nvPr>
        </p:nvSpPr>
        <p:spPr>
          <a:xfrm>
            <a:off x="4606442" y="1155699"/>
            <a:ext cx="3943350" cy="52959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7"/>
          <p:cNvSpPr>
            <a:spLocks noGrp="1"/>
          </p:cNvSpPr>
          <p:nvPr>
            <p:ph sz="quarter" idx="14"/>
          </p:nvPr>
        </p:nvSpPr>
        <p:spPr>
          <a:xfrm>
            <a:off x="454844" y="1155699"/>
            <a:ext cx="3943350" cy="52959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11" name="Datumsplatzhalter 10"/>
          <p:cNvSpPr>
            <a:spLocks noGrp="1"/>
          </p:cNvSpPr>
          <p:nvPr>
            <p:ph type="dt" sz="half" idx="15"/>
          </p:nvPr>
        </p:nvSpPr>
        <p:spPr/>
        <p:txBody>
          <a:bodyPr/>
          <a:lstStyle/>
          <a:p>
            <a:r>
              <a:rPr lang="de-DE" smtClean="0"/>
              <a:t>03.04.2020</a:t>
            </a:r>
            <a:endParaRPr lang="de-DE" dirty="0"/>
          </a:p>
        </p:txBody>
      </p:sp>
      <p:sp>
        <p:nvSpPr>
          <p:cNvPr id="12" name="Fußzeilenplatzhalter 11"/>
          <p:cNvSpPr>
            <a:spLocks noGrp="1"/>
          </p:cNvSpPr>
          <p:nvPr>
            <p:ph type="ftr" sz="quarter" idx="16"/>
          </p:nvPr>
        </p:nvSpPr>
        <p:spPr/>
        <p:txBody>
          <a:bodyPr/>
          <a:lstStyle/>
          <a:p>
            <a:r>
              <a:rPr lang="de-DE" smtClean="0"/>
              <a:t>Update: COVID-19 National</a:t>
            </a:r>
            <a:endParaRPr lang="de-DE" dirty="0"/>
          </a:p>
        </p:txBody>
      </p:sp>
      <p:sp>
        <p:nvSpPr>
          <p:cNvPr id="13" name="Foliennummernplatzhalter 12"/>
          <p:cNvSpPr>
            <a:spLocks noGrp="1"/>
          </p:cNvSpPr>
          <p:nvPr>
            <p:ph type="sldNum" sz="quarter" idx="17"/>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28800253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p:cNvSpPr>
            <a:spLocks noGrp="1"/>
          </p:cNvSpPr>
          <p:nvPr>
            <p:ph type="dt" sz="half" idx="10"/>
          </p:nvPr>
        </p:nvSpPr>
        <p:spPr/>
        <p:txBody>
          <a:bodyPr/>
          <a:lstStyle/>
          <a:p>
            <a:r>
              <a:rPr lang="de-DE" smtClean="0"/>
              <a:t>03.04.2020</a:t>
            </a:r>
            <a:endParaRPr lang="de-DE" dirty="0"/>
          </a:p>
        </p:txBody>
      </p:sp>
      <p:sp>
        <p:nvSpPr>
          <p:cNvPr id="10" name="Fußzeilenplatzhalter 9"/>
          <p:cNvSpPr>
            <a:spLocks noGrp="1"/>
          </p:cNvSpPr>
          <p:nvPr>
            <p:ph type="ftr" sz="quarter" idx="11"/>
          </p:nvPr>
        </p:nvSpPr>
        <p:spPr/>
        <p:txBody>
          <a:bodyPr/>
          <a:lstStyle/>
          <a:p>
            <a:r>
              <a:rPr lang="de-DE" smtClean="0"/>
              <a:t>Update: COVID-19 National</a:t>
            </a:r>
            <a:endParaRPr lang="de-DE" dirty="0"/>
          </a:p>
        </p:txBody>
      </p:sp>
      <p:sp>
        <p:nvSpPr>
          <p:cNvPr id="11" name="Foliennummernplatzhalter 10"/>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2704512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03.04.2020</a:t>
            </a:r>
            <a:endParaRPr lang="de-DE" dirty="0"/>
          </a:p>
        </p:txBody>
      </p:sp>
      <p:sp>
        <p:nvSpPr>
          <p:cNvPr id="9" name="Fußzeilenplatzhalter 8"/>
          <p:cNvSpPr>
            <a:spLocks noGrp="1"/>
          </p:cNvSpPr>
          <p:nvPr>
            <p:ph type="ftr" sz="quarter" idx="11"/>
          </p:nvPr>
        </p:nvSpPr>
        <p:spPr/>
        <p:txBody>
          <a:bodyPr/>
          <a:lstStyle/>
          <a:p>
            <a:r>
              <a:rPr lang="de-DE" smtClean="0"/>
              <a:t>Update: COVID-19 National</a:t>
            </a:r>
            <a:endParaRPr lang="de-DE" dirty="0"/>
          </a:p>
        </p:txBody>
      </p:sp>
      <p:sp>
        <p:nvSpPr>
          <p:cNvPr id="10" name="Foliennummernplatzhalter 9"/>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36585586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r>
              <a:rPr lang="de-DE" smtClean="0">
                <a:solidFill>
                  <a:prstClr val="black">
                    <a:tint val="75000"/>
                  </a:prstClr>
                </a:solidFill>
              </a:rPr>
              <a:t>03.04.2020</a:t>
            </a:r>
            <a:endParaRPr lang="en-GB" dirty="0">
              <a:solidFill>
                <a:prstClr val="black">
                  <a:tint val="75000"/>
                </a:prstClr>
              </a:solidFill>
            </a:endParaRPr>
          </a:p>
        </p:txBody>
      </p:sp>
      <p:sp>
        <p:nvSpPr>
          <p:cNvPr id="4" name="Fußzeilenplatzhalter 3"/>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5" name="Foliennummernplatzhalter 4"/>
          <p:cNvSpPr>
            <a:spLocks noGrp="1"/>
          </p:cNvSpPr>
          <p:nvPr>
            <p:ph type="sldNum" sz="quarter" idx="12"/>
          </p:nvPr>
        </p:nvSpPr>
        <p:spPr/>
        <p:txBody>
          <a:bodyPr/>
          <a:lstStyle/>
          <a:p>
            <a:fld id="{9D0B30E5-E52B-4FF3-86B5-13F9C975F974}" type="slidenum">
              <a:rPr lang="en-GB" smtClean="0">
                <a:solidFill>
                  <a:prstClr val="black">
                    <a:tint val="75000"/>
                  </a:prstClr>
                </a:solidFill>
              </a:rPr>
              <a:pPr/>
              <a:t>‹Nr.›</a:t>
            </a:fld>
            <a:endParaRPr lang="en-GB" dirty="0">
              <a:solidFill>
                <a:prstClr val="black">
                  <a:tint val="75000"/>
                </a:prstClr>
              </a:solidFill>
            </a:endParaRPr>
          </a:p>
        </p:txBody>
      </p:sp>
    </p:spTree>
    <p:extLst>
      <p:ext uri="{BB962C8B-B14F-4D97-AF65-F5344CB8AC3E}">
        <p14:creationId xmlns:p14="http://schemas.microsoft.com/office/powerpoint/2010/main" val="36651024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r>
              <a:rPr lang="de-DE" smtClean="0"/>
              <a:t>03.04.2020</a:t>
            </a:r>
            <a:endParaRPr lang="en-US"/>
          </a:p>
        </p:txBody>
      </p:sp>
      <p:sp>
        <p:nvSpPr>
          <p:cNvPr id="5" name="Fußzeilenplatzhalter 4"/>
          <p:cNvSpPr>
            <a:spLocks noGrp="1"/>
          </p:cNvSpPr>
          <p:nvPr>
            <p:ph type="ftr" sz="quarter" idx="11"/>
          </p:nvPr>
        </p:nvSpPr>
        <p:spPr/>
        <p:txBody>
          <a:bodyPr/>
          <a:lstStyle/>
          <a:p>
            <a:r>
              <a:rPr lang="en-US" smtClean="0"/>
              <a:t>Update: COVID-19 National</a:t>
            </a:r>
            <a:endParaRPr lang="en-US"/>
          </a:p>
        </p:txBody>
      </p:sp>
      <p:sp>
        <p:nvSpPr>
          <p:cNvPr id="6" name="Foliennummernplatzhalter 5"/>
          <p:cNvSpPr>
            <a:spLocks noGrp="1"/>
          </p:cNvSpPr>
          <p:nvPr>
            <p:ph type="sldNum" sz="quarter" idx="12"/>
          </p:nvPr>
        </p:nvSpPr>
        <p:spPr/>
        <p:txBody>
          <a:bodyPr/>
          <a:lstStyle/>
          <a:p>
            <a:fld id="{651AB1F9-A627-461B-A50E-819796678EC7}" type="slidenum">
              <a:rPr lang="en-US" smtClean="0"/>
              <a:t>‹Nr.›</a:t>
            </a:fld>
            <a:endParaRPr lang="en-US"/>
          </a:p>
        </p:txBody>
      </p:sp>
    </p:spTree>
    <p:extLst>
      <p:ext uri="{BB962C8B-B14F-4D97-AF65-F5344CB8AC3E}">
        <p14:creationId xmlns:p14="http://schemas.microsoft.com/office/powerpoint/2010/main" val="210053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r>
              <a:rPr lang="de-DE" smtClean="0"/>
              <a:t>03.04.2020</a:t>
            </a:r>
            <a:endParaRPr lang="de-DE" dirty="0"/>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r>
              <a:rPr lang="de-DE" smtClean="0"/>
              <a:t>Update: COVID-19 National</a:t>
            </a:r>
            <a:endParaRPr lang="de-DE" dirty="0"/>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10" cstate="screen">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3D4E5546-5335-5647-A96F-CE3BCF4D161A}"/>
              </a:ext>
            </a:extLst>
          </p:cNvPr>
          <p:cNvCxnSpPr/>
          <p:nvPr userDrawn="1"/>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61" r:id="rId5"/>
    <p:sldLayoutId id="2147483655" r:id="rId6"/>
    <p:sldLayoutId id="2147483662" r:id="rId7"/>
    <p:sldLayoutId id="2147483663" r:id="rId8"/>
  </p:sldLayoutIdLst>
  <p:timing>
    <p:tnLst>
      <p:par>
        <p:cTn id="1" dur="indefinite" restart="never" nodeType="tmRoot"/>
      </p:par>
    </p:tnLst>
  </p:timing>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file:///\\rki.local\daten\Projekte\RKI_nCoV-Lage\1.Lagemanagement\1.9.Intern.Kommunikation_12-IfSG\nCoV-&#220;bersicht_Cluster-KoNa.xls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s://www.euromomo.eu/" TargetMode="Externa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rocs.hu-berlin.de/corona/docs/forecast/results_by_country/"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t>COVID-19: Fälle in Deutschland </a:t>
            </a:r>
            <a:r>
              <a:rPr lang="de-DE" b="0" dirty="0" smtClean="0">
                <a:solidFill>
                  <a:schemeClr val="tx1"/>
                </a:solidFill>
              </a:rPr>
              <a:t>(Datenstand </a:t>
            </a:r>
            <a:r>
              <a:rPr lang="de-DE" b="0" dirty="0" smtClean="0">
                <a:solidFill>
                  <a:srgbClr val="FF0000"/>
                </a:solidFill>
              </a:rPr>
              <a:t>03</a:t>
            </a:r>
            <a:r>
              <a:rPr lang="de-DE" b="0" dirty="0" smtClean="0">
                <a:solidFill>
                  <a:schemeClr val="tx1"/>
                </a:solidFill>
              </a:rPr>
              <a:t>.04.2020,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smtClean="0"/>
              <a:t>03.04.2020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1</a:t>
            </a:fld>
            <a:endParaRPr lang="de-DE"/>
          </a:p>
        </p:txBody>
      </p:sp>
      <p:graphicFrame>
        <p:nvGraphicFramePr>
          <p:cNvPr id="22" name="Tabelle 21"/>
          <p:cNvGraphicFramePr>
            <a:graphicFrameLocks noGrp="1"/>
          </p:cNvGraphicFramePr>
          <p:nvPr>
            <p:extLst>
              <p:ext uri="{D42A27DB-BD31-4B8C-83A1-F6EECF244321}">
                <p14:modId xmlns:p14="http://schemas.microsoft.com/office/powerpoint/2010/main" val="456296791"/>
              </p:ext>
            </p:extLst>
          </p:nvPr>
        </p:nvGraphicFramePr>
        <p:xfrm>
          <a:off x="733423" y="1651000"/>
          <a:ext cx="7210427" cy="1956903"/>
        </p:xfrm>
        <a:graphic>
          <a:graphicData uri="http://schemas.openxmlformats.org/drawingml/2006/table">
            <a:tbl>
              <a:tblPr firstRow="1" bandRow="1">
                <a:tableStyleId>{5C22544A-7EE6-4342-B048-85BDC9FD1C3A}</a:tableStyleId>
              </a:tblPr>
              <a:tblGrid>
                <a:gridCol w="2333231"/>
                <a:gridCol w="1282710"/>
                <a:gridCol w="1797243"/>
                <a:gridCol w="1797243"/>
              </a:tblGrid>
              <a:tr h="396910">
                <a:tc>
                  <a:txBody>
                    <a:bodyPr/>
                    <a:lstStyle/>
                    <a:p>
                      <a:pPr algn="ctr"/>
                      <a:endParaRPr lang="de-DE" dirty="0">
                        <a:solidFill>
                          <a:schemeClr val="tx1"/>
                        </a:solidFill>
                      </a:endParaRPr>
                    </a:p>
                  </a:txBody>
                  <a:tcPr/>
                </a:tc>
                <a:tc>
                  <a:txBody>
                    <a:bodyPr/>
                    <a:lstStyle/>
                    <a:p>
                      <a:pPr algn="ctr"/>
                      <a:r>
                        <a:rPr lang="de-DE" dirty="0" smtClean="0">
                          <a:solidFill>
                            <a:schemeClr val="tx1"/>
                          </a:solidFill>
                        </a:rPr>
                        <a:t>Anzahl</a:t>
                      </a:r>
                      <a:endParaRPr lang="de-DE" dirty="0">
                        <a:solidFill>
                          <a:schemeClr val="tx1"/>
                        </a:solidFill>
                      </a:endParaRPr>
                    </a:p>
                  </a:txBody>
                  <a:tcPr/>
                </a:tc>
                <a:tc>
                  <a:txBody>
                    <a:bodyPr/>
                    <a:lstStyle/>
                    <a:p>
                      <a:pPr algn="ctr"/>
                      <a:r>
                        <a:rPr lang="de-DE" dirty="0" smtClean="0">
                          <a:solidFill>
                            <a:schemeClr val="tx1"/>
                          </a:solidFill>
                        </a:rPr>
                        <a:t>Änderung zum Vortag</a:t>
                      </a:r>
                      <a:endParaRPr lang="de-DE" dirty="0">
                        <a:solidFill>
                          <a:schemeClr val="tx1"/>
                        </a:solidFill>
                      </a:endParaRPr>
                    </a:p>
                  </a:txBody>
                  <a:tcPr/>
                </a:tc>
                <a:tc>
                  <a:txBody>
                    <a:bodyPr/>
                    <a:lstStyle/>
                    <a:p>
                      <a:pPr algn="ctr"/>
                      <a:r>
                        <a:rPr lang="de-DE" dirty="0" smtClean="0">
                          <a:solidFill>
                            <a:schemeClr val="tx1"/>
                          </a:solidFill>
                        </a:rPr>
                        <a:t>Inzidenz (Fälle/100.000 Einw.)</a:t>
                      </a:r>
                      <a:endParaRPr lang="de-DE" dirty="0">
                        <a:solidFill>
                          <a:schemeClr val="tx1"/>
                        </a:solidFill>
                      </a:endParaRPr>
                    </a:p>
                  </a:txBody>
                  <a:tcPr/>
                </a:tc>
              </a:tr>
              <a:tr h="402423">
                <a:tc>
                  <a:txBody>
                    <a:bodyPr/>
                    <a:lstStyle/>
                    <a:p>
                      <a:r>
                        <a:rPr lang="de-DE" dirty="0" smtClean="0">
                          <a:solidFill>
                            <a:schemeClr val="tx1"/>
                          </a:solidFill>
                        </a:rPr>
                        <a:t>In</a:t>
                      </a:r>
                      <a:r>
                        <a:rPr lang="de-DE" baseline="0" dirty="0" smtClean="0">
                          <a:solidFill>
                            <a:schemeClr val="tx1"/>
                          </a:solidFill>
                        </a:rPr>
                        <a:t> </a:t>
                      </a:r>
                      <a:r>
                        <a:rPr lang="de-DE" baseline="0" dirty="0" err="1" smtClean="0">
                          <a:solidFill>
                            <a:schemeClr val="tx1"/>
                          </a:solidFill>
                        </a:rPr>
                        <a:t>SurvNet</a:t>
                      </a:r>
                      <a:r>
                        <a:rPr lang="de-DE" baseline="0" dirty="0" smtClean="0">
                          <a:solidFill>
                            <a:schemeClr val="tx1"/>
                          </a:solidFill>
                        </a:rPr>
                        <a:t> übermittelte 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sz="1800" kern="1200" dirty="0">
                          <a:solidFill>
                            <a:schemeClr val="tx1"/>
                          </a:solidFill>
                          <a:latin typeface="+mn-lt"/>
                          <a:ea typeface="+mn-ea"/>
                          <a:cs typeface="+mn-cs"/>
                        </a:rPr>
                        <a:t>85.778</a:t>
                      </a:r>
                    </a:p>
                  </a:txBody>
                  <a:tcPr marL="9525" marR="9525" marT="9525" marB="0" anchor="ctr"/>
                </a:tc>
                <a:tc>
                  <a:txBody>
                    <a:bodyPr/>
                    <a:lstStyle/>
                    <a:p>
                      <a:pPr algn="ctr"/>
                      <a:r>
                        <a:rPr lang="de-DE" dirty="0" smtClean="0">
                          <a:solidFill>
                            <a:schemeClr val="tx1"/>
                          </a:solidFill>
                        </a:rPr>
                        <a:t>+ </a:t>
                      </a:r>
                      <a:r>
                        <a:rPr lang="de-DE" dirty="0" smtClean="0">
                          <a:solidFill>
                            <a:schemeClr val="tx1"/>
                          </a:solidFill>
                        </a:rPr>
                        <a:t>6.082 </a:t>
                      </a:r>
                      <a:r>
                        <a:rPr lang="de-DE" dirty="0" smtClean="0">
                          <a:solidFill>
                            <a:schemeClr val="tx1"/>
                          </a:solidFill>
                        </a:rPr>
                        <a:t>(7%)</a:t>
                      </a:r>
                      <a:endParaRPr lang="de-DE" dirty="0">
                        <a:solidFill>
                          <a:schemeClr val="tx1"/>
                        </a:solidFill>
                      </a:endParaRPr>
                    </a:p>
                  </a:txBody>
                  <a:tcPr anchor="ctr"/>
                </a:tc>
                <a:tc>
                  <a:txBody>
                    <a:bodyPr/>
                    <a:lstStyle/>
                    <a:p>
                      <a:pPr algn="ctr"/>
                      <a:r>
                        <a:rPr lang="de-DE" dirty="0" smtClean="0">
                          <a:solidFill>
                            <a:schemeClr val="tx1"/>
                          </a:solidFill>
                        </a:rPr>
                        <a:t>103</a:t>
                      </a:r>
                      <a:endParaRPr lang="de-DE" dirty="0">
                        <a:solidFill>
                          <a:schemeClr val="tx1"/>
                        </a:solidFill>
                      </a:endParaRPr>
                    </a:p>
                  </a:txBody>
                  <a:tcPr anchor="ctr"/>
                </a:tc>
              </a:tr>
              <a:tr h="402423">
                <a:tc>
                  <a:txBody>
                    <a:bodyPr/>
                    <a:lstStyle/>
                    <a:p>
                      <a:r>
                        <a:rPr lang="de-DE" dirty="0" smtClean="0">
                          <a:solidFill>
                            <a:schemeClr val="tx1"/>
                          </a:solidFill>
                        </a:rPr>
                        <a:t>Todesfälle</a:t>
                      </a:r>
                      <a:endParaRPr lang="de-DE" dirty="0">
                        <a:solidFill>
                          <a:schemeClr val="tx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e-DE" dirty="0" smtClean="0">
                          <a:solidFill>
                            <a:schemeClr val="tx1"/>
                          </a:solidFill>
                        </a:rPr>
                        <a:t>1.158</a:t>
                      </a:r>
                      <a:endParaRPr lang="de-DE" dirty="0">
                        <a:solidFill>
                          <a:schemeClr val="tx1"/>
                        </a:solidFill>
                      </a:endParaRPr>
                    </a:p>
                  </a:txBody>
                  <a:tcPr anchor="ctr"/>
                </a:tc>
                <a:tc>
                  <a:txBody>
                    <a:bodyPr/>
                    <a:lstStyle/>
                    <a:p>
                      <a:pPr algn="ctr"/>
                      <a:r>
                        <a:rPr lang="de-DE" dirty="0" smtClean="0">
                          <a:solidFill>
                            <a:schemeClr val="tx1"/>
                          </a:solidFill>
                        </a:rPr>
                        <a:t>+ 141 (12%)</a:t>
                      </a:r>
                      <a:endParaRPr lang="de-DE" dirty="0">
                        <a:solidFill>
                          <a:schemeClr val="tx1"/>
                        </a:solidFill>
                      </a:endParaRPr>
                    </a:p>
                  </a:txBody>
                  <a:tcPr anchor="ctr"/>
                </a:tc>
                <a:tc>
                  <a:txBody>
                    <a:bodyPr/>
                    <a:lstStyle/>
                    <a:p>
                      <a:pPr algn="ctr"/>
                      <a:endParaRPr lang="de-DE" dirty="0">
                        <a:solidFill>
                          <a:schemeClr val="tx1"/>
                        </a:solidFill>
                      </a:endParaRPr>
                    </a:p>
                  </a:txBody>
                  <a:tcPr anchor="ctr"/>
                </a:tc>
              </a:tr>
            </a:tbl>
          </a:graphicData>
        </a:graphic>
      </p:graphicFrame>
    </p:spTree>
    <p:extLst>
      <p:ext uri="{BB962C8B-B14F-4D97-AF65-F5344CB8AC3E}">
        <p14:creationId xmlns:p14="http://schemas.microsoft.com/office/powerpoint/2010/main" val="2180387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447409"/>
            <a:ext cx="8092592" cy="584775"/>
          </a:xfrm>
          <a:noFill/>
        </p:spPr>
        <p:txBody>
          <a:bodyPr/>
          <a:lstStyle/>
          <a:p>
            <a:r>
              <a:rPr lang="de-DE" dirty="0" smtClean="0"/>
              <a:t>COVID-19: Geografische Verteilung in Deutschland </a:t>
            </a:r>
            <a:br>
              <a:rPr lang="de-DE" dirty="0" smtClean="0"/>
            </a:br>
            <a:r>
              <a:rPr lang="de-DE" sz="1600" b="0" dirty="0" smtClean="0">
                <a:solidFill>
                  <a:schemeClr val="tx1"/>
                </a:solidFill>
              </a:rPr>
              <a:t>(Alle übermittelten Fälle, Datenstand 04.04.2020, </a:t>
            </a:r>
            <a:r>
              <a:rPr lang="de-DE" sz="1600" b="0" dirty="0">
                <a:solidFill>
                  <a:schemeClr val="tx1"/>
                </a:solidFill>
              </a:rPr>
              <a:t>0:00 Uhr)</a:t>
            </a:r>
            <a:endParaRPr lang="de-DE" sz="16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10</a:t>
            </a:fld>
            <a:endParaRPr lang="de-DE" dirty="0"/>
          </a:p>
        </p:txBody>
      </p:sp>
      <p:pic>
        <p:nvPicPr>
          <p:cNvPr id="9219"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39635" y="1155700"/>
            <a:ext cx="7528204"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78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199" y="180444"/>
            <a:ext cx="8092592" cy="1908215"/>
          </a:xfrm>
        </p:spPr>
        <p:txBody>
          <a:bodyPr/>
          <a:lstStyle/>
          <a:p>
            <a:r>
              <a:rPr lang="de-DE" sz="2400" dirty="0" smtClean="0"/>
              <a:t>7-Tage-Inzidenz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04.04.2020,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28.03.-04.04.2020)</a:t>
            </a:r>
            <a:r>
              <a:rPr lang="de-DE" sz="1600" dirty="0">
                <a:solidFill>
                  <a:schemeClr val="tx1"/>
                </a:solidFill>
              </a:rPr>
              <a:t/>
            </a:r>
            <a:br>
              <a:rPr lang="de-DE" sz="1600" dirty="0">
                <a:solidFill>
                  <a:schemeClr val="tx1"/>
                </a:solidFill>
              </a:rPr>
            </a:br>
            <a:r>
              <a:rPr lang="de-DE" sz="1800" dirty="0" smtClean="0">
                <a:solidFill>
                  <a:schemeClr val="tx1"/>
                </a:solidFill>
              </a:rPr>
              <a:t>73 </a:t>
            </a:r>
            <a:r>
              <a:rPr lang="de-DE" sz="1800" dirty="0">
                <a:solidFill>
                  <a:schemeClr val="tx1"/>
                </a:solidFill>
              </a:rPr>
              <a:t>LKs mit 7</a:t>
            </a:r>
            <a:r>
              <a:rPr lang="de-DE" sz="1800" dirty="0" smtClean="0">
                <a:solidFill>
                  <a:schemeClr val="tx1"/>
                </a:solidFill>
              </a:rPr>
              <a:t>-Tages-Inzidenz  51-100 Fälle/100.000 Einw.</a:t>
            </a:r>
            <a:br>
              <a:rPr lang="de-DE" sz="1800" dirty="0" smtClean="0">
                <a:solidFill>
                  <a:schemeClr val="tx1"/>
                </a:solidFill>
              </a:rPr>
            </a:br>
            <a:r>
              <a:rPr lang="de-DE" sz="1800" dirty="0" smtClean="0">
                <a:solidFill>
                  <a:schemeClr val="tx1"/>
                </a:solidFill>
              </a:rPr>
              <a:t>21 </a:t>
            </a:r>
            <a:r>
              <a:rPr lang="de-DE" sz="1800" dirty="0" smtClean="0">
                <a:solidFill>
                  <a:schemeClr val="tx1"/>
                </a:solidFill>
              </a:rPr>
              <a:t>LKs </a:t>
            </a:r>
            <a:r>
              <a:rPr lang="de-DE" sz="1800" dirty="0">
                <a:solidFill>
                  <a:schemeClr val="tx1"/>
                </a:solidFill>
              </a:rPr>
              <a:t>mit 7-Tages-Inzidenz  </a:t>
            </a:r>
            <a:r>
              <a:rPr lang="de-DE" sz="1800" dirty="0" smtClean="0">
                <a:solidFill>
                  <a:schemeClr val="tx1"/>
                </a:solidFill>
              </a:rPr>
              <a:t>  </a:t>
            </a:r>
            <a:r>
              <a:rPr lang="de-DE" sz="1800" dirty="0" smtClean="0">
                <a:solidFill>
                  <a:schemeClr val="tx1"/>
                </a:solidFill>
              </a:rPr>
              <a:t> &gt; </a:t>
            </a:r>
            <a:r>
              <a:rPr lang="de-DE" sz="1800" dirty="0" smtClean="0">
                <a:solidFill>
                  <a:schemeClr val="tx1"/>
                </a:solidFill>
              </a:rPr>
              <a:t>100 </a:t>
            </a:r>
            <a:r>
              <a:rPr lang="de-DE" sz="1800" dirty="0">
                <a:solidFill>
                  <a:schemeClr val="tx1"/>
                </a:solidFill>
              </a:rPr>
              <a:t>Fälle/100.000 Einw</a:t>
            </a:r>
            <a:r>
              <a:rPr lang="de-DE" sz="1800" dirty="0" smtClean="0">
                <a:solidFill>
                  <a:schemeClr val="tx1"/>
                </a:solidFill>
              </a:rPr>
              <a:t>. (Tirschenreuth &gt;500</a:t>
            </a:r>
            <a:r>
              <a:rPr lang="de-DE" sz="1800" dirty="0" smtClean="0">
                <a:solidFill>
                  <a:schemeClr val="tx1"/>
                </a:solidFill>
              </a:rPr>
              <a:t>!)</a:t>
            </a:r>
            <a:r>
              <a:rPr lang="de-DE" sz="1800" dirty="0">
                <a:solidFill>
                  <a:schemeClr val="tx1"/>
                </a:solidFill>
              </a:rPr>
              <a:t/>
            </a:r>
            <a:br>
              <a:rPr lang="de-DE" sz="1800" dirty="0">
                <a:solidFill>
                  <a:schemeClr val="tx1"/>
                </a:solidFill>
              </a:rPr>
            </a:br>
            <a:r>
              <a:rPr lang="de-DE" sz="1800" dirty="0" smtClean="0">
                <a:solidFill>
                  <a:schemeClr val="tx1"/>
                </a:solidFill>
              </a:rPr>
              <a:t/>
            </a:r>
            <a:br>
              <a:rPr lang="de-DE" sz="1800" dirty="0" smtClean="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11</a:t>
            </a:fld>
            <a:endParaRPr lang="de-DE" dirty="0"/>
          </a:p>
        </p:txBody>
      </p:sp>
      <p:pic>
        <p:nvPicPr>
          <p:cNvPr id="4099"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41890" y="1155700"/>
            <a:ext cx="7523695"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3405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39917" y="197490"/>
            <a:ext cx="8092592" cy="1261884"/>
          </a:xfrm>
        </p:spPr>
        <p:txBody>
          <a:bodyPr/>
          <a:lstStyle/>
          <a:p>
            <a:r>
              <a:rPr lang="de-DE" sz="2400" dirty="0"/>
              <a:t>5</a:t>
            </a:r>
            <a:r>
              <a:rPr lang="de-DE" sz="2400" dirty="0" smtClean="0"/>
              <a:t>-Tage-Inzidenz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04.04.2020,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30.03.-04.04.2020)</a:t>
            </a:r>
            <a:r>
              <a:rPr lang="de-DE" sz="1600" dirty="0">
                <a:solidFill>
                  <a:schemeClr val="tx1"/>
                </a:solidFill>
              </a:rPr>
              <a:t/>
            </a:r>
            <a:br>
              <a:rPr lang="de-DE" sz="1600" dirty="0">
                <a:solidFill>
                  <a:schemeClr val="tx1"/>
                </a:solidFill>
              </a:rPr>
            </a:br>
            <a:r>
              <a:rPr lang="de-DE" sz="1800" dirty="0" smtClean="0">
                <a:solidFill>
                  <a:schemeClr val="tx1"/>
                </a:solidFill>
              </a:rPr>
              <a:t>39 LKs </a:t>
            </a:r>
            <a:r>
              <a:rPr lang="de-DE" sz="1800" dirty="0">
                <a:solidFill>
                  <a:schemeClr val="tx1"/>
                </a:solidFill>
              </a:rPr>
              <a:t>mit </a:t>
            </a:r>
            <a:r>
              <a:rPr lang="de-DE" sz="1800" dirty="0" smtClean="0">
                <a:solidFill>
                  <a:schemeClr val="tx1"/>
                </a:solidFill>
              </a:rPr>
              <a:t>5-Tages-Inzidenz  51-100 Fälle/100.000 Einw</a:t>
            </a:r>
            <a:r>
              <a:rPr lang="de-DE" sz="1800" dirty="0">
                <a:solidFill>
                  <a:schemeClr val="tx1"/>
                </a:solidFill>
              </a:rPr>
              <a:t>. </a:t>
            </a:r>
            <a:r>
              <a:rPr lang="de-DE" sz="1800" dirty="0" smtClean="0">
                <a:solidFill>
                  <a:schemeClr val="tx1"/>
                </a:solidFill>
              </a:rPr>
              <a:t/>
            </a:r>
            <a:br>
              <a:rPr lang="de-DE" sz="1800" dirty="0" smtClean="0">
                <a:solidFill>
                  <a:schemeClr val="tx1"/>
                </a:solidFill>
              </a:rPr>
            </a:br>
            <a:r>
              <a:rPr lang="de-DE" sz="1800" dirty="0" smtClean="0">
                <a:solidFill>
                  <a:schemeClr val="tx1"/>
                </a:solidFill>
              </a:rPr>
              <a:t>  </a:t>
            </a:r>
            <a:r>
              <a:rPr lang="de-DE" sz="1800" dirty="0" smtClean="0">
                <a:solidFill>
                  <a:schemeClr val="tx1"/>
                </a:solidFill>
              </a:rPr>
              <a:t>5 LKs </a:t>
            </a:r>
            <a:r>
              <a:rPr lang="de-DE" sz="1800" dirty="0" smtClean="0">
                <a:solidFill>
                  <a:schemeClr val="tx1"/>
                </a:solidFill>
              </a:rPr>
              <a:t>mit </a:t>
            </a:r>
            <a:r>
              <a:rPr lang="de-DE" sz="1800" dirty="0">
                <a:solidFill>
                  <a:schemeClr val="tx1"/>
                </a:solidFill>
              </a:rPr>
              <a:t>5-Tages-Inzidenz  </a:t>
            </a:r>
            <a:r>
              <a:rPr lang="de-DE" sz="1800" dirty="0" smtClean="0">
                <a:solidFill>
                  <a:schemeClr val="tx1"/>
                </a:solidFill>
              </a:rPr>
              <a:t>  </a:t>
            </a:r>
            <a:r>
              <a:rPr lang="de-DE" sz="1800" dirty="0" smtClean="0">
                <a:solidFill>
                  <a:schemeClr val="tx1"/>
                </a:solidFill>
              </a:rPr>
              <a:t> &gt; </a:t>
            </a:r>
            <a:r>
              <a:rPr lang="de-DE" sz="1800" dirty="0" smtClean="0">
                <a:solidFill>
                  <a:schemeClr val="tx1"/>
                </a:solidFill>
              </a:rPr>
              <a:t>100 </a:t>
            </a:r>
            <a:r>
              <a:rPr lang="de-DE" sz="1800" dirty="0">
                <a:solidFill>
                  <a:schemeClr val="tx1"/>
                </a:solidFill>
              </a:rPr>
              <a:t>Fälle/100.000 </a:t>
            </a:r>
            <a:r>
              <a:rPr lang="de-DE" sz="1800" dirty="0" err="1">
                <a:solidFill>
                  <a:schemeClr val="tx1"/>
                </a:solidFill>
              </a:rPr>
              <a:t>Einw</a:t>
            </a:r>
            <a:r>
              <a:rPr lang="de-DE" sz="1800" dirty="0">
                <a:solidFill>
                  <a:schemeClr val="tx1"/>
                </a:solidFill>
              </a:rPr>
              <a:t>. </a:t>
            </a: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12</a:t>
            </a:fld>
            <a:endParaRPr lang="de-DE" dirty="0"/>
          </a:p>
        </p:txBody>
      </p:sp>
      <p:pic>
        <p:nvPicPr>
          <p:cNvPr id="512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28121" y="1155700"/>
            <a:ext cx="7551232"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48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8559" y="221916"/>
            <a:ext cx="8092592" cy="1631216"/>
          </a:xfrm>
        </p:spPr>
        <p:txBody>
          <a:bodyPr/>
          <a:lstStyle/>
          <a:p>
            <a:r>
              <a:rPr lang="de-DE" sz="2400" dirty="0" smtClean="0"/>
              <a:t>3-Tage-Inzidenz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04.04.2020, </a:t>
            </a:r>
            <a:r>
              <a:rPr lang="de-DE" sz="1600" b="0" dirty="0">
                <a:solidFill>
                  <a:schemeClr val="tx1"/>
                </a:solidFill>
              </a:rPr>
              <a:t>0:00 </a:t>
            </a:r>
            <a:r>
              <a:rPr lang="de-DE" sz="1600" b="0" dirty="0" smtClean="0">
                <a:solidFill>
                  <a:schemeClr val="tx1"/>
                </a:solidFill>
              </a:rPr>
              <a:t>Uhr; </a:t>
            </a:r>
            <a:r>
              <a:rPr lang="de-DE" sz="1600" b="0" dirty="0">
                <a:solidFill>
                  <a:schemeClr val="tx1"/>
                </a:solidFill>
              </a:rPr>
              <a:t>Zeitraum </a:t>
            </a:r>
            <a:r>
              <a:rPr lang="de-DE" sz="1600" b="0" dirty="0" smtClean="0">
                <a:solidFill>
                  <a:schemeClr val="tx1"/>
                </a:solidFill>
              </a:rPr>
              <a:t>01.03.-04.04.2020)</a:t>
            </a:r>
            <a:r>
              <a:rPr lang="de-DE" sz="1600" dirty="0">
                <a:solidFill>
                  <a:schemeClr val="tx1"/>
                </a:solidFill>
              </a:rPr>
              <a:t/>
            </a:r>
            <a:br>
              <a:rPr lang="de-DE" sz="1600" dirty="0">
                <a:solidFill>
                  <a:schemeClr val="tx1"/>
                </a:solidFill>
              </a:rPr>
            </a:br>
            <a:r>
              <a:rPr lang="de-DE" sz="1800" dirty="0" smtClean="0">
                <a:solidFill>
                  <a:schemeClr val="tx1"/>
                </a:solidFill>
              </a:rPr>
              <a:t>13 LKs </a:t>
            </a:r>
            <a:r>
              <a:rPr lang="de-DE" sz="1800" dirty="0">
                <a:solidFill>
                  <a:schemeClr val="tx1"/>
                </a:solidFill>
              </a:rPr>
              <a:t>mit 3</a:t>
            </a:r>
            <a:r>
              <a:rPr lang="de-DE" sz="1800" dirty="0" smtClean="0">
                <a:solidFill>
                  <a:schemeClr val="tx1"/>
                </a:solidFill>
              </a:rPr>
              <a:t>-Tages-Inzidenz  51-100 Fälle/100.000 Einw.</a:t>
            </a:r>
            <a:br>
              <a:rPr lang="de-DE" sz="1800" dirty="0" smtClean="0">
                <a:solidFill>
                  <a:schemeClr val="tx1"/>
                </a:solidFill>
              </a:rPr>
            </a:br>
            <a:r>
              <a:rPr lang="de-DE" sz="1800" dirty="0" smtClean="0">
                <a:solidFill>
                  <a:schemeClr val="tx1"/>
                </a:solidFill>
              </a:rPr>
              <a:t>  3 LKs </a:t>
            </a:r>
            <a:r>
              <a:rPr lang="de-DE" sz="1800" dirty="0" smtClean="0">
                <a:solidFill>
                  <a:schemeClr val="tx1"/>
                </a:solidFill>
              </a:rPr>
              <a:t>mit 3-Tages-Inzidenz     &gt; 100 </a:t>
            </a:r>
            <a:r>
              <a:rPr lang="de-DE" sz="1800" dirty="0">
                <a:solidFill>
                  <a:schemeClr val="tx1"/>
                </a:solidFill>
              </a:rPr>
              <a:t>Fälle/100.000 Einw.</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13</a:t>
            </a:fld>
            <a:endParaRPr lang="de-DE" dirty="0"/>
          </a:p>
        </p:txBody>
      </p:sp>
      <p:pic>
        <p:nvPicPr>
          <p:cNvPr id="614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49323" y="1155700"/>
            <a:ext cx="7508829"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265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4773" y="221916"/>
            <a:ext cx="8092592" cy="1354217"/>
          </a:xfrm>
        </p:spPr>
        <p:txBody>
          <a:bodyPr/>
          <a:lstStyle/>
          <a:p>
            <a:r>
              <a:rPr lang="de-DE" sz="2400" dirty="0" smtClean="0"/>
              <a:t>Vergleich mit Vorwoche </a:t>
            </a:r>
            <a:r>
              <a:rPr lang="de-DE" sz="1600" b="0" dirty="0" smtClean="0">
                <a:solidFill>
                  <a:schemeClr val="tx1"/>
                </a:solidFill>
              </a:rPr>
              <a:t>(Datenstand</a:t>
            </a:r>
            <a:r>
              <a:rPr lang="de-DE" sz="1600" b="0" dirty="0">
                <a:solidFill>
                  <a:schemeClr val="tx1"/>
                </a:solidFill>
              </a:rPr>
              <a:t>: </a:t>
            </a:r>
            <a:r>
              <a:rPr lang="de-DE" sz="1600" b="0" dirty="0" smtClean="0">
                <a:solidFill>
                  <a:schemeClr val="tx1"/>
                </a:solidFill>
              </a:rPr>
              <a:t>04.04.2020, </a:t>
            </a:r>
            <a:r>
              <a:rPr lang="de-DE" sz="1600" b="0" dirty="0">
                <a:solidFill>
                  <a:schemeClr val="tx1"/>
                </a:solidFill>
              </a:rPr>
              <a:t>0:00 </a:t>
            </a:r>
            <a:r>
              <a:rPr lang="de-DE" sz="1600" b="0" dirty="0" smtClean="0">
                <a:solidFill>
                  <a:schemeClr val="tx1"/>
                </a:solidFill>
              </a:rPr>
              <a:t>Uhr)</a:t>
            </a:r>
            <a:r>
              <a:rPr lang="de-DE" sz="1600" dirty="0">
                <a:solidFill>
                  <a:schemeClr val="tx1"/>
                </a:solidFill>
              </a:rPr>
              <a:t/>
            </a:r>
            <a:br>
              <a:rPr lang="de-DE" sz="1600" dirty="0">
                <a:solidFill>
                  <a:schemeClr val="tx1"/>
                </a:solidFill>
              </a:rPr>
            </a:br>
            <a:r>
              <a:rPr lang="de-DE" sz="1800" dirty="0">
                <a:solidFill>
                  <a:schemeClr val="tx1"/>
                </a:solidFill>
              </a:rPr>
              <a:t/>
            </a:r>
            <a:br>
              <a:rPr lang="de-DE" sz="1800" dirty="0">
                <a:solidFill>
                  <a:schemeClr val="tx1"/>
                </a:solidFill>
              </a:rPr>
            </a:br>
            <a:r>
              <a:rPr lang="de-DE" sz="2400" dirty="0" smtClean="0"/>
              <a:t/>
            </a:r>
            <a:br>
              <a:rPr lang="de-DE" sz="2400" dirty="0" smtClean="0"/>
            </a:b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14</a:t>
            </a:fld>
            <a:endParaRPr lang="de-DE" dirty="0"/>
          </a:p>
        </p:txBody>
      </p:sp>
      <p:pic>
        <p:nvPicPr>
          <p:cNvPr id="7171" name="Picture 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756929" y="1155700"/>
            <a:ext cx="7493617" cy="530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32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7" y="312682"/>
            <a:ext cx="8498158" cy="584775"/>
          </a:xfrm>
          <a:noFill/>
        </p:spPr>
        <p:txBody>
          <a:bodyPr/>
          <a:lstStyle/>
          <a:p>
            <a:r>
              <a:rPr lang="de-DE" dirty="0" smtClean="0"/>
              <a:t>Trendanalysen der Kreise mit den meisten Fällen </a:t>
            </a:r>
            <a:br>
              <a:rPr lang="de-DE" dirty="0" smtClean="0"/>
            </a:br>
            <a:r>
              <a:rPr lang="de-DE" sz="1600" b="0" dirty="0" smtClean="0">
                <a:solidFill>
                  <a:schemeClr val="tx1"/>
                </a:solidFill>
              </a:rPr>
              <a:t>(</a:t>
            </a:r>
            <a:r>
              <a:rPr lang="de-DE" sz="1600" b="0" dirty="0">
                <a:solidFill>
                  <a:schemeClr val="tx1"/>
                </a:solidFill>
              </a:rPr>
              <a:t>Datenstand </a:t>
            </a:r>
            <a:r>
              <a:rPr lang="de-DE" sz="1600" b="0" dirty="0" smtClean="0">
                <a:solidFill>
                  <a:schemeClr val="tx1"/>
                </a:solidFill>
              </a:rPr>
              <a:t>04.04.2020, </a:t>
            </a:r>
            <a:r>
              <a:rPr lang="de-DE" sz="1600" b="0" dirty="0">
                <a:solidFill>
                  <a:schemeClr val="tx1"/>
                </a:solidFill>
              </a:rPr>
              <a:t>0:00 Uhr; nach </a:t>
            </a:r>
            <a:r>
              <a:rPr lang="de-DE" sz="1600" b="0" dirty="0" smtClean="0">
                <a:solidFill>
                  <a:schemeClr val="tx1"/>
                </a:solidFill>
              </a:rPr>
              <a:t>Erkrankungs- </a:t>
            </a:r>
            <a:r>
              <a:rPr lang="de-DE" sz="1600" b="0" dirty="0">
                <a:solidFill>
                  <a:schemeClr val="tx1"/>
                </a:solidFill>
              </a:rPr>
              <a:t>bzw. Meldedatum-Diagnoseverzug v. 5 Tagen)</a:t>
            </a:r>
            <a:endParaRPr lang="de-DE" sz="1600" b="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15</a:t>
            </a:fld>
            <a:endParaRPr lang="de-DE"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706" y="1040699"/>
            <a:ext cx="8229903" cy="581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91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1262" y="66218"/>
            <a:ext cx="7151434" cy="553998"/>
          </a:xfrm>
          <a:solidFill>
            <a:srgbClr val="FFFF00"/>
          </a:solidFill>
        </p:spPr>
        <p:txBody>
          <a:bodyPr/>
          <a:lstStyle/>
          <a:p>
            <a:r>
              <a:rPr lang="de-DE" dirty="0"/>
              <a:t>Top 15  Inzidenz – Trend  -  Exportierte Fälle </a:t>
            </a:r>
            <a:br>
              <a:rPr lang="de-DE" dirty="0"/>
            </a:br>
            <a:r>
              <a:rPr lang="de-DE" sz="1400" b="0" dirty="0" smtClean="0">
                <a:solidFill>
                  <a:schemeClr val="tx1"/>
                </a:solidFill>
              </a:rPr>
              <a:t>(Datenstand 04.04.2020,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smtClean="0"/>
              <a:t>03.04.2020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16</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2" name="Tabelle 1"/>
          <p:cNvGraphicFramePr>
            <a:graphicFrameLocks noGrp="1"/>
          </p:cNvGraphicFramePr>
          <p:nvPr>
            <p:extLst>
              <p:ext uri="{D42A27DB-BD31-4B8C-83A1-F6EECF244321}">
                <p14:modId xmlns:p14="http://schemas.microsoft.com/office/powerpoint/2010/main" val="980892611"/>
              </p:ext>
            </p:extLst>
          </p:nvPr>
        </p:nvGraphicFramePr>
        <p:xfrm>
          <a:off x="555922" y="730832"/>
          <a:ext cx="7260865" cy="5617794"/>
        </p:xfrm>
        <a:graphic>
          <a:graphicData uri="http://schemas.openxmlformats.org/drawingml/2006/table">
            <a:tbl>
              <a:tblPr/>
              <a:tblGrid>
                <a:gridCol w="318534"/>
                <a:gridCol w="1148997"/>
                <a:gridCol w="682573"/>
                <a:gridCol w="1046610"/>
                <a:gridCol w="682573"/>
                <a:gridCol w="1001106"/>
                <a:gridCol w="682573"/>
                <a:gridCol w="1015326"/>
                <a:gridCol w="682573"/>
              </a:tblGrid>
              <a:tr h="452381">
                <a:tc>
                  <a:txBody>
                    <a:bodyPr/>
                    <a:lstStyle/>
                    <a:p>
                      <a:pPr algn="l" fontAlgn="b"/>
                      <a:r>
                        <a:rPr lang="de-DE" sz="1000" b="1" i="0" u="none" strike="noStrike" dirty="0">
                          <a:solidFill>
                            <a:srgbClr val="000000"/>
                          </a:solidFill>
                          <a:effectLst/>
                          <a:latin typeface="Calibri"/>
                        </a:rPr>
                        <a:t>Rang</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Fällen</a:t>
                      </a:r>
                    </a:p>
                    <a:p>
                      <a:pPr algn="l" fontAlgn="b"/>
                      <a:r>
                        <a:rPr lang="de-DE" sz="1000" b="1" i="0" u="none" strike="noStrike" dirty="0">
                          <a:solidFill>
                            <a:srgbClr val="000000"/>
                          </a:solidFill>
                          <a:effectLst/>
                          <a:latin typeface="Calibri"/>
                        </a:rPr>
                        <a:t> </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TOP 15 Landkreise nach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7-Tages Inzidenz</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de-DE" sz="1000" b="1" i="0" u="none" strike="noStrike" dirty="0">
                          <a:solidFill>
                            <a:srgbClr val="000000"/>
                          </a:solidFill>
                          <a:effectLst/>
                          <a:latin typeface="Calibri"/>
                        </a:rPr>
                        <a:t>Exponentieller Trend</a:t>
                      </a:r>
                    </a:p>
                    <a:p>
                      <a:pPr algn="l" fontAlgn="b"/>
                      <a:r>
                        <a:rPr lang="de-DE" sz="1000" b="1" i="0" u="none" strike="noStrike" dirty="0">
                          <a:solidFill>
                            <a:srgbClr val="000000"/>
                          </a:solidFill>
                          <a:effectLst/>
                          <a:latin typeface="Calibri"/>
                        </a:rPr>
                        <a:t> </a:t>
                      </a:r>
                    </a:p>
                  </a:txBody>
                  <a:tcPr marL="8535" marR="8535" marT="8535" marB="0" anchor="b">
                    <a:lnL w="12700" cap="flat" cmpd="sng" algn="ctr">
                      <a:solidFill>
                        <a:schemeClr val="tx1"/>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pPr algn="l" fontAlgn="b"/>
                      <a:endParaRPr lang="de-DE" sz="1000" b="1" i="0" u="none" strike="noStrike" dirty="0">
                        <a:solidFill>
                          <a:srgbClr val="000000"/>
                        </a:solidFill>
                        <a:effectLst/>
                        <a:latin typeface="Calibri"/>
                      </a:endParaRPr>
                    </a:p>
                  </a:txBody>
                  <a:tcPr marL="8535" marR="8535" marT="853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München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3028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Tirschenreuth</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901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dirty="0">
                          <a:solidFill>
                            <a:srgbClr val="000000"/>
                          </a:solidFill>
                          <a:effectLst/>
                          <a:latin typeface="Calibri"/>
                        </a:rPr>
                        <a:t>368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Günzburg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0,21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01168">
                <a:tc>
                  <a:txBody>
                    <a:bodyPr/>
                    <a:lstStyle/>
                    <a:p>
                      <a:pPr algn="l" fontAlgn="b"/>
                      <a:r>
                        <a:rPr lang="de-DE" sz="1000" b="1" i="0" u="none" strike="noStrike" dirty="0">
                          <a:solidFill>
                            <a:srgbClr val="000000"/>
                          </a:solidFill>
                          <a:effectLst/>
                          <a:latin typeface="Calibri"/>
                        </a:rPr>
                        <a:t>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Hamburg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2596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Heinsberg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541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200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SK Bremerhaven</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0,19</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98742">
                <a:tc>
                  <a:txBody>
                    <a:bodyPr/>
                    <a:lstStyle/>
                    <a:p>
                      <a:pPr algn="l" fontAlgn="b"/>
                      <a:r>
                        <a:rPr lang="de-DE" sz="1000" b="1" i="0" u="none" strike="noStrike" dirty="0">
                          <a:solidFill>
                            <a:srgbClr val="000000"/>
                          </a:solidFill>
                          <a:effectLst/>
                          <a:latin typeface="Calibri"/>
                        </a:rPr>
                        <a:t>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Köln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1525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LK Hohenlohekreis</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455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Tübingen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185</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Hildburghausen</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0,17</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Heinsberg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1376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Wunsiedel </a:t>
                      </a:r>
                      <a:r>
                        <a:rPr lang="de-DE" sz="1000" b="1" i="0" u="none" strike="noStrike" kern="1200" dirty="0" err="1">
                          <a:solidFill>
                            <a:srgbClr val="000000"/>
                          </a:solidFill>
                          <a:effectLst/>
                          <a:latin typeface="Calibri"/>
                          <a:ea typeface="+mn-ea"/>
                          <a:cs typeface="+mn-cs"/>
                        </a:rPr>
                        <a:t>i.Fichtelgebirge</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353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Wunsidel</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163</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Neustadt </a:t>
                      </a:r>
                      <a:r>
                        <a:rPr lang="de-DE" sz="1000" b="1" i="0" u="none" strike="noStrike" kern="1200" dirty="0" err="1">
                          <a:solidFill>
                            <a:srgbClr val="000000"/>
                          </a:solidFill>
                          <a:effectLst/>
                          <a:latin typeface="Calibri"/>
                          <a:ea typeface="+mn-ea"/>
                          <a:cs typeface="+mn-cs"/>
                        </a:rPr>
                        <a:t>a.d.Waldnaab</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0,15</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15813">
                <a:tc>
                  <a:txBody>
                    <a:bodyPr/>
                    <a:lstStyle/>
                    <a:p>
                      <a:pPr algn="l" fontAlgn="b"/>
                      <a:r>
                        <a:rPr lang="de-DE" sz="1000" b="1" i="0" u="none" strike="noStrike" dirty="0">
                          <a:solidFill>
                            <a:srgbClr val="000000"/>
                          </a:solidFill>
                          <a:effectLst/>
                          <a:latin typeface="Calibri"/>
                        </a:rPr>
                        <a:t>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err="1">
                          <a:solidFill>
                            <a:srgbClr val="000000"/>
                          </a:solidFill>
                          <a:effectLst/>
                          <a:latin typeface="Calibri"/>
                          <a:ea typeface="+mn-ea"/>
                          <a:cs typeface="+mn-cs"/>
                        </a:rPr>
                        <a:t>StadtRegion</a:t>
                      </a:r>
                      <a:r>
                        <a:rPr lang="de-DE" sz="1000" b="1" i="0" u="none" strike="noStrike" kern="1200" dirty="0">
                          <a:solidFill>
                            <a:srgbClr val="000000"/>
                          </a:solidFill>
                          <a:effectLst/>
                          <a:latin typeface="Calibri"/>
                          <a:ea typeface="+mn-ea"/>
                          <a:cs typeface="+mn-cs"/>
                        </a:rPr>
                        <a:t> Aachen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976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LK Neustadt a.d.Waldnaab</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349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Neustadt </a:t>
                      </a:r>
                      <a:r>
                        <a:rPr lang="de-DE" sz="1000" b="1" i="0" u="none" strike="noStrike" dirty="0" err="1">
                          <a:solidFill>
                            <a:srgbClr val="000000"/>
                          </a:solidFill>
                          <a:effectLst/>
                          <a:latin typeface="Calibri"/>
                        </a:rPr>
                        <a:t>a.d.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Waldnaab</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161</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Rottweil</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0,13</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74009">
                <a:tc>
                  <a:txBody>
                    <a:bodyPr/>
                    <a:lstStyle/>
                    <a:p>
                      <a:pPr algn="l" fontAlgn="b"/>
                      <a:r>
                        <a:rPr lang="de-DE" sz="1000" b="1" i="0" u="none" strike="noStrike" dirty="0">
                          <a:solidFill>
                            <a:srgbClr val="000000"/>
                          </a:solidFill>
                          <a:effectLst/>
                          <a:latin typeface="Calibri"/>
                        </a:rPr>
                        <a:t>6</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Esslingen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944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Sigmaringen</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345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158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Main-Tauber-Kreis</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0,13</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67928">
                <a:tc>
                  <a:txBody>
                    <a:bodyPr/>
                    <a:lstStyle/>
                    <a:p>
                      <a:pPr algn="l" fontAlgn="b"/>
                      <a:r>
                        <a:rPr lang="de-DE" sz="1000" b="1" i="0" u="none" strike="noStrike" dirty="0">
                          <a:solidFill>
                            <a:srgbClr val="000000"/>
                          </a:solidFill>
                          <a:effectLst/>
                          <a:latin typeface="Calibri"/>
                        </a:rPr>
                        <a:t>7</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Region Hannover</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930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LK Tübingen</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338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Miesbach</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144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Eisenach</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0,13</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8491">
                <a:tc>
                  <a:txBody>
                    <a:bodyPr/>
                    <a:lstStyle/>
                    <a:p>
                      <a:pPr algn="l" fontAlgn="b"/>
                      <a:r>
                        <a:rPr lang="de-DE" sz="1000" b="1" i="0" u="none" strike="noStrike" dirty="0">
                          <a:solidFill>
                            <a:srgbClr val="000000"/>
                          </a:solidFill>
                          <a:effectLst/>
                          <a:latin typeface="Calibri"/>
                        </a:rPr>
                        <a:t>8</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Rosenheim</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881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Rosenheim</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338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Berchtesgadener Land</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4600">
                <a:tc>
                  <a:txBody>
                    <a:bodyPr/>
                    <a:lstStyle/>
                    <a:p>
                      <a:pPr algn="l" fontAlgn="b"/>
                      <a:r>
                        <a:rPr lang="de-DE" sz="1000" b="1" i="0" u="none" strike="noStrike" dirty="0">
                          <a:solidFill>
                            <a:srgbClr val="000000"/>
                          </a:solidFill>
                          <a:effectLst/>
                          <a:latin typeface="Calibri"/>
                        </a:rPr>
                        <a:t>9</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Stuttgart</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857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a:solidFill>
                            <a:srgbClr val="000000"/>
                          </a:solidFill>
                          <a:effectLst/>
                          <a:latin typeface="Calibri"/>
                          <a:ea typeface="+mn-ea"/>
                          <a:cs typeface="+mn-cs"/>
                        </a:rPr>
                        <a:t>LK Miesbach</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329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Rottal-Inn</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Bielefeld</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41420">
                <a:tc>
                  <a:txBody>
                    <a:bodyPr/>
                    <a:lstStyle/>
                    <a:p>
                      <a:pPr algn="l" fontAlgn="b"/>
                      <a:r>
                        <a:rPr lang="de-DE" sz="1000" b="1" i="0" u="none" strike="noStrike" dirty="0">
                          <a:solidFill>
                            <a:srgbClr val="000000"/>
                          </a:solidFill>
                          <a:effectLst/>
                          <a:latin typeface="Calibri"/>
                        </a:rPr>
                        <a:t>10</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Ludwigsburg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818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Freising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329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Rosenheim</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120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Ansbach</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884">
                <a:tc>
                  <a:txBody>
                    <a:bodyPr/>
                    <a:lstStyle/>
                    <a:p>
                      <a:pPr algn="l" fontAlgn="b"/>
                      <a:r>
                        <a:rPr lang="de-DE" sz="1000" b="1" i="0" u="none" strike="noStrike" dirty="0">
                          <a:solidFill>
                            <a:srgbClr val="000000"/>
                          </a:solidFill>
                          <a:effectLst/>
                          <a:latin typeface="Calibri"/>
                        </a:rPr>
                        <a:t>11</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Tübingen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768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Rottal-Inn</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307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Freising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119</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Mühldorf </a:t>
                      </a:r>
                      <a:r>
                        <a:rPr lang="de-DE" sz="1000" b="1" i="0" u="none" strike="noStrike" kern="1200" dirty="0" err="1">
                          <a:solidFill>
                            <a:srgbClr val="000000"/>
                          </a:solidFill>
                          <a:effectLst/>
                          <a:latin typeface="Calibri"/>
                          <a:ea typeface="+mn-ea"/>
                          <a:cs typeface="+mn-cs"/>
                        </a:rPr>
                        <a:t>a.Inn</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0,1</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90207">
                <a:tc>
                  <a:txBody>
                    <a:bodyPr/>
                    <a:lstStyle/>
                    <a:p>
                      <a:pPr algn="l" fontAlgn="b"/>
                      <a:r>
                        <a:rPr lang="de-DE" sz="1000" b="1" i="0" u="none" strike="noStrike" dirty="0">
                          <a:solidFill>
                            <a:srgbClr val="000000"/>
                          </a:solidFill>
                          <a:effectLst/>
                          <a:latin typeface="Calibri"/>
                        </a:rPr>
                        <a:t>12</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München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701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Straubing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278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Zollernalbkreis</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118</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Braunschweig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0,09</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75562">
                <a:tc>
                  <a:txBody>
                    <a:bodyPr/>
                    <a:lstStyle/>
                    <a:p>
                      <a:pPr algn="l" fontAlgn="b"/>
                      <a:r>
                        <a:rPr lang="de-DE" sz="1000" b="1" i="0" u="none" strike="noStrike" dirty="0">
                          <a:solidFill>
                            <a:srgbClr val="000000"/>
                          </a:solidFill>
                          <a:effectLst/>
                          <a:latin typeface="Calibri"/>
                        </a:rPr>
                        <a:t>13</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Böblingen</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694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Erding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259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Erding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110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Nordsachsen</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0,09</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15813">
                <a:tc>
                  <a:txBody>
                    <a:bodyPr/>
                    <a:lstStyle/>
                    <a:p>
                      <a:pPr algn="l" fontAlgn="b"/>
                      <a:r>
                        <a:rPr lang="de-DE" sz="1000" b="1" i="0" u="none" strike="noStrike" dirty="0">
                          <a:solidFill>
                            <a:srgbClr val="000000"/>
                          </a:solidFill>
                          <a:effectLst/>
                          <a:latin typeface="Calibri"/>
                        </a:rPr>
                        <a:t>14</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Rhein-Neckar-Kreis</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660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Starnberg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254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Weiden </a:t>
                      </a:r>
                      <a:r>
                        <a:rPr lang="de-DE" sz="1000" b="1" i="0" u="none" strike="noStrike" dirty="0" err="1">
                          <a:solidFill>
                            <a:srgbClr val="000000"/>
                          </a:solidFill>
                          <a:effectLst/>
                          <a:latin typeface="Calibri"/>
                        </a:rPr>
                        <a:t>i.d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Opf</a:t>
                      </a:r>
                      <a:r>
                        <a:rPr lang="de-DE" sz="1000" b="1" i="0" u="none" strike="noStrike" dirty="0">
                          <a:solidFill>
                            <a:srgbClr val="000000"/>
                          </a:solidFill>
                          <a:effectLst/>
                          <a:latin typeface="Calibri"/>
                        </a:rPr>
                        <a:t>.</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104</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SK Düsseldorf</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0,09</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49955">
                <a:tc>
                  <a:txBody>
                    <a:bodyPr/>
                    <a:lstStyle/>
                    <a:p>
                      <a:pPr algn="l" fontAlgn="b"/>
                      <a:r>
                        <a:rPr lang="de-DE" sz="1000" b="1" i="0" u="none" strike="noStrike" dirty="0">
                          <a:solidFill>
                            <a:srgbClr val="000000"/>
                          </a:solidFill>
                          <a:effectLst/>
                          <a:latin typeface="Calibri"/>
                        </a:rPr>
                        <a:t>15</a:t>
                      </a:r>
                    </a:p>
                  </a:txBody>
                  <a:tcPr marL="8535" marR="8535" marT="853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Tirschenreuth</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653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Dachau</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253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err="1">
                          <a:solidFill>
                            <a:srgbClr val="000000"/>
                          </a:solidFill>
                          <a:effectLst/>
                          <a:latin typeface="Calibri"/>
                        </a:rPr>
                        <a:t>Lk</a:t>
                      </a:r>
                      <a:r>
                        <a:rPr lang="de-DE" sz="1000" b="1" i="0" u="none" strike="noStrike" dirty="0">
                          <a:solidFill>
                            <a:srgbClr val="000000"/>
                          </a:solidFill>
                          <a:effectLst/>
                          <a:latin typeface="Calibri"/>
                        </a:rPr>
                        <a:t> Heinsberg</a:t>
                      </a:r>
                    </a:p>
                  </a:txBody>
                  <a:tcPr marL="8535" marR="8535" marT="853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100</a:t>
                      </a:r>
                    </a:p>
                  </a:txBody>
                  <a:tcPr marL="8535" marR="8535" marT="853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Unterallgäu</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0,09</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494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172528" y="66218"/>
            <a:ext cx="7000168" cy="553998"/>
          </a:xfrm>
          <a:noFill/>
        </p:spPr>
        <p:txBody>
          <a:bodyPr/>
          <a:lstStyle/>
          <a:p>
            <a:r>
              <a:rPr lang="de-DE" dirty="0"/>
              <a:t>Top 15  Inzidenz – Trend  -  Exportierte Fälle </a:t>
            </a:r>
            <a:br>
              <a:rPr lang="de-DE" dirty="0"/>
            </a:br>
            <a:r>
              <a:rPr lang="de-DE" sz="1400" b="0" dirty="0" smtClean="0">
                <a:solidFill>
                  <a:schemeClr val="tx1"/>
                </a:solidFill>
              </a:rPr>
              <a:t>(Datenstand 31.03.2020, 0:00 Uhr)</a:t>
            </a:r>
            <a:endParaRPr lang="de-DE" sz="1400" b="0" dirty="0">
              <a:solidFill>
                <a:schemeClr val="tx1"/>
              </a:solidFill>
            </a:endParaRPr>
          </a:p>
        </p:txBody>
      </p:sp>
      <p:sp>
        <p:nvSpPr>
          <p:cNvPr id="5" name="Datumsplatzhalter 4"/>
          <p:cNvSpPr>
            <a:spLocks noGrp="1"/>
          </p:cNvSpPr>
          <p:nvPr>
            <p:ph type="dt" sz="half" idx="14"/>
          </p:nvPr>
        </p:nvSpPr>
        <p:spPr/>
        <p:txBody>
          <a:bodyPr/>
          <a:lstStyle/>
          <a:p>
            <a:r>
              <a:rPr lang="de-DE" smtClean="0"/>
              <a:t>03.04.2020</a:t>
            </a:r>
            <a:endParaRPr lang="de-DE" dirty="0"/>
          </a:p>
        </p:txBody>
      </p:sp>
      <p:sp>
        <p:nvSpPr>
          <p:cNvPr id="6" name="Fußzeilenplatzhalter 5"/>
          <p:cNvSpPr>
            <a:spLocks noGrp="1"/>
          </p:cNvSpPr>
          <p:nvPr>
            <p:ph type="ftr" sz="quarter" idx="15"/>
          </p:nvPr>
        </p:nvSpPr>
        <p:spPr/>
        <p:txBody>
          <a:bodyPr/>
          <a:lstStyle/>
          <a:p>
            <a:r>
              <a:rPr lang="de-DE" smtClean="0"/>
              <a:t>Update: COVID-19 National</a:t>
            </a:r>
            <a:endParaRPr lang="de-DE" dirty="0"/>
          </a:p>
        </p:txBody>
      </p:sp>
      <p:sp>
        <p:nvSpPr>
          <p:cNvPr id="8" name="Foliennummernplatzhalter 7"/>
          <p:cNvSpPr>
            <a:spLocks noGrp="1"/>
          </p:cNvSpPr>
          <p:nvPr>
            <p:ph type="sldNum" sz="quarter" idx="16"/>
          </p:nvPr>
        </p:nvSpPr>
        <p:spPr/>
        <p:txBody>
          <a:bodyPr/>
          <a:lstStyle/>
          <a:p>
            <a:fld id="{162A217B-ED1C-D84B-8478-63C77FA79618}" type="slidenum">
              <a:rPr lang="de-DE" smtClean="0"/>
              <a:pPr/>
              <a:t>17</a:t>
            </a:fld>
            <a:endParaRPr lang="de-DE" dirty="0"/>
          </a:p>
        </p:txBody>
      </p:sp>
      <p:cxnSp>
        <p:nvCxnSpPr>
          <p:cNvPr id="10" name="Gerade Verbindung 9"/>
          <p:cNvCxnSpPr/>
          <p:nvPr/>
        </p:nvCxnSpPr>
        <p:spPr>
          <a:xfrm>
            <a:off x="3925019" y="3096883"/>
            <a:ext cx="1595887"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aphicFrame>
        <p:nvGraphicFramePr>
          <p:cNvPr id="4" name="Tabelle 3"/>
          <p:cNvGraphicFramePr>
            <a:graphicFrameLocks noGrp="1"/>
          </p:cNvGraphicFramePr>
          <p:nvPr>
            <p:extLst>
              <p:ext uri="{D42A27DB-BD31-4B8C-83A1-F6EECF244321}">
                <p14:modId xmlns:p14="http://schemas.microsoft.com/office/powerpoint/2010/main" val="1576504482"/>
              </p:ext>
            </p:extLst>
          </p:nvPr>
        </p:nvGraphicFramePr>
        <p:xfrm>
          <a:off x="397711" y="802017"/>
          <a:ext cx="7655209" cy="5635214"/>
        </p:xfrm>
        <a:graphic>
          <a:graphicData uri="http://schemas.openxmlformats.org/drawingml/2006/table">
            <a:tbl>
              <a:tblPr/>
              <a:tblGrid>
                <a:gridCol w="335834"/>
                <a:gridCol w="1211400"/>
                <a:gridCol w="719644"/>
                <a:gridCol w="1103453"/>
                <a:gridCol w="719644"/>
                <a:gridCol w="1055477"/>
                <a:gridCol w="719644"/>
                <a:gridCol w="1070469"/>
                <a:gridCol w="719644"/>
              </a:tblGrid>
              <a:tr h="476950">
                <a:tc>
                  <a:txBody>
                    <a:bodyPr/>
                    <a:lstStyle/>
                    <a:p>
                      <a:pPr algn="ctr" fontAlgn="b"/>
                      <a:r>
                        <a:rPr lang="de-DE" sz="1100" b="1" i="0" u="none" strike="noStrike" dirty="0">
                          <a:solidFill>
                            <a:srgbClr val="000000"/>
                          </a:solidFill>
                          <a:effectLst/>
                          <a:latin typeface="Calibri"/>
                        </a:rPr>
                        <a:t>Rang</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Fällen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TOP 15 Landkreise nach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7-Tages Inzidenz</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Exponentieller Trend</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c>
                  <a:txBody>
                    <a:bodyPr/>
                    <a:lstStyle/>
                    <a:p>
                      <a:pPr algn="ctr" fontAlgn="b"/>
                      <a:r>
                        <a:rPr lang="de-DE" sz="1100" b="1" i="0" u="none" strike="noStrike" dirty="0">
                          <a:solidFill>
                            <a:srgbClr val="000000"/>
                          </a:solidFill>
                          <a:effectLst/>
                          <a:latin typeface="Calibri"/>
                        </a:rPr>
                        <a:t> </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tx2">
                        <a:lumMod val="40000"/>
                        <a:lumOff val="60000"/>
                      </a:schemeClr>
                    </a:solidFill>
                  </a:tcPr>
                </a:tc>
              </a:tr>
              <a:tr h="332965">
                <a:tc>
                  <a:txBody>
                    <a:bodyPr/>
                    <a:lstStyle/>
                    <a:p>
                      <a:pPr algn="r" fontAlgn="b"/>
                      <a:r>
                        <a:rPr lang="de-DE" sz="1000" b="1" i="0" u="none" strike="noStrike" dirty="0">
                          <a:solidFill>
                            <a:srgbClr val="000000"/>
                          </a:solidFill>
                          <a:effectLst/>
                          <a:latin typeface="Calibri"/>
                        </a:rPr>
                        <a:t>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2444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rtl="0" fontAlgn="b"/>
                      <a:r>
                        <a:rPr lang="de-DE" sz="1000" b="1" i="0" u="none" strike="noStrike" dirty="0">
                          <a:solidFill>
                            <a:srgbClr val="000000"/>
                          </a:solidFill>
                          <a:effectLst/>
                          <a:latin typeface="Calibri"/>
                        </a:rPr>
                        <a:t>614</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dirty="0">
                          <a:solidFill>
                            <a:srgbClr val="000000"/>
                          </a:solidFill>
                          <a:effectLst/>
                          <a:latin typeface="Calibri"/>
                        </a:rPr>
                        <a:t>LK Tirschenreuth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ctr" fontAlgn="b"/>
                      <a:r>
                        <a:rPr lang="de-DE" sz="1000" b="1" i="0" u="none" strike="noStrike" dirty="0">
                          <a:solidFill>
                            <a:srgbClr val="000000"/>
                          </a:solidFill>
                          <a:effectLst/>
                          <a:latin typeface="Calibri"/>
                        </a:rPr>
                        <a:t>364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0000"/>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0,22</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422956">
                <a:tc>
                  <a:txBody>
                    <a:bodyPr/>
                    <a:lstStyle/>
                    <a:p>
                      <a:pPr algn="r" fontAlgn="b"/>
                      <a:r>
                        <a:rPr lang="de-DE" sz="1000" b="1" i="0" u="none" strike="noStrike">
                          <a:solidFill>
                            <a:srgbClr val="000000"/>
                          </a:solidFill>
                          <a:effectLst/>
                          <a:latin typeface="Calibri"/>
                        </a:rPr>
                        <a:t>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Hamburg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2191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rtl="0" fontAlgn="b"/>
                      <a:r>
                        <a:rPr lang="de-DE" sz="1000" b="1" i="0" u="none" strike="noStrike" dirty="0">
                          <a:solidFill>
                            <a:srgbClr val="000000"/>
                          </a:solidFill>
                          <a:effectLst/>
                          <a:latin typeface="Calibri"/>
                        </a:rPr>
                        <a:t>487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206</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Günzburg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0,18</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25766">
                <a:tc>
                  <a:txBody>
                    <a:bodyPr/>
                    <a:lstStyle/>
                    <a:p>
                      <a:pPr algn="r" fontAlgn="b"/>
                      <a:r>
                        <a:rPr lang="de-DE" sz="1000" b="1" i="0" u="none" strike="noStrike">
                          <a:solidFill>
                            <a:srgbClr val="000000"/>
                          </a:solidFill>
                          <a:effectLst/>
                          <a:latin typeface="Calibri"/>
                        </a:rPr>
                        <a:t>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Heinsberg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ctr" fontAlgn="b"/>
                      <a:r>
                        <a:rPr lang="de-DE" sz="1000" b="1" i="0" u="none" strike="noStrike" dirty="0">
                          <a:solidFill>
                            <a:srgbClr val="000000"/>
                          </a:solidFill>
                          <a:effectLst/>
                          <a:latin typeface="Calibri"/>
                        </a:rPr>
                        <a:t>1238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405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200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Weißenburg-Gunzenhausen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Köln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992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rtl="0" fontAlgn="b"/>
                      <a:r>
                        <a:rPr lang="de-DE" sz="1000" b="1" i="0" u="none" strike="noStrike" dirty="0">
                          <a:solidFill>
                            <a:srgbClr val="000000"/>
                          </a:solidFill>
                          <a:effectLst/>
                          <a:latin typeface="Calibri"/>
                        </a:rPr>
                        <a:t>289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 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172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Ostallgäu</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0,17</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algn="r" fontAlgn="b"/>
                      <a:r>
                        <a:rPr lang="de-DE" sz="1000" b="1" i="0" u="none" strike="noStrike">
                          <a:solidFill>
                            <a:srgbClr val="000000"/>
                          </a:solidFill>
                          <a:effectLst/>
                          <a:latin typeface="Calibri"/>
                        </a:rPr>
                        <a:t>5</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Region Hannover</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287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a:t>
                      </a:r>
                      <a:r>
                        <a:rPr lang="de-DE" sz="1000" b="1" i="0" u="none" strike="noStrike" dirty="0" err="1">
                          <a:solidFill>
                            <a:srgbClr val="000000"/>
                          </a:solidFill>
                          <a:effectLst/>
                          <a:latin typeface="Calibri"/>
                        </a:rPr>
                        <a:t>Hohenlohekreis</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171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Kaufbeuren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1974">
                <a:tc>
                  <a:txBody>
                    <a:bodyPr/>
                    <a:lstStyle/>
                    <a:p>
                      <a:pPr algn="r" fontAlgn="b"/>
                      <a:r>
                        <a:rPr lang="de-DE" sz="1000" b="1" i="0" u="none" strike="noStrike">
                          <a:solidFill>
                            <a:srgbClr val="000000"/>
                          </a:solidFill>
                          <a:effectLst/>
                          <a:latin typeface="Calibri"/>
                        </a:rPr>
                        <a:t>6</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Esslingen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760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281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151</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Saale-Orla-Kreis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0,16</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a:solidFill>
                            <a:srgbClr val="000000"/>
                          </a:solidFill>
                          <a:effectLst/>
                          <a:latin typeface="Calibri"/>
                        </a:rPr>
                        <a:t>7</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Rosenheim</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748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Wunsiedel </a:t>
                      </a:r>
                      <a:r>
                        <a:rPr lang="de-DE" sz="1000" b="1" i="0" u="none" strike="noStrike" dirty="0" err="1">
                          <a:solidFill>
                            <a:srgbClr val="000000"/>
                          </a:solidFill>
                          <a:effectLst/>
                          <a:latin typeface="Calibri"/>
                        </a:rPr>
                        <a:t>i.Fichtelgebirge</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251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000" b="1" i="0" u="none" strike="noStrike" dirty="0">
                          <a:solidFill>
                            <a:srgbClr val="000000"/>
                          </a:solidFill>
                          <a:effectLst/>
                          <a:latin typeface="Calibri"/>
                        </a:rPr>
                        <a:t>LK </a:t>
                      </a:r>
                      <a:r>
                        <a:rPr lang="de-DE" sz="1000" b="1" i="0" u="none" strike="noStrike" dirty="0" err="1" smtClean="0">
                          <a:solidFill>
                            <a:srgbClr val="000000"/>
                          </a:solidFill>
                          <a:effectLst/>
                          <a:latin typeface="Calibri"/>
                        </a:rPr>
                        <a:t>Wunsidel</a:t>
                      </a:r>
                      <a:r>
                        <a:rPr lang="de-DE" sz="1000" b="1" i="0" u="none" strike="noStrike" dirty="0" smtClean="0">
                          <a:solidFill>
                            <a:srgbClr val="000000"/>
                          </a:solidFill>
                          <a:effectLst/>
                          <a:latin typeface="Calibri"/>
                        </a:rPr>
                        <a:t> </a:t>
                      </a:r>
                      <a:r>
                        <a:rPr lang="de-DE" sz="1000" b="1" i="0" u="none" strike="noStrike" dirty="0" err="1" smtClean="0">
                          <a:solidFill>
                            <a:srgbClr val="000000"/>
                          </a:solidFill>
                          <a:effectLst/>
                          <a:latin typeface="+mn-lt"/>
                        </a:rPr>
                        <a:t>i.Fichtelgebirge</a:t>
                      </a:r>
                      <a:endParaRPr lang="de-DE" sz="1000" b="1" i="0" u="none" strike="noStrike" dirty="0" smtClean="0">
                        <a:solidFill>
                          <a:srgbClr val="000000"/>
                        </a:solidFill>
                        <a:effectLst/>
                        <a:latin typeface="+mn-lt"/>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149</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0,15</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r>
              <a:tr h="377961">
                <a:tc>
                  <a:txBody>
                    <a:bodyPr/>
                    <a:lstStyle/>
                    <a:p>
                      <a:pPr algn="r" fontAlgn="b"/>
                      <a:r>
                        <a:rPr lang="de-DE" sz="1000" b="1" i="0" u="none" strike="noStrike">
                          <a:solidFill>
                            <a:srgbClr val="000000"/>
                          </a:solidFill>
                          <a:effectLst/>
                          <a:latin typeface="Calibri"/>
                        </a:rPr>
                        <a:t>8</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err="1">
                          <a:solidFill>
                            <a:srgbClr val="000000"/>
                          </a:solidFill>
                          <a:effectLst/>
                          <a:latin typeface="Calibri"/>
                        </a:rPr>
                        <a:t>StadtRegion</a:t>
                      </a:r>
                      <a:r>
                        <a:rPr lang="de-DE" sz="1000" b="1" i="0" u="none" strike="noStrike" dirty="0">
                          <a:solidFill>
                            <a:srgbClr val="000000"/>
                          </a:solidFill>
                          <a:effectLst/>
                          <a:latin typeface="Calibri"/>
                        </a:rPr>
                        <a:t> Aachen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715</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248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133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78971">
                <a:tc>
                  <a:txBody>
                    <a:bodyPr/>
                    <a:lstStyle/>
                    <a:p>
                      <a:pPr algn="r" fontAlgn="b"/>
                      <a:r>
                        <a:rPr lang="de-DE" sz="1000" b="1" i="0" u="none" strike="noStrike">
                          <a:solidFill>
                            <a:srgbClr val="000000"/>
                          </a:solidFill>
                          <a:effectLst/>
                          <a:latin typeface="Calibri"/>
                        </a:rPr>
                        <a:t>9</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SK Stuttgart</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702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Sigmaringen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238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59963">
                <a:tc>
                  <a:txBody>
                    <a:bodyPr/>
                    <a:lstStyle/>
                    <a:p>
                      <a:pPr algn="r" fontAlgn="b"/>
                      <a:r>
                        <a:rPr lang="de-DE" sz="1000" b="1" i="0" u="none" strike="noStrike">
                          <a:solidFill>
                            <a:srgbClr val="000000"/>
                          </a:solidFill>
                          <a:effectLst/>
                          <a:latin typeface="Calibri"/>
                        </a:rPr>
                        <a:t>10</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Ludwigsburg</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673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Erding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208</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123</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Main-Tauber-Kreis</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50964">
                <a:tc>
                  <a:txBody>
                    <a:bodyPr/>
                    <a:lstStyle/>
                    <a:p>
                      <a:pPr algn="r" fontAlgn="b"/>
                      <a:r>
                        <a:rPr lang="de-DE" sz="1000" b="1" i="0" u="none" strike="noStrike" dirty="0">
                          <a:solidFill>
                            <a:srgbClr val="000000"/>
                          </a:solidFill>
                          <a:effectLst/>
                          <a:latin typeface="Calibri"/>
                        </a:rPr>
                        <a:t>11</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Tübingen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ctr" fontAlgn="b"/>
                      <a:r>
                        <a:rPr lang="de-DE" sz="1000" b="1" i="0" u="none" strike="noStrike" dirty="0">
                          <a:solidFill>
                            <a:srgbClr val="000000"/>
                          </a:solidFill>
                          <a:effectLst/>
                          <a:latin typeface="Calibri"/>
                        </a:rPr>
                        <a:t>657</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6">
                        <a:lumMod val="60000"/>
                        <a:lumOff val="40000"/>
                      </a:schemeClr>
                    </a:solidFill>
                  </a:tcPr>
                </a:tc>
                <a:tc>
                  <a:txBody>
                    <a:bodyPr/>
                    <a:lstStyle/>
                    <a:p>
                      <a:pPr algn="l" fontAlgn="b"/>
                      <a:r>
                        <a:rPr lang="de-DE" sz="1000" b="1" i="0" u="none" strike="noStrike">
                          <a:solidFill>
                            <a:srgbClr val="000000"/>
                          </a:solidFill>
                          <a:effectLst/>
                          <a:latin typeface="Calibri"/>
                        </a:rPr>
                        <a:t>LK Neustadt a.d.Waldnaab</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206</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a:solidFill>
                            <a:srgbClr val="000000"/>
                          </a:solidFill>
                          <a:effectLst/>
                          <a:latin typeface="Calibri"/>
                        </a:rPr>
                        <a:t>LK Miesbach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122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Hildburghausen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05968">
                <a:tc>
                  <a:txBody>
                    <a:bodyPr/>
                    <a:lstStyle/>
                    <a:p>
                      <a:pPr algn="r" fontAlgn="b"/>
                      <a:r>
                        <a:rPr lang="de-DE" sz="1000" b="1" i="0" u="none" strike="noStrike">
                          <a:solidFill>
                            <a:srgbClr val="000000"/>
                          </a:solidFill>
                          <a:effectLst/>
                          <a:latin typeface="Calibri"/>
                        </a:rPr>
                        <a:t>12</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Rhein-Neckar-Kreis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564</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SK Rosenheim</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201</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a:solidFill>
                            <a:srgbClr val="000000"/>
                          </a:solidFill>
                          <a:effectLst/>
                          <a:latin typeface="Calibri"/>
                        </a:rPr>
                        <a:t>LK Freising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110</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Mühldorf </a:t>
                      </a:r>
                      <a:r>
                        <a:rPr lang="de-DE" sz="1000" b="1" i="0" u="none" strike="noStrike" dirty="0" err="1">
                          <a:solidFill>
                            <a:srgbClr val="000000"/>
                          </a:solidFill>
                          <a:effectLst/>
                          <a:latin typeface="Calibri"/>
                        </a:rPr>
                        <a:t>a.Inn</a:t>
                      </a:r>
                      <a:endParaRPr lang="de-DE" sz="1000" b="1" i="0" u="none" strike="noStrike" dirty="0">
                        <a:solidFill>
                          <a:srgbClr val="000000"/>
                        </a:solidFill>
                        <a:effectLst/>
                        <a:latin typeface="Calibri"/>
                      </a:endParaRP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0,14</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95959">
                <a:tc>
                  <a:txBody>
                    <a:bodyPr/>
                    <a:lstStyle/>
                    <a:p>
                      <a:pPr algn="r" fontAlgn="b"/>
                      <a:r>
                        <a:rPr lang="de-DE" sz="1000" b="1" i="0" u="none" strike="noStrike" dirty="0">
                          <a:solidFill>
                            <a:srgbClr val="000000"/>
                          </a:solidFill>
                          <a:effectLst/>
                          <a:latin typeface="Calibri"/>
                        </a:rPr>
                        <a:t>13</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München</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558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LK Rottal-Inn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rtl="0" fontAlgn="b"/>
                      <a:r>
                        <a:rPr lang="de-DE" sz="1000" b="1" i="0" u="none" strike="noStrike" dirty="0">
                          <a:solidFill>
                            <a:srgbClr val="000000"/>
                          </a:solidFill>
                          <a:effectLst/>
                          <a:latin typeface="Calibri"/>
                        </a:rPr>
                        <a:t>199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Weiden </a:t>
                      </a:r>
                      <a:r>
                        <a:rPr lang="de-DE" sz="1000" b="1" i="0" u="none" strike="noStrike" dirty="0" err="1">
                          <a:solidFill>
                            <a:srgbClr val="000000"/>
                          </a:solidFill>
                          <a:effectLst/>
                          <a:latin typeface="Calibri"/>
                        </a:rPr>
                        <a:t>i.d</a:t>
                      </a:r>
                      <a:r>
                        <a:rPr lang="de-DE" sz="1000" b="1" i="0" u="none" strike="noStrike" dirty="0">
                          <a:solidFill>
                            <a:srgbClr val="000000"/>
                          </a:solidFill>
                          <a:effectLst/>
                          <a:latin typeface="Calibri"/>
                        </a:rPr>
                        <a:t>. </a:t>
                      </a:r>
                      <a:r>
                        <a:rPr lang="de-DE" sz="1000" b="1" i="0" u="none" strike="noStrike" dirty="0" err="1">
                          <a:solidFill>
                            <a:srgbClr val="000000"/>
                          </a:solidFill>
                          <a:effectLst/>
                          <a:latin typeface="Calibri"/>
                        </a:rPr>
                        <a:t>Opf</a:t>
                      </a:r>
                      <a:r>
                        <a:rPr lang="de-DE" sz="1000" b="1" i="0" u="none" strike="noStrike" dirty="0">
                          <a:solidFill>
                            <a:srgbClr val="000000"/>
                          </a:solidFill>
                          <a:effectLst/>
                          <a:latin typeface="Calibri"/>
                        </a:rPr>
                        <a:t>.</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l" fontAlgn="b"/>
                      <a:r>
                        <a:rPr lang="de-DE" sz="1000" b="1" i="0" u="none" strike="noStrike" dirty="0">
                          <a:solidFill>
                            <a:srgbClr val="000000"/>
                          </a:solidFill>
                          <a:effectLst/>
                          <a:latin typeface="Calibri"/>
                        </a:rPr>
                        <a:t>SK Bayreuth</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332965">
                <a:tc>
                  <a:txBody>
                    <a:bodyPr/>
                    <a:lstStyle/>
                    <a:p>
                      <a:pPr algn="r" fontAlgn="b"/>
                      <a:r>
                        <a:rPr lang="de-DE" sz="1000" b="1" i="0" u="none" strike="noStrike" dirty="0">
                          <a:solidFill>
                            <a:srgbClr val="000000"/>
                          </a:solidFill>
                          <a:effectLst/>
                          <a:latin typeface="Calibri"/>
                        </a:rPr>
                        <a:t>14</a:t>
                      </a:r>
                    </a:p>
                  </a:txBody>
                  <a:tcPr marL="8999" marR="8999" marT="899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LK Rhein-Sieg-Kreis</a:t>
                      </a:r>
                    </a:p>
                  </a:txBody>
                  <a:tcPr marL="8999" marR="8999" marT="899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502</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Würzburg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rtl="0" fontAlgn="b"/>
                      <a:r>
                        <a:rPr lang="de-DE" sz="1000" b="1" i="0" u="none" strike="noStrike" dirty="0">
                          <a:solidFill>
                            <a:srgbClr val="000000"/>
                          </a:solidFill>
                          <a:effectLst/>
                          <a:latin typeface="Calibri"/>
                        </a:rPr>
                        <a:t>189</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de-DE" sz="1000" b="1" i="0" u="none" strike="noStrike" dirty="0">
                          <a:solidFill>
                            <a:srgbClr val="000000"/>
                          </a:solidFill>
                          <a:effectLst/>
                          <a:latin typeface="Calibri"/>
                        </a:rPr>
                        <a:t>SK Wolfsburg</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ctr" fontAlgn="b"/>
                      <a:r>
                        <a:rPr lang="de-DE" sz="1000" b="1" i="0" u="none" strike="noStrike" dirty="0">
                          <a:solidFill>
                            <a:srgbClr val="000000"/>
                          </a:solidFill>
                          <a:effectLst/>
                          <a:latin typeface="Calibri"/>
                        </a:rPr>
                        <a:t>108</a:t>
                      </a:r>
                    </a:p>
                  </a:txBody>
                  <a:tcPr marL="8999" marR="8999" marT="8999"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accent5">
                        <a:lumMod val="60000"/>
                        <a:lumOff val="40000"/>
                      </a:schemeClr>
                    </a:solidFill>
                  </a:tcPr>
                </a:tc>
                <a:tc>
                  <a:txBody>
                    <a:bodyPr/>
                    <a:lstStyle/>
                    <a:p>
                      <a:pPr algn="l" fontAlgn="b"/>
                      <a:r>
                        <a:rPr lang="de-DE" sz="1000" b="1" i="0" u="none" strike="noStrike" dirty="0">
                          <a:solidFill>
                            <a:srgbClr val="000000"/>
                          </a:solidFill>
                          <a:effectLst/>
                          <a:latin typeface="Calibri"/>
                        </a:rPr>
                        <a:t>SK Ludwigshafen</a:t>
                      </a:r>
                    </a:p>
                  </a:txBody>
                  <a:tcPr marL="8999" marR="8999" marT="8999"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de-DE" sz="1000" b="1" i="0" u="none" strike="noStrike" dirty="0">
                          <a:solidFill>
                            <a:srgbClr val="000000"/>
                          </a:solidFill>
                          <a:effectLst/>
                          <a:latin typeface="Calibri"/>
                        </a:rPr>
                        <a:t>0,13</a:t>
                      </a:r>
                    </a:p>
                  </a:txBody>
                  <a:tcPr marL="8999" marR="8999" marT="899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332965">
                <a:tc>
                  <a:txBody>
                    <a:bodyPr/>
                    <a:lstStyle/>
                    <a:p>
                      <a:pPr marL="0" algn="r" defTabSz="457200" rtl="0" eaLnBrk="1" fontAlgn="b" latinLnBrk="0" hangingPunct="1"/>
                      <a:r>
                        <a:rPr lang="de-DE" sz="1000" b="1" i="0" u="none" strike="noStrike" kern="1200" dirty="0" smtClean="0">
                          <a:solidFill>
                            <a:schemeClr val="tx1"/>
                          </a:solidFill>
                          <a:effectLst/>
                          <a:latin typeface="Calibri"/>
                          <a:ea typeface="+mn-ea"/>
                          <a:cs typeface="+mn-cs"/>
                        </a:rPr>
                        <a:t>15</a:t>
                      </a:r>
                      <a:endParaRPr lang="de-DE" sz="1000" b="1" i="0" u="none" strike="noStrike" kern="1200" dirty="0">
                        <a:solidFill>
                          <a:schemeClr val="tx1"/>
                        </a:solidFill>
                        <a:effectLst/>
                        <a:latin typeface="Calibri"/>
                        <a:ea typeface="+mn-ea"/>
                        <a:cs typeface="+mn-cs"/>
                      </a:endParaRPr>
                    </a:p>
                  </a:txBody>
                  <a:tcPr marL="9525" marR="9525" marT="9525"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Freising</a:t>
                      </a: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445</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Starnberg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algn="l" rtl="0" fontAlgn="b"/>
                      <a:r>
                        <a:rPr lang="de-DE" sz="1000" b="1" i="0" u="none" strike="noStrike" dirty="0">
                          <a:solidFill>
                            <a:srgbClr val="000000"/>
                          </a:solidFill>
                          <a:effectLst/>
                          <a:latin typeface="Calibri"/>
                        </a:rPr>
                        <a:t>180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l" defTabSz="457200" rtl="0" eaLnBrk="1" fontAlgn="b" latinLnBrk="0" hangingPunct="1"/>
                      <a:r>
                        <a:rPr lang="de-DE" sz="1000" b="1" i="0" u="none" strike="noStrike" kern="1200" dirty="0" smtClean="0">
                          <a:solidFill>
                            <a:srgbClr val="000000"/>
                          </a:solidFill>
                          <a:effectLst/>
                          <a:latin typeface="Calibri"/>
                          <a:ea typeface="+mn-ea"/>
                          <a:cs typeface="+mn-cs"/>
                        </a:rPr>
                        <a:t>LK </a:t>
                      </a:r>
                      <a:r>
                        <a:rPr lang="de-DE" sz="1000" b="1" i="0" u="none" strike="noStrike" kern="1200" dirty="0">
                          <a:solidFill>
                            <a:srgbClr val="000000"/>
                          </a:solidFill>
                          <a:effectLst/>
                          <a:latin typeface="Calibri"/>
                          <a:ea typeface="+mn-ea"/>
                          <a:cs typeface="+mn-cs"/>
                        </a:rPr>
                        <a:t>Heinsberg</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100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FFFF00"/>
                    </a:solidFill>
                  </a:tcPr>
                </a:tc>
                <a:tc>
                  <a:txBody>
                    <a:bodyPr/>
                    <a:lstStyle/>
                    <a:p>
                      <a:pPr marL="0" algn="l" defTabSz="457200" rtl="0" eaLnBrk="1" fontAlgn="b" latinLnBrk="0" hangingPunct="1"/>
                      <a:r>
                        <a:rPr lang="de-DE" sz="1000" b="1" i="0" u="none" strike="noStrike" kern="1200" dirty="0">
                          <a:solidFill>
                            <a:srgbClr val="000000"/>
                          </a:solidFill>
                          <a:effectLst/>
                          <a:latin typeface="Calibri"/>
                          <a:ea typeface="+mn-ea"/>
                          <a:cs typeface="+mn-cs"/>
                        </a:rPr>
                        <a:t>LK Landsberg </a:t>
                      </a:r>
                      <a:r>
                        <a:rPr lang="de-DE" sz="1000" b="1" i="0" u="none" strike="noStrike" kern="1200" dirty="0" err="1">
                          <a:solidFill>
                            <a:srgbClr val="000000"/>
                          </a:solidFill>
                          <a:effectLst/>
                          <a:latin typeface="Calibri"/>
                          <a:ea typeface="+mn-ea"/>
                          <a:cs typeface="+mn-cs"/>
                        </a:rPr>
                        <a:t>a.Lech</a:t>
                      </a:r>
                      <a:endParaRPr lang="de-DE" sz="1000" b="1" i="0" u="none" strike="noStrike" kern="1200" dirty="0">
                        <a:solidFill>
                          <a:srgbClr val="000000"/>
                        </a:solidFill>
                        <a:effectLst/>
                        <a:latin typeface="Calibri"/>
                        <a:ea typeface="+mn-ea"/>
                        <a:cs typeface="+mn-cs"/>
                      </a:endParaRP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de-DE" sz="1000" b="1" i="0" u="none" strike="noStrike" kern="1200" dirty="0">
                          <a:solidFill>
                            <a:srgbClr val="000000"/>
                          </a:solidFill>
                          <a:effectLst/>
                          <a:latin typeface="Calibri"/>
                          <a:ea typeface="+mn-ea"/>
                          <a:cs typeface="+mn-cs"/>
                        </a:rPr>
                        <a:t>0,14</a:t>
                      </a:r>
                    </a:p>
                  </a:txBody>
                  <a:tcPr marL="9525" marR="9525" marT="9525"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55147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9694" y="184865"/>
            <a:ext cx="8092592" cy="338554"/>
          </a:xfrm>
          <a:noFill/>
        </p:spPr>
        <p:txBody>
          <a:bodyPr/>
          <a:lstStyle/>
          <a:p>
            <a:r>
              <a:rPr lang="de-DE" dirty="0" smtClean="0"/>
              <a:t>Expositionsorte national </a:t>
            </a:r>
            <a:r>
              <a:rPr lang="de-DE" sz="1600" b="0" dirty="0">
                <a:solidFill>
                  <a:schemeClr val="tx1"/>
                </a:solidFill>
              </a:rPr>
              <a:t>(Datenstand </a:t>
            </a:r>
            <a:r>
              <a:rPr lang="de-DE" sz="1600" b="0" dirty="0" smtClean="0">
                <a:solidFill>
                  <a:schemeClr val="tx1"/>
                </a:solidFill>
              </a:rPr>
              <a:t>03.04.2020, </a:t>
            </a:r>
            <a:r>
              <a:rPr lang="de-DE" sz="1600" b="0" dirty="0">
                <a:solidFill>
                  <a:schemeClr val="tx1"/>
                </a:solidFill>
              </a:rPr>
              <a:t>0:00 </a:t>
            </a:r>
            <a:r>
              <a:rPr lang="de-DE" sz="1600" b="0" dirty="0" smtClean="0">
                <a:solidFill>
                  <a:schemeClr val="tx1"/>
                </a:solidFill>
              </a:rPr>
              <a:t>Uhr)</a:t>
            </a:r>
            <a:endParaRPr lang="de-DE" sz="1600" b="0" dirty="0">
              <a:solidFill>
                <a:schemeClr val="tx1"/>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18</a:t>
            </a:fld>
            <a:endParaRPr lang="de-DE" dirty="0"/>
          </a:p>
        </p:txBody>
      </p:sp>
      <p:graphicFrame>
        <p:nvGraphicFramePr>
          <p:cNvPr id="8" name="Tabelle 7"/>
          <p:cNvGraphicFramePr>
            <a:graphicFrameLocks noGrp="1"/>
          </p:cNvGraphicFramePr>
          <p:nvPr>
            <p:extLst>
              <p:ext uri="{D42A27DB-BD31-4B8C-83A1-F6EECF244321}">
                <p14:modId xmlns:p14="http://schemas.microsoft.com/office/powerpoint/2010/main" val="1675883287"/>
              </p:ext>
            </p:extLst>
          </p:nvPr>
        </p:nvGraphicFramePr>
        <p:xfrm>
          <a:off x="529165" y="894446"/>
          <a:ext cx="8167159" cy="5697461"/>
        </p:xfrm>
        <a:graphic>
          <a:graphicData uri="http://schemas.openxmlformats.org/drawingml/2006/table">
            <a:tbl>
              <a:tblPr firstRow="1" firstCol="1">
                <a:tableStyleId>{B301B821-A1FF-4177-AEE7-76D212191A09}</a:tableStyleId>
              </a:tblPr>
              <a:tblGrid>
                <a:gridCol w="2342685"/>
                <a:gridCol w="1740891"/>
                <a:gridCol w="4083583"/>
              </a:tblGrid>
              <a:tr h="465796">
                <a:tc>
                  <a:txBody>
                    <a:bodyPr/>
                    <a:lstStyle/>
                    <a:p>
                      <a:pPr algn="l" fontAlgn="ctr"/>
                      <a:r>
                        <a:rPr lang="de-DE" sz="1200" u="none" strike="noStrike" dirty="0" smtClean="0">
                          <a:effectLst/>
                        </a:rPr>
                        <a:t>Bundesland (Expositionsort)</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Anzahl Nennungen</a:t>
                      </a:r>
                      <a:endParaRPr lang="de-DE" sz="1200" b="1" i="0" u="none" strike="noStrike" dirty="0">
                        <a:solidFill>
                          <a:srgbClr val="FFFFFF"/>
                        </a:solidFill>
                        <a:effectLst/>
                        <a:latin typeface="Arial"/>
                      </a:endParaRPr>
                    </a:p>
                  </a:txBody>
                  <a:tcPr anchor="ctr"/>
                </a:tc>
                <a:tc>
                  <a:txBody>
                    <a:bodyPr/>
                    <a:lstStyle/>
                    <a:p>
                      <a:pPr algn="r" fontAlgn="ctr"/>
                      <a:r>
                        <a:rPr lang="de-DE" sz="1200" u="none" strike="noStrike" dirty="0">
                          <a:effectLst/>
                        </a:rPr>
                        <a:t>Häufig genannte </a:t>
                      </a:r>
                      <a:r>
                        <a:rPr lang="de-DE" sz="1200" u="none" strike="noStrike" dirty="0" smtClean="0">
                          <a:effectLst/>
                        </a:rPr>
                        <a:t>Kreise </a:t>
                      </a:r>
                    </a:p>
                    <a:p>
                      <a:pPr algn="r" fontAlgn="ctr"/>
                      <a:endParaRPr lang="de-DE" sz="1200" b="1" i="0" u="none" strike="noStrike" dirty="0">
                        <a:solidFill>
                          <a:srgbClr val="FFFFFF"/>
                        </a:solidFill>
                        <a:effectLst/>
                        <a:latin typeface="Arial"/>
                      </a:endParaRPr>
                    </a:p>
                  </a:txBody>
                  <a:tcPr anchor="ctr"/>
                </a:tc>
              </a:tr>
              <a:tr h="439298">
                <a:tc>
                  <a:txBody>
                    <a:bodyPr/>
                    <a:lstStyle/>
                    <a:p>
                      <a:pPr algn="l" fontAlgn="b"/>
                      <a:r>
                        <a:rPr lang="de-DE" sz="1800" b="0" i="0" u="none" strike="noStrike">
                          <a:effectLst/>
                          <a:latin typeface="+mj-lt"/>
                        </a:rPr>
                        <a:t>Bayern</a:t>
                      </a:r>
                    </a:p>
                  </a:txBody>
                  <a:tcPr marL="0" marR="0" marT="0" marB="0" anchor="b"/>
                </a:tc>
                <a:tc>
                  <a:txBody>
                    <a:bodyPr/>
                    <a:lstStyle/>
                    <a:p>
                      <a:pPr algn="r" fontAlgn="b"/>
                      <a:r>
                        <a:rPr lang="de-DE" sz="1800" b="0" i="0" u="none" strike="noStrike" dirty="0" smtClean="0">
                          <a:effectLst/>
                          <a:latin typeface="+mj-lt"/>
                        </a:rPr>
                        <a:t>9.203</a:t>
                      </a:r>
                      <a:endParaRPr lang="de-DE" sz="1800" b="0" i="0" u="none" strike="noStrike" dirty="0">
                        <a:effectLst/>
                        <a:latin typeface="+mj-lt"/>
                      </a:endParaRPr>
                    </a:p>
                  </a:txBody>
                  <a:tcPr marL="0" marR="0" marT="0" marB="0" anchor="b"/>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rPr>
                        <a:t>Rosenheim:  907; Tirschenreuth: 657; </a:t>
                      </a:r>
                    </a:p>
                    <a:p>
                      <a:pPr marL="0" algn="r" defTabSz="457200" rtl="0" eaLnBrk="1" fontAlgn="ctr" latinLnBrk="0" hangingPunct="1"/>
                      <a:r>
                        <a:rPr lang="de-DE" sz="1200" u="none" strike="noStrike" kern="1200" dirty="0" smtClean="0">
                          <a:solidFill>
                            <a:schemeClr val="tx1"/>
                          </a:solidFill>
                          <a:effectLst/>
                        </a:rPr>
                        <a:t>Freising: 518; LK Dachau:</a:t>
                      </a:r>
                      <a:r>
                        <a:rPr lang="de-DE" sz="1200" u="none" strike="noStrike" kern="1200" baseline="0" dirty="0" smtClean="0">
                          <a:solidFill>
                            <a:schemeClr val="tx1"/>
                          </a:solidFill>
                          <a:effectLst/>
                        </a:rPr>
                        <a:t> 391, LK Neustadt </a:t>
                      </a:r>
                      <a:r>
                        <a:rPr lang="de-DE" sz="1200" u="none" strike="noStrike" kern="1200" baseline="0" dirty="0" err="1" smtClean="0">
                          <a:solidFill>
                            <a:schemeClr val="tx1"/>
                          </a:solidFill>
                          <a:effectLst/>
                        </a:rPr>
                        <a:t>a.d.</a:t>
                      </a:r>
                      <a:r>
                        <a:rPr lang="de-DE" sz="1200" u="none" strike="noStrike" kern="1200" baseline="0" dirty="0" smtClean="0">
                          <a:solidFill>
                            <a:schemeClr val="tx1"/>
                          </a:solidFill>
                          <a:effectLst/>
                        </a:rPr>
                        <a:t> </a:t>
                      </a:r>
                      <a:r>
                        <a:rPr lang="de-DE" sz="1200" u="none" strike="noStrike" kern="1200" baseline="0" dirty="0" err="1" smtClean="0">
                          <a:solidFill>
                            <a:schemeClr val="tx1"/>
                          </a:solidFill>
                          <a:effectLst/>
                        </a:rPr>
                        <a:t>Waldnaab</a:t>
                      </a:r>
                      <a:r>
                        <a:rPr lang="de-DE" sz="1200" u="none" strike="noStrike" kern="1200" baseline="0" dirty="0" smtClean="0">
                          <a:solidFill>
                            <a:schemeClr val="tx1"/>
                          </a:solidFill>
                          <a:effectLst/>
                        </a:rPr>
                        <a:t> 331</a:t>
                      </a:r>
                    </a:p>
                  </a:txBody>
                  <a:tcPr anchor="ctr"/>
                </a:tc>
              </a:tr>
              <a:tr h="456305">
                <a:tc>
                  <a:txBody>
                    <a:bodyPr/>
                    <a:lstStyle/>
                    <a:p>
                      <a:pPr algn="l" fontAlgn="b"/>
                      <a:r>
                        <a:rPr lang="de-DE" sz="1800" b="0" i="0" u="none" strike="noStrike">
                          <a:effectLst/>
                          <a:latin typeface="+mj-lt"/>
                        </a:rPr>
                        <a:t>Nordrhein-Westfalen</a:t>
                      </a:r>
                    </a:p>
                  </a:txBody>
                  <a:tcPr marL="0" marR="0" marT="0" marB="0" anchor="b"/>
                </a:tc>
                <a:tc>
                  <a:txBody>
                    <a:bodyPr/>
                    <a:lstStyle/>
                    <a:p>
                      <a:pPr algn="r" fontAlgn="b"/>
                      <a:r>
                        <a:rPr lang="de-DE" sz="1800" b="0" i="0" u="none" strike="noStrike" dirty="0" smtClean="0">
                          <a:effectLst/>
                          <a:latin typeface="+mj-lt"/>
                        </a:rPr>
                        <a:t>8.852</a:t>
                      </a:r>
                      <a:endParaRPr lang="de-DE" sz="1800" b="0" i="0" u="none" strike="noStrike" dirty="0">
                        <a:effectLst/>
                        <a:latin typeface="+mj-lt"/>
                      </a:endParaRPr>
                    </a:p>
                  </a:txBody>
                  <a:tcPr marL="0" marR="0" marT="0" marB="0" anchor="b"/>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de-DE" sz="1200" u="none" strike="noStrike" kern="1200" dirty="0" smtClean="0">
                          <a:solidFill>
                            <a:schemeClr val="tx1"/>
                          </a:solidFill>
                          <a:effectLst/>
                          <a:latin typeface="+mn-lt"/>
                          <a:ea typeface="+mn-ea"/>
                          <a:cs typeface="+mn-cs"/>
                        </a:rPr>
                        <a:t>Heinsberg</a:t>
                      </a:r>
                      <a:r>
                        <a:rPr lang="de-DE" sz="1200" u="none" strike="noStrike" dirty="0" smtClean="0">
                          <a:solidFill>
                            <a:schemeClr val="tx1"/>
                          </a:solidFill>
                          <a:effectLst/>
                        </a:rPr>
                        <a:t>: 923, Aachen:</a:t>
                      </a:r>
                      <a:r>
                        <a:rPr lang="de-DE" sz="1200" u="none" strike="noStrike" baseline="0" dirty="0" smtClean="0">
                          <a:solidFill>
                            <a:schemeClr val="tx1"/>
                          </a:solidFill>
                          <a:effectLst/>
                        </a:rPr>
                        <a:t> 960, Borken: 457, SK Essen 384, LK Steinfurt 342, LK Coesfeld: 288</a:t>
                      </a:r>
                      <a:endParaRPr lang="de-DE" sz="1200" u="none" strike="noStrike" kern="1200" dirty="0">
                        <a:solidFill>
                          <a:schemeClr val="tx1"/>
                        </a:solidFill>
                        <a:effectLst/>
                        <a:latin typeface="+mn-lt"/>
                        <a:ea typeface="+mn-ea"/>
                        <a:cs typeface="+mn-cs"/>
                      </a:endParaRPr>
                    </a:p>
                  </a:txBody>
                  <a:tcPr anchor="ctr"/>
                </a:tc>
              </a:tr>
              <a:tr h="274646">
                <a:tc>
                  <a:txBody>
                    <a:bodyPr/>
                    <a:lstStyle/>
                    <a:p>
                      <a:pPr algn="l" fontAlgn="b"/>
                      <a:r>
                        <a:rPr lang="de-DE" sz="1800" b="0" i="0" u="none" strike="noStrike">
                          <a:effectLst/>
                          <a:latin typeface="+mj-lt"/>
                        </a:rPr>
                        <a:t>Baden-Württemberg</a:t>
                      </a:r>
                    </a:p>
                  </a:txBody>
                  <a:tcPr marL="0" marR="0" marT="0" marB="0" anchor="b"/>
                </a:tc>
                <a:tc>
                  <a:txBody>
                    <a:bodyPr/>
                    <a:lstStyle/>
                    <a:p>
                      <a:pPr algn="r" fontAlgn="b"/>
                      <a:r>
                        <a:rPr lang="de-DE" sz="1800" b="0" i="0" u="none" strike="noStrike" dirty="0" smtClean="0">
                          <a:effectLst/>
                          <a:latin typeface="+mj-lt"/>
                        </a:rPr>
                        <a:t>3.633</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LK Esslingen: 289, SK Freiburg i. Breisgau: 308</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Niedersachsen</a:t>
                      </a:r>
                    </a:p>
                  </a:txBody>
                  <a:tcPr marL="0" marR="0" marT="0" marB="0" anchor="b"/>
                </a:tc>
                <a:tc>
                  <a:txBody>
                    <a:bodyPr/>
                    <a:lstStyle/>
                    <a:p>
                      <a:pPr algn="r" fontAlgn="b"/>
                      <a:r>
                        <a:rPr lang="de-DE" sz="1800" b="0" i="0" u="none" strike="noStrike" dirty="0" smtClean="0">
                          <a:effectLst/>
                          <a:latin typeface="+mj-lt"/>
                        </a:rPr>
                        <a:t>2.549</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LK Osnabrück: 258, SK Osnabrück 221; LK Harburg 218</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Berlin</a:t>
                      </a:r>
                    </a:p>
                  </a:txBody>
                  <a:tcPr marL="0" marR="0" marT="0" marB="0" anchor="b"/>
                </a:tc>
                <a:tc>
                  <a:txBody>
                    <a:bodyPr/>
                    <a:lstStyle/>
                    <a:p>
                      <a:pPr algn="r" fontAlgn="b"/>
                      <a:r>
                        <a:rPr lang="de-DE" sz="1800" b="0" i="0" u="none" strike="noStrike" dirty="0" smtClean="0">
                          <a:effectLst/>
                          <a:latin typeface="+mj-lt"/>
                        </a:rPr>
                        <a:t>2.028</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Mitte: 341, Neukölln: 250</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Hessen</a:t>
                      </a:r>
                    </a:p>
                  </a:txBody>
                  <a:tcPr marL="0" marR="0" marT="0" marB="0" anchor="b"/>
                </a:tc>
                <a:tc>
                  <a:txBody>
                    <a:bodyPr/>
                    <a:lstStyle/>
                    <a:p>
                      <a:pPr algn="r" fontAlgn="b"/>
                      <a:r>
                        <a:rPr lang="de-DE" sz="1800" b="0" i="0" u="none" strike="noStrike" dirty="0" smtClean="0">
                          <a:effectLst/>
                          <a:latin typeface="+mj-lt"/>
                        </a:rPr>
                        <a:t>1.401</a:t>
                      </a:r>
                      <a:endParaRPr lang="de-DE" sz="1800" b="0" i="0" u="none" strike="noStrike" dirty="0">
                        <a:effectLst/>
                        <a:latin typeface="+mj-lt"/>
                      </a:endParaRP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Rheinland-Pfalz</a:t>
                      </a:r>
                    </a:p>
                  </a:txBody>
                  <a:tcPr marL="0" marR="0" marT="0" marB="0" anchor="b"/>
                </a:tc>
                <a:tc>
                  <a:txBody>
                    <a:bodyPr/>
                    <a:lstStyle/>
                    <a:p>
                      <a:pPr algn="r" fontAlgn="b"/>
                      <a:r>
                        <a:rPr lang="de-DE" sz="1800" b="0" i="0" u="none" strike="noStrike">
                          <a:effectLst/>
                          <a:latin typeface="+mj-lt"/>
                        </a:rPr>
                        <a:t>792</a:t>
                      </a:r>
                    </a:p>
                  </a:txBody>
                  <a:tcPr marL="0" marR="0" marT="0" marB="0" anchor="b"/>
                </a:tc>
                <a:tc>
                  <a:txBody>
                    <a:bodyPr/>
                    <a:lstStyle/>
                    <a:p>
                      <a:pPr marL="0" algn="r" defTabSz="457200" rtl="0" eaLnBrk="1" fontAlgn="ctr" latinLnBrk="0" hangingPunct="1"/>
                      <a:r>
                        <a:rPr lang="de-DE" sz="1200" u="none" strike="noStrike" kern="1200" dirty="0" smtClean="0">
                          <a:solidFill>
                            <a:schemeClr val="tx1"/>
                          </a:solidFill>
                          <a:effectLst/>
                        </a:rPr>
                        <a:t>Mayen-Koblenz: </a:t>
                      </a:r>
                      <a:r>
                        <a:rPr lang="de-DE" sz="1200" u="none" strike="noStrike" kern="1200" baseline="0" dirty="0" smtClean="0">
                          <a:solidFill>
                            <a:schemeClr val="tx1"/>
                          </a:solidFill>
                          <a:effectLst/>
                        </a:rPr>
                        <a:t> 191</a:t>
                      </a:r>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Brandenburg</a:t>
                      </a:r>
                    </a:p>
                  </a:txBody>
                  <a:tcPr marL="0" marR="0" marT="0" marB="0" anchor="b"/>
                </a:tc>
                <a:tc>
                  <a:txBody>
                    <a:bodyPr/>
                    <a:lstStyle/>
                    <a:p>
                      <a:pPr algn="r" fontAlgn="b"/>
                      <a:r>
                        <a:rPr lang="de-DE" sz="1800" b="0" i="0" u="none" strike="noStrike">
                          <a:effectLst/>
                          <a:latin typeface="+mj-lt"/>
                        </a:rPr>
                        <a:t>602</a:t>
                      </a: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409406">
                <a:tc>
                  <a:txBody>
                    <a:bodyPr/>
                    <a:lstStyle/>
                    <a:p>
                      <a:pPr algn="l" fontAlgn="b"/>
                      <a:r>
                        <a:rPr lang="de-DE" sz="1800" b="0" i="0" u="none" strike="noStrike">
                          <a:effectLst/>
                          <a:latin typeface="+mj-lt"/>
                        </a:rPr>
                        <a:t>Hamburg</a:t>
                      </a:r>
                    </a:p>
                  </a:txBody>
                  <a:tcPr marL="0" marR="0" marT="0" marB="0" anchor="b"/>
                </a:tc>
                <a:tc>
                  <a:txBody>
                    <a:bodyPr/>
                    <a:lstStyle/>
                    <a:p>
                      <a:pPr algn="r" fontAlgn="b"/>
                      <a:r>
                        <a:rPr lang="de-DE" sz="1800" b="0" i="0" u="none" strike="noStrike">
                          <a:effectLst/>
                          <a:latin typeface="+mj-lt"/>
                        </a:rPr>
                        <a:t>497</a:t>
                      </a:r>
                    </a:p>
                  </a:txBody>
                  <a:tcPr marL="0" marR="0" marT="0" marB="0" anchor="b"/>
                </a:tc>
                <a:tc>
                  <a:txBody>
                    <a:bodyPr/>
                    <a:lstStyle/>
                    <a:p>
                      <a:pPr marL="0" algn="r" defTabSz="457200" rtl="0" eaLnBrk="1" fontAlgn="ctr" latinLnBrk="0" hangingPunct="1"/>
                      <a:endParaRPr lang="de-DE" sz="1200" u="none" strike="noStrike" kern="1200" dirty="0">
                        <a:solidFill>
                          <a:schemeClr val="tx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Schleswig-Holstein</a:t>
                      </a:r>
                    </a:p>
                  </a:txBody>
                  <a:tcPr marL="0" marR="0" marT="0" marB="0" anchor="b"/>
                </a:tc>
                <a:tc>
                  <a:txBody>
                    <a:bodyPr/>
                    <a:lstStyle/>
                    <a:p>
                      <a:pPr algn="r" fontAlgn="b"/>
                      <a:r>
                        <a:rPr lang="de-DE" sz="1800" b="0" i="0" u="none" strike="noStrike">
                          <a:effectLst/>
                          <a:latin typeface="+mj-lt"/>
                        </a:rPr>
                        <a:t>454</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Thüringen</a:t>
                      </a:r>
                    </a:p>
                  </a:txBody>
                  <a:tcPr marL="0" marR="0" marT="0" marB="0" anchor="b"/>
                </a:tc>
                <a:tc>
                  <a:txBody>
                    <a:bodyPr/>
                    <a:lstStyle/>
                    <a:p>
                      <a:pPr algn="r" fontAlgn="b"/>
                      <a:r>
                        <a:rPr lang="de-DE" sz="1800" b="0" i="0" u="none" strike="noStrike">
                          <a:effectLst/>
                          <a:latin typeface="+mj-lt"/>
                        </a:rPr>
                        <a:t>453</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Saarland</a:t>
                      </a:r>
                    </a:p>
                  </a:txBody>
                  <a:tcPr marL="0" marR="0" marT="0" marB="0" anchor="b"/>
                </a:tc>
                <a:tc>
                  <a:txBody>
                    <a:bodyPr/>
                    <a:lstStyle/>
                    <a:p>
                      <a:pPr algn="r" fontAlgn="b"/>
                      <a:r>
                        <a:rPr lang="de-DE" sz="1800" b="0" i="0" u="none" strike="noStrike">
                          <a:effectLst/>
                          <a:latin typeface="+mj-lt"/>
                        </a:rPr>
                        <a:t>344</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Sachsen-Anhalt</a:t>
                      </a:r>
                    </a:p>
                  </a:txBody>
                  <a:tcPr marL="0" marR="0" marT="0" marB="0" anchor="b"/>
                </a:tc>
                <a:tc>
                  <a:txBody>
                    <a:bodyPr/>
                    <a:lstStyle/>
                    <a:p>
                      <a:pPr algn="r" fontAlgn="b"/>
                      <a:r>
                        <a:rPr lang="de-DE" sz="1800" b="0" i="0" u="none" strike="noStrike">
                          <a:effectLst/>
                          <a:latin typeface="+mj-lt"/>
                        </a:rPr>
                        <a:t>327</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Sachsen</a:t>
                      </a:r>
                    </a:p>
                  </a:txBody>
                  <a:tcPr marL="0" marR="0" marT="0" marB="0" anchor="b"/>
                </a:tc>
                <a:tc>
                  <a:txBody>
                    <a:bodyPr/>
                    <a:lstStyle/>
                    <a:p>
                      <a:pPr algn="r" fontAlgn="b"/>
                      <a:r>
                        <a:rPr lang="de-DE" sz="1800" b="0" i="0" u="none" strike="noStrike">
                          <a:effectLst/>
                          <a:latin typeface="+mj-lt"/>
                        </a:rPr>
                        <a:t>289</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558955">
                <a:tc>
                  <a:txBody>
                    <a:bodyPr/>
                    <a:lstStyle/>
                    <a:p>
                      <a:pPr algn="l" fontAlgn="b"/>
                      <a:r>
                        <a:rPr lang="de-DE" sz="1800" b="0" i="0" u="none" strike="noStrike">
                          <a:effectLst/>
                          <a:latin typeface="+mj-lt"/>
                        </a:rPr>
                        <a:t>Mecklenburg-Vorpommern</a:t>
                      </a:r>
                    </a:p>
                  </a:txBody>
                  <a:tcPr marL="0" marR="0" marT="0" marB="0" anchor="b"/>
                </a:tc>
                <a:tc>
                  <a:txBody>
                    <a:bodyPr/>
                    <a:lstStyle/>
                    <a:p>
                      <a:pPr algn="r" fontAlgn="b"/>
                      <a:r>
                        <a:rPr lang="de-DE" sz="1800" b="0" i="0" u="none" strike="noStrike">
                          <a:effectLst/>
                          <a:latin typeface="+mj-lt"/>
                        </a:rPr>
                        <a:t>239</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r h="279478">
                <a:tc>
                  <a:txBody>
                    <a:bodyPr/>
                    <a:lstStyle/>
                    <a:p>
                      <a:pPr algn="l" fontAlgn="b"/>
                      <a:r>
                        <a:rPr lang="de-DE" sz="1800" b="0" i="0" u="none" strike="noStrike">
                          <a:effectLst/>
                          <a:latin typeface="+mj-lt"/>
                        </a:rPr>
                        <a:t>Bremen</a:t>
                      </a:r>
                    </a:p>
                  </a:txBody>
                  <a:tcPr marL="0" marR="0" marT="0" marB="0" anchor="b"/>
                </a:tc>
                <a:tc>
                  <a:txBody>
                    <a:bodyPr/>
                    <a:lstStyle/>
                    <a:p>
                      <a:pPr algn="r" fontAlgn="b"/>
                      <a:r>
                        <a:rPr lang="de-DE" sz="1800" b="0" i="0" u="none" strike="noStrike" dirty="0">
                          <a:effectLst/>
                          <a:latin typeface="+mj-lt"/>
                        </a:rPr>
                        <a:t>122</a:t>
                      </a:r>
                    </a:p>
                  </a:txBody>
                  <a:tcPr marL="0" marR="0" marT="0" marB="0" anchor="b"/>
                </a:tc>
                <a:tc>
                  <a:txBody>
                    <a:bodyPr/>
                    <a:lstStyle/>
                    <a:p>
                      <a:pPr marL="0" algn="r" defTabSz="457200" rtl="0" eaLnBrk="1" fontAlgn="ctr" latinLnBrk="0" hangingPunct="1"/>
                      <a:endParaRPr lang="de-DE" sz="1200" u="none" strike="noStrike" kern="1200" dirty="0">
                        <a:solidFill>
                          <a:schemeClr val="dk1"/>
                        </a:solidFill>
                        <a:effectLst/>
                        <a:latin typeface="+mn-lt"/>
                        <a:ea typeface="+mn-ea"/>
                        <a:cs typeface="+mn-cs"/>
                      </a:endParaRPr>
                    </a:p>
                  </a:txBody>
                  <a:tcPr anchor="ctr"/>
                </a:tc>
              </a:tr>
            </a:tbl>
          </a:graphicData>
        </a:graphic>
      </p:graphicFrame>
      <p:sp>
        <p:nvSpPr>
          <p:cNvPr id="2" name="Textfeld 1"/>
          <p:cNvSpPr txBox="1"/>
          <p:nvPr/>
        </p:nvSpPr>
        <p:spPr>
          <a:xfrm>
            <a:off x="219693" y="523419"/>
            <a:ext cx="5381281" cy="369332"/>
          </a:xfrm>
          <a:prstGeom prst="rect">
            <a:avLst/>
          </a:prstGeom>
          <a:noFill/>
        </p:spPr>
        <p:txBody>
          <a:bodyPr wrap="none" rtlCol="0">
            <a:spAutoFit/>
          </a:bodyPr>
          <a:lstStyle/>
          <a:p>
            <a:pPr marL="285750" indent="-285750">
              <a:buFont typeface="Arial" panose="020B0604020202020204" pitchFamily="34" charset="0"/>
              <a:buChar char="•"/>
            </a:pPr>
            <a:r>
              <a:rPr lang="de-DE" dirty="0" smtClean="0"/>
              <a:t>Deutschland als Expositionsland: 32.957 Nennungen</a:t>
            </a:r>
            <a:endParaRPr lang="de-DE" dirty="0"/>
          </a:p>
        </p:txBody>
      </p:sp>
    </p:spTree>
    <p:extLst>
      <p:ext uri="{BB962C8B-B14F-4D97-AF65-F5344CB8AC3E}">
        <p14:creationId xmlns:p14="http://schemas.microsoft.com/office/powerpoint/2010/main" val="1434987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13"/>
          <p:cNvSpPr>
            <a:spLocks noGrp="1"/>
          </p:cNvSpPr>
          <p:nvPr>
            <p:ph sz="quarter" idx="13"/>
          </p:nvPr>
        </p:nvSpPr>
        <p:spPr>
          <a:xfrm>
            <a:off x="340241" y="1123949"/>
            <a:ext cx="8686801" cy="5167252"/>
          </a:xfrm>
        </p:spPr>
        <p:txBody>
          <a:bodyPr>
            <a:normAutofit fontScale="85000" lnSpcReduction="20000"/>
          </a:bodyPr>
          <a:lstStyle/>
          <a:p>
            <a:r>
              <a:rPr lang="de-DE" dirty="0" smtClean="0"/>
              <a:t>Alter: Median 49 Jahre;  Mittelwert 48 Jahre</a:t>
            </a:r>
          </a:p>
          <a:p>
            <a:r>
              <a:rPr lang="de-DE" dirty="0" smtClean="0">
                <a:solidFill>
                  <a:srgbClr val="045AA6"/>
                </a:solidFill>
              </a:rPr>
              <a:t>13%</a:t>
            </a:r>
            <a:r>
              <a:rPr lang="de-DE" dirty="0" smtClean="0"/>
              <a:t> aller Fälle im Alter von 70+ </a:t>
            </a:r>
            <a:r>
              <a:rPr lang="de-DE" dirty="0"/>
              <a:t>J</a:t>
            </a:r>
            <a:r>
              <a:rPr lang="de-DE" dirty="0" smtClean="0"/>
              <a:t>ahren</a:t>
            </a:r>
          </a:p>
          <a:p>
            <a:r>
              <a:rPr lang="de-DE" dirty="0" smtClean="0"/>
              <a:t>Geschlecht: 43.193 (</a:t>
            </a:r>
            <a:r>
              <a:rPr lang="de-DE" dirty="0" smtClean="0">
                <a:solidFill>
                  <a:srgbClr val="045AA6"/>
                </a:solidFill>
              </a:rPr>
              <a:t>51%</a:t>
            </a:r>
            <a:r>
              <a:rPr lang="de-DE" dirty="0" smtClean="0"/>
              <a:t>) männlich; 42.283  (</a:t>
            </a:r>
            <a:r>
              <a:rPr lang="de-DE" dirty="0" smtClean="0">
                <a:solidFill>
                  <a:srgbClr val="045AA6"/>
                </a:solidFill>
              </a:rPr>
              <a:t>49%</a:t>
            </a:r>
            <a:r>
              <a:rPr lang="de-DE" dirty="0" smtClean="0"/>
              <a:t>) weiblich</a:t>
            </a:r>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pPr marL="0" indent="0">
              <a:buNone/>
            </a:pPr>
            <a:endParaRPr lang="de-DE" dirty="0" smtClean="0"/>
          </a:p>
          <a:p>
            <a:endParaRPr lang="de-DE" dirty="0" smtClean="0"/>
          </a:p>
          <a:p>
            <a:endParaRPr lang="de-DE" dirty="0" smtClean="0"/>
          </a:p>
          <a:p>
            <a:endParaRPr lang="de-DE" dirty="0" smtClean="0"/>
          </a:p>
          <a:p>
            <a:pPr>
              <a:spcBef>
                <a:spcPts val="1200"/>
              </a:spcBef>
            </a:pPr>
            <a:r>
              <a:rPr lang="de-DE" dirty="0" smtClean="0"/>
              <a:t>Todesfälle </a:t>
            </a:r>
            <a:r>
              <a:rPr lang="de-DE" b="1" dirty="0" smtClean="0"/>
              <a:t>1.158</a:t>
            </a:r>
            <a:r>
              <a:rPr lang="de-DE" dirty="0" smtClean="0"/>
              <a:t>:</a:t>
            </a:r>
          </a:p>
          <a:p>
            <a:pPr lvl="1"/>
            <a:r>
              <a:rPr lang="de-DE" dirty="0" smtClean="0"/>
              <a:t>Median 82 Jahre, Spanne 28-105 Jahre</a:t>
            </a:r>
          </a:p>
          <a:p>
            <a:pPr lvl="1"/>
            <a:r>
              <a:rPr lang="de-DE" sz="2100" dirty="0" smtClean="0"/>
              <a:t>Geschlecht</a:t>
            </a:r>
            <a:r>
              <a:rPr lang="de-DE" sz="2100" dirty="0"/>
              <a:t>: 753 (</a:t>
            </a:r>
            <a:r>
              <a:rPr lang="de-DE" sz="2200" dirty="0">
                <a:solidFill>
                  <a:srgbClr val="045AA6"/>
                </a:solidFill>
              </a:rPr>
              <a:t>65%</a:t>
            </a:r>
            <a:r>
              <a:rPr lang="de-DE" sz="2100" dirty="0"/>
              <a:t>) männlich, 403 (</a:t>
            </a:r>
            <a:r>
              <a:rPr lang="de-DE" sz="2200" dirty="0">
                <a:solidFill>
                  <a:srgbClr val="045AA6"/>
                </a:solidFill>
              </a:rPr>
              <a:t>35%</a:t>
            </a:r>
            <a:r>
              <a:rPr lang="de-DE" sz="2100" dirty="0"/>
              <a:t>) weiblich,  2 ohne Angabe</a:t>
            </a:r>
          </a:p>
          <a:p>
            <a:pPr lvl="1"/>
            <a:r>
              <a:rPr lang="de-DE" sz="2100" dirty="0"/>
              <a:t>86% der Todesfälle im Alter von 70+ Jahren</a:t>
            </a:r>
          </a:p>
          <a:p>
            <a:endParaRPr lang="de-DE" dirty="0"/>
          </a:p>
        </p:txBody>
      </p:sp>
      <p:sp>
        <p:nvSpPr>
          <p:cNvPr id="3" name="Titel 2"/>
          <p:cNvSpPr>
            <a:spLocks noGrp="1"/>
          </p:cNvSpPr>
          <p:nvPr>
            <p:ph type="title"/>
          </p:nvPr>
        </p:nvSpPr>
        <p:spPr>
          <a:xfrm>
            <a:off x="252458" y="188015"/>
            <a:ext cx="7712679" cy="584775"/>
          </a:xfrm>
        </p:spPr>
        <p:txBody>
          <a:bodyPr/>
          <a:lstStyle/>
          <a:p>
            <a:r>
              <a:rPr lang="de-DE" dirty="0" smtClean="0"/>
              <a:t>COVID-19: Alters- und Geschlechtsverteilung in Deutschland </a:t>
            </a:r>
            <a:r>
              <a:rPr lang="de-DE" sz="1600" b="0" dirty="0" smtClean="0">
                <a:solidFill>
                  <a:schemeClr val="tx1"/>
                </a:solidFill>
              </a:rPr>
              <a:t>(</a:t>
            </a:r>
            <a:r>
              <a:rPr lang="de-DE" sz="1600" dirty="0" smtClean="0">
                <a:solidFill>
                  <a:schemeClr val="tx1"/>
                </a:solidFill>
              </a:rPr>
              <a:t>N=85.479</a:t>
            </a:r>
            <a:r>
              <a:rPr lang="de-DE" sz="1600" b="0" dirty="0" smtClean="0">
                <a:solidFill>
                  <a:schemeClr val="tx1"/>
                </a:solidFill>
              </a:rPr>
              <a:t>, Datenstand 04.04.2020, </a:t>
            </a:r>
            <a:r>
              <a:rPr lang="de-DE" sz="1600" b="0" dirty="0">
                <a:solidFill>
                  <a:schemeClr val="tx1"/>
                </a:solidFill>
              </a:rPr>
              <a:t>0:00 </a:t>
            </a:r>
            <a:r>
              <a:rPr lang="de-DE" sz="1600" b="0" dirty="0" smtClean="0">
                <a:solidFill>
                  <a:schemeClr val="tx1"/>
                </a:solidFill>
              </a:rPr>
              <a:t>Uhr)</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19</a:t>
            </a:fld>
            <a:endParaRPr lang="de-DE" dirty="0"/>
          </a:p>
        </p:txBody>
      </p:sp>
      <p:graphicFrame>
        <p:nvGraphicFramePr>
          <p:cNvPr id="8" name="Diagramm 7"/>
          <p:cNvGraphicFramePr>
            <a:graphicFrameLocks/>
          </p:cNvGraphicFramePr>
          <p:nvPr>
            <p:extLst>
              <p:ext uri="{D42A27DB-BD31-4B8C-83A1-F6EECF244321}">
                <p14:modId xmlns:p14="http://schemas.microsoft.com/office/powerpoint/2010/main" val="3125435815"/>
              </p:ext>
            </p:extLst>
          </p:nvPr>
        </p:nvGraphicFramePr>
        <p:xfrm>
          <a:off x="252458" y="1782546"/>
          <a:ext cx="6734175" cy="3409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491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p:cNvSpPr>
            <a:spLocks noGrp="1"/>
          </p:cNvSpPr>
          <p:nvPr>
            <p:ph type="title"/>
          </p:nvPr>
        </p:nvSpPr>
        <p:spPr>
          <a:noFill/>
        </p:spPr>
        <p:txBody>
          <a:bodyPr/>
          <a:lstStyle/>
          <a:p>
            <a:r>
              <a:rPr lang="de-DE" dirty="0" smtClean="0">
                <a:solidFill>
                  <a:srgbClr val="FF0000"/>
                </a:solidFill>
              </a:rPr>
              <a:t>Entwicklung der Fallzunahme </a:t>
            </a:r>
            <a:r>
              <a:rPr lang="de-DE" b="0" dirty="0" smtClean="0">
                <a:solidFill>
                  <a:schemeClr val="tx1"/>
                </a:solidFill>
              </a:rPr>
              <a:t>(Datenstand 03.04.2020, 0:00 Uhr)</a:t>
            </a:r>
            <a:endParaRPr lang="de-DE" b="0" dirty="0">
              <a:solidFill>
                <a:schemeClr val="tx1"/>
              </a:solidFill>
            </a:endParaRPr>
          </a:p>
        </p:txBody>
      </p:sp>
      <p:sp>
        <p:nvSpPr>
          <p:cNvPr id="10" name="Datumsplatzhalter 9"/>
          <p:cNvSpPr>
            <a:spLocks noGrp="1"/>
          </p:cNvSpPr>
          <p:nvPr>
            <p:ph type="dt" sz="half" idx="14"/>
          </p:nvPr>
        </p:nvSpPr>
        <p:spPr/>
        <p:txBody>
          <a:bodyPr/>
          <a:lstStyle/>
          <a:p>
            <a:r>
              <a:rPr lang="de-DE" smtClean="0"/>
              <a:t>03.04.2020</a:t>
            </a:r>
            <a:endParaRPr lang="de-DE" dirty="0"/>
          </a:p>
        </p:txBody>
      </p:sp>
      <p:sp>
        <p:nvSpPr>
          <p:cNvPr id="3" name="Fußzeilenplatzhalter 2"/>
          <p:cNvSpPr>
            <a:spLocks noGrp="1"/>
          </p:cNvSpPr>
          <p:nvPr>
            <p:ph type="ftr" sz="quarter" idx="15"/>
          </p:nvPr>
        </p:nvSpPr>
        <p:spPr/>
        <p:txBody>
          <a:bodyPr/>
          <a:lstStyle/>
          <a:p>
            <a:r>
              <a:rPr lang="de-DE" smtClean="0"/>
              <a:t>Update: COVID-19 National</a:t>
            </a:r>
            <a:endParaRPr lang="de-DE" dirty="0"/>
          </a:p>
        </p:txBody>
      </p:sp>
      <p:sp>
        <p:nvSpPr>
          <p:cNvPr id="4" name="Foliennummernplatzhalter 3"/>
          <p:cNvSpPr>
            <a:spLocks noGrp="1"/>
          </p:cNvSpPr>
          <p:nvPr>
            <p:ph type="sldNum" sz="quarter" idx="16"/>
          </p:nvPr>
        </p:nvSpPr>
        <p:spPr/>
        <p:txBody>
          <a:bodyPr/>
          <a:lstStyle/>
          <a:p>
            <a:fld id="{162A217B-ED1C-D84B-8478-63C77FA79618}" type="slidenum">
              <a:rPr lang="de-DE" smtClean="0"/>
              <a:pPr/>
              <a:t>2</a:t>
            </a:fld>
            <a:endParaRPr lang="de-DE"/>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1841499"/>
            <a:ext cx="8407400" cy="279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28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340241" y="327003"/>
            <a:ext cx="7712679" cy="584775"/>
          </a:xfrm>
          <a:noFill/>
        </p:spPr>
        <p:txBody>
          <a:bodyPr/>
          <a:lstStyle/>
          <a:p>
            <a:r>
              <a:rPr lang="de-DE" dirty="0" smtClean="0"/>
              <a:t>COVID-19: Alters- und Geschlechtsverteilung der Todesfälle </a:t>
            </a:r>
            <a:r>
              <a:rPr lang="de-DE" sz="1600" b="0" dirty="0" smtClean="0">
                <a:solidFill>
                  <a:schemeClr val="tx1"/>
                </a:solidFill>
              </a:rPr>
              <a:t>(n=79.696, Datenstand 03.04.2020, </a:t>
            </a:r>
            <a:r>
              <a:rPr lang="de-DE" sz="1600" b="0" dirty="0">
                <a:solidFill>
                  <a:schemeClr val="tx1"/>
                </a:solidFill>
              </a:rPr>
              <a:t>0:00 </a:t>
            </a:r>
            <a:r>
              <a:rPr lang="de-DE" sz="1600" b="0" dirty="0" smtClean="0">
                <a:solidFill>
                  <a:schemeClr val="tx1"/>
                </a:solidFill>
              </a:rPr>
              <a:t>Uhr)</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20</a:t>
            </a:fld>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 y="1016000"/>
            <a:ext cx="7620000"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9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03.04.2020</a:t>
            </a:r>
            <a:endParaRPr lang="en-US" dirty="0"/>
          </a:p>
        </p:txBody>
      </p:sp>
      <p:sp>
        <p:nvSpPr>
          <p:cNvPr id="3" name="Fußzeilenplatzhalter 2"/>
          <p:cNvSpPr>
            <a:spLocks noGrp="1"/>
          </p:cNvSpPr>
          <p:nvPr>
            <p:ph type="ftr" sz="quarter" idx="11"/>
          </p:nvPr>
        </p:nvSpPr>
        <p:spPr/>
        <p:txBody>
          <a:bodyPr/>
          <a:lstStyle/>
          <a:p>
            <a:r>
              <a:rPr lang="en-US" smtClean="0"/>
              <a:t>Update: COVID-19 National</a:t>
            </a:r>
            <a:endParaRPr lang="en-US"/>
          </a:p>
        </p:txBody>
      </p:sp>
      <p:sp>
        <p:nvSpPr>
          <p:cNvPr id="4" name="Foliennummernplatzhalter 3"/>
          <p:cNvSpPr>
            <a:spLocks noGrp="1"/>
          </p:cNvSpPr>
          <p:nvPr>
            <p:ph type="sldNum" sz="quarter" idx="12"/>
          </p:nvPr>
        </p:nvSpPr>
        <p:spPr/>
        <p:txBody>
          <a:bodyPr/>
          <a:lstStyle/>
          <a:p>
            <a:fld id="{651AB1F9-A627-461B-A50E-819796678EC7}" type="slidenum">
              <a:rPr lang="en-US" smtClean="0"/>
              <a:t>21</a:t>
            </a:fld>
            <a:endParaRPr lang="en-US"/>
          </a:p>
        </p:txBody>
      </p:sp>
      <p:sp>
        <p:nvSpPr>
          <p:cNvPr id="6" name="Rechteck 5"/>
          <p:cNvSpPr/>
          <p:nvPr/>
        </p:nvSpPr>
        <p:spPr>
          <a:xfrm>
            <a:off x="564825" y="163959"/>
            <a:ext cx="8367623" cy="769441"/>
          </a:xfrm>
          <a:prstGeom prst="rect">
            <a:avLst/>
          </a:prstGeom>
        </p:spPr>
        <p:txBody>
          <a:bodyPr wrap="square">
            <a:spAutoFit/>
          </a:bodyPr>
          <a:lstStyle/>
          <a:p>
            <a:pPr lvl="0"/>
            <a:r>
              <a:rPr lang="de-DE" sz="2200" b="1" dirty="0">
                <a:solidFill>
                  <a:srgbClr val="006EC7"/>
                </a:solidFill>
              </a:rPr>
              <a:t>Altersverteilung  bestätigte C</a:t>
            </a:r>
            <a:r>
              <a:rPr lang="de-DE" sz="2200" b="1" dirty="0" smtClean="0">
                <a:solidFill>
                  <a:srgbClr val="006EC7"/>
                </a:solidFill>
              </a:rPr>
              <a:t>OVID-19 </a:t>
            </a:r>
            <a:r>
              <a:rPr lang="de-DE" sz="2200" b="1" dirty="0">
                <a:solidFill>
                  <a:srgbClr val="006EC7"/>
                </a:solidFill>
              </a:rPr>
              <a:t>Fälle</a:t>
            </a:r>
          </a:p>
          <a:p>
            <a:pPr lvl="0"/>
            <a:r>
              <a:rPr lang="de-DE" sz="2200" b="1" dirty="0" smtClean="0">
                <a:solidFill>
                  <a:srgbClr val="006EC7"/>
                </a:solidFill>
              </a:rPr>
              <a:t>6. </a:t>
            </a:r>
            <a:r>
              <a:rPr lang="de-DE" sz="2200" b="1" dirty="0">
                <a:solidFill>
                  <a:srgbClr val="006EC7"/>
                </a:solidFill>
              </a:rPr>
              <a:t>bis 13. Meldewoche; Stand 30.03.2020</a:t>
            </a:r>
            <a:endParaRPr lang="en-US" sz="2200" b="1" dirty="0">
              <a:solidFill>
                <a:srgbClr val="006EC7"/>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48" y="937712"/>
            <a:ext cx="8186044" cy="516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54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feld 4"/>
          <p:cNvSpPr txBox="1"/>
          <p:nvPr/>
        </p:nvSpPr>
        <p:spPr>
          <a:xfrm>
            <a:off x="138023" y="548680"/>
            <a:ext cx="8660919" cy="769441"/>
          </a:xfrm>
          <a:prstGeom prst="rect">
            <a:avLst/>
          </a:prstGeom>
          <a:noFill/>
        </p:spPr>
        <p:txBody>
          <a:bodyPr wrap="square" rtlCol="0">
            <a:spAutoFit/>
          </a:bodyPr>
          <a:lstStyle/>
          <a:p>
            <a:r>
              <a:rPr lang="de-DE" sz="2200" b="1" dirty="0">
                <a:solidFill>
                  <a:srgbClr val="006EC7"/>
                </a:solidFill>
                <a:latin typeface="+mj-lt"/>
                <a:ea typeface="+mj-ea"/>
                <a:cs typeface="+mj-cs"/>
              </a:rPr>
              <a:t>Altersverteilung  bestätigte hospitalisierte COVID-19 Fälle</a:t>
            </a:r>
          </a:p>
          <a:p>
            <a:r>
              <a:rPr lang="de-DE" sz="2200" b="1" dirty="0">
                <a:solidFill>
                  <a:srgbClr val="006EC7"/>
                </a:solidFill>
                <a:latin typeface="+mj-lt"/>
                <a:ea typeface="+mj-ea"/>
                <a:cs typeface="+mj-cs"/>
              </a:rPr>
              <a:t>9. bis 13. </a:t>
            </a:r>
            <a:r>
              <a:rPr lang="de-DE" sz="2200" b="1" dirty="0" smtClean="0">
                <a:solidFill>
                  <a:srgbClr val="006EC7"/>
                </a:solidFill>
                <a:latin typeface="+mj-lt"/>
                <a:ea typeface="+mj-ea"/>
                <a:cs typeface="+mj-cs"/>
              </a:rPr>
              <a:t>Meldewoche; Stand 30.03.2020</a:t>
            </a:r>
            <a:endParaRPr lang="en-US" sz="2200" b="1" dirty="0">
              <a:solidFill>
                <a:srgbClr val="006EC7"/>
              </a:solidFill>
              <a:latin typeface="+mj-lt"/>
              <a:ea typeface="+mj-ea"/>
              <a:cs typeface="+mj-cs"/>
            </a:endParaRPr>
          </a:p>
        </p:txBody>
      </p:sp>
      <p:sp>
        <p:nvSpPr>
          <p:cNvPr id="2" name="Datumsplatzhalter 1"/>
          <p:cNvSpPr>
            <a:spLocks noGrp="1"/>
          </p:cNvSpPr>
          <p:nvPr>
            <p:ph type="dt" sz="half" idx="10"/>
          </p:nvPr>
        </p:nvSpPr>
        <p:spPr/>
        <p:txBody>
          <a:bodyPr/>
          <a:lstStyle/>
          <a:p>
            <a:r>
              <a:rPr lang="de-DE" smtClean="0">
                <a:solidFill>
                  <a:prstClr val="black">
                    <a:tint val="75000"/>
                  </a:prstClr>
                </a:solidFill>
              </a:rPr>
              <a:t>03.04.2020</a:t>
            </a:r>
            <a:endParaRPr lang="en-GB" dirty="0">
              <a:solidFill>
                <a:prstClr val="black">
                  <a:tint val="75000"/>
                </a:prstClr>
              </a:solidFill>
            </a:endParaRPr>
          </a:p>
        </p:txBody>
      </p:sp>
      <p:sp>
        <p:nvSpPr>
          <p:cNvPr id="3" name="Fußzeilenplatzhalter 2"/>
          <p:cNvSpPr>
            <a:spLocks noGrp="1"/>
          </p:cNvSpPr>
          <p:nvPr>
            <p:ph type="ftr" sz="quarter" idx="11"/>
          </p:nvPr>
        </p:nvSpPr>
        <p:spPr/>
        <p:txBody>
          <a:bodyPr/>
          <a:lstStyle/>
          <a:p>
            <a:r>
              <a:rPr lang="en-GB" smtClean="0">
                <a:solidFill>
                  <a:prstClr val="black">
                    <a:tint val="75000"/>
                  </a:prstClr>
                </a:solidFill>
              </a:rPr>
              <a:t>Update: COVID-19 National</a:t>
            </a:r>
            <a:endParaRPr lang="en-GB" dirty="0">
              <a:solidFill>
                <a:prstClr val="black">
                  <a:tint val="75000"/>
                </a:prstClr>
              </a:solidFill>
            </a:endParaRPr>
          </a:p>
        </p:txBody>
      </p:sp>
      <p:sp>
        <p:nvSpPr>
          <p:cNvPr id="4" name="Foliennummernplatzhalter 3"/>
          <p:cNvSpPr>
            <a:spLocks noGrp="1"/>
          </p:cNvSpPr>
          <p:nvPr>
            <p:ph type="sldNum" sz="quarter" idx="12"/>
          </p:nvPr>
        </p:nvSpPr>
        <p:spPr/>
        <p:txBody>
          <a:bodyPr/>
          <a:lstStyle/>
          <a:p>
            <a:fld id="{9D0B30E5-E52B-4FF3-86B5-13F9C975F974}" type="slidenum">
              <a:rPr lang="en-GB" smtClean="0">
                <a:solidFill>
                  <a:prstClr val="black">
                    <a:tint val="75000"/>
                  </a:prstClr>
                </a:solidFill>
              </a:rPr>
              <a:pPr/>
              <a:t>22</a:t>
            </a:fld>
            <a:endParaRPr lang="en-GB" dirty="0">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36" y="1422549"/>
            <a:ext cx="7247926" cy="456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35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290945" y="346194"/>
            <a:ext cx="8092592" cy="584775"/>
          </a:xfrm>
        </p:spPr>
        <p:txBody>
          <a:bodyPr/>
          <a:lstStyle/>
          <a:p>
            <a:r>
              <a:rPr lang="de-DE" dirty="0" smtClean="0"/>
              <a:t>Entwicklung der Altersverteilung nach Meldewoche und Bundesland </a:t>
            </a:r>
            <a:r>
              <a:rPr lang="de-DE" sz="1600" b="0" dirty="0" smtClean="0"/>
              <a:t>(</a:t>
            </a:r>
            <a:r>
              <a:rPr lang="de-DE" sz="1600" b="0" dirty="0"/>
              <a:t>Datenstand: 24.03.2020</a:t>
            </a:r>
            <a:r>
              <a:rPr lang="de-DE" sz="1600" b="0" dirty="0" smtClean="0"/>
              <a:t>, 00:00)</a:t>
            </a:r>
            <a:endParaRPr lang="de-DE" sz="1600" b="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23</a:t>
            </a:fld>
            <a:endParaRPr lang="de-DE" dirty="0"/>
          </a:p>
        </p:txBody>
      </p:sp>
      <p:pic>
        <p:nvPicPr>
          <p:cNvPr id="9218"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90945" y="998626"/>
            <a:ext cx="7969530" cy="5624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15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2"/>
          <p:cNvSpPr>
            <a:spLocks noGrp="1"/>
          </p:cNvSpPr>
          <p:nvPr>
            <p:ph type="title"/>
          </p:nvPr>
        </p:nvSpPr>
        <p:spPr>
          <a:xfrm>
            <a:off x="243445" y="205807"/>
            <a:ext cx="8092592" cy="677108"/>
          </a:xfrm>
        </p:spPr>
        <p:txBody>
          <a:bodyPr/>
          <a:lstStyle/>
          <a:p>
            <a:r>
              <a:rPr lang="de-DE" dirty="0" smtClean="0"/>
              <a:t>Entwicklung der Altersverteilung in Kreisen </a:t>
            </a:r>
            <a:r>
              <a:rPr lang="de-DE" dirty="0"/>
              <a:t>mit hohen </a:t>
            </a:r>
            <a:r>
              <a:rPr lang="de-DE" dirty="0" smtClean="0"/>
              <a:t>Fallzahlen nach Meldewoche </a:t>
            </a:r>
            <a:r>
              <a:rPr lang="de-DE" sz="1600" b="0" dirty="0" smtClean="0"/>
              <a:t>(Datenstand: </a:t>
            </a:r>
            <a:r>
              <a:rPr lang="de-DE" sz="1600" b="0" dirty="0"/>
              <a:t>24.03.2020, 00:00</a:t>
            </a:r>
            <a:r>
              <a:rPr lang="de-DE" sz="1600" b="0" dirty="0" smtClean="0"/>
              <a:t>)</a:t>
            </a:r>
            <a:endParaRPr lang="de-DE" sz="1600" b="0" dirty="0"/>
          </a:p>
        </p:txBody>
      </p:sp>
      <p:sp>
        <p:nvSpPr>
          <p:cNvPr id="3" name="Datumsplatzhalter 2"/>
          <p:cNvSpPr>
            <a:spLocks noGrp="1"/>
          </p:cNvSpPr>
          <p:nvPr>
            <p:ph type="dt" sz="half" idx="14"/>
          </p:nvPr>
        </p:nvSpPr>
        <p:spPr/>
        <p:txBody>
          <a:bodyPr/>
          <a:lstStyle/>
          <a:p>
            <a:r>
              <a:rPr lang="de-DE" smtClean="0"/>
              <a:t>03.04.2020</a:t>
            </a:r>
            <a:endParaRPr lang="de-DE" dirty="0"/>
          </a:p>
        </p:txBody>
      </p:sp>
      <p:sp>
        <p:nvSpPr>
          <p:cNvPr id="4" name="Fußzeilenplatzhalter 3"/>
          <p:cNvSpPr>
            <a:spLocks noGrp="1"/>
          </p:cNvSpPr>
          <p:nvPr>
            <p:ph type="ftr" sz="quarter" idx="15"/>
          </p:nvPr>
        </p:nvSpPr>
        <p:spPr/>
        <p:txBody>
          <a:bodyPr/>
          <a:lstStyle/>
          <a:p>
            <a:r>
              <a:rPr lang="de-DE" smtClean="0"/>
              <a:t>Update: COVID-19 National</a:t>
            </a:r>
            <a:endParaRPr lang="de-DE" dirty="0"/>
          </a:p>
        </p:txBody>
      </p:sp>
      <p:sp>
        <p:nvSpPr>
          <p:cNvPr id="5" name="Foliennummernplatzhalter 4"/>
          <p:cNvSpPr>
            <a:spLocks noGrp="1"/>
          </p:cNvSpPr>
          <p:nvPr>
            <p:ph type="sldNum" sz="quarter" idx="16"/>
          </p:nvPr>
        </p:nvSpPr>
        <p:spPr/>
        <p:txBody>
          <a:bodyPr/>
          <a:lstStyle/>
          <a:p>
            <a:fld id="{162A217B-ED1C-D84B-8478-63C77FA79618}" type="slidenum">
              <a:rPr lang="de-DE" smtClean="0"/>
              <a:pPr/>
              <a:t>24</a:t>
            </a:fld>
            <a:endParaRPr lang="de-DE" dirty="0"/>
          </a:p>
        </p:txBody>
      </p:sp>
      <p:pic>
        <p:nvPicPr>
          <p:cNvPr id="10242"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56260" y="952630"/>
            <a:ext cx="7921362" cy="55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039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1569660"/>
          </a:xfrm>
        </p:spPr>
        <p:txBody>
          <a:bodyPr/>
          <a:lstStyle/>
          <a:p>
            <a:r>
              <a:rPr lang="de-DE" dirty="0" smtClean="0">
                <a:solidFill>
                  <a:srgbClr val="045AA6"/>
                </a:solidFill>
              </a:rPr>
              <a:t>DIVI-</a:t>
            </a:r>
            <a:r>
              <a:rPr lang="de-DE" dirty="0" err="1" smtClean="0">
                <a:solidFill>
                  <a:srgbClr val="045AA6"/>
                </a:solidFill>
              </a:rPr>
              <a:t>IntensivRegister</a:t>
            </a:r>
            <a:r>
              <a:rPr lang="de-DE" dirty="0" smtClean="0">
                <a:solidFill>
                  <a:srgbClr val="045AA6"/>
                </a:solidFill>
              </a:rPr>
              <a:t> </a:t>
            </a:r>
            <a:r>
              <a:rPr lang="de-DE" sz="2000" b="0" dirty="0">
                <a:solidFill>
                  <a:srgbClr val="045AA6"/>
                </a:solidFill>
              </a:rPr>
              <a:t>(Datenstand </a:t>
            </a:r>
            <a:r>
              <a:rPr lang="de-DE" sz="2000" b="0" dirty="0" smtClean="0">
                <a:solidFill>
                  <a:srgbClr val="045AA6"/>
                </a:solidFill>
              </a:rPr>
              <a:t>03.04.2020)</a:t>
            </a:r>
            <a:r>
              <a:rPr lang="de-DE" sz="2000" b="0" dirty="0" smtClean="0"/>
              <a:t/>
            </a:r>
            <a:br>
              <a:rPr lang="de-DE" sz="2000" b="0" dirty="0" smtClean="0"/>
            </a:br>
            <a:r>
              <a:rPr lang="de-DE" sz="2000" b="0" dirty="0" smtClean="0"/>
              <a:t/>
            </a:r>
            <a:br>
              <a:rPr lang="de-DE" sz="2000" b="0" dirty="0" smtClean="0"/>
            </a:br>
            <a:r>
              <a:rPr lang="de-DE" sz="2000" dirty="0" smtClean="0">
                <a:solidFill>
                  <a:schemeClr val="tx1"/>
                </a:solidFill>
              </a:rPr>
              <a:t>Aktuelle </a:t>
            </a:r>
            <a:r>
              <a:rPr lang="de-DE" sz="2000" dirty="0">
                <a:solidFill>
                  <a:schemeClr val="tx1"/>
                </a:solidFill>
              </a:rPr>
              <a:t>Anzahl meldender Kliniken/Abteilungen im Register:  </a:t>
            </a:r>
            <a:r>
              <a:rPr lang="de-DE" sz="2000" dirty="0" smtClean="0">
                <a:solidFill>
                  <a:schemeClr val="tx1"/>
                </a:solidFill>
              </a:rPr>
              <a:t>1.052</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25</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30209038"/>
              </p:ext>
            </p:extLst>
          </p:nvPr>
        </p:nvGraphicFramePr>
        <p:xfrm>
          <a:off x="209550" y="1635125"/>
          <a:ext cx="8085887" cy="1433398"/>
        </p:xfrm>
        <a:graphic>
          <a:graphicData uri="http://schemas.openxmlformats.org/drawingml/2006/table">
            <a:tbl>
              <a:tblPr>
                <a:tableStyleId>{BC89EF96-8CEA-46FF-86C4-4CE0E7609802}</a:tableStyleId>
              </a:tblPr>
              <a:tblGrid>
                <a:gridCol w="3866247"/>
                <a:gridCol w="1499841"/>
                <a:gridCol w="816668"/>
                <a:gridCol w="1903131"/>
              </a:tblGrid>
              <a:tr h="310718">
                <a:tc>
                  <a:txBody>
                    <a:bodyPr/>
                    <a:lstStyle/>
                    <a:p>
                      <a:pPr algn="l" fontAlgn="b"/>
                      <a:endParaRPr lang="de-DE" sz="14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Anzahl_Covid19</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smtClean="0">
                          <a:effectLst/>
                        </a:rPr>
                        <a:t>Prozent</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c>
                  <a:txBody>
                    <a:bodyPr/>
                    <a:lstStyle/>
                    <a:p>
                      <a:pPr algn="ctr" fontAlgn="b"/>
                      <a:r>
                        <a:rPr lang="de-DE" sz="1600" b="1" u="none" strike="noStrike" dirty="0">
                          <a:effectLst/>
                        </a:rPr>
                        <a:t>Differenz zum Vortag</a:t>
                      </a:r>
                      <a:endParaRPr lang="de-DE" sz="1600" b="1" i="0" u="none" strike="noStrike" dirty="0">
                        <a:solidFill>
                          <a:srgbClr val="000000"/>
                        </a:solidFill>
                        <a:effectLst/>
                        <a:latin typeface="Calibri"/>
                      </a:endParaRPr>
                    </a:p>
                  </a:txBody>
                  <a:tcPr marL="9525" marR="9525" marT="9525" marB="0" anchor="ctr">
                    <a:solidFill>
                      <a:schemeClr val="tx2">
                        <a:lumMod val="60000"/>
                        <a:lumOff val="40000"/>
                      </a:schemeClr>
                    </a:solidFill>
                  </a:tcPr>
                </a:tc>
              </a:tr>
              <a:tr h="280670">
                <a:tc>
                  <a:txBody>
                    <a:bodyPr/>
                    <a:lstStyle/>
                    <a:p>
                      <a:pPr algn="l" fontAlgn="b"/>
                      <a:r>
                        <a:rPr lang="de-DE" sz="1600" b="1" u="none" strike="noStrike" dirty="0">
                          <a:effectLst/>
                        </a:rPr>
                        <a:t>Aktuell: in intensivmedizinischer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2.424</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285</a:t>
                      </a:r>
                    </a:p>
                  </a:txBody>
                  <a:tcPr marL="9525" marR="9525" marT="9525" marB="0" anchor="ctr"/>
                </a:tc>
              </a:tr>
              <a:tr h="280670">
                <a:tc>
                  <a:txBody>
                    <a:bodyPr/>
                    <a:lstStyle/>
                    <a:p>
                      <a:pPr algn="l" fontAlgn="b"/>
                      <a:r>
                        <a:rPr lang="de-DE" sz="1600" b="1" u="none" strike="noStrike" dirty="0">
                          <a:effectLst/>
                        </a:rPr>
                        <a:t>Aktuell: davon beatmet</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2.021</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83%</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224</a:t>
                      </a:r>
                    </a:p>
                  </a:txBody>
                  <a:tcPr marL="9525" marR="9525" marT="9525" marB="0" anchor="ctr"/>
                </a:tc>
              </a:tr>
              <a:tr h="280670">
                <a:tc>
                  <a:txBody>
                    <a:bodyPr/>
                    <a:lstStyle/>
                    <a:p>
                      <a:pPr algn="l" fontAlgn="b"/>
                      <a:r>
                        <a:rPr lang="de-DE" sz="1600" b="1" u="none" strike="noStrike" dirty="0">
                          <a:effectLst/>
                        </a:rPr>
                        <a:t>Gesamt: abgeschlossene Behandlung</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1.200</a:t>
                      </a:r>
                      <a:endParaRPr lang="de-DE" sz="1600" b="0" i="0" u="none" strike="noStrike" dirty="0">
                        <a:solidFill>
                          <a:srgbClr val="000000"/>
                        </a:solidFill>
                        <a:effectLst/>
                        <a:latin typeface="Calibri"/>
                      </a:endParaRPr>
                    </a:p>
                  </a:txBody>
                  <a:tcPr marL="9525" marR="9525" marT="9525" marB="0" anchor="ctr"/>
                </a:tc>
                <a:tc>
                  <a:txBody>
                    <a:bodyPr/>
                    <a:lstStyle/>
                    <a:p>
                      <a:pPr algn="l" fontAlgn="b"/>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293</a:t>
                      </a:r>
                    </a:p>
                  </a:txBody>
                  <a:tcPr marL="9525" marR="9525" marT="9525" marB="0" anchor="ctr"/>
                </a:tc>
              </a:tr>
              <a:tr h="280670">
                <a:tc>
                  <a:txBody>
                    <a:bodyPr/>
                    <a:lstStyle/>
                    <a:p>
                      <a:pPr algn="l" fontAlgn="b"/>
                      <a:r>
                        <a:rPr lang="de-DE" sz="1600" b="1" u="none" strike="noStrike" dirty="0">
                          <a:effectLst/>
                        </a:rPr>
                        <a:t>Gesamt: davon verstorben</a:t>
                      </a:r>
                      <a:endParaRPr lang="de-DE" sz="1600" b="1"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a:solidFill>
                            <a:srgbClr val="000000"/>
                          </a:solidFill>
                          <a:effectLst/>
                          <a:latin typeface="Calibri"/>
                        </a:rPr>
                        <a:t>392</a:t>
                      </a:r>
                    </a:p>
                  </a:txBody>
                  <a:tcPr marL="9525" marR="9525" marT="9525" marB="0" anchor="ctr"/>
                </a:tc>
                <a:tc>
                  <a:txBody>
                    <a:bodyPr/>
                    <a:lstStyle/>
                    <a:p>
                      <a:pPr algn="r" fontAlgn="b"/>
                      <a:r>
                        <a:rPr lang="de-DE" sz="1600" b="0" i="0" u="none" strike="noStrike" dirty="0" smtClean="0">
                          <a:solidFill>
                            <a:srgbClr val="000000"/>
                          </a:solidFill>
                          <a:effectLst/>
                          <a:latin typeface="Calibri"/>
                        </a:rPr>
                        <a:t>33%</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83</a:t>
                      </a:r>
                    </a:p>
                  </a:txBody>
                  <a:tcPr marL="9525" marR="9525" marT="9525" marB="0" anchor="ctr"/>
                </a:tc>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952280689"/>
              </p:ext>
            </p:extLst>
          </p:nvPr>
        </p:nvGraphicFramePr>
        <p:xfrm>
          <a:off x="307239" y="3482442"/>
          <a:ext cx="7783372" cy="1441450"/>
        </p:xfrm>
        <a:graphic>
          <a:graphicData uri="http://schemas.openxmlformats.org/drawingml/2006/table">
            <a:tbl>
              <a:tblPr>
                <a:tableStyleId>{BC89EF96-8CEA-46FF-86C4-4CE0E7609802}</a:tableStyleId>
              </a:tblPr>
              <a:tblGrid>
                <a:gridCol w="1319210"/>
                <a:gridCol w="1407157"/>
                <a:gridCol w="1451130"/>
                <a:gridCol w="787173"/>
                <a:gridCol w="913942"/>
                <a:gridCol w="1904760"/>
              </a:tblGrid>
              <a:tr h="374650">
                <a:tc>
                  <a:txBody>
                    <a:bodyPr/>
                    <a:lstStyle/>
                    <a:p>
                      <a:pPr marL="0" algn="l" defTabSz="457200" rtl="0" eaLnBrk="1" fontAlgn="b" latinLnBrk="0" hangingPunct="1"/>
                      <a:r>
                        <a:rPr lang="de-DE" sz="1600" b="1" u="none" strike="noStrike" kern="1200" dirty="0" smtClean="0">
                          <a:solidFill>
                            <a:schemeClr val="tx1"/>
                          </a:solidFill>
                          <a:effectLst/>
                          <a:latin typeface="+mn-lt"/>
                          <a:ea typeface="+mn-ea"/>
                          <a:cs typeface="+mn-cs"/>
                        </a:rPr>
                        <a:t>Anzahl</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Low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High care ICU</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ECMO</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Gesamt</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c>
                  <a:txBody>
                    <a:bodyPr/>
                    <a:lstStyle/>
                    <a:p>
                      <a:pPr marL="0" algn="ctr" defTabSz="457200" rtl="0" eaLnBrk="1" fontAlgn="b" latinLnBrk="0" hangingPunct="1"/>
                      <a:r>
                        <a:rPr lang="de-DE" sz="1600" b="1" u="none" strike="noStrike" kern="1200" dirty="0">
                          <a:effectLst/>
                        </a:rPr>
                        <a:t>Differenz zum Vortag</a:t>
                      </a:r>
                      <a:endParaRPr lang="de-DE" sz="1600" b="1" u="none" strike="noStrike" kern="1200" dirty="0">
                        <a:solidFill>
                          <a:schemeClr val="tx1"/>
                        </a:solidFill>
                        <a:effectLst/>
                        <a:latin typeface="+mn-lt"/>
                        <a:ea typeface="+mn-ea"/>
                        <a:cs typeface="+mn-cs"/>
                      </a:endParaRPr>
                    </a:p>
                  </a:txBody>
                  <a:tcPr marL="9525" marR="9525" marT="9525" marB="0" anchor="ctr">
                    <a:solidFill>
                      <a:schemeClr val="tx2">
                        <a:lumMod val="60000"/>
                        <a:lumOff val="40000"/>
                      </a:schemeClr>
                    </a:solidFill>
                  </a:tcPr>
                </a:tc>
              </a:tr>
              <a:tr h="352425">
                <a:tc>
                  <a:txBody>
                    <a:bodyPr/>
                    <a:lstStyle/>
                    <a:p>
                      <a:pPr algn="l" fontAlgn="b"/>
                      <a:r>
                        <a:rPr lang="de-DE" sz="1600" b="1" u="none" strike="noStrike" kern="1200" dirty="0" smtClean="0">
                          <a:solidFill>
                            <a:schemeClr val="tx1"/>
                          </a:solidFill>
                          <a:effectLst/>
                          <a:latin typeface="+mn-lt"/>
                          <a:ea typeface="+mn-ea"/>
                          <a:cs typeface="+mn-cs"/>
                        </a:rPr>
                        <a:t>Belegt</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3.735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8.645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a:solidFill>
                            <a:srgbClr val="000000"/>
                          </a:solidFill>
                          <a:effectLst/>
                          <a:latin typeface="Calibri"/>
                        </a:rPr>
                        <a:t>119</a:t>
                      </a:r>
                    </a:p>
                  </a:txBody>
                  <a:tcPr marL="9525" marR="9525" marT="9525" marB="0" anchor="ctr"/>
                </a:tc>
                <a:tc>
                  <a:txBody>
                    <a:bodyPr/>
                    <a:lstStyle/>
                    <a:p>
                      <a:pPr algn="r" fontAlgn="b"/>
                      <a:r>
                        <a:rPr lang="de-DE" sz="1600" b="0" i="0" u="none" strike="noStrike" dirty="0" smtClean="0">
                          <a:solidFill>
                            <a:srgbClr val="000000"/>
                          </a:solidFill>
                          <a:effectLst/>
                          <a:latin typeface="Calibri"/>
                        </a:rPr>
                        <a:t>12.499</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a:solidFill>
                            <a:srgbClr val="000000"/>
                          </a:solidFill>
                          <a:effectLst/>
                          <a:latin typeface="Calibri"/>
                        </a:rPr>
                        <a:t>999</a:t>
                      </a:r>
                    </a:p>
                  </a:txBody>
                  <a:tcPr marL="9525" marR="9525" marT="9525" marB="0" anchor="ctr"/>
                </a:tc>
              </a:tr>
              <a:tr h="352425">
                <a:tc>
                  <a:txBody>
                    <a:bodyPr/>
                    <a:lstStyle/>
                    <a:p>
                      <a:pPr algn="l" fontAlgn="b"/>
                      <a:r>
                        <a:rPr lang="de-DE" sz="1600" b="1" u="none" strike="noStrike" kern="1200" dirty="0" smtClean="0">
                          <a:solidFill>
                            <a:schemeClr val="tx1"/>
                          </a:solidFill>
                          <a:effectLst/>
                          <a:latin typeface="+mn-lt"/>
                          <a:ea typeface="+mn-ea"/>
                          <a:cs typeface="+mn-cs"/>
                        </a:rPr>
                        <a:t>Frei</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3.245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6.037</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415</a:t>
                      </a:r>
                    </a:p>
                  </a:txBody>
                  <a:tcPr marL="9525" marR="9525" marT="9525" marB="0" anchor="ctr"/>
                </a:tc>
                <a:tc>
                  <a:txBody>
                    <a:bodyPr/>
                    <a:lstStyle/>
                    <a:p>
                      <a:pPr algn="r" fontAlgn="b"/>
                      <a:r>
                        <a:rPr lang="de-DE" sz="1600" b="0" i="0" u="none" strike="noStrike" dirty="0" smtClean="0">
                          <a:solidFill>
                            <a:srgbClr val="000000"/>
                          </a:solidFill>
                          <a:effectLst/>
                          <a:latin typeface="Calibri"/>
                        </a:rPr>
                        <a:t>9.697</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a:solidFill>
                            <a:srgbClr val="000000"/>
                          </a:solidFill>
                          <a:effectLst/>
                          <a:latin typeface="Calibri"/>
                        </a:rPr>
                        <a:t>677</a:t>
                      </a:r>
                    </a:p>
                  </a:txBody>
                  <a:tcPr marL="9525" marR="9525" marT="9525" marB="0" anchor="ctr"/>
                </a:tc>
              </a:tr>
              <a:tr h="361950">
                <a:tc>
                  <a:txBody>
                    <a:bodyPr/>
                    <a:lstStyle/>
                    <a:p>
                      <a:pPr algn="l" fontAlgn="b"/>
                      <a:r>
                        <a:rPr lang="de-DE" sz="1600" b="1" u="none" strike="noStrike" kern="1200" dirty="0" smtClean="0">
                          <a:solidFill>
                            <a:schemeClr val="tx1"/>
                          </a:solidFill>
                          <a:effectLst/>
                          <a:latin typeface="+mn-lt"/>
                          <a:ea typeface="+mn-ea"/>
                          <a:cs typeface="+mn-cs"/>
                        </a:rPr>
                        <a:t>Frei in 24 h</a:t>
                      </a:r>
                      <a:endParaRPr lang="de-DE" sz="1600" b="1" u="none" strike="noStrike" kern="1200" dirty="0">
                        <a:solidFill>
                          <a:schemeClr val="tx1"/>
                        </a:solidFill>
                        <a:effectLst/>
                        <a:latin typeface="+mn-lt"/>
                        <a:ea typeface="+mn-ea"/>
                        <a:cs typeface="+mn-cs"/>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3.386</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smtClean="0">
                          <a:solidFill>
                            <a:srgbClr val="000000"/>
                          </a:solidFill>
                          <a:effectLst/>
                          <a:latin typeface="Calibri"/>
                        </a:rPr>
                        <a:t>5.475</a:t>
                      </a:r>
                      <a:endParaRPr lang="de-DE" sz="1600" b="0" i="0" u="none" strike="noStrike" dirty="0">
                        <a:solidFill>
                          <a:srgbClr val="000000"/>
                        </a:solidFill>
                        <a:effectLst/>
                        <a:latin typeface="Calibri"/>
                      </a:endParaRPr>
                    </a:p>
                  </a:txBody>
                  <a:tcPr marL="9525" marR="9525" marT="9525" marB="0" anchor="ctr"/>
                </a:tc>
                <a:tc>
                  <a:txBody>
                    <a:bodyPr/>
                    <a:lstStyle/>
                    <a:p>
                      <a:pPr algn="r" fontAlgn="b"/>
                      <a:r>
                        <a:rPr lang="de-DE" sz="1600" b="0" i="0" u="none" strike="noStrike" dirty="0">
                          <a:solidFill>
                            <a:srgbClr val="000000"/>
                          </a:solidFill>
                          <a:effectLst/>
                          <a:latin typeface="Calibri"/>
                        </a:rPr>
                        <a:t>317</a:t>
                      </a:r>
                    </a:p>
                  </a:txBody>
                  <a:tcPr marL="9525" marR="9525" marT="9525" marB="0" anchor="ctr"/>
                </a:tc>
                <a:tc>
                  <a:txBody>
                    <a:bodyPr/>
                    <a:lstStyle/>
                    <a:p>
                      <a:pPr algn="r" fontAlgn="b"/>
                      <a:r>
                        <a:rPr lang="de-DE" sz="1600" b="0" i="0" u="none" strike="noStrike" dirty="0" smtClean="0">
                          <a:solidFill>
                            <a:srgbClr val="000000"/>
                          </a:solidFill>
                          <a:effectLst/>
                          <a:latin typeface="Calibri"/>
                        </a:rPr>
                        <a:t>9.178</a:t>
                      </a:r>
                      <a:endParaRPr lang="de-DE" sz="1600" b="0" i="0" u="none" strike="noStrike" dirty="0">
                        <a:solidFill>
                          <a:srgbClr val="000000"/>
                        </a:solidFill>
                        <a:effectLst/>
                        <a:latin typeface="Calibri"/>
                      </a:endParaRPr>
                    </a:p>
                  </a:txBody>
                  <a:tcPr marL="9525" marR="9525" marT="9525" marB="0" anchor="ctr"/>
                </a:tc>
                <a:tc>
                  <a:txBody>
                    <a:bodyPr/>
                    <a:lstStyle/>
                    <a:p>
                      <a:pPr algn="ctr" fontAlgn="b"/>
                      <a:r>
                        <a:rPr lang="de-DE" sz="1600" b="0" i="0" u="none" strike="noStrike" dirty="0">
                          <a:solidFill>
                            <a:srgbClr val="000000"/>
                          </a:solidFill>
                          <a:effectLst/>
                          <a:latin typeface="Calibri"/>
                        </a:rPr>
                        <a:t>408</a:t>
                      </a:r>
                    </a:p>
                  </a:txBody>
                  <a:tcPr marL="9525" marR="9525" marT="9525" marB="0" anchor="ctr"/>
                </a:tc>
              </a:tr>
            </a:tbl>
          </a:graphicData>
        </a:graphic>
      </p:graphicFrame>
      <p:sp>
        <p:nvSpPr>
          <p:cNvPr id="2" name="Textfeld 1"/>
          <p:cNvSpPr txBox="1"/>
          <p:nvPr/>
        </p:nvSpPr>
        <p:spPr>
          <a:xfrm>
            <a:off x="402336" y="5303520"/>
            <a:ext cx="8251546" cy="1107996"/>
          </a:xfrm>
          <a:prstGeom prst="rect">
            <a:avLst/>
          </a:prstGeom>
          <a:noFill/>
        </p:spPr>
        <p:txBody>
          <a:bodyPr wrap="square" rtlCol="0">
            <a:spAutoFit/>
          </a:bodyPr>
          <a:lstStyle/>
          <a:p>
            <a:r>
              <a:rPr lang="de-DE" dirty="0" smtClean="0"/>
              <a:t>Prognose Prof. Busse: </a:t>
            </a:r>
          </a:p>
          <a:p>
            <a:pPr marL="285750" indent="-285750">
              <a:buFont typeface="Arial" panose="020B0604020202020204" pitchFamily="34" charset="0"/>
              <a:buChar char="•"/>
            </a:pPr>
            <a:r>
              <a:rPr lang="de-DE" sz="1600" dirty="0" smtClean="0"/>
              <a:t>1000 Covid-19 Fälle benötigen ca. 400-500 ICU-Bettentage </a:t>
            </a:r>
          </a:p>
          <a:p>
            <a:pPr marL="285750" indent="-285750">
              <a:buFont typeface="Arial" panose="020B0604020202020204" pitchFamily="34" charset="0"/>
              <a:buChar char="•"/>
            </a:pPr>
            <a:r>
              <a:rPr lang="de-DE" sz="1600" dirty="0" smtClean="0"/>
              <a:t>Daher: bei ca. 15.000 </a:t>
            </a:r>
            <a:r>
              <a:rPr lang="de-DE" sz="1600" dirty="0"/>
              <a:t>zur Verfügung stehenden Betten </a:t>
            </a:r>
            <a:r>
              <a:rPr lang="de-DE" sz="1600" dirty="0" smtClean="0"/>
              <a:t>würde Kapazität </a:t>
            </a:r>
            <a:r>
              <a:rPr lang="de-DE" sz="1600" dirty="0"/>
              <a:t>für 30.000-37.500 Neuinfizierte pro </a:t>
            </a:r>
            <a:r>
              <a:rPr lang="de-DE" sz="1600" dirty="0" smtClean="0"/>
              <a:t>Tag reichen</a:t>
            </a:r>
            <a:endParaRPr lang="de-DE" sz="1600" dirty="0"/>
          </a:p>
        </p:txBody>
      </p:sp>
    </p:spTree>
    <p:extLst>
      <p:ext uri="{BB962C8B-B14F-4D97-AF65-F5344CB8AC3E}">
        <p14:creationId xmlns:p14="http://schemas.microsoft.com/office/powerpoint/2010/main" val="2341306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5385" y="423823"/>
            <a:ext cx="8092592" cy="1569660"/>
          </a:xfrm>
        </p:spPr>
        <p:txBody>
          <a:bodyPr/>
          <a:lstStyle/>
          <a:p>
            <a:r>
              <a:rPr lang="de-DE" dirty="0" smtClean="0">
                <a:solidFill>
                  <a:srgbClr val="045AA6"/>
                </a:solidFill>
              </a:rPr>
              <a:t>DIVI-</a:t>
            </a:r>
            <a:r>
              <a:rPr lang="de-DE" dirty="0" err="1" smtClean="0">
                <a:solidFill>
                  <a:srgbClr val="045AA6"/>
                </a:solidFill>
              </a:rPr>
              <a:t>IntensivRegister</a:t>
            </a:r>
            <a:r>
              <a:rPr lang="de-DE" dirty="0" smtClean="0">
                <a:solidFill>
                  <a:srgbClr val="045AA6"/>
                </a:solidFill>
              </a:rPr>
              <a:t> </a:t>
            </a:r>
            <a:r>
              <a:rPr lang="de-DE" sz="2000" b="0" dirty="0">
                <a:solidFill>
                  <a:srgbClr val="045AA6"/>
                </a:solidFill>
              </a:rPr>
              <a:t>(Datenstand </a:t>
            </a:r>
            <a:r>
              <a:rPr lang="de-DE" sz="2000" b="0" dirty="0" smtClean="0">
                <a:solidFill>
                  <a:srgbClr val="045AA6"/>
                </a:solidFill>
              </a:rPr>
              <a:t>02.04.2020)</a:t>
            </a:r>
            <a:br>
              <a:rPr lang="de-DE" sz="2000" b="0" dirty="0" smtClean="0">
                <a:solidFill>
                  <a:srgbClr val="045AA6"/>
                </a:solidFill>
              </a:rPr>
            </a:br>
            <a:r>
              <a:rPr lang="de-DE" sz="2000" b="0" dirty="0" smtClean="0">
                <a:solidFill>
                  <a:srgbClr val="FF0000"/>
                </a:solidFill>
              </a:rPr>
              <a:t/>
            </a:r>
            <a:br>
              <a:rPr lang="de-DE" sz="2000" b="0" dirty="0" smtClean="0">
                <a:solidFill>
                  <a:srgbClr val="FF0000"/>
                </a:solidFill>
              </a:rPr>
            </a:br>
            <a:r>
              <a:rPr lang="de-DE" sz="2000" dirty="0" smtClean="0">
                <a:solidFill>
                  <a:schemeClr val="tx1"/>
                </a:solidFill>
              </a:rPr>
              <a:t>Aktuelle </a:t>
            </a:r>
            <a:r>
              <a:rPr lang="de-DE" sz="2000" dirty="0">
                <a:solidFill>
                  <a:schemeClr val="tx1"/>
                </a:solidFill>
              </a:rPr>
              <a:t>Anzahl meldender Kliniken/Abteilungen im Register:  </a:t>
            </a:r>
            <a:r>
              <a:rPr lang="de-DE" sz="2000" dirty="0" smtClean="0">
                <a:solidFill>
                  <a:schemeClr val="tx1"/>
                </a:solidFill>
              </a:rPr>
              <a:t>1.052</a:t>
            </a:r>
            <a:r>
              <a:rPr lang="de-DE" sz="2000" dirty="0"/>
              <a:t/>
            </a:r>
            <a:br>
              <a:rPr lang="de-DE" sz="2000" dirty="0"/>
            </a:br>
            <a:r>
              <a:rPr lang="de-DE" sz="2000" dirty="0" smtClean="0"/>
              <a:t/>
            </a:r>
            <a:br>
              <a:rPr lang="de-DE" sz="2000" dirty="0" smtClean="0"/>
            </a:br>
            <a:endParaRPr lang="de-DE" sz="2000" dirty="0"/>
          </a:p>
        </p:txBody>
      </p:sp>
      <p:sp>
        <p:nvSpPr>
          <p:cNvPr id="4" name="Datumsplatzhalter 3"/>
          <p:cNvSpPr>
            <a:spLocks noGrp="1"/>
          </p:cNvSpPr>
          <p:nvPr>
            <p:ph type="dt" sz="half" idx="14"/>
          </p:nvPr>
        </p:nvSpPr>
        <p:spPr/>
        <p:txBody>
          <a:bodyPr/>
          <a:lstStyle/>
          <a:p>
            <a:r>
              <a:rPr lang="de-DE" dirty="0"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26</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613071360"/>
              </p:ext>
            </p:extLst>
          </p:nvPr>
        </p:nvGraphicFramePr>
        <p:xfrm>
          <a:off x="117042" y="1857383"/>
          <a:ext cx="8697774" cy="4316645"/>
        </p:xfrm>
        <a:graphic>
          <a:graphicData uri="http://schemas.openxmlformats.org/drawingml/2006/table">
            <a:tbl>
              <a:tblPr>
                <a:tableStyleId>{BC89EF96-8CEA-46FF-86C4-4CE0E7609802}</a:tableStyleId>
              </a:tblPr>
              <a:tblGrid>
                <a:gridCol w="2150670"/>
                <a:gridCol w="614477"/>
                <a:gridCol w="380390"/>
                <a:gridCol w="402336"/>
                <a:gridCol w="358445"/>
                <a:gridCol w="416966"/>
                <a:gridCol w="402336"/>
                <a:gridCol w="424282"/>
                <a:gridCol w="409651"/>
                <a:gridCol w="358445"/>
                <a:gridCol w="365760"/>
                <a:gridCol w="373075"/>
                <a:gridCol w="373075"/>
                <a:gridCol w="365760"/>
                <a:gridCol w="314554"/>
                <a:gridCol w="307238"/>
                <a:gridCol w="329184"/>
                <a:gridCol w="351130"/>
              </a:tblGrid>
              <a:tr h="277937">
                <a:tc>
                  <a:txBody>
                    <a:bodyPr/>
                    <a:lstStyle/>
                    <a:p>
                      <a:pPr algn="l" fontAlgn="b"/>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Gesamt</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BE</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NRW</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BB</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BY</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SN</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HH</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HE</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RP</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TH</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NI</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MV</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a:effectLst/>
                          <a:latin typeface="+mj-lt"/>
                        </a:rPr>
                        <a:t>BW</a:t>
                      </a:r>
                      <a:endParaRPr lang="de-DE" sz="1200" b="1" i="0" u="none" strike="noStrike">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HB</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SH</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SL</a:t>
                      </a:r>
                      <a:endParaRPr lang="de-DE" sz="1200" b="1" i="0" u="none" strike="noStrike" dirty="0">
                        <a:solidFill>
                          <a:srgbClr val="000000"/>
                        </a:solidFill>
                        <a:effectLst/>
                        <a:latin typeface="+mj-lt"/>
                      </a:endParaRPr>
                    </a:p>
                  </a:txBody>
                  <a:tcPr marL="9525" marR="9525" marT="9525" marB="0" anchor="b"/>
                </a:tc>
                <a:tc>
                  <a:txBody>
                    <a:bodyPr/>
                    <a:lstStyle/>
                    <a:p>
                      <a:pPr algn="l" fontAlgn="b"/>
                      <a:r>
                        <a:rPr lang="de-DE" sz="1200" b="1" u="none" strike="noStrike" dirty="0">
                          <a:effectLst/>
                          <a:latin typeface="+mj-lt"/>
                        </a:rPr>
                        <a:t>ST</a:t>
                      </a:r>
                      <a:endParaRPr lang="de-DE" sz="1200" b="1" i="0" u="none" strike="noStrike" dirty="0">
                        <a:solidFill>
                          <a:srgbClr val="000000"/>
                        </a:solidFill>
                        <a:effectLst/>
                        <a:latin typeface="+mj-lt"/>
                      </a:endParaRPr>
                    </a:p>
                  </a:txBody>
                  <a:tcPr marL="9525" marR="9525" marT="9525" marB="0" anchor="b"/>
                </a:tc>
              </a:tr>
              <a:tr h="277937">
                <a:tc>
                  <a:txBody>
                    <a:bodyPr/>
                    <a:lstStyle/>
                    <a:p>
                      <a:pPr algn="l" fontAlgn="b"/>
                      <a:r>
                        <a:rPr lang="de-DE" sz="1200" b="1" u="none" strike="noStrike" dirty="0">
                          <a:effectLst/>
                          <a:latin typeface="+mj-lt"/>
                        </a:rPr>
                        <a:t>Kliniken/Abteilungen</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dirty="0">
                          <a:solidFill>
                            <a:srgbClr val="000000"/>
                          </a:solidFill>
                          <a:effectLst/>
                          <a:latin typeface="+mj-lt"/>
                        </a:rPr>
                        <a:t>1.052</a:t>
                      </a:r>
                    </a:p>
                  </a:txBody>
                  <a:tcPr marL="9525" marR="9525" marT="9525" marB="0" anchor="b"/>
                </a:tc>
                <a:tc>
                  <a:txBody>
                    <a:bodyPr/>
                    <a:lstStyle/>
                    <a:p>
                      <a:pPr algn="r" fontAlgn="b"/>
                      <a:r>
                        <a:rPr lang="de-DE" sz="1200" b="0" i="0" u="none" strike="noStrike">
                          <a:solidFill>
                            <a:srgbClr val="000000"/>
                          </a:solidFill>
                          <a:effectLst/>
                          <a:latin typeface="+mj-lt"/>
                        </a:rPr>
                        <a:t>49</a:t>
                      </a:r>
                    </a:p>
                  </a:txBody>
                  <a:tcPr marL="9525" marR="9525" marT="9525" marB="0" anchor="b"/>
                </a:tc>
                <a:tc>
                  <a:txBody>
                    <a:bodyPr/>
                    <a:lstStyle/>
                    <a:p>
                      <a:pPr algn="r" fontAlgn="b"/>
                      <a:r>
                        <a:rPr lang="de-DE" sz="1200" b="0" i="0" u="none" strike="noStrike">
                          <a:solidFill>
                            <a:srgbClr val="000000"/>
                          </a:solidFill>
                          <a:effectLst/>
                          <a:latin typeface="+mj-lt"/>
                        </a:rPr>
                        <a:t>262</a:t>
                      </a:r>
                    </a:p>
                  </a:txBody>
                  <a:tcPr marL="9525" marR="9525" marT="9525" marB="0" anchor="b"/>
                </a:tc>
                <a:tc>
                  <a:txBody>
                    <a:bodyPr/>
                    <a:lstStyle/>
                    <a:p>
                      <a:pPr algn="r" fontAlgn="b"/>
                      <a:r>
                        <a:rPr lang="de-DE" sz="1200" b="0" i="0" u="none" strike="noStrike">
                          <a:solidFill>
                            <a:srgbClr val="000000"/>
                          </a:solidFill>
                          <a:effectLst/>
                          <a:latin typeface="+mj-lt"/>
                        </a:rPr>
                        <a:t>41</a:t>
                      </a:r>
                    </a:p>
                  </a:txBody>
                  <a:tcPr marL="9525" marR="9525" marT="9525" marB="0" anchor="b"/>
                </a:tc>
                <a:tc>
                  <a:txBody>
                    <a:bodyPr/>
                    <a:lstStyle/>
                    <a:p>
                      <a:pPr algn="r" fontAlgn="b"/>
                      <a:r>
                        <a:rPr lang="de-DE" sz="1200" b="0" i="0" u="none" strike="noStrike">
                          <a:solidFill>
                            <a:srgbClr val="000000"/>
                          </a:solidFill>
                          <a:effectLst/>
                          <a:latin typeface="+mj-lt"/>
                        </a:rPr>
                        <a:t>180</a:t>
                      </a:r>
                    </a:p>
                  </a:txBody>
                  <a:tcPr marL="9525" marR="9525" marT="9525" marB="0" anchor="b"/>
                </a:tc>
                <a:tc>
                  <a:txBody>
                    <a:bodyPr/>
                    <a:lstStyle/>
                    <a:p>
                      <a:pPr algn="r" fontAlgn="b"/>
                      <a:r>
                        <a:rPr lang="de-DE" sz="1200" b="0" i="0" u="none" strike="noStrike" dirty="0">
                          <a:solidFill>
                            <a:srgbClr val="000000"/>
                          </a:solidFill>
                          <a:effectLst/>
                          <a:latin typeface="+mj-lt"/>
                        </a:rPr>
                        <a:t>52</a:t>
                      </a:r>
                    </a:p>
                  </a:txBody>
                  <a:tcPr marL="9525" marR="9525" marT="9525" marB="0" anchor="b"/>
                </a:tc>
                <a:tc>
                  <a:txBody>
                    <a:bodyPr/>
                    <a:lstStyle/>
                    <a:p>
                      <a:pPr algn="r" fontAlgn="b"/>
                      <a:r>
                        <a:rPr lang="de-DE" sz="1200" b="0" i="0" u="none" strike="noStrike">
                          <a:solidFill>
                            <a:srgbClr val="000000"/>
                          </a:solidFill>
                          <a:effectLst/>
                          <a:latin typeface="+mj-lt"/>
                        </a:rPr>
                        <a:t>26</a:t>
                      </a:r>
                    </a:p>
                  </a:txBody>
                  <a:tcPr marL="9525" marR="9525" marT="9525" marB="0" anchor="b"/>
                </a:tc>
                <a:tc>
                  <a:txBody>
                    <a:bodyPr/>
                    <a:lstStyle/>
                    <a:p>
                      <a:pPr algn="r" fontAlgn="b"/>
                      <a:r>
                        <a:rPr lang="de-DE" sz="1200" b="0" i="0" u="none" strike="noStrike">
                          <a:solidFill>
                            <a:srgbClr val="000000"/>
                          </a:solidFill>
                          <a:effectLst/>
                          <a:latin typeface="+mj-lt"/>
                        </a:rPr>
                        <a:t>61</a:t>
                      </a:r>
                    </a:p>
                  </a:txBody>
                  <a:tcPr marL="9525" marR="9525" marT="9525" marB="0" anchor="b"/>
                </a:tc>
                <a:tc>
                  <a:txBody>
                    <a:bodyPr/>
                    <a:lstStyle/>
                    <a:p>
                      <a:pPr algn="r" fontAlgn="b"/>
                      <a:r>
                        <a:rPr lang="de-DE" sz="1200" b="0" i="0" u="none" strike="noStrike">
                          <a:solidFill>
                            <a:srgbClr val="000000"/>
                          </a:solidFill>
                          <a:effectLst/>
                          <a:latin typeface="+mj-lt"/>
                        </a:rPr>
                        <a:t>43</a:t>
                      </a:r>
                    </a:p>
                  </a:txBody>
                  <a:tcPr marL="9525" marR="9525" marT="9525" marB="0" anchor="b"/>
                </a:tc>
                <a:tc>
                  <a:txBody>
                    <a:bodyPr/>
                    <a:lstStyle/>
                    <a:p>
                      <a:pPr algn="r" fontAlgn="b"/>
                      <a:r>
                        <a:rPr lang="de-DE" sz="1200" b="0" i="0" u="none" strike="noStrike" dirty="0">
                          <a:solidFill>
                            <a:srgbClr val="000000"/>
                          </a:solidFill>
                          <a:effectLst/>
                          <a:latin typeface="+mj-lt"/>
                        </a:rPr>
                        <a:t>28</a:t>
                      </a:r>
                    </a:p>
                  </a:txBody>
                  <a:tcPr marL="9525" marR="9525" marT="9525" marB="0" anchor="b"/>
                </a:tc>
                <a:tc>
                  <a:txBody>
                    <a:bodyPr/>
                    <a:lstStyle/>
                    <a:p>
                      <a:pPr algn="r" fontAlgn="b"/>
                      <a:r>
                        <a:rPr lang="de-DE" sz="1200" b="0" i="0" u="none" strike="noStrike" dirty="0">
                          <a:solidFill>
                            <a:srgbClr val="000000"/>
                          </a:solidFill>
                          <a:effectLst/>
                          <a:latin typeface="+mj-lt"/>
                        </a:rPr>
                        <a:t>66</a:t>
                      </a:r>
                    </a:p>
                  </a:txBody>
                  <a:tcPr marL="9525" marR="9525" marT="9525" marB="0" anchor="b"/>
                </a:tc>
                <a:tc>
                  <a:txBody>
                    <a:bodyPr/>
                    <a:lstStyle/>
                    <a:p>
                      <a:pPr algn="r" fontAlgn="b"/>
                      <a:r>
                        <a:rPr lang="de-DE" sz="1200" b="0" i="0" u="none" strike="noStrike" dirty="0">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120</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32</a:t>
                      </a:r>
                    </a:p>
                  </a:txBody>
                  <a:tcPr marL="9525" marR="9525" marT="9525" marB="0" anchor="b"/>
                </a:tc>
                <a:tc>
                  <a:txBody>
                    <a:bodyPr/>
                    <a:lstStyle/>
                    <a:p>
                      <a:pPr algn="r" fontAlgn="b"/>
                      <a:r>
                        <a:rPr lang="de-DE" sz="1200" b="0" i="0" u="none" strike="noStrike">
                          <a:solidFill>
                            <a:srgbClr val="000000"/>
                          </a:solidFill>
                          <a:effectLst/>
                          <a:latin typeface="+mj-lt"/>
                        </a:rPr>
                        <a:t>17</a:t>
                      </a:r>
                    </a:p>
                  </a:txBody>
                  <a:tcPr marL="9525" marR="9525" marT="9525" marB="0" anchor="b"/>
                </a:tc>
                <a:tc>
                  <a:txBody>
                    <a:bodyPr/>
                    <a:lstStyle/>
                    <a:p>
                      <a:pPr algn="r" fontAlgn="b"/>
                      <a:r>
                        <a:rPr lang="de-DE" sz="1200" b="0" i="0" u="none" strike="noStrike">
                          <a:solidFill>
                            <a:srgbClr val="000000"/>
                          </a:solidFill>
                          <a:effectLst/>
                          <a:latin typeface="+mj-lt"/>
                        </a:rPr>
                        <a:t>38</a:t>
                      </a:r>
                    </a:p>
                  </a:txBody>
                  <a:tcPr marL="9525" marR="9525" marT="9525" marB="0" anchor="b"/>
                </a:tc>
              </a:tr>
              <a:tr h="277937">
                <a:tc>
                  <a:txBody>
                    <a:bodyPr/>
                    <a:lstStyle/>
                    <a:p>
                      <a:pPr algn="l" fontAlgn="b"/>
                      <a:r>
                        <a:rPr lang="de-DE" sz="1200" b="1" u="none" strike="noStrike" dirty="0">
                          <a:effectLst/>
                          <a:latin typeface="+mj-lt"/>
                        </a:rPr>
                        <a:t>COVID.19.aktuell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dirty="0">
                          <a:solidFill>
                            <a:srgbClr val="000000"/>
                          </a:solidFill>
                          <a:effectLst/>
                          <a:latin typeface="+mj-lt"/>
                        </a:rPr>
                        <a:t>2.424</a:t>
                      </a:r>
                    </a:p>
                  </a:txBody>
                  <a:tcPr marL="9525" marR="9525" marT="9525" marB="0" anchor="b"/>
                </a:tc>
                <a:tc>
                  <a:txBody>
                    <a:bodyPr/>
                    <a:lstStyle/>
                    <a:p>
                      <a:pPr algn="r" fontAlgn="b"/>
                      <a:r>
                        <a:rPr lang="de-DE" sz="1200" b="0" i="0" u="none" strike="noStrike">
                          <a:solidFill>
                            <a:srgbClr val="000000"/>
                          </a:solidFill>
                          <a:effectLst/>
                          <a:latin typeface="+mj-lt"/>
                        </a:rPr>
                        <a:t>107</a:t>
                      </a:r>
                    </a:p>
                  </a:txBody>
                  <a:tcPr marL="9525" marR="9525" marT="9525" marB="0" anchor="b"/>
                </a:tc>
                <a:tc>
                  <a:txBody>
                    <a:bodyPr/>
                    <a:lstStyle/>
                    <a:p>
                      <a:pPr algn="r" fontAlgn="b"/>
                      <a:r>
                        <a:rPr lang="de-DE" sz="1200" b="0" i="0" u="none" strike="noStrike">
                          <a:solidFill>
                            <a:srgbClr val="000000"/>
                          </a:solidFill>
                          <a:effectLst/>
                          <a:latin typeface="+mj-lt"/>
                        </a:rPr>
                        <a:t>512</a:t>
                      </a:r>
                    </a:p>
                  </a:txBody>
                  <a:tcPr marL="9525" marR="9525" marT="9525" marB="0" anchor="b"/>
                </a:tc>
                <a:tc>
                  <a:txBody>
                    <a:bodyPr/>
                    <a:lstStyle/>
                    <a:p>
                      <a:pPr algn="r" fontAlgn="b"/>
                      <a:r>
                        <a:rPr lang="de-DE" sz="1200" b="0" i="0" u="none" strike="noStrike">
                          <a:solidFill>
                            <a:srgbClr val="000000"/>
                          </a:solidFill>
                          <a:effectLst/>
                          <a:latin typeface="+mj-lt"/>
                        </a:rPr>
                        <a:t>34</a:t>
                      </a:r>
                    </a:p>
                  </a:txBody>
                  <a:tcPr marL="9525" marR="9525" marT="9525" marB="0" anchor="b"/>
                </a:tc>
                <a:tc>
                  <a:txBody>
                    <a:bodyPr/>
                    <a:lstStyle/>
                    <a:p>
                      <a:pPr algn="r" fontAlgn="b"/>
                      <a:r>
                        <a:rPr lang="de-DE" sz="1200" b="0" i="0" u="none" strike="noStrike">
                          <a:solidFill>
                            <a:srgbClr val="000000"/>
                          </a:solidFill>
                          <a:effectLst/>
                          <a:latin typeface="+mj-lt"/>
                        </a:rPr>
                        <a:t>634</a:t>
                      </a:r>
                    </a:p>
                  </a:txBody>
                  <a:tcPr marL="9525" marR="9525" marT="9525" marB="0" anchor="b"/>
                </a:tc>
                <a:tc>
                  <a:txBody>
                    <a:bodyPr/>
                    <a:lstStyle/>
                    <a:p>
                      <a:pPr algn="r" fontAlgn="b"/>
                      <a:r>
                        <a:rPr lang="de-DE" sz="1200" b="0" i="0" u="none" strike="noStrike">
                          <a:solidFill>
                            <a:srgbClr val="000000"/>
                          </a:solidFill>
                          <a:effectLst/>
                          <a:latin typeface="+mj-lt"/>
                        </a:rPr>
                        <a:t>44</a:t>
                      </a:r>
                    </a:p>
                  </a:txBody>
                  <a:tcPr marL="9525" marR="9525" marT="9525" marB="0" anchor="b"/>
                </a:tc>
                <a:tc>
                  <a:txBody>
                    <a:bodyPr/>
                    <a:lstStyle/>
                    <a:p>
                      <a:pPr algn="r" fontAlgn="b"/>
                      <a:r>
                        <a:rPr lang="de-DE" sz="1200" b="0" i="0" u="none" strike="noStrike">
                          <a:solidFill>
                            <a:srgbClr val="000000"/>
                          </a:solidFill>
                          <a:effectLst/>
                          <a:latin typeface="+mj-lt"/>
                        </a:rPr>
                        <a:t>69</a:t>
                      </a:r>
                    </a:p>
                  </a:txBody>
                  <a:tcPr marL="9525" marR="9525" marT="9525" marB="0" anchor="b"/>
                </a:tc>
                <a:tc>
                  <a:txBody>
                    <a:bodyPr/>
                    <a:lstStyle/>
                    <a:p>
                      <a:pPr algn="r" fontAlgn="b"/>
                      <a:r>
                        <a:rPr lang="de-DE" sz="1200" b="0" i="0" u="none" strike="noStrike">
                          <a:solidFill>
                            <a:srgbClr val="000000"/>
                          </a:solidFill>
                          <a:effectLst/>
                          <a:latin typeface="+mj-lt"/>
                        </a:rPr>
                        <a:t>145</a:t>
                      </a:r>
                    </a:p>
                  </a:txBody>
                  <a:tcPr marL="9525" marR="9525" marT="9525" marB="0" anchor="b"/>
                </a:tc>
                <a:tc>
                  <a:txBody>
                    <a:bodyPr/>
                    <a:lstStyle/>
                    <a:p>
                      <a:pPr algn="r" fontAlgn="b"/>
                      <a:r>
                        <a:rPr lang="de-DE" sz="1200" b="0" i="0" u="none" strike="noStrike">
                          <a:solidFill>
                            <a:srgbClr val="000000"/>
                          </a:solidFill>
                          <a:effectLst/>
                          <a:latin typeface="+mj-lt"/>
                        </a:rPr>
                        <a:t>75</a:t>
                      </a:r>
                    </a:p>
                  </a:txBody>
                  <a:tcPr marL="9525" marR="9525" marT="9525" marB="0" anchor="b"/>
                </a:tc>
                <a:tc>
                  <a:txBody>
                    <a:bodyPr/>
                    <a:lstStyle/>
                    <a:p>
                      <a:pPr algn="r" fontAlgn="b"/>
                      <a:r>
                        <a:rPr lang="de-DE" sz="1200" b="0" i="0" u="none" strike="noStrike">
                          <a:solidFill>
                            <a:srgbClr val="000000"/>
                          </a:solidFill>
                          <a:effectLst/>
                          <a:latin typeface="+mj-lt"/>
                        </a:rPr>
                        <a:t>33</a:t>
                      </a:r>
                    </a:p>
                  </a:txBody>
                  <a:tcPr marL="9525" marR="9525" marT="9525" marB="0" anchor="b"/>
                </a:tc>
                <a:tc>
                  <a:txBody>
                    <a:bodyPr/>
                    <a:lstStyle/>
                    <a:p>
                      <a:pPr algn="r" fontAlgn="b"/>
                      <a:r>
                        <a:rPr lang="de-DE" sz="1200" b="0" i="0" u="none" strike="noStrike">
                          <a:solidFill>
                            <a:srgbClr val="000000"/>
                          </a:solidFill>
                          <a:effectLst/>
                          <a:latin typeface="+mj-lt"/>
                        </a:rPr>
                        <a:t>102</a:t>
                      </a:r>
                    </a:p>
                  </a:txBody>
                  <a:tcPr marL="9525" marR="9525" marT="9525" marB="0" anchor="b"/>
                </a:tc>
                <a:tc>
                  <a:txBody>
                    <a:bodyPr/>
                    <a:lstStyle/>
                    <a:p>
                      <a:pPr algn="r" fontAlgn="b"/>
                      <a:r>
                        <a:rPr lang="de-DE" sz="1200" b="0" i="0" u="none" strike="noStrike">
                          <a:solidFill>
                            <a:srgbClr val="000000"/>
                          </a:solidFill>
                          <a:effectLst/>
                          <a:latin typeface="+mj-lt"/>
                        </a:rPr>
                        <a:t>9</a:t>
                      </a:r>
                    </a:p>
                  </a:txBody>
                  <a:tcPr marL="9525" marR="9525" marT="9525" marB="0" anchor="b"/>
                </a:tc>
                <a:tc>
                  <a:txBody>
                    <a:bodyPr/>
                    <a:lstStyle/>
                    <a:p>
                      <a:pPr algn="r" fontAlgn="b"/>
                      <a:r>
                        <a:rPr lang="de-DE" sz="1200" b="0" i="0" u="none" strike="noStrike" dirty="0">
                          <a:solidFill>
                            <a:srgbClr val="000000"/>
                          </a:solidFill>
                          <a:effectLst/>
                          <a:latin typeface="+mj-lt"/>
                        </a:rPr>
                        <a:t>529</a:t>
                      </a:r>
                    </a:p>
                  </a:txBody>
                  <a:tcPr marL="9525" marR="9525" marT="9525" marB="0" anchor="b"/>
                </a:tc>
                <a:tc>
                  <a:txBody>
                    <a:bodyPr/>
                    <a:lstStyle/>
                    <a:p>
                      <a:pPr algn="r" fontAlgn="b"/>
                      <a:r>
                        <a:rPr lang="de-DE" sz="1200" b="0" i="0" u="none" strike="noStrike" dirty="0">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48</a:t>
                      </a:r>
                    </a:p>
                  </a:txBody>
                  <a:tcPr marL="9525" marR="9525" marT="9525" marB="0" anchor="b"/>
                </a:tc>
                <a:tc>
                  <a:txBody>
                    <a:bodyPr/>
                    <a:lstStyle/>
                    <a:p>
                      <a:pPr algn="r" fontAlgn="b"/>
                      <a:r>
                        <a:rPr lang="de-DE" sz="1200" b="0" i="0" u="none" strike="noStrike">
                          <a:solidFill>
                            <a:srgbClr val="000000"/>
                          </a:solidFill>
                          <a:effectLst/>
                          <a:latin typeface="+mj-lt"/>
                        </a:rPr>
                        <a:t>45</a:t>
                      </a:r>
                    </a:p>
                  </a:txBody>
                  <a:tcPr marL="9525" marR="9525" marT="9525" marB="0" anchor="b"/>
                </a:tc>
                <a:tc>
                  <a:txBody>
                    <a:bodyPr/>
                    <a:lstStyle/>
                    <a:p>
                      <a:pPr algn="r" fontAlgn="b"/>
                      <a:r>
                        <a:rPr lang="de-DE" sz="1200" b="0" i="0" u="none" strike="noStrike">
                          <a:solidFill>
                            <a:srgbClr val="000000"/>
                          </a:solidFill>
                          <a:effectLst/>
                          <a:latin typeface="+mj-lt"/>
                        </a:rPr>
                        <a:t>26</a:t>
                      </a:r>
                    </a:p>
                  </a:txBody>
                  <a:tcPr marL="9525" marR="9525" marT="9525" marB="0" anchor="b"/>
                </a:tc>
              </a:tr>
              <a:tr h="277937">
                <a:tc>
                  <a:txBody>
                    <a:bodyPr/>
                    <a:lstStyle/>
                    <a:p>
                      <a:pPr algn="l" fontAlgn="b"/>
                      <a:r>
                        <a:rPr lang="de-DE" sz="1200" b="1" u="none" strike="noStrike" dirty="0">
                          <a:effectLst/>
                          <a:latin typeface="+mj-lt"/>
                        </a:rPr>
                        <a:t>COVID.19.beatmet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2.021</a:t>
                      </a:r>
                    </a:p>
                  </a:txBody>
                  <a:tcPr marL="9525" marR="9525" marT="9525" marB="0" anchor="b"/>
                </a:tc>
                <a:tc>
                  <a:txBody>
                    <a:bodyPr/>
                    <a:lstStyle/>
                    <a:p>
                      <a:pPr algn="r" fontAlgn="b"/>
                      <a:r>
                        <a:rPr lang="de-DE" sz="1200" b="0" i="0" u="none" strike="noStrike" dirty="0">
                          <a:solidFill>
                            <a:srgbClr val="000000"/>
                          </a:solidFill>
                          <a:effectLst/>
                          <a:latin typeface="+mj-lt"/>
                        </a:rPr>
                        <a:t>87</a:t>
                      </a:r>
                    </a:p>
                  </a:txBody>
                  <a:tcPr marL="9525" marR="9525" marT="9525" marB="0" anchor="b"/>
                </a:tc>
                <a:tc>
                  <a:txBody>
                    <a:bodyPr/>
                    <a:lstStyle/>
                    <a:p>
                      <a:pPr algn="r" fontAlgn="b"/>
                      <a:r>
                        <a:rPr lang="de-DE" sz="1200" b="0" i="0" u="none" strike="noStrike">
                          <a:solidFill>
                            <a:srgbClr val="000000"/>
                          </a:solidFill>
                          <a:effectLst/>
                          <a:latin typeface="+mj-lt"/>
                        </a:rPr>
                        <a:t>439</a:t>
                      </a:r>
                    </a:p>
                  </a:txBody>
                  <a:tcPr marL="9525" marR="9525" marT="9525" marB="0" anchor="b"/>
                </a:tc>
                <a:tc>
                  <a:txBody>
                    <a:bodyPr/>
                    <a:lstStyle/>
                    <a:p>
                      <a:pPr algn="r" fontAlgn="b"/>
                      <a:r>
                        <a:rPr lang="de-DE" sz="1200" b="0" i="0" u="none" strike="noStrike">
                          <a:solidFill>
                            <a:srgbClr val="000000"/>
                          </a:solidFill>
                          <a:effectLst/>
                          <a:latin typeface="+mj-lt"/>
                        </a:rPr>
                        <a:t>24</a:t>
                      </a:r>
                    </a:p>
                  </a:txBody>
                  <a:tcPr marL="9525" marR="9525" marT="9525" marB="0" anchor="b"/>
                </a:tc>
                <a:tc>
                  <a:txBody>
                    <a:bodyPr/>
                    <a:lstStyle/>
                    <a:p>
                      <a:pPr algn="r" fontAlgn="b"/>
                      <a:r>
                        <a:rPr lang="de-DE" sz="1200" b="0" i="0" u="none" strike="noStrike">
                          <a:solidFill>
                            <a:srgbClr val="000000"/>
                          </a:solidFill>
                          <a:effectLst/>
                          <a:latin typeface="+mj-lt"/>
                        </a:rPr>
                        <a:t>546</a:t>
                      </a:r>
                    </a:p>
                  </a:txBody>
                  <a:tcPr marL="9525" marR="9525" marT="9525" marB="0" anchor="b"/>
                </a:tc>
                <a:tc>
                  <a:txBody>
                    <a:bodyPr/>
                    <a:lstStyle/>
                    <a:p>
                      <a:pPr algn="r" fontAlgn="b"/>
                      <a:r>
                        <a:rPr lang="de-DE" sz="1200" b="0" i="0" u="none" strike="noStrike" dirty="0">
                          <a:solidFill>
                            <a:srgbClr val="000000"/>
                          </a:solidFill>
                          <a:effectLst/>
                          <a:latin typeface="+mj-lt"/>
                        </a:rPr>
                        <a:t>36</a:t>
                      </a:r>
                    </a:p>
                  </a:txBody>
                  <a:tcPr marL="9525" marR="9525" marT="9525" marB="0" anchor="b"/>
                </a:tc>
                <a:tc>
                  <a:txBody>
                    <a:bodyPr/>
                    <a:lstStyle/>
                    <a:p>
                      <a:pPr algn="r" fontAlgn="b"/>
                      <a:r>
                        <a:rPr lang="de-DE" sz="1200" b="0" i="0" u="none" strike="noStrike">
                          <a:solidFill>
                            <a:srgbClr val="000000"/>
                          </a:solidFill>
                          <a:effectLst/>
                          <a:latin typeface="+mj-lt"/>
                        </a:rPr>
                        <a:t>51</a:t>
                      </a:r>
                    </a:p>
                  </a:txBody>
                  <a:tcPr marL="9525" marR="9525" marT="9525" marB="0" anchor="b"/>
                </a:tc>
                <a:tc>
                  <a:txBody>
                    <a:bodyPr/>
                    <a:lstStyle/>
                    <a:p>
                      <a:pPr algn="r" fontAlgn="b"/>
                      <a:r>
                        <a:rPr lang="de-DE" sz="1200" b="0" i="0" u="none" strike="noStrike">
                          <a:solidFill>
                            <a:srgbClr val="000000"/>
                          </a:solidFill>
                          <a:effectLst/>
                          <a:latin typeface="+mj-lt"/>
                        </a:rPr>
                        <a:t>111</a:t>
                      </a:r>
                    </a:p>
                  </a:txBody>
                  <a:tcPr marL="9525" marR="9525" marT="9525" marB="0" anchor="b"/>
                </a:tc>
                <a:tc>
                  <a:txBody>
                    <a:bodyPr/>
                    <a:lstStyle/>
                    <a:p>
                      <a:pPr algn="r" fontAlgn="b"/>
                      <a:r>
                        <a:rPr lang="de-DE" sz="1200" b="0" i="0" u="none" strike="noStrike">
                          <a:solidFill>
                            <a:srgbClr val="000000"/>
                          </a:solidFill>
                          <a:effectLst/>
                          <a:latin typeface="+mj-lt"/>
                        </a:rPr>
                        <a:t>58</a:t>
                      </a:r>
                    </a:p>
                  </a:txBody>
                  <a:tcPr marL="9525" marR="9525" marT="9525" marB="0" anchor="b"/>
                </a:tc>
                <a:tc>
                  <a:txBody>
                    <a:bodyPr/>
                    <a:lstStyle/>
                    <a:p>
                      <a:pPr algn="r" fontAlgn="b"/>
                      <a:r>
                        <a:rPr lang="de-DE" sz="1200" b="0" i="0" u="none" strike="noStrike">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73</a:t>
                      </a:r>
                    </a:p>
                  </a:txBody>
                  <a:tcPr marL="9525" marR="9525" marT="9525" marB="0" anchor="b"/>
                </a:tc>
                <a:tc>
                  <a:txBody>
                    <a:bodyPr/>
                    <a:lstStyle/>
                    <a:p>
                      <a:pPr algn="r" fontAlgn="b"/>
                      <a:r>
                        <a:rPr lang="de-DE" sz="1200" b="0" i="0" u="none" strike="noStrike">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461</a:t>
                      </a:r>
                    </a:p>
                  </a:txBody>
                  <a:tcPr marL="9525" marR="9525" marT="9525" marB="0" anchor="b"/>
                </a:tc>
                <a:tc>
                  <a:txBody>
                    <a:bodyPr/>
                    <a:lstStyle/>
                    <a:p>
                      <a:pPr algn="r" fontAlgn="b"/>
                      <a:r>
                        <a:rPr lang="de-DE" sz="1200" b="0" i="0" u="none" strike="noStrike" dirty="0">
                          <a:solidFill>
                            <a:srgbClr val="000000"/>
                          </a:solidFill>
                          <a:effectLst/>
                          <a:latin typeface="+mj-lt"/>
                        </a:rPr>
                        <a:t>9</a:t>
                      </a:r>
                    </a:p>
                  </a:txBody>
                  <a:tcPr marL="9525" marR="9525" marT="9525" marB="0" anchor="b"/>
                </a:tc>
                <a:tc>
                  <a:txBody>
                    <a:bodyPr/>
                    <a:lstStyle/>
                    <a:p>
                      <a:pPr algn="r" fontAlgn="b"/>
                      <a:r>
                        <a:rPr lang="de-DE" sz="1200" b="0" i="0" u="none" strike="noStrike">
                          <a:solidFill>
                            <a:srgbClr val="000000"/>
                          </a:solidFill>
                          <a:effectLst/>
                          <a:latin typeface="+mj-lt"/>
                        </a:rPr>
                        <a:t>43</a:t>
                      </a:r>
                    </a:p>
                  </a:txBody>
                  <a:tcPr marL="9525" marR="9525" marT="9525" marB="0" anchor="b"/>
                </a:tc>
                <a:tc>
                  <a:txBody>
                    <a:bodyPr/>
                    <a:lstStyle/>
                    <a:p>
                      <a:pPr algn="r" fontAlgn="b"/>
                      <a:r>
                        <a:rPr lang="de-DE" sz="1200" b="0" i="0" u="none" strike="noStrike">
                          <a:solidFill>
                            <a:srgbClr val="000000"/>
                          </a:solidFill>
                          <a:effectLst/>
                          <a:latin typeface="+mj-lt"/>
                        </a:rPr>
                        <a:t>32</a:t>
                      </a:r>
                    </a:p>
                  </a:txBody>
                  <a:tcPr marL="9525" marR="9525" marT="9525" marB="0" anchor="b"/>
                </a:tc>
                <a:tc>
                  <a:txBody>
                    <a:bodyPr/>
                    <a:lstStyle/>
                    <a:p>
                      <a:pPr algn="r" fontAlgn="b"/>
                      <a:r>
                        <a:rPr lang="de-DE" sz="1200" b="0" i="0" u="none" strike="noStrike">
                          <a:solidFill>
                            <a:srgbClr val="000000"/>
                          </a:solidFill>
                          <a:effectLst/>
                          <a:latin typeface="+mj-lt"/>
                        </a:rPr>
                        <a:t>20</a:t>
                      </a:r>
                    </a:p>
                  </a:txBody>
                  <a:tcPr marL="9525" marR="9525" marT="9525" marB="0" anchor="b"/>
                </a:tc>
              </a:tr>
              <a:tr h="277937">
                <a:tc>
                  <a:txBody>
                    <a:bodyPr/>
                    <a:lstStyle/>
                    <a:p>
                      <a:pPr algn="l" fontAlgn="b"/>
                      <a:r>
                        <a:rPr lang="de-DE" sz="1200" b="1" u="none" strike="noStrike" dirty="0">
                          <a:effectLst/>
                          <a:latin typeface="+mj-lt"/>
                        </a:rPr>
                        <a:t>COVID.19.kumulativ</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808</a:t>
                      </a:r>
                    </a:p>
                  </a:txBody>
                  <a:tcPr marL="9525" marR="9525" marT="9525" marB="0" anchor="b"/>
                </a:tc>
                <a:tc>
                  <a:txBody>
                    <a:bodyPr/>
                    <a:lstStyle/>
                    <a:p>
                      <a:pPr algn="r" fontAlgn="b"/>
                      <a:r>
                        <a:rPr lang="de-DE" sz="1200" b="0" i="0" u="none" strike="noStrike">
                          <a:solidFill>
                            <a:srgbClr val="000000"/>
                          </a:solidFill>
                          <a:effectLst/>
                          <a:latin typeface="+mj-lt"/>
                        </a:rPr>
                        <a:t>18</a:t>
                      </a:r>
                    </a:p>
                  </a:txBody>
                  <a:tcPr marL="9525" marR="9525" marT="9525" marB="0" anchor="b"/>
                </a:tc>
                <a:tc>
                  <a:txBody>
                    <a:bodyPr/>
                    <a:lstStyle/>
                    <a:p>
                      <a:pPr algn="r" fontAlgn="b"/>
                      <a:r>
                        <a:rPr lang="de-DE" sz="1200" b="0" i="0" u="none" strike="noStrike" dirty="0">
                          <a:solidFill>
                            <a:srgbClr val="000000"/>
                          </a:solidFill>
                          <a:effectLst/>
                          <a:latin typeface="+mj-lt"/>
                        </a:rPr>
                        <a:t>341</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c>
                  <a:txBody>
                    <a:bodyPr/>
                    <a:lstStyle/>
                    <a:p>
                      <a:pPr algn="r" fontAlgn="b"/>
                      <a:r>
                        <a:rPr lang="de-DE" sz="1200" b="0" i="0" u="none" strike="noStrike">
                          <a:solidFill>
                            <a:srgbClr val="000000"/>
                          </a:solidFill>
                          <a:effectLst/>
                          <a:latin typeface="+mj-lt"/>
                        </a:rPr>
                        <a:t>144</a:t>
                      </a:r>
                    </a:p>
                  </a:txBody>
                  <a:tcPr marL="9525" marR="9525" marT="9525" marB="0" anchor="b"/>
                </a:tc>
                <a:tc>
                  <a:txBody>
                    <a:bodyPr/>
                    <a:lstStyle/>
                    <a:p>
                      <a:pPr algn="r" fontAlgn="b"/>
                      <a:r>
                        <a:rPr lang="de-DE" sz="1200" b="0" i="0" u="none" strike="noStrike" dirty="0">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19</a:t>
                      </a:r>
                    </a:p>
                  </a:txBody>
                  <a:tcPr marL="9525" marR="9525" marT="9525" marB="0" anchor="b"/>
                </a:tc>
                <a:tc>
                  <a:txBody>
                    <a:bodyPr/>
                    <a:lstStyle/>
                    <a:p>
                      <a:pPr algn="r" fontAlgn="b"/>
                      <a:r>
                        <a:rPr lang="de-DE" sz="1200" b="0" i="0" u="none" strike="noStrike">
                          <a:solidFill>
                            <a:srgbClr val="000000"/>
                          </a:solidFill>
                          <a:effectLst/>
                          <a:latin typeface="+mj-lt"/>
                        </a:rPr>
                        <a:t>38</a:t>
                      </a:r>
                    </a:p>
                  </a:txBody>
                  <a:tcPr marL="9525" marR="9525" marT="9525" marB="0" anchor="b"/>
                </a:tc>
                <a:tc>
                  <a:txBody>
                    <a:bodyPr/>
                    <a:lstStyle/>
                    <a:p>
                      <a:pPr algn="r" fontAlgn="b"/>
                      <a:r>
                        <a:rPr lang="de-DE" sz="1200" b="0" i="0" u="none" strike="noStrike">
                          <a:solidFill>
                            <a:srgbClr val="000000"/>
                          </a:solidFill>
                          <a:effectLst/>
                          <a:latin typeface="+mj-lt"/>
                        </a:rPr>
                        <a:t>13</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26</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166</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dirty="0">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r>
              <a:tr h="277937">
                <a:tc>
                  <a:txBody>
                    <a:bodyPr/>
                    <a:lstStyle/>
                    <a:p>
                      <a:pPr algn="l" fontAlgn="b"/>
                      <a:r>
                        <a:rPr lang="de-DE" sz="1200" b="1" u="none" strike="noStrike" dirty="0">
                          <a:effectLst/>
                          <a:latin typeface="+mj-lt"/>
                        </a:rPr>
                        <a:t>COVID.19.verstorben</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392</a:t>
                      </a:r>
                    </a:p>
                  </a:txBody>
                  <a:tcPr marL="9525" marR="9525" marT="9525" marB="0" anchor="b"/>
                </a:tc>
                <a:tc>
                  <a:txBody>
                    <a:bodyPr/>
                    <a:lstStyle/>
                    <a:p>
                      <a:pPr algn="r" fontAlgn="b"/>
                      <a:r>
                        <a:rPr lang="de-DE" sz="1200" b="0" i="0" u="none" strike="noStrike">
                          <a:solidFill>
                            <a:srgbClr val="000000"/>
                          </a:solidFill>
                          <a:effectLst/>
                          <a:latin typeface="+mj-lt"/>
                        </a:rPr>
                        <a:t>8</a:t>
                      </a:r>
                    </a:p>
                  </a:txBody>
                  <a:tcPr marL="9525" marR="9525" marT="9525" marB="0" anchor="b"/>
                </a:tc>
                <a:tc>
                  <a:txBody>
                    <a:bodyPr/>
                    <a:lstStyle/>
                    <a:p>
                      <a:pPr algn="r" fontAlgn="b"/>
                      <a:r>
                        <a:rPr lang="de-DE" sz="1200" b="0" i="0" u="none" strike="noStrike">
                          <a:solidFill>
                            <a:srgbClr val="000000"/>
                          </a:solidFill>
                          <a:effectLst/>
                          <a:latin typeface="+mj-lt"/>
                        </a:rPr>
                        <a:t>122</a:t>
                      </a:r>
                    </a:p>
                  </a:txBody>
                  <a:tcPr marL="9525" marR="9525" marT="9525" marB="0" anchor="b"/>
                </a:tc>
                <a:tc>
                  <a:txBody>
                    <a:bodyPr/>
                    <a:lstStyle/>
                    <a:p>
                      <a:pPr algn="r" fontAlgn="b"/>
                      <a:r>
                        <a:rPr lang="de-DE" sz="1200" b="0" i="0" u="none" strike="noStrike" dirty="0">
                          <a:solidFill>
                            <a:srgbClr val="000000"/>
                          </a:solidFill>
                          <a:effectLst/>
                          <a:latin typeface="+mj-lt"/>
                        </a:rPr>
                        <a:t>2</a:t>
                      </a:r>
                    </a:p>
                  </a:txBody>
                  <a:tcPr marL="9525" marR="9525" marT="9525" marB="0" anchor="b"/>
                </a:tc>
                <a:tc>
                  <a:txBody>
                    <a:bodyPr/>
                    <a:lstStyle/>
                    <a:p>
                      <a:pPr algn="r" fontAlgn="b"/>
                      <a:r>
                        <a:rPr lang="de-DE" sz="1200" b="0" i="0" u="none" strike="noStrike">
                          <a:solidFill>
                            <a:srgbClr val="000000"/>
                          </a:solidFill>
                          <a:effectLst/>
                          <a:latin typeface="+mj-lt"/>
                        </a:rPr>
                        <a:t>101</a:t>
                      </a:r>
                    </a:p>
                  </a:txBody>
                  <a:tcPr marL="9525" marR="9525" marT="9525" marB="0" anchor="b"/>
                </a:tc>
                <a:tc>
                  <a:txBody>
                    <a:bodyPr/>
                    <a:lstStyle/>
                    <a:p>
                      <a:pPr algn="r" fontAlgn="b"/>
                      <a:r>
                        <a:rPr lang="de-DE" sz="1200" b="0" i="0" u="none" strike="noStrike" dirty="0">
                          <a:solidFill>
                            <a:srgbClr val="000000"/>
                          </a:solidFill>
                          <a:effectLst/>
                          <a:latin typeface="+mj-lt"/>
                        </a:rPr>
                        <a:t>2</a:t>
                      </a:r>
                    </a:p>
                  </a:txBody>
                  <a:tcPr marL="9525" marR="9525" marT="9525" marB="0" anchor="b"/>
                </a:tc>
                <a:tc>
                  <a:txBody>
                    <a:bodyPr/>
                    <a:lstStyle/>
                    <a:p>
                      <a:pPr algn="r" fontAlgn="b"/>
                      <a:r>
                        <a:rPr lang="de-DE" sz="1200" b="0" i="0" u="none" strike="noStrike">
                          <a:solidFill>
                            <a:srgbClr val="000000"/>
                          </a:solidFill>
                          <a:effectLst/>
                          <a:latin typeface="+mj-lt"/>
                        </a:rPr>
                        <a:t>7</a:t>
                      </a:r>
                    </a:p>
                  </a:txBody>
                  <a:tcPr marL="9525" marR="9525" marT="9525" marB="0" anchor="b"/>
                </a:tc>
                <a:tc>
                  <a:txBody>
                    <a:bodyPr/>
                    <a:lstStyle/>
                    <a:p>
                      <a:pPr algn="r" fontAlgn="b"/>
                      <a:r>
                        <a:rPr lang="de-DE" sz="1200" b="0" i="0" u="none" strike="noStrike">
                          <a:solidFill>
                            <a:srgbClr val="000000"/>
                          </a:solidFill>
                          <a:effectLst/>
                          <a:latin typeface="+mj-lt"/>
                        </a:rPr>
                        <a:t>9</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3</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104</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dirty="0">
                          <a:solidFill>
                            <a:srgbClr val="000000"/>
                          </a:solidFill>
                          <a:effectLst/>
                          <a:latin typeface="+mj-lt"/>
                        </a:rPr>
                        <a:t>3</a:t>
                      </a:r>
                    </a:p>
                  </a:txBody>
                  <a:tcPr marL="9525" marR="9525" marT="9525" marB="0" anchor="b"/>
                </a:tc>
                <a:tc>
                  <a:txBody>
                    <a:bodyPr/>
                    <a:lstStyle/>
                    <a:p>
                      <a:pPr algn="r" fontAlgn="b"/>
                      <a:r>
                        <a:rPr lang="de-DE" sz="1200" b="0" i="0" u="none" strike="noStrike">
                          <a:solidFill>
                            <a:srgbClr val="000000"/>
                          </a:solidFill>
                          <a:effectLst/>
                          <a:latin typeface="+mj-lt"/>
                        </a:rPr>
                        <a:t>10</a:t>
                      </a:r>
                    </a:p>
                  </a:txBody>
                  <a:tcPr marL="9525" marR="9525" marT="9525" marB="0" anchor="b"/>
                </a:tc>
                <a:tc>
                  <a:txBody>
                    <a:bodyPr/>
                    <a:lstStyle/>
                    <a:p>
                      <a:pPr algn="r" fontAlgn="b"/>
                      <a:r>
                        <a:rPr lang="de-DE" sz="1200" b="0" i="0" u="none" strike="noStrike">
                          <a:solidFill>
                            <a:srgbClr val="000000"/>
                          </a:solidFill>
                          <a:effectLst/>
                          <a:latin typeface="+mj-lt"/>
                        </a:rPr>
                        <a:t>3</a:t>
                      </a:r>
                    </a:p>
                  </a:txBody>
                  <a:tcPr marL="9525" marR="9525" marT="9525" marB="0" anchor="b"/>
                </a:tc>
              </a:tr>
              <a:tr h="277937">
                <a:tc>
                  <a:txBody>
                    <a:bodyPr/>
                    <a:lstStyle/>
                    <a:p>
                      <a:pPr algn="l" fontAlgn="b"/>
                      <a:r>
                        <a:rPr lang="de-DE" sz="1200" b="1" u="none" strike="noStrike">
                          <a:effectLst/>
                          <a:latin typeface="+mj-lt"/>
                        </a:rPr>
                        <a:t>ICU.low.care..frei.</a:t>
                      </a:r>
                      <a:endParaRPr lang="de-DE" sz="1200" b="1" i="0" u="none" strike="noStrike">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3.245</a:t>
                      </a:r>
                    </a:p>
                  </a:txBody>
                  <a:tcPr marL="9525" marR="9525" marT="9525" marB="0" anchor="b"/>
                </a:tc>
                <a:tc>
                  <a:txBody>
                    <a:bodyPr/>
                    <a:lstStyle/>
                    <a:p>
                      <a:pPr algn="r" fontAlgn="b"/>
                      <a:r>
                        <a:rPr lang="de-DE" sz="1200" b="0" i="0" u="none" strike="noStrike">
                          <a:solidFill>
                            <a:srgbClr val="000000"/>
                          </a:solidFill>
                          <a:effectLst/>
                          <a:latin typeface="+mj-lt"/>
                        </a:rPr>
                        <a:t>67</a:t>
                      </a:r>
                    </a:p>
                  </a:txBody>
                  <a:tcPr marL="9525" marR="9525" marT="9525" marB="0" anchor="b"/>
                </a:tc>
                <a:tc>
                  <a:txBody>
                    <a:bodyPr/>
                    <a:lstStyle/>
                    <a:p>
                      <a:pPr algn="r" fontAlgn="b"/>
                      <a:r>
                        <a:rPr lang="de-DE" sz="1200" b="0" i="0" u="none" strike="noStrike">
                          <a:solidFill>
                            <a:srgbClr val="000000"/>
                          </a:solidFill>
                          <a:effectLst/>
                          <a:latin typeface="+mj-lt"/>
                        </a:rPr>
                        <a:t>795</a:t>
                      </a:r>
                    </a:p>
                  </a:txBody>
                  <a:tcPr marL="9525" marR="9525" marT="9525" marB="0" anchor="b"/>
                </a:tc>
                <a:tc>
                  <a:txBody>
                    <a:bodyPr/>
                    <a:lstStyle/>
                    <a:p>
                      <a:pPr algn="r" fontAlgn="b"/>
                      <a:r>
                        <a:rPr lang="de-DE" sz="1200" b="0" i="0" u="none" strike="noStrike">
                          <a:solidFill>
                            <a:srgbClr val="000000"/>
                          </a:solidFill>
                          <a:effectLst/>
                          <a:latin typeface="+mj-lt"/>
                        </a:rPr>
                        <a:t>144</a:t>
                      </a:r>
                    </a:p>
                  </a:txBody>
                  <a:tcPr marL="9525" marR="9525" marT="9525" marB="0" anchor="b"/>
                </a:tc>
                <a:tc>
                  <a:txBody>
                    <a:bodyPr/>
                    <a:lstStyle/>
                    <a:p>
                      <a:pPr algn="r" fontAlgn="b"/>
                      <a:r>
                        <a:rPr lang="de-DE" sz="1200" b="0" i="0" u="none" strike="noStrike" dirty="0">
                          <a:solidFill>
                            <a:srgbClr val="000000"/>
                          </a:solidFill>
                          <a:effectLst/>
                          <a:latin typeface="+mj-lt"/>
                        </a:rPr>
                        <a:t>501</a:t>
                      </a:r>
                    </a:p>
                  </a:txBody>
                  <a:tcPr marL="9525" marR="9525" marT="9525" marB="0" anchor="b"/>
                </a:tc>
                <a:tc>
                  <a:txBody>
                    <a:bodyPr/>
                    <a:lstStyle/>
                    <a:p>
                      <a:pPr algn="r" fontAlgn="b"/>
                      <a:r>
                        <a:rPr lang="de-DE" sz="1200" b="0" i="0" u="none" strike="noStrike" dirty="0">
                          <a:solidFill>
                            <a:srgbClr val="000000"/>
                          </a:solidFill>
                          <a:effectLst/>
                          <a:latin typeface="+mj-lt"/>
                        </a:rPr>
                        <a:t>177</a:t>
                      </a:r>
                    </a:p>
                  </a:txBody>
                  <a:tcPr marL="9525" marR="9525" marT="9525" marB="0" anchor="b"/>
                </a:tc>
                <a:tc>
                  <a:txBody>
                    <a:bodyPr/>
                    <a:lstStyle/>
                    <a:p>
                      <a:pPr algn="r" fontAlgn="b"/>
                      <a:r>
                        <a:rPr lang="de-DE" sz="1200" b="0" i="0" u="none" strike="noStrike">
                          <a:solidFill>
                            <a:srgbClr val="000000"/>
                          </a:solidFill>
                          <a:effectLst/>
                          <a:latin typeface="+mj-lt"/>
                        </a:rPr>
                        <a:t>107</a:t>
                      </a:r>
                    </a:p>
                  </a:txBody>
                  <a:tcPr marL="9525" marR="9525" marT="9525" marB="0" anchor="b"/>
                </a:tc>
                <a:tc>
                  <a:txBody>
                    <a:bodyPr/>
                    <a:lstStyle/>
                    <a:p>
                      <a:pPr algn="r" fontAlgn="b"/>
                      <a:r>
                        <a:rPr lang="de-DE" sz="1200" b="0" i="0" u="none" strike="noStrike">
                          <a:solidFill>
                            <a:srgbClr val="000000"/>
                          </a:solidFill>
                          <a:effectLst/>
                          <a:latin typeface="+mj-lt"/>
                        </a:rPr>
                        <a:t>153</a:t>
                      </a:r>
                    </a:p>
                  </a:txBody>
                  <a:tcPr marL="9525" marR="9525" marT="9525" marB="0" anchor="b"/>
                </a:tc>
                <a:tc>
                  <a:txBody>
                    <a:bodyPr/>
                    <a:lstStyle/>
                    <a:p>
                      <a:pPr algn="r" fontAlgn="b"/>
                      <a:r>
                        <a:rPr lang="de-DE" sz="1200" b="0" i="0" u="none" strike="noStrike">
                          <a:solidFill>
                            <a:srgbClr val="000000"/>
                          </a:solidFill>
                          <a:effectLst/>
                          <a:latin typeface="+mj-lt"/>
                        </a:rPr>
                        <a:t>119</a:t>
                      </a:r>
                    </a:p>
                  </a:txBody>
                  <a:tcPr marL="9525" marR="9525" marT="9525" marB="0" anchor="b"/>
                </a:tc>
                <a:tc>
                  <a:txBody>
                    <a:bodyPr/>
                    <a:lstStyle/>
                    <a:p>
                      <a:pPr algn="r" fontAlgn="b"/>
                      <a:r>
                        <a:rPr lang="de-DE" sz="1200" b="0" i="0" u="none" strike="noStrike">
                          <a:solidFill>
                            <a:srgbClr val="000000"/>
                          </a:solidFill>
                          <a:effectLst/>
                          <a:latin typeface="+mj-lt"/>
                        </a:rPr>
                        <a:t>185</a:t>
                      </a:r>
                    </a:p>
                  </a:txBody>
                  <a:tcPr marL="9525" marR="9525" marT="9525" marB="0" anchor="b"/>
                </a:tc>
                <a:tc>
                  <a:txBody>
                    <a:bodyPr/>
                    <a:lstStyle/>
                    <a:p>
                      <a:pPr algn="r" fontAlgn="b"/>
                      <a:r>
                        <a:rPr lang="de-DE" sz="1200" b="0" i="0" u="none" strike="noStrike">
                          <a:solidFill>
                            <a:srgbClr val="000000"/>
                          </a:solidFill>
                          <a:effectLst/>
                          <a:latin typeface="+mj-lt"/>
                        </a:rPr>
                        <a:t>235</a:t>
                      </a:r>
                    </a:p>
                  </a:txBody>
                  <a:tcPr marL="9525" marR="9525" marT="9525" marB="0" anchor="b"/>
                </a:tc>
                <a:tc>
                  <a:txBody>
                    <a:bodyPr/>
                    <a:lstStyle/>
                    <a:p>
                      <a:pPr algn="r" fontAlgn="b"/>
                      <a:r>
                        <a:rPr lang="de-DE" sz="1200" b="0" i="0" u="none" strike="noStrike">
                          <a:solidFill>
                            <a:srgbClr val="000000"/>
                          </a:solidFill>
                          <a:effectLst/>
                          <a:latin typeface="+mj-lt"/>
                        </a:rPr>
                        <a:t>63</a:t>
                      </a:r>
                    </a:p>
                  </a:txBody>
                  <a:tcPr marL="9525" marR="9525" marT="9525" marB="0" anchor="b"/>
                </a:tc>
                <a:tc>
                  <a:txBody>
                    <a:bodyPr/>
                    <a:lstStyle/>
                    <a:p>
                      <a:pPr algn="r" fontAlgn="b"/>
                      <a:r>
                        <a:rPr lang="de-DE" sz="1200" b="0" i="0" u="none" strike="noStrike">
                          <a:solidFill>
                            <a:srgbClr val="000000"/>
                          </a:solidFill>
                          <a:effectLst/>
                          <a:latin typeface="+mj-lt"/>
                        </a:rPr>
                        <a:t>338</a:t>
                      </a:r>
                    </a:p>
                  </a:txBody>
                  <a:tcPr marL="9525" marR="9525" marT="9525" marB="0" anchor="b"/>
                </a:tc>
                <a:tc>
                  <a:txBody>
                    <a:bodyPr/>
                    <a:lstStyle/>
                    <a:p>
                      <a:pPr algn="r" fontAlgn="b"/>
                      <a:r>
                        <a:rPr lang="de-DE" sz="1200" b="0" i="0" u="none" strike="noStrike">
                          <a:solidFill>
                            <a:srgbClr val="000000"/>
                          </a:solidFill>
                          <a:effectLst/>
                          <a:latin typeface="+mj-lt"/>
                        </a:rPr>
                        <a:t>66</a:t>
                      </a:r>
                    </a:p>
                  </a:txBody>
                  <a:tcPr marL="9525" marR="9525" marT="9525" marB="0" anchor="b"/>
                </a:tc>
                <a:tc>
                  <a:txBody>
                    <a:bodyPr/>
                    <a:lstStyle/>
                    <a:p>
                      <a:pPr algn="r" fontAlgn="b"/>
                      <a:r>
                        <a:rPr lang="de-DE" sz="1200" b="0" i="0" u="none" strike="noStrike">
                          <a:solidFill>
                            <a:srgbClr val="000000"/>
                          </a:solidFill>
                          <a:effectLst/>
                          <a:latin typeface="+mj-lt"/>
                        </a:rPr>
                        <a:t>88</a:t>
                      </a:r>
                    </a:p>
                  </a:txBody>
                  <a:tcPr marL="9525" marR="9525" marT="9525" marB="0" anchor="b"/>
                </a:tc>
                <a:tc>
                  <a:txBody>
                    <a:bodyPr/>
                    <a:lstStyle/>
                    <a:p>
                      <a:pPr algn="r" fontAlgn="b"/>
                      <a:r>
                        <a:rPr lang="de-DE" sz="1200" b="0" i="0" u="none" strike="noStrike" dirty="0">
                          <a:solidFill>
                            <a:srgbClr val="000000"/>
                          </a:solidFill>
                          <a:effectLst/>
                          <a:latin typeface="+mj-lt"/>
                        </a:rPr>
                        <a:t>62</a:t>
                      </a:r>
                    </a:p>
                  </a:txBody>
                  <a:tcPr marL="9525" marR="9525" marT="9525" marB="0" anchor="b"/>
                </a:tc>
                <a:tc>
                  <a:txBody>
                    <a:bodyPr/>
                    <a:lstStyle/>
                    <a:p>
                      <a:pPr algn="r" fontAlgn="b"/>
                      <a:r>
                        <a:rPr lang="de-DE" sz="1200" b="0" i="0" u="none" strike="noStrike">
                          <a:solidFill>
                            <a:srgbClr val="000000"/>
                          </a:solidFill>
                          <a:effectLst/>
                          <a:latin typeface="+mj-lt"/>
                        </a:rPr>
                        <a:t>145</a:t>
                      </a:r>
                    </a:p>
                  </a:txBody>
                  <a:tcPr marL="9525" marR="9525" marT="9525" marB="0" anchor="b"/>
                </a:tc>
              </a:tr>
              <a:tr h="277937">
                <a:tc>
                  <a:txBody>
                    <a:bodyPr/>
                    <a:lstStyle/>
                    <a:p>
                      <a:pPr algn="l" fontAlgn="b"/>
                      <a:r>
                        <a:rPr lang="de-DE" sz="1200" b="1" u="none" strike="noStrike">
                          <a:effectLst/>
                          <a:latin typeface="+mj-lt"/>
                        </a:rPr>
                        <a:t>ICU.low.care..belegt.</a:t>
                      </a:r>
                      <a:endParaRPr lang="de-DE" sz="1200" b="1" i="0" u="none" strike="noStrike">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3.735</a:t>
                      </a:r>
                    </a:p>
                  </a:txBody>
                  <a:tcPr marL="9525" marR="9525" marT="9525" marB="0" anchor="b"/>
                </a:tc>
                <a:tc>
                  <a:txBody>
                    <a:bodyPr/>
                    <a:lstStyle/>
                    <a:p>
                      <a:pPr algn="r" fontAlgn="b"/>
                      <a:r>
                        <a:rPr lang="de-DE" sz="1200" b="0" i="0" u="none" strike="noStrike">
                          <a:solidFill>
                            <a:srgbClr val="000000"/>
                          </a:solidFill>
                          <a:effectLst/>
                          <a:latin typeface="+mj-lt"/>
                        </a:rPr>
                        <a:t>190</a:t>
                      </a:r>
                    </a:p>
                  </a:txBody>
                  <a:tcPr marL="9525" marR="9525" marT="9525" marB="0" anchor="b"/>
                </a:tc>
                <a:tc>
                  <a:txBody>
                    <a:bodyPr/>
                    <a:lstStyle/>
                    <a:p>
                      <a:pPr algn="r" fontAlgn="b"/>
                      <a:r>
                        <a:rPr lang="de-DE" sz="1200" b="0" i="0" u="none" strike="noStrike">
                          <a:solidFill>
                            <a:srgbClr val="000000"/>
                          </a:solidFill>
                          <a:effectLst/>
                          <a:latin typeface="+mj-lt"/>
                        </a:rPr>
                        <a:t>929</a:t>
                      </a:r>
                    </a:p>
                  </a:txBody>
                  <a:tcPr marL="9525" marR="9525" marT="9525" marB="0" anchor="b"/>
                </a:tc>
                <a:tc>
                  <a:txBody>
                    <a:bodyPr/>
                    <a:lstStyle/>
                    <a:p>
                      <a:pPr algn="r" fontAlgn="b"/>
                      <a:r>
                        <a:rPr lang="de-DE" sz="1200" b="0" i="0" u="none" strike="noStrike">
                          <a:solidFill>
                            <a:srgbClr val="000000"/>
                          </a:solidFill>
                          <a:effectLst/>
                          <a:latin typeface="+mj-lt"/>
                        </a:rPr>
                        <a:t>134</a:t>
                      </a:r>
                    </a:p>
                  </a:txBody>
                  <a:tcPr marL="9525" marR="9525" marT="9525" marB="0" anchor="b"/>
                </a:tc>
                <a:tc>
                  <a:txBody>
                    <a:bodyPr/>
                    <a:lstStyle/>
                    <a:p>
                      <a:pPr algn="r" fontAlgn="b"/>
                      <a:r>
                        <a:rPr lang="de-DE" sz="1200" b="0" i="0" u="none" strike="noStrike" dirty="0">
                          <a:solidFill>
                            <a:srgbClr val="000000"/>
                          </a:solidFill>
                          <a:effectLst/>
                          <a:latin typeface="+mj-lt"/>
                        </a:rPr>
                        <a:t>628</a:t>
                      </a:r>
                    </a:p>
                  </a:txBody>
                  <a:tcPr marL="9525" marR="9525" marT="9525" marB="0" anchor="b"/>
                </a:tc>
                <a:tc>
                  <a:txBody>
                    <a:bodyPr/>
                    <a:lstStyle/>
                    <a:p>
                      <a:pPr algn="r" fontAlgn="b"/>
                      <a:r>
                        <a:rPr lang="de-DE" sz="1200" b="0" i="0" u="none" strike="noStrike" dirty="0">
                          <a:solidFill>
                            <a:srgbClr val="000000"/>
                          </a:solidFill>
                          <a:effectLst/>
                          <a:latin typeface="+mj-lt"/>
                        </a:rPr>
                        <a:t>182</a:t>
                      </a:r>
                    </a:p>
                  </a:txBody>
                  <a:tcPr marL="9525" marR="9525" marT="9525" marB="0" anchor="b"/>
                </a:tc>
                <a:tc>
                  <a:txBody>
                    <a:bodyPr/>
                    <a:lstStyle/>
                    <a:p>
                      <a:pPr algn="r" fontAlgn="b"/>
                      <a:r>
                        <a:rPr lang="de-DE" sz="1200" b="0" i="0" u="none" strike="noStrike">
                          <a:solidFill>
                            <a:srgbClr val="000000"/>
                          </a:solidFill>
                          <a:effectLst/>
                          <a:latin typeface="+mj-lt"/>
                        </a:rPr>
                        <a:t>114</a:t>
                      </a:r>
                    </a:p>
                  </a:txBody>
                  <a:tcPr marL="9525" marR="9525" marT="9525" marB="0" anchor="b"/>
                </a:tc>
                <a:tc>
                  <a:txBody>
                    <a:bodyPr/>
                    <a:lstStyle/>
                    <a:p>
                      <a:pPr algn="r" fontAlgn="b"/>
                      <a:r>
                        <a:rPr lang="de-DE" sz="1200" b="0" i="0" u="none" strike="noStrike">
                          <a:solidFill>
                            <a:srgbClr val="000000"/>
                          </a:solidFill>
                          <a:effectLst/>
                          <a:latin typeface="+mj-lt"/>
                        </a:rPr>
                        <a:t>232</a:t>
                      </a:r>
                    </a:p>
                  </a:txBody>
                  <a:tcPr marL="9525" marR="9525" marT="9525" marB="0" anchor="b"/>
                </a:tc>
                <a:tc>
                  <a:txBody>
                    <a:bodyPr/>
                    <a:lstStyle/>
                    <a:p>
                      <a:pPr algn="r" fontAlgn="b"/>
                      <a:r>
                        <a:rPr lang="de-DE" sz="1200" b="0" i="0" u="none" strike="noStrike">
                          <a:solidFill>
                            <a:srgbClr val="000000"/>
                          </a:solidFill>
                          <a:effectLst/>
                          <a:latin typeface="+mj-lt"/>
                        </a:rPr>
                        <a:t>115</a:t>
                      </a:r>
                    </a:p>
                  </a:txBody>
                  <a:tcPr marL="9525" marR="9525" marT="9525" marB="0" anchor="b"/>
                </a:tc>
                <a:tc>
                  <a:txBody>
                    <a:bodyPr/>
                    <a:lstStyle/>
                    <a:p>
                      <a:pPr algn="r" fontAlgn="b"/>
                      <a:r>
                        <a:rPr lang="de-DE" sz="1200" b="0" i="0" u="none" strike="noStrike">
                          <a:solidFill>
                            <a:srgbClr val="000000"/>
                          </a:solidFill>
                          <a:effectLst/>
                          <a:latin typeface="+mj-lt"/>
                        </a:rPr>
                        <a:t>150</a:t>
                      </a:r>
                    </a:p>
                  </a:txBody>
                  <a:tcPr marL="9525" marR="9525" marT="9525" marB="0" anchor="b"/>
                </a:tc>
                <a:tc>
                  <a:txBody>
                    <a:bodyPr/>
                    <a:lstStyle/>
                    <a:p>
                      <a:pPr algn="r" fontAlgn="b"/>
                      <a:r>
                        <a:rPr lang="de-DE" sz="1200" b="0" i="0" u="none" strike="noStrike">
                          <a:solidFill>
                            <a:srgbClr val="000000"/>
                          </a:solidFill>
                          <a:effectLst/>
                          <a:latin typeface="+mj-lt"/>
                        </a:rPr>
                        <a:t>179</a:t>
                      </a:r>
                    </a:p>
                  </a:txBody>
                  <a:tcPr marL="9525" marR="9525" marT="9525" marB="0" anchor="b"/>
                </a:tc>
                <a:tc>
                  <a:txBody>
                    <a:bodyPr/>
                    <a:lstStyle/>
                    <a:p>
                      <a:pPr algn="r" fontAlgn="b"/>
                      <a:r>
                        <a:rPr lang="de-DE" sz="1200" b="0" i="0" u="none" strike="noStrike">
                          <a:solidFill>
                            <a:srgbClr val="000000"/>
                          </a:solidFill>
                          <a:effectLst/>
                          <a:latin typeface="+mj-lt"/>
                        </a:rPr>
                        <a:t>77</a:t>
                      </a:r>
                    </a:p>
                  </a:txBody>
                  <a:tcPr marL="9525" marR="9525" marT="9525" marB="0" anchor="b"/>
                </a:tc>
                <a:tc>
                  <a:txBody>
                    <a:bodyPr/>
                    <a:lstStyle/>
                    <a:p>
                      <a:pPr algn="r" fontAlgn="b"/>
                      <a:r>
                        <a:rPr lang="de-DE" sz="1200" b="0" i="0" u="none" strike="noStrike">
                          <a:solidFill>
                            <a:srgbClr val="000000"/>
                          </a:solidFill>
                          <a:effectLst/>
                          <a:latin typeface="+mj-lt"/>
                        </a:rPr>
                        <a:t>449</a:t>
                      </a:r>
                    </a:p>
                  </a:txBody>
                  <a:tcPr marL="9525" marR="9525" marT="9525" marB="0" anchor="b"/>
                </a:tc>
                <a:tc>
                  <a:txBody>
                    <a:bodyPr/>
                    <a:lstStyle/>
                    <a:p>
                      <a:pPr algn="r" fontAlgn="b"/>
                      <a:r>
                        <a:rPr lang="de-DE" sz="1200" b="0" i="0" u="none" strike="noStrike">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107</a:t>
                      </a:r>
                    </a:p>
                  </a:txBody>
                  <a:tcPr marL="9525" marR="9525" marT="9525" marB="0" anchor="b"/>
                </a:tc>
                <a:tc>
                  <a:txBody>
                    <a:bodyPr/>
                    <a:lstStyle/>
                    <a:p>
                      <a:pPr algn="r" fontAlgn="b"/>
                      <a:r>
                        <a:rPr lang="de-DE" sz="1200" b="0" i="0" u="none" strike="noStrike" dirty="0">
                          <a:solidFill>
                            <a:srgbClr val="000000"/>
                          </a:solidFill>
                          <a:effectLst/>
                          <a:latin typeface="+mj-lt"/>
                        </a:rPr>
                        <a:t>65</a:t>
                      </a:r>
                    </a:p>
                  </a:txBody>
                  <a:tcPr marL="9525" marR="9525" marT="9525" marB="0" anchor="b"/>
                </a:tc>
                <a:tc>
                  <a:txBody>
                    <a:bodyPr/>
                    <a:lstStyle/>
                    <a:p>
                      <a:pPr algn="r" fontAlgn="b"/>
                      <a:r>
                        <a:rPr lang="de-DE" sz="1200" b="0" i="0" u="none" strike="noStrike">
                          <a:solidFill>
                            <a:srgbClr val="000000"/>
                          </a:solidFill>
                          <a:effectLst/>
                          <a:latin typeface="+mj-lt"/>
                        </a:rPr>
                        <a:t>170</a:t>
                      </a:r>
                    </a:p>
                  </a:txBody>
                  <a:tcPr marL="9525" marR="9525" marT="9525" marB="0" anchor="b"/>
                </a:tc>
              </a:tr>
              <a:tr h="277937">
                <a:tc>
                  <a:txBody>
                    <a:bodyPr/>
                    <a:lstStyle/>
                    <a:p>
                      <a:pPr algn="l" fontAlgn="b"/>
                      <a:r>
                        <a:rPr lang="de-DE" sz="1200" b="1" u="none" strike="noStrike" dirty="0">
                          <a:effectLst/>
                          <a:latin typeface="+mj-lt"/>
                        </a:rPr>
                        <a:t>ICU.low.care.in.24.h..Anzahl.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3.386</a:t>
                      </a:r>
                    </a:p>
                  </a:txBody>
                  <a:tcPr marL="9525" marR="9525" marT="9525" marB="0" anchor="b"/>
                </a:tc>
                <a:tc>
                  <a:txBody>
                    <a:bodyPr/>
                    <a:lstStyle/>
                    <a:p>
                      <a:pPr algn="r" fontAlgn="b"/>
                      <a:r>
                        <a:rPr lang="de-DE" sz="1200" b="0" i="0" u="none" strike="noStrike">
                          <a:solidFill>
                            <a:srgbClr val="000000"/>
                          </a:solidFill>
                          <a:effectLst/>
                          <a:latin typeface="+mj-lt"/>
                        </a:rPr>
                        <a:t>123</a:t>
                      </a:r>
                    </a:p>
                  </a:txBody>
                  <a:tcPr marL="9525" marR="9525" marT="9525" marB="0" anchor="b"/>
                </a:tc>
                <a:tc>
                  <a:txBody>
                    <a:bodyPr/>
                    <a:lstStyle/>
                    <a:p>
                      <a:pPr algn="r" fontAlgn="b"/>
                      <a:r>
                        <a:rPr lang="de-DE" sz="1200" b="0" i="0" u="none" strike="noStrike">
                          <a:solidFill>
                            <a:srgbClr val="000000"/>
                          </a:solidFill>
                          <a:effectLst/>
                          <a:latin typeface="+mj-lt"/>
                        </a:rPr>
                        <a:t>826</a:t>
                      </a:r>
                    </a:p>
                  </a:txBody>
                  <a:tcPr marL="9525" marR="9525" marT="9525" marB="0" anchor="b"/>
                </a:tc>
                <a:tc>
                  <a:txBody>
                    <a:bodyPr/>
                    <a:lstStyle/>
                    <a:p>
                      <a:pPr algn="r" fontAlgn="b"/>
                      <a:r>
                        <a:rPr lang="de-DE" sz="1200" b="0" i="0" u="none" strike="noStrike">
                          <a:solidFill>
                            <a:srgbClr val="000000"/>
                          </a:solidFill>
                          <a:effectLst/>
                          <a:latin typeface="+mj-lt"/>
                        </a:rPr>
                        <a:t>166</a:t>
                      </a:r>
                    </a:p>
                  </a:txBody>
                  <a:tcPr marL="9525" marR="9525" marT="9525" marB="0" anchor="b"/>
                </a:tc>
                <a:tc>
                  <a:txBody>
                    <a:bodyPr/>
                    <a:lstStyle/>
                    <a:p>
                      <a:pPr algn="r" fontAlgn="b"/>
                      <a:r>
                        <a:rPr lang="de-DE" sz="1200" b="0" i="0" u="none" strike="noStrike">
                          <a:solidFill>
                            <a:srgbClr val="000000"/>
                          </a:solidFill>
                          <a:effectLst/>
                          <a:latin typeface="+mj-lt"/>
                        </a:rPr>
                        <a:t>539</a:t>
                      </a:r>
                    </a:p>
                  </a:txBody>
                  <a:tcPr marL="9525" marR="9525" marT="9525" marB="0" anchor="b"/>
                </a:tc>
                <a:tc>
                  <a:txBody>
                    <a:bodyPr/>
                    <a:lstStyle/>
                    <a:p>
                      <a:pPr algn="r" fontAlgn="b"/>
                      <a:r>
                        <a:rPr lang="de-DE" sz="1200" b="0" i="0" u="none" strike="noStrike" dirty="0">
                          <a:solidFill>
                            <a:srgbClr val="000000"/>
                          </a:solidFill>
                          <a:effectLst/>
                          <a:latin typeface="+mj-lt"/>
                        </a:rPr>
                        <a:t>207</a:t>
                      </a:r>
                    </a:p>
                  </a:txBody>
                  <a:tcPr marL="9525" marR="9525" marT="9525" marB="0" anchor="b"/>
                </a:tc>
                <a:tc>
                  <a:txBody>
                    <a:bodyPr/>
                    <a:lstStyle/>
                    <a:p>
                      <a:pPr algn="r" fontAlgn="b"/>
                      <a:r>
                        <a:rPr lang="de-DE" sz="1200" b="0" i="0" u="none" strike="noStrike" dirty="0">
                          <a:solidFill>
                            <a:srgbClr val="000000"/>
                          </a:solidFill>
                          <a:effectLst/>
                          <a:latin typeface="+mj-lt"/>
                        </a:rPr>
                        <a:t>106</a:t>
                      </a:r>
                    </a:p>
                  </a:txBody>
                  <a:tcPr marL="9525" marR="9525" marT="9525" marB="0" anchor="b"/>
                </a:tc>
                <a:tc>
                  <a:txBody>
                    <a:bodyPr/>
                    <a:lstStyle/>
                    <a:p>
                      <a:pPr algn="r" fontAlgn="b"/>
                      <a:r>
                        <a:rPr lang="de-DE" sz="1200" b="0" i="0" u="none" strike="noStrike">
                          <a:solidFill>
                            <a:srgbClr val="000000"/>
                          </a:solidFill>
                          <a:effectLst/>
                          <a:latin typeface="+mj-lt"/>
                        </a:rPr>
                        <a:t>166</a:t>
                      </a:r>
                    </a:p>
                  </a:txBody>
                  <a:tcPr marL="9525" marR="9525" marT="9525" marB="0" anchor="b"/>
                </a:tc>
                <a:tc>
                  <a:txBody>
                    <a:bodyPr/>
                    <a:lstStyle/>
                    <a:p>
                      <a:pPr algn="r" fontAlgn="b"/>
                      <a:r>
                        <a:rPr lang="de-DE" sz="1200" b="0" i="0" u="none" strike="noStrike">
                          <a:solidFill>
                            <a:srgbClr val="000000"/>
                          </a:solidFill>
                          <a:effectLst/>
                          <a:latin typeface="+mj-lt"/>
                        </a:rPr>
                        <a:t>99</a:t>
                      </a:r>
                    </a:p>
                  </a:txBody>
                  <a:tcPr marL="9525" marR="9525" marT="9525" marB="0" anchor="b"/>
                </a:tc>
                <a:tc>
                  <a:txBody>
                    <a:bodyPr/>
                    <a:lstStyle/>
                    <a:p>
                      <a:pPr algn="r" fontAlgn="b"/>
                      <a:r>
                        <a:rPr lang="de-DE" sz="1200" b="0" i="0" u="none" strike="noStrike">
                          <a:solidFill>
                            <a:srgbClr val="000000"/>
                          </a:solidFill>
                          <a:effectLst/>
                          <a:latin typeface="+mj-lt"/>
                        </a:rPr>
                        <a:t>167</a:t>
                      </a:r>
                    </a:p>
                  </a:txBody>
                  <a:tcPr marL="9525" marR="9525" marT="9525" marB="0" anchor="b"/>
                </a:tc>
                <a:tc>
                  <a:txBody>
                    <a:bodyPr/>
                    <a:lstStyle/>
                    <a:p>
                      <a:pPr algn="r" fontAlgn="b"/>
                      <a:r>
                        <a:rPr lang="de-DE" sz="1200" b="0" i="0" u="none" strike="noStrike">
                          <a:solidFill>
                            <a:srgbClr val="000000"/>
                          </a:solidFill>
                          <a:effectLst/>
                          <a:latin typeface="+mj-lt"/>
                        </a:rPr>
                        <a:t>213</a:t>
                      </a:r>
                    </a:p>
                  </a:txBody>
                  <a:tcPr marL="9525" marR="9525" marT="9525" marB="0" anchor="b"/>
                </a:tc>
                <a:tc>
                  <a:txBody>
                    <a:bodyPr/>
                    <a:lstStyle/>
                    <a:p>
                      <a:pPr algn="r" fontAlgn="b"/>
                      <a:r>
                        <a:rPr lang="de-DE" sz="1200" b="0" i="0" u="none" strike="noStrike">
                          <a:solidFill>
                            <a:srgbClr val="000000"/>
                          </a:solidFill>
                          <a:effectLst/>
                          <a:latin typeface="+mj-lt"/>
                        </a:rPr>
                        <a:t>90</a:t>
                      </a:r>
                    </a:p>
                  </a:txBody>
                  <a:tcPr marL="9525" marR="9525" marT="9525" marB="0" anchor="b"/>
                </a:tc>
                <a:tc>
                  <a:txBody>
                    <a:bodyPr/>
                    <a:lstStyle/>
                    <a:p>
                      <a:pPr algn="r" fontAlgn="b"/>
                      <a:r>
                        <a:rPr lang="de-DE" sz="1200" b="0" i="0" u="none" strike="noStrike">
                          <a:solidFill>
                            <a:srgbClr val="000000"/>
                          </a:solidFill>
                          <a:effectLst/>
                          <a:latin typeface="+mj-lt"/>
                        </a:rPr>
                        <a:t>354</a:t>
                      </a:r>
                    </a:p>
                  </a:txBody>
                  <a:tcPr marL="9525" marR="9525" marT="9525" marB="0" anchor="b"/>
                </a:tc>
                <a:tc>
                  <a:txBody>
                    <a:bodyPr/>
                    <a:lstStyle/>
                    <a:p>
                      <a:pPr algn="r" fontAlgn="b"/>
                      <a:r>
                        <a:rPr lang="de-DE" sz="1200" b="0" i="0" u="none" strike="noStrike">
                          <a:solidFill>
                            <a:srgbClr val="000000"/>
                          </a:solidFill>
                          <a:effectLst/>
                          <a:latin typeface="+mj-lt"/>
                        </a:rPr>
                        <a:t>62</a:t>
                      </a:r>
                    </a:p>
                  </a:txBody>
                  <a:tcPr marL="9525" marR="9525" marT="9525" marB="0" anchor="b"/>
                </a:tc>
                <a:tc>
                  <a:txBody>
                    <a:bodyPr/>
                    <a:lstStyle/>
                    <a:p>
                      <a:pPr algn="r" fontAlgn="b"/>
                      <a:r>
                        <a:rPr lang="de-DE" sz="1200" b="0" i="0" u="none" strike="noStrike">
                          <a:solidFill>
                            <a:srgbClr val="000000"/>
                          </a:solidFill>
                          <a:effectLst/>
                          <a:latin typeface="+mj-lt"/>
                        </a:rPr>
                        <a:t>64</a:t>
                      </a:r>
                    </a:p>
                  </a:txBody>
                  <a:tcPr marL="9525" marR="9525" marT="9525" marB="0" anchor="b"/>
                </a:tc>
                <a:tc>
                  <a:txBody>
                    <a:bodyPr/>
                    <a:lstStyle/>
                    <a:p>
                      <a:pPr algn="r" fontAlgn="b"/>
                      <a:r>
                        <a:rPr lang="de-DE" sz="1200" b="0" i="0" u="none" strike="noStrike" dirty="0">
                          <a:solidFill>
                            <a:srgbClr val="000000"/>
                          </a:solidFill>
                          <a:effectLst/>
                          <a:latin typeface="+mj-lt"/>
                        </a:rPr>
                        <a:t>110</a:t>
                      </a:r>
                    </a:p>
                  </a:txBody>
                  <a:tcPr marL="9525" marR="9525" marT="9525" marB="0" anchor="b"/>
                </a:tc>
                <a:tc>
                  <a:txBody>
                    <a:bodyPr/>
                    <a:lstStyle/>
                    <a:p>
                      <a:pPr algn="r" fontAlgn="b"/>
                      <a:r>
                        <a:rPr lang="de-DE" sz="1200" b="0" i="0" u="none" strike="noStrike">
                          <a:solidFill>
                            <a:srgbClr val="000000"/>
                          </a:solidFill>
                          <a:effectLst/>
                          <a:latin typeface="+mj-lt"/>
                        </a:rPr>
                        <a:t>94</a:t>
                      </a:r>
                    </a:p>
                  </a:txBody>
                  <a:tcPr marL="9525" marR="9525" marT="9525" marB="0" anchor="b"/>
                </a:tc>
              </a:tr>
              <a:tr h="277937">
                <a:tc>
                  <a:txBody>
                    <a:bodyPr/>
                    <a:lstStyle/>
                    <a:p>
                      <a:pPr algn="l" fontAlgn="b"/>
                      <a:r>
                        <a:rPr lang="de-DE" sz="1200" b="1" u="none" strike="noStrike" dirty="0" err="1">
                          <a:effectLst/>
                          <a:latin typeface="+mj-lt"/>
                        </a:rPr>
                        <a:t>ICU.high.care..frei</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6.037</a:t>
                      </a:r>
                    </a:p>
                  </a:txBody>
                  <a:tcPr marL="9525" marR="9525" marT="9525" marB="0" anchor="b"/>
                </a:tc>
                <a:tc>
                  <a:txBody>
                    <a:bodyPr/>
                    <a:lstStyle/>
                    <a:p>
                      <a:pPr algn="r" fontAlgn="b"/>
                      <a:r>
                        <a:rPr lang="de-DE" sz="1200" b="0" i="0" u="none" strike="noStrike">
                          <a:solidFill>
                            <a:srgbClr val="000000"/>
                          </a:solidFill>
                          <a:effectLst/>
                          <a:latin typeface="+mj-lt"/>
                        </a:rPr>
                        <a:t>241</a:t>
                      </a:r>
                    </a:p>
                  </a:txBody>
                  <a:tcPr marL="9525" marR="9525" marT="9525" marB="0" anchor="b"/>
                </a:tc>
                <a:tc>
                  <a:txBody>
                    <a:bodyPr/>
                    <a:lstStyle/>
                    <a:p>
                      <a:pPr algn="r" fontAlgn="b"/>
                      <a:r>
                        <a:rPr lang="de-DE" sz="1200" b="0" i="0" u="none" strike="noStrike">
                          <a:solidFill>
                            <a:srgbClr val="000000"/>
                          </a:solidFill>
                          <a:effectLst/>
                          <a:latin typeface="+mj-lt"/>
                        </a:rPr>
                        <a:t>1.432</a:t>
                      </a:r>
                    </a:p>
                  </a:txBody>
                  <a:tcPr marL="9525" marR="9525" marT="9525" marB="0" anchor="b"/>
                </a:tc>
                <a:tc>
                  <a:txBody>
                    <a:bodyPr/>
                    <a:lstStyle/>
                    <a:p>
                      <a:pPr algn="r" fontAlgn="b"/>
                      <a:r>
                        <a:rPr lang="de-DE" sz="1200" b="0" i="0" u="none" strike="noStrike">
                          <a:solidFill>
                            <a:srgbClr val="000000"/>
                          </a:solidFill>
                          <a:effectLst/>
                          <a:latin typeface="+mj-lt"/>
                        </a:rPr>
                        <a:t>236</a:t>
                      </a:r>
                    </a:p>
                  </a:txBody>
                  <a:tcPr marL="9525" marR="9525" marT="9525" marB="0" anchor="b"/>
                </a:tc>
                <a:tc>
                  <a:txBody>
                    <a:bodyPr/>
                    <a:lstStyle/>
                    <a:p>
                      <a:pPr algn="r" fontAlgn="b"/>
                      <a:r>
                        <a:rPr lang="de-DE" sz="1200" b="0" i="0" u="none" strike="noStrike">
                          <a:solidFill>
                            <a:srgbClr val="000000"/>
                          </a:solidFill>
                          <a:effectLst/>
                          <a:latin typeface="+mj-lt"/>
                        </a:rPr>
                        <a:t>855</a:t>
                      </a:r>
                    </a:p>
                  </a:txBody>
                  <a:tcPr marL="9525" marR="9525" marT="9525" marB="0" anchor="b"/>
                </a:tc>
                <a:tc>
                  <a:txBody>
                    <a:bodyPr/>
                    <a:lstStyle/>
                    <a:p>
                      <a:pPr algn="r" fontAlgn="b"/>
                      <a:r>
                        <a:rPr lang="de-DE" sz="1200" b="0" i="0" u="none" strike="noStrike" dirty="0">
                          <a:solidFill>
                            <a:srgbClr val="000000"/>
                          </a:solidFill>
                          <a:effectLst/>
                          <a:latin typeface="+mj-lt"/>
                        </a:rPr>
                        <a:t>319</a:t>
                      </a:r>
                    </a:p>
                  </a:txBody>
                  <a:tcPr marL="9525" marR="9525" marT="9525" marB="0" anchor="b"/>
                </a:tc>
                <a:tc>
                  <a:txBody>
                    <a:bodyPr/>
                    <a:lstStyle/>
                    <a:p>
                      <a:pPr algn="r" fontAlgn="b"/>
                      <a:r>
                        <a:rPr lang="de-DE" sz="1200" b="0" i="0" u="none" strike="noStrike" dirty="0">
                          <a:solidFill>
                            <a:srgbClr val="000000"/>
                          </a:solidFill>
                          <a:effectLst/>
                          <a:latin typeface="+mj-lt"/>
                        </a:rPr>
                        <a:t>154</a:t>
                      </a:r>
                    </a:p>
                  </a:txBody>
                  <a:tcPr marL="9525" marR="9525" marT="9525" marB="0" anchor="b"/>
                </a:tc>
                <a:tc>
                  <a:txBody>
                    <a:bodyPr/>
                    <a:lstStyle/>
                    <a:p>
                      <a:pPr algn="r" fontAlgn="b"/>
                      <a:r>
                        <a:rPr lang="de-DE" sz="1200" b="0" i="0" u="none" strike="noStrike">
                          <a:solidFill>
                            <a:srgbClr val="000000"/>
                          </a:solidFill>
                          <a:effectLst/>
                          <a:latin typeface="+mj-lt"/>
                        </a:rPr>
                        <a:t>375</a:t>
                      </a:r>
                    </a:p>
                  </a:txBody>
                  <a:tcPr marL="9525" marR="9525" marT="9525" marB="0" anchor="b"/>
                </a:tc>
                <a:tc>
                  <a:txBody>
                    <a:bodyPr/>
                    <a:lstStyle/>
                    <a:p>
                      <a:pPr algn="r" fontAlgn="b"/>
                      <a:r>
                        <a:rPr lang="de-DE" sz="1200" b="0" i="0" u="none" strike="noStrike">
                          <a:solidFill>
                            <a:srgbClr val="000000"/>
                          </a:solidFill>
                          <a:effectLst/>
                          <a:latin typeface="+mj-lt"/>
                        </a:rPr>
                        <a:t>173</a:t>
                      </a:r>
                    </a:p>
                  </a:txBody>
                  <a:tcPr marL="9525" marR="9525" marT="9525" marB="0" anchor="b"/>
                </a:tc>
                <a:tc>
                  <a:txBody>
                    <a:bodyPr/>
                    <a:lstStyle/>
                    <a:p>
                      <a:pPr algn="r" fontAlgn="b"/>
                      <a:r>
                        <a:rPr lang="de-DE" sz="1200" b="0" i="0" u="none" strike="noStrike">
                          <a:solidFill>
                            <a:srgbClr val="000000"/>
                          </a:solidFill>
                          <a:effectLst/>
                          <a:latin typeface="+mj-lt"/>
                        </a:rPr>
                        <a:t>247</a:t>
                      </a:r>
                    </a:p>
                  </a:txBody>
                  <a:tcPr marL="9525" marR="9525" marT="9525" marB="0" anchor="b"/>
                </a:tc>
                <a:tc>
                  <a:txBody>
                    <a:bodyPr/>
                    <a:lstStyle/>
                    <a:p>
                      <a:pPr algn="r" fontAlgn="b"/>
                      <a:r>
                        <a:rPr lang="de-DE" sz="1200" b="0" i="0" u="none" strike="noStrike">
                          <a:solidFill>
                            <a:srgbClr val="000000"/>
                          </a:solidFill>
                          <a:effectLst/>
                          <a:latin typeface="+mj-lt"/>
                        </a:rPr>
                        <a:t>388</a:t>
                      </a:r>
                    </a:p>
                  </a:txBody>
                  <a:tcPr marL="9525" marR="9525" marT="9525" marB="0" anchor="b"/>
                </a:tc>
                <a:tc>
                  <a:txBody>
                    <a:bodyPr/>
                    <a:lstStyle/>
                    <a:p>
                      <a:pPr algn="r" fontAlgn="b"/>
                      <a:r>
                        <a:rPr lang="de-DE" sz="1200" b="0" i="0" u="none" strike="noStrike">
                          <a:solidFill>
                            <a:srgbClr val="000000"/>
                          </a:solidFill>
                          <a:effectLst/>
                          <a:latin typeface="+mj-lt"/>
                        </a:rPr>
                        <a:t>157</a:t>
                      </a:r>
                    </a:p>
                  </a:txBody>
                  <a:tcPr marL="9525" marR="9525" marT="9525" marB="0" anchor="b"/>
                </a:tc>
                <a:tc>
                  <a:txBody>
                    <a:bodyPr/>
                    <a:lstStyle/>
                    <a:p>
                      <a:pPr algn="r" fontAlgn="b"/>
                      <a:r>
                        <a:rPr lang="de-DE" sz="1200" b="0" i="0" u="none" strike="noStrike">
                          <a:solidFill>
                            <a:srgbClr val="000000"/>
                          </a:solidFill>
                          <a:effectLst/>
                          <a:latin typeface="+mj-lt"/>
                        </a:rPr>
                        <a:t>725</a:t>
                      </a:r>
                    </a:p>
                  </a:txBody>
                  <a:tcPr marL="9525" marR="9525" marT="9525" marB="0" anchor="b"/>
                </a:tc>
                <a:tc>
                  <a:txBody>
                    <a:bodyPr/>
                    <a:lstStyle/>
                    <a:p>
                      <a:pPr algn="r" fontAlgn="b"/>
                      <a:r>
                        <a:rPr lang="de-DE" sz="1200" b="0" i="0" u="none" strike="noStrike">
                          <a:solidFill>
                            <a:srgbClr val="000000"/>
                          </a:solidFill>
                          <a:effectLst/>
                          <a:latin typeface="+mj-lt"/>
                        </a:rPr>
                        <a:t>53</a:t>
                      </a:r>
                    </a:p>
                  </a:txBody>
                  <a:tcPr marL="9525" marR="9525" marT="9525" marB="0" anchor="b"/>
                </a:tc>
                <a:tc>
                  <a:txBody>
                    <a:bodyPr/>
                    <a:lstStyle/>
                    <a:p>
                      <a:pPr algn="r" fontAlgn="b"/>
                      <a:r>
                        <a:rPr lang="de-DE" sz="1200" b="0" i="0" u="none" strike="noStrike">
                          <a:solidFill>
                            <a:srgbClr val="000000"/>
                          </a:solidFill>
                          <a:effectLst/>
                          <a:latin typeface="+mj-lt"/>
                        </a:rPr>
                        <a:t>311</a:t>
                      </a:r>
                    </a:p>
                  </a:txBody>
                  <a:tcPr marL="9525" marR="9525" marT="9525" marB="0" anchor="b"/>
                </a:tc>
                <a:tc>
                  <a:txBody>
                    <a:bodyPr/>
                    <a:lstStyle/>
                    <a:p>
                      <a:pPr algn="r" fontAlgn="b"/>
                      <a:r>
                        <a:rPr lang="de-DE" sz="1200" b="0" i="0" u="none" strike="noStrike">
                          <a:solidFill>
                            <a:srgbClr val="000000"/>
                          </a:solidFill>
                          <a:effectLst/>
                          <a:latin typeface="+mj-lt"/>
                        </a:rPr>
                        <a:t>97</a:t>
                      </a:r>
                    </a:p>
                  </a:txBody>
                  <a:tcPr marL="9525" marR="9525" marT="9525" marB="0" anchor="b"/>
                </a:tc>
                <a:tc>
                  <a:txBody>
                    <a:bodyPr/>
                    <a:lstStyle/>
                    <a:p>
                      <a:pPr algn="r" fontAlgn="b"/>
                      <a:r>
                        <a:rPr lang="de-DE" sz="1200" b="0" i="0" u="none" strike="noStrike">
                          <a:solidFill>
                            <a:srgbClr val="000000"/>
                          </a:solidFill>
                          <a:effectLst/>
                          <a:latin typeface="+mj-lt"/>
                        </a:rPr>
                        <a:t>274</a:t>
                      </a:r>
                    </a:p>
                  </a:txBody>
                  <a:tcPr marL="9525" marR="9525" marT="9525" marB="0" anchor="b"/>
                </a:tc>
              </a:tr>
              <a:tr h="425527">
                <a:tc>
                  <a:txBody>
                    <a:bodyPr/>
                    <a:lstStyle/>
                    <a:p>
                      <a:pPr algn="l" fontAlgn="b"/>
                      <a:r>
                        <a:rPr lang="de-DE" sz="1200" b="1" u="none" strike="noStrike" dirty="0" err="1">
                          <a:effectLst/>
                          <a:latin typeface="+mj-lt"/>
                        </a:rPr>
                        <a:t>ICU.high.care..belegt</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8.645</a:t>
                      </a:r>
                    </a:p>
                  </a:txBody>
                  <a:tcPr marL="9525" marR="9525" marT="9525" marB="0" anchor="b"/>
                </a:tc>
                <a:tc>
                  <a:txBody>
                    <a:bodyPr/>
                    <a:lstStyle/>
                    <a:p>
                      <a:pPr algn="r" fontAlgn="b"/>
                      <a:r>
                        <a:rPr lang="de-DE" sz="1200" b="0" i="0" u="none" strike="noStrike">
                          <a:solidFill>
                            <a:srgbClr val="000000"/>
                          </a:solidFill>
                          <a:effectLst/>
                          <a:latin typeface="+mj-lt"/>
                        </a:rPr>
                        <a:t>509</a:t>
                      </a:r>
                    </a:p>
                  </a:txBody>
                  <a:tcPr marL="9525" marR="9525" marT="9525" marB="0" anchor="b"/>
                </a:tc>
                <a:tc>
                  <a:txBody>
                    <a:bodyPr/>
                    <a:lstStyle/>
                    <a:p>
                      <a:pPr algn="r" fontAlgn="b"/>
                      <a:r>
                        <a:rPr lang="de-DE" sz="1200" b="0" i="0" u="none" strike="noStrike">
                          <a:solidFill>
                            <a:srgbClr val="000000"/>
                          </a:solidFill>
                          <a:effectLst/>
                          <a:latin typeface="+mj-lt"/>
                        </a:rPr>
                        <a:t>2.118</a:t>
                      </a:r>
                    </a:p>
                  </a:txBody>
                  <a:tcPr marL="9525" marR="9525" marT="9525" marB="0" anchor="b"/>
                </a:tc>
                <a:tc>
                  <a:txBody>
                    <a:bodyPr/>
                    <a:lstStyle/>
                    <a:p>
                      <a:pPr algn="r" fontAlgn="b"/>
                      <a:r>
                        <a:rPr lang="de-DE" sz="1200" b="0" i="0" u="none" strike="noStrike">
                          <a:solidFill>
                            <a:srgbClr val="000000"/>
                          </a:solidFill>
                          <a:effectLst/>
                          <a:latin typeface="+mj-lt"/>
                        </a:rPr>
                        <a:t>221</a:t>
                      </a:r>
                    </a:p>
                  </a:txBody>
                  <a:tcPr marL="9525" marR="9525" marT="9525" marB="0" anchor="b"/>
                </a:tc>
                <a:tc>
                  <a:txBody>
                    <a:bodyPr/>
                    <a:lstStyle/>
                    <a:p>
                      <a:pPr algn="r" fontAlgn="b"/>
                      <a:r>
                        <a:rPr lang="de-DE" sz="1200" b="0" i="0" u="none" strike="noStrike">
                          <a:solidFill>
                            <a:srgbClr val="000000"/>
                          </a:solidFill>
                          <a:effectLst/>
                          <a:latin typeface="+mj-lt"/>
                        </a:rPr>
                        <a:t>1.631</a:t>
                      </a:r>
                    </a:p>
                  </a:txBody>
                  <a:tcPr marL="9525" marR="9525" marT="9525" marB="0" anchor="b"/>
                </a:tc>
                <a:tc>
                  <a:txBody>
                    <a:bodyPr/>
                    <a:lstStyle/>
                    <a:p>
                      <a:pPr algn="r" fontAlgn="b"/>
                      <a:r>
                        <a:rPr lang="de-DE" sz="1200" b="0" i="0" u="none" strike="noStrike" dirty="0">
                          <a:solidFill>
                            <a:srgbClr val="000000"/>
                          </a:solidFill>
                          <a:effectLst/>
                          <a:latin typeface="+mj-lt"/>
                        </a:rPr>
                        <a:t>422</a:t>
                      </a:r>
                    </a:p>
                  </a:txBody>
                  <a:tcPr marL="9525" marR="9525" marT="9525" marB="0" anchor="b"/>
                </a:tc>
                <a:tc>
                  <a:txBody>
                    <a:bodyPr/>
                    <a:lstStyle/>
                    <a:p>
                      <a:pPr algn="r" fontAlgn="b"/>
                      <a:r>
                        <a:rPr lang="de-DE" sz="1200" b="0" i="0" u="none" strike="noStrike">
                          <a:solidFill>
                            <a:srgbClr val="000000"/>
                          </a:solidFill>
                          <a:effectLst/>
                          <a:latin typeface="+mj-lt"/>
                        </a:rPr>
                        <a:t>241</a:t>
                      </a:r>
                    </a:p>
                  </a:txBody>
                  <a:tcPr marL="9525" marR="9525" marT="9525" marB="0" anchor="b"/>
                </a:tc>
                <a:tc>
                  <a:txBody>
                    <a:bodyPr/>
                    <a:lstStyle/>
                    <a:p>
                      <a:pPr algn="r" fontAlgn="b"/>
                      <a:r>
                        <a:rPr lang="de-DE" sz="1200" b="0" i="0" u="none" strike="noStrike" dirty="0">
                          <a:solidFill>
                            <a:srgbClr val="000000"/>
                          </a:solidFill>
                          <a:effectLst/>
                          <a:latin typeface="+mj-lt"/>
                        </a:rPr>
                        <a:t>572</a:t>
                      </a:r>
                    </a:p>
                  </a:txBody>
                  <a:tcPr marL="9525" marR="9525" marT="9525" marB="0" anchor="b"/>
                </a:tc>
                <a:tc>
                  <a:txBody>
                    <a:bodyPr/>
                    <a:lstStyle/>
                    <a:p>
                      <a:pPr algn="r" fontAlgn="b"/>
                      <a:r>
                        <a:rPr lang="de-DE" sz="1200" b="0" i="0" u="none" strike="noStrike">
                          <a:solidFill>
                            <a:srgbClr val="000000"/>
                          </a:solidFill>
                          <a:effectLst/>
                          <a:latin typeface="+mj-lt"/>
                        </a:rPr>
                        <a:t>228</a:t>
                      </a:r>
                    </a:p>
                  </a:txBody>
                  <a:tcPr marL="9525" marR="9525" marT="9525" marB="0" anchor="b"/>
                </a:tc>
                <a:tc>
                  <a:txBody>
                    <a:bodyPr/>
                    <a:lstStyle/>
                    <a:p>
                      <a:pPr algn="r" fontAlgn="b"/>
                      <a:r>
                        <a:rPr lang="de-DE" sz="1200" b="0" i="0" u="none" strike="noStrike">
                          <a:solidFill>
                            <a:srgbClr val="000000"/>
                          </a:solidFill>
                          <a:effectLst/>
                          <a:latin typeface="+mj-lt"/>
                        </a:rPr>
                        <a:t>232</a:t>
                      </a:r>
                    </a:p>
                  </a:txBody>
                  <a:tcPr marL="9525" marR="9525" marT="9525" marB="0" anchor="b"/>
                </a:tc>
                <a:tc>
                  <a:txBody>
                    <a:bodyPr/>
                    <a:lstStyle/>
                    <a:p>
                      <a:pPr algn="r" fontAlgn="b"/>
                      <a:r>
                        <a:rPr lang="de-DE" sz="1200" b="0" i="0" u="none" strike="noStrike">
                          <a:solidFill>
                            <a:srgbClr val="000000"/>
                          </a:solidFill>
                          <a:effectLst/>
                          <a:latin typeface="+mj-lt"/>
                        </a:rPr>
                        <a:t>386</a:t>
                      </a:r>
                    </a:p>
                  </a:txBody>
                  <a:tcPr marL="9525" marR="9525" marT="9525" marB="0" anchor="b"/>
                </a:tc>
                <a:tc>
                  <a:txBody>
                    <a:bodyPr/>
                    <a:lstStyle/>
                    <a:p>
                      <a:pPr algn="r" fontAlgn="b"/>
                      <a:r>
                        <a:rPr lang="de-DE" sz="1200" b="0" i="0" u="none" strike="noStrike">
                          <a:solidFill>
                            <a:srgbClr val="000000"/>
                          </a:solidFill>
                          <a:effectLst/>
                          <a:latin typeface="+mj-lt"/>
                        </a:rPr>
                        <a:t>135</a:t>
                      </a:r>
                    </a:p>
                  </a:txBody>
                  <a:tcPr marL="9525" marR="9525" marT="9525" marB="0" anchor="b"/>
                </a:tc>
                <a:tc>
                  <a:txBody>
                    <a:bodyPr/>
                    <a:lstStyle/>
                    <a:p>
                      <a:pPr algn="r" fontAlgn="b"/>
                      <a:r>
                        <a:rPr lang="de-DE" sz="1200" b="0" i="0" u="none" strike="noStrike">
                          <a:solidFill>
                            <a:srgbClr val="000000"/>
                          </a:solidFill>
                          <a:effectLst/>
                          <a:latin typeface="+mj-lt"/>
                        </a:rPr>
                        <a:t>1.221</a:t>
                      </a:r>
                    </a:p>
                  </a:txBody>
                  <a:tcPr marL="9525" marR="9525" marT="9525" marB="0" anchor="b"/>
                </a:tc>
                <a:tc>
                  <a:txBody>
                    <a:bodyPr/>
                    <a:lstStyle/>
                    <a:p>
                      <a:pPr algn="r" fontAlgn="b"/>
                      <a:r>
                        <a:rPr lang="de-DE" sz="1200" b="0" i="0" u="none" strike="noStrike">
                          <a:solidFill>
                            <a:srgbClr val="000000"/>
                          </a:solidFill>
                          <a:effectLst/>
                          <a:latin typeface="+mj-lt"/>
                        </a:rPr>
                        <a:t>37</a:t>
                      </a:r>
                    </a:p>
                  </a:txBody>
                  <a:tcPr marL="9525" marR="9525" marT="9525" marB="0" anchor="b"/>
                </a:tc>
                <a:tc>
                  <a:txBody>
                    <a:bodyPr/>
                    <a:lstStyle/>
                    <a:p>
                      <a:pPr algn="r" fontAlgn="b"/>
                      <a:r>
                        <a:rPr lang="de-DE" sz="1200" b="0" i="0" u="none" strike="noStrike">
                          <a:solidFill>
                            <a:srgbClr val="000000"/>
                          </a:solidFill>
                          <a:effectLst/>
                          <a:latin typeface="+mj-lt"/>
                        </a:rPr>
                        <a:t>367</a:t>
                      </a:r>
                    </a:p>
                  </a:txBody>
                  <a:tcPr marL="9525" marR="9525" marT="9525" marB="0" anchor="b"/>
                </a:tc>
                <a:tc>
                  <a:txBody>
                    <a:bodyPr/>
                    <a:lstStyle/>
                    <a:p>
                      <a:pPr algn="r" fontAlgn="b"/>
                      <a:r>
                        <a:rPr lang="de-DE" sz="1200" b="0" i="0" u="none" strike="noStrike" dirty="0">
                          <a:solidFill>
                            <a:srgbClr val="000000"/>
                          </a:solidFill>
                          <a:effectLst/>
                          <a:latin typeface="+mj-lt"/>
                        </a:rPr>
                        <a:t>127</a:t>
                      </a:r>
                    </a:p>
                  </a:txBody>
                  <a:tcPr marL="9525" marR="9525" marT="9525" marB="0" anchor="b"/>
                </a:tc>
                <a:tc>
                  <a:txBody>
                    <a:bodyPr/>
                    <a:lstStyle/>
                    <a:p>
                      <a:pPr algn="r" fontAlgn="b"/>
                      <a:r>
                        <a:rPr lang="de-DE" sz="1200" b="0" i="0" u="none" strike="noStrike">
                          <a:solidFill>
                            <a:srgbClr val="000000"/>
                          </a:solidFill>
                          <a:effectLst/>
                          <a:latin typeface="+mj-lt"/>
                        </a:rPr>
                        <a:t>198</a:t>
                      </a:r>
                    </a:p>
                  </a:txBody>
                  <a:tcPr marL="9525" marR="9525" marT="9525" marB="0" anchor="b"/>
                </a:tc>
              </a:tr>
              <a:tr h="277937">
                <a:tc>
                  <a:txBody>
                    <a:bodyPr/>
                    <a:lstStyle/>
                    <a:p>
                      <a:pPr algn="l" fontAlgn="b"/>
                      <a:r>
                        <a:rPr lang="de-DE" sz="1200" b="1" u="none" strike="noStrike" dirty="0">
                          <a:effectLst/>
                          <a:latin typeface="+mj-lt"/>
                        </a:rPr>
                        <a:t>ICU.high.care.in.24.h..Anzahl.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5.475</a:t>
                      </a:r>
                    </a:p>
                  </a:txBody>
                  <a:tcPr marL="9525" marR="9525" marT="9525" marB="0" anchor="b"/>
                </a:tc>
                <a:tc>
                  <a:txBody>
                    <a:bodyPr/>
                    <a:lstStyle/>
                    <a:p>
                      <a:pPr algn="r" fontAlgn="b"/>
                      <a:r>
                        <a:rPr lang="de-DE" sz="1200" b="0" i="0" u="none" strike="noStrike">
                          <a:solidFill>
                            <a:srgbClr val="000000"/>
                          </a:solidFill>
                          <a:effectLst/>
                          <a:latin typeface="+mj-lt"/>
                        </a:rPr>
                        <a:t>235</a:t>
                      </a:r>
                    </a:p>
                  </a:txBody>
                  <a:tcPr marL="9525" marR="9525" marT="9525" marB="0" anchor="b"/>
                </a:tc>
                <a:tc>
                  <a:txBody>
                    <a:bodyPr/>
                    <a:lstStyle/>
                    <a:p>
                      <a:pPr algn="r" fontAlgn="b"/>
                      <a:r>
                        <a:rPr lang="de-DE" sz="1200" b="0" i="0" u="none" strike="noStrike">
                          <a:solidFill>
                            <a:srgbClr val="000000"/>
                          </a:solidFill>
                          <a:effectLst/>
                          <a:latin typeface="+mj-lt"/>
                        </a:rPr>
                        <a:t>1.229</a:t>
                      </a:r>
                    </a:p>
                  </a:txBody>
                  <a:tcPr marL="9525" marR="9525" marT="9525" marB="0" anchor="b"/>
                </a:tc>
                <a:tc>
                  <a:txBody>
                    <a:bodyPr/>
                    <a:lstStyle/>
                    <a:p>
                      <a:pPr algn="r" fontAlgn="b"/>
                      <a:r>
                        <a:rPr lang="de-DE" sz="1200" b="0" i="0" u="none" strike="noStrike">
                          <a:solidFill>
                            <a:srgbClr val="000000"/>
                          </a:solidFill>
                          <a:effectLst/>
                          <a:latin typeface="+mj-lt"/>
                        </a:rPr>
                        <a:t>296</a:t>
                      </a:r>
                    </a:p>
                  </a:txBody>
                  <a:tcPr marL="9525" marR="9525" marT="9525" marB="0" anchor="b"/>
                </a:tc>
                <a:tc>
                  <a:txBody>
                    <a:bodyPr/>
                    <a:lstStyle/>
                    <a:p>
                      <a:pPr algn="r" fontAlgn="b"/>
                      <a:r>
                        <a:rPr lang="de-DE" sz="1200" b="0" i="0" u="none" strike="noStrike">
                          <a:solidFill>
                            <a:srgbClr val="000000"/>
                          </a:solidFill>
                          <a:effectLst/>
                          <a:latin typeface="+mj-lt"/>
                        </a:rPr>
                        <a:t>807</a:t>
                      </a:r>
                    </a:p>
                  </a:txBody>
                  <a:tcPr marL="9525" marR="9525" marT="9525" marB="0" anchor="b"/>
                </a:tc>
                <a:tc>
                  <a:txBody>
                    <a:bodyPr/>
                    <a:lstStyle/>
                    <a:p>
                      <a:pPr algn="r" fontAlgn="b"/>
                      <a:r>
                        <a:rPr lang="de-DE" sz="1200" b="0" i="0" u="none" strike="noStrike" dirty="0">
                          <a:solidFill>
                            <a:srgbClr val="000000"/>
                          </a:solidFill>
                          <a:effectLst/>
                          <a:latin typeface="+mj-lt"/>
                        </a:rPr>
                        <a:t>329</a:t>
                      </a:r>
                    </a:p>
                  </a:txBody>
                  <a:tcPr marL="9525" marR="9525" marT="9525" marB="0" anchor="b"/>
                </a:tc>
                <a:tc>
                  <a:txBody>
                    <a:bodyPr/>
                    <a:lstStyle/>
                    <a:p>
                      <a:pPr algn="r" fontAlgn="b"/>
                      <a:r>
                        <a:rPr lang="de-DE" sz="1200" b="0" i="0" u="none" strike="noStrike">
                          <a:solidFill>
                            <a:srgbClr val="000000"/>
                          </a:solidFill>
                          <a:effectLst/>
                          <a:latin typeface="+mj-lt"/>
                        </a:rPr>
                        <a:t>162</a:t>
                      </a:r>
                    </a:p>
                  </a:txBody>
                  <a:tcPr marL="9525" marR="9525" marT="9525" marB="0" anchor="b"/>
                </a:tc>
                <a:tc>
                  <a:txBody>
                    <a:bodyPr/>
                    <a:lstStyle/>
                    <a:p>
                      <a:pPr algn="r" fontAlgn="b"/>
                      <a:r>
                        <a:rPr lang="de-DE" sz="1200" b="0" i="0" u="none" strike="noStrike">
                          <a:solidFill>
                            <a:srgbClr val="000000"/>
                          </a:solidFill>
                          <a:effectLst/>
                          <a:latin typeface="+mj-lt"/>
                        </a:rPr>
                        <a:t>310</a:t>
                      </a:r>
                    </a:p>
                  </a:txBody>
                  <a:tcPr marL="9525" marR="9525" marT="9525" marB="0" anchor="b"/>
                </a:tc>
                <a:tc>
                  <a:txBody>
                    <a:bodyPr/>
                    <a:lstStyle/>
                    <a:p>
                      <a:pPr algn="r" fontAlgn="b"/>
                      <a:r>
                        <a:rPr lang="de-DE" sz="1200" b="0" i="0" u="none" strike="noStrike" dirty="0">
                          <a:solidFill>
                            <a:srgbClr val="000000"/>
                          </a:solidFill>
                          <a:effectLst/>
                          <a:latin typeface="+mj-lt"/>
                        </a:rPr>
                        <a:t>185</a:t>
                      </a:r>
                    </a:p>
                  </a:txBody>
                  <a:tcPr marL="9525" marR="9525" marT="9525" marB="0" anchor="b"/>
                </a:tc>
                <a:tc>
                  <a:txBody>
                    <a:bodyPr/>
                    <a:lstStyle/>
                    <a:p>
                      <a:pPr algn="r" fontAlgn="b"/>
                      <a:r>
                        <a:rPr lang="de-DE" sz="1200" b="0" i="0" u="none" strike="noStrike">
                          <a:solidFill>
                            <a:srgbClr val="000000"/>
                          </a:solidFill>
                          <a:effectLst/>
                          <a:latin typeface="+mj-lt"/>
                        </a:rPr>
                        <a:t>282</a:t>
                      </a:r>
                    </a:p>
                  </a:txBody>
                  <a:tcPr marL="9525" marR="9525" marT="9525" marB="0" anchor="b"/>
                </a:tc>
                <a:tc>
                  <a:txBody>
                    <a:bodyPr/>
                    <a:lstStyle/>
                    <a:p>
                      <a:pPr algn="r" fontAlgn="b"/>
                      <a:r>
                        <a:rPr lang="de-DE" sz="1200" b="0" i="0" u="none" strike="noStrike">
                          <a:solidFill>
                            <a:srgbClr val="000000"/>
                          </a:solidFill>
                          <a:effectLst/>
                          <a:latin typeface="+mj-lt"/>
                        </a:rPr>
                        <a:t>308</a:t>
                      </a:r>
                    </a:p>
                  </a:txBody>
                  <a:tcPr marL="9525" marR="9525" marT="9525" marB="0" anchor="b"/>
                </a:tc>
                <a:tc>
                  <a:txBody>
                    <a:bodyPr/>
                    <a:lstStyle/>
                    <a:p>
                      <a:pPr algn="r" fontAlgn="b"/>
                      <a:r>
                        <a:rPr lang="de-DE" sz="1200" b="0" i="0" u="none" strike="noStrike">
                          <a:solidFill>
                            <a:srgbClr val="000000"/>
                          </a:solidFill>
                          <a:effectLst/>
                          <a:latin typeface="+mj-lt"/>
                        </a:rPr>
                        <a:t>156</a:t>
                      </a:r>
                    </a:p>
                  </a:txBody>
                  <a:tcPr marL="9525" marR="9525" marT="9525" marB="0" anchor="b"/>
                </a:tc>
                <a:tc>
                  <a:txBody>
                    <a:bodyPr/>
                    <a:lstStyle/>
                    <a:p>
                      <a:pPr algn="r" fontAlgn="b"/>
                      <a:r>
                        <a:rPr lang="de-DE" sz="1200" b="0" i="0" u="none" strike="noStrike">
                          <a:solidFill>
                            <a:srgbClr val="000000"/>
                          </a:solidFill>
                          <a:effectLst/>
                          <a:latin typeface="+mj-lt"/>
                        </a:rPr>
                        <a:t>578</a:t>
                      </a:r>
                    </a:p>
                  </a:txBody>
                  <a:tcPr marL="9525" marR="9525" marT="9525" marB="0" anchor="b"/>
                </a:tc>
                <a:tc>
                  <a:txBody>
                    <a:bodyPr/>
                    <a:lstStyle/>
                    <a:p>
                      <a:pPr algn="r" fontAlgn="b"/>
                      <a:r>
                        <a:rPr lang="de-DE" sz="1200" b="0" i="0" u="none" strike="noStrike">
                          <a:solidFill>
                            <a:srgbClr val="000000"/>
                          </a:solidFill>
                          <a:effectLst/>
                          <a:latin typeface="+mj-lt"/>
                        </a:rPr>
                        <a:t>41</a:t>
                      </a:r>
                    </a:p>
                  </a:txBody>
                  <a:tcPr marL="9525" marR="9525" marT="9525" marB="0" anchor="b"/>
                </a:tc>
                <a:tc>
                  <a:txBody>
                    <a:bodyPr/>
                    <a:lstStyle/>
                    <a:p>
                      <a:pPr algn="r" fontAlgn="b"/>
                      <a:r>
                        <a:rPr lang="de-DE" sz="1200" b="0" i="0" u="none" strike="noStrike">
                          <a:solidFill>
                            <a:srgbClr val="000000"/>
                          </a:solidFill>
                          <a:effectLst/>
                          <a:latin typeface="+mj-lt"/>
                        </a:rPr>
                        <a:t>265</a:t>
                      </a:r>
                    </a:p>
                  </a:txBody>
                  <a:tcPr marL="9525" marR="9525" marT="9525" marB="0" anchor="b"/>
                </a:tc>
                <a:tc>
                  <a:txBody>
                    <a:bodyPr/>
                    <a:lstStyle/>
                    <a:p>
                      <a:pPr algn="r" fontAlgn="b"/>
                      <a:r>
                        <a:rPr lang="de-DE" sz="1200" b="0" i="0" u="none" strike="noStrike" dirty="0">
                          <a:solidFill>
                            <a:srgbClr val="000000"/>
                          </a:solidFill>
                          <a:effectLst/>
                          <a:latin typeface="+mj-lt"/>
                        </a:rPr>
                        <a:t>151</a:t>
                      </a:r>
                    </a:p>
                  </a:txBody>
                  <a:tcPr marL="9525" marR="9525" marT="9525" marB="0" anchor="b"/>
                </a:tc>
                <a:tc>
                  <a:txBody>
                    <a:bodyPr/>
                    <a:lstStyle/>
                    <a:p>
                      <a:pPr algn="r" fontAlgn="b"/>
                      <a:r>
                        <a:rPr lang="de-DE" sz="1200" b="0" i="0" u="none" strike="noStrike">
                          <a:solidFill>
                            <a:srgbClr val="000000"/>
                          </a:solidFill>
                          <a:effectLst/>
                          <a:latin typeface="+mj-lt"/>
                        </a:rPr>
                        <a:t>141</a:t>
                      </a:r>
                    </a:p>
                  </a:txBody>
                  <a:tcPr marL="9525" marR="9525" marT="9525" marB="0" anchor="b"/>
                </a:tc>
              </a:tr>
              <a:tr h="277937">
                <a:tc>
                  <a:txBody>
                    <a:bodyPr/>
                    <a:lstStyle/>
                    <a:p>
                      <a:pPr algn="l" fontAlgn="b"/>
                      <a:r>
                        <a:rPr lang="de-DE" sz="1200" b="1" u="none" strike="noStrike" dirty="0" err="1">
                          <a:effectLst/>
                          <a:latin typeface="+mj-lt"/>
                        </a:rPr>
                        <a:t>ICU.ECMO..frei</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415</a:t>
                      </a:r>
                    </a:p>
                  </a:txBody>
                  <a:tcPr marL="9525" marR="9525" marT="9525" marB="0" anchor="b"/>
                </a:tc>
                <a:tc>
                  <a:txBody>
                    <a:bodyPr/>
                    <a:lstStyle/>
                    <a:p>
                      <a:pPr algn="r" fontAlgn="b"/>
                      <a:r>
                        <a:rPr lang="de-DE" sz="1200" b="0" i="0" u="none" strike="noStrike">
                          <a:solidFill>
                            <a:srgbClr val="000000"/>
                          </a:solidFill>
                          <a:effectLst/>
                          <a:latin typeface="+mj-lt"/>
                        </a:rPr>
                        <a:t>21</a:t>
                      </a:r>
                    </a:p>
                  </a:txBody>
                  <a:tcPr marL="9525" marR="9525" marT="9525" marB="0" anchor="b"/>
                </a:tc>
                <a:tc>
                  <a:txBody>
                    <a:bodyPr/>
                    <a:lstStyle/>
                    <a:p>
                      <a:pPr algn="r" fontAlgn="b"/>
                      <a:r>
                        <a:rPr lang="de-DE" sz="1200" b="0" i="0" u="none" strike="noStrike">
                          <a:solidFill>
                            <a:srgbClr val="000000"/>
                          </a:solidFill>
                          <a:effectLst/>
                          <a:latin typeface="+mj-lt"/>
                        </a:rPr>
                        <a:t>85</a:t>
                      </a:r>
                    </a:p>
                  </a:txBody>
                  <a:tcPr marL="9525" marR="9525" marT="9525" marB="0" anchor="b"/>
                </a:tc>
                <a:tc>
                  <a:txBody>
                    <a:bodyPr/>
                    <a:lstStyle/>
                    <a:p>
                      <a:pPr algn="r" fontAlgn="b"/>
                      <a:r>
                        <a:rPr lang="de-DE" sz="1200" b="0" i="0" u="none" strike="noStrike">
                          <a:solidFill>
                            <a:srgbClr val="000000"/>
                          </a:solidFill>
                          <a:effectLst/>
                          <a:latin typeface="+mj-lt"/>
                        </a:rPr>
                        <a:t>8</a:t>
                      </a:r>
                    </a:p>
                  </a:txBody>
                  <a:tcPr marL="9525" marR="9525" marT="9525" marB="0" anchor="b"/>
                </a:tc>
                <a:tc>
                  <a:txBody>
                    <a:bodyPr/>
                    <a:lstStyle/>
                    <a:p>
                      <a:pPr algn="r" fontAlgn="b"/>
                      <a:r>
                        <a:rPr lang="de-DE" sz="1200" b="0" i="0" u="none" strike="noStrike">
                          <a:solidFill>
                            <a:srgbClr val="000000"/>
                          </a:solidFill>
                          <a:effectLst/>
                          <a:latin typeface="+mj-lt"/>
                        </a:rPr>
                        <a:t>65</a:t>
                      </a:r>
                    </a:p>
                  </a:txBody>
                  <a:tcPr marL="9525" marR="9525" marT="9525" marB="0" anchor="b"/>
                </a:tc>
                <a:tc>
                  <a:txBody>
                    <a:bodyPr/>
                    <a:lstStyle/>
                    <a:p>
                      <a:pPr algn="r" fontAlgn="b"/>
                      <a:r>
                        <a:rPr lang="de-DE" sz="1200" b="0" i="0" u="none" strike="noStrike" dirty="0">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16</a:t>
                      </a:r>
                    </a:p>
                  </a:txBody>
                  <a:tcPr marL="9525" marR="9525" marT="9525" marB="0" anchor="b"/>
                </a:tc>
                <a:tc>
                  <a:txBody>
                    <a:bodyPr/>
                    <a:lstStyle/>
                    <a:p>
                      <a:pPr algn="r" fontAlgn="b"/>
                      <a:r>
                        <a:rPr lang="de-DE" sz="1200" b="0" i="0" u="none" strike="noStrike">
                          <a:solidFill>
                            <a:srgbClr val="000000"/>
                          </a:solidFill>
                          <a:effectLst/>
                          <a:latin typeface="+mj-lt"/>
                        </a:rPr>
                        <a:t>25</a:t>
                      </a:r>
                    </a:p>
                  </a:txBody>
                  <a:tcPr marL="9525" marR="9525" marT="9525" marB="0" anchor="b"/>
                </a:tc>
                <a:tc>
                  <a:txBody>
                    <a:bodyPr/>
                    <a:lstStyle/>
                    <a:p>
                      <a:pPr algn="r" fontAlgn="b"/>
                      <a:r>
                        <a:rPr lang="de-DE" sz="1200" b="0" i="0" u="none" strike="noStrike">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12</a:t>
                      </a:r>
                    </a:p>
                  </a:txBody>
                  <a:tcPr marL="9525" marR="9525" marT="9525" marB="0" anchor="b"/>
                </a:tc>
                <a:tc>
                  <a:txBody>
                    <a:bodyPr/>
                    <a:lstStyle/>
                    <a:p>
                      <a:pPr algn="r" fontAlgn="b"/>
                      <a:r>
                        <a:rPr lang="de-DE" sz="1200" b="0" i="0" u="none" strike="noStrike">
                          <a:solidFill>
                            <a:srgbClr val="000000"/>
                          </a:solidFill>
                          <a:effectLst/>
                          <a:latin typeface="+mj-lt"/>
                        </a:rPr>
                        <a:t>29</a:t>
                      </a:r>
                    </a:p>
                  </a:txBody>
                  <a:tcPr marL="9525" marR="9525" marT="9525" marB="0" anchor="b"/>
                </a:tc>
                <a:tc>
                  <a:txBody>
                    <a:bodyPr/>
                    <a:lstStyle/>
                    <a:p>
                      <a:pPr algn="r" fontAlgn="b"/>
                      <a:r>
                        <a:rPr lang="de-DE" sz="1200" b="0" i="0" u="none" strike="noStrike">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57</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11</a:t>
                      </a:r>
                    </a:p>
                  </a:txBody>
                  <a:tcPr marL="9525" marR="9525" marT="9525" marB="0" anchor="b"/>
                </a:tc>
                <a:tc>
                  <a:txBody>
                    <a:bodyPr/>
                    <a:lstStyle/>
                    <a:p>
                      <a:pPr algn="r" fontAlgn="b"/>
                      <a:r>
                        <a:rPr lang="de-DE" sz="1200" b="0" i="0" u="none" strike="noStrike" dirty="0">
                          <a:solidFill>
                            <a:srgbClr val="000000"/>
                          </a:solidFill>
                          <a:effectLst/>
                          <a:latin typeface="+mj-lt"/>
                        </a:rPr>
                        <a:t>14</a:t>
                      </a:r>
                    </a:p>
                  </a:txBody>
                  <a:tcPr marL="9525" marR="9525" marT="9525" marB="0" anchor="b"/>
                </a:tc>
                <a:tc>
                  <a:txBody>
                    <a:bodyPr/>
                    <a:lstStyle/>
                    <a:p>
                      <a:pPr algn="r" fontAlgn="b"/>
                      <a:r>
                        <a:rPr lang="de-DE" sz="1200" b="0" i="0" u="none" strike="noStrike">
                          <a:solidFill>
                            <a:srgbClr val="000000"/>
                          </a:solidFill>
                          <a:effectLst/>
                          <a:latin typeface="+mj-lt"/>
                        </a:rPr>
                        <a:t>15</a:t>
                      </a:r>
                    </a:p>
                  </a:txBody>
                  <a:tcPr marL="9525" marR="9525" marT="9525" marB="0" anchor="b"/>
                </a:tc>
              </a:tr>
              <a:tr h="277937">
                <a:tc>
                  <a:txBody>
                    <a:bodyPr/>
                    <a:lstStyle/>
                    <a:p>
                      <a:pPr algn="l" fontAlgn="b"/>
                      <a:r>
                        <a:rPr lang="de-DE" sz="1200" b="1" u="none" strike="noStrike" dirty="0" err="1">
                          <a:effectLst/>
                          <a:latin typeface="+mj-lt"/>
                        </a:rPr>
                        <a:t>ICU.ECMO..belegt</a:t>
                      </a:r>
                      <a:r>
                        <a:rPr lang="de-DE" sz="1200" b="1" u="none" strike="noStrike" dirty="0">
                          <a:effectLst/>
                          <a:latin typeface="+mj-lt"/>
                        </a:rPr>
                        <a:t>.</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119</a:t>
                      </a:r>
                    </a:p>
                  </a:txBody>
                  <a:tcPr marL="9525" marR="9525" marT="9525" marB="0" anchor="b"/>
                </a:tc>
                <a:tc>
                  <a:txBody>
                    <a:bodyPr/>
                    <a:lstStyle/>
                    <a:p>
                      <a:pPr algn="r" fontAlgn="b"/>
                      <a:r>
                        <a:rPr lang="de-DE" sz="1200" b="0" i="0" u="none" strike="noStrike">
                          <a:solidFill>
                            <a:srgbClr val="000000"/>
                          </a:solidFill>
                          <a:effectLst/>
                          <a:latin typeface="+mj-lt"/>
                        </a:rPr>
                        <a:t>6</a:t>
                      </a:r>
                    </a:p>
                  </a:txBody>
                  <a:tcPr marL="9525" marR="9525" marT="9525" marB="0" anchor="b"/>
                </a:tc>
                <a:tc>
                  <a:txBody>
                    <a:bodyPr/>
                    <a:lstStyle/>
                    <a:p>
                      <a:pPr algn="r" fontAlgn="b"/>
                      <a:r>
                        <a:rPr lang="de-DE" sz="1200" b="0" i="0" u="none" strike="noStrike">
                          <a:solidFill>
                            <a:srgbClr val="000000"/>
                          </a:solidFill>
                          <a:effectLst/>
                          <a:latin typeface="+mj-lt"/>
                        </a:rPr>
                        <a:t>34</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27</a:t>
                      </a:r>
                    </a:p>
                  </a:txBody>
                  <a:tcPr marL="9525" marR="9525" marT="9525" marB="0" anchor="b"/>
                </a:tc>
                <a:tc>
                  <a:txBody>
                    <a:bodyPr/>
                    <a:lstStyle/>
                    <a:p>
                      <a:pPr algn="r" fontAlgn="b"/>
                      <a:r>
                        <a:rPr lang="de-DE" sz="1200" b="0" i="0" u="none" strike="noStrike" dirty="0">
                          <a:solidFill>
                            <a:srgbClr val="000000"/>
                          </a:solidFill>
                          <a:effectLst/>
                          <a:latin typeface="+mj-lt"/>
                        </a:rPr>
                        <a:t>2</a:t>
                      </a:r>
                    </a:p>
                  </a:txBody>
                  <a:tcPr marL="9525" marR="9525" marT="9525" marB="0" anchor="b"/>
                </a:tc>
                <a:tc>
                  <a:txBody>
                    <a:bodyPr/>
                    <a:lstStyle/>
                    <a:p>
                      <a:pPr algn="r" fontAlgn="b"/>
                      <a:r>
                        <a:rPr lang="de-DE" sz="1200" b="0" i="0" u="none" strike="noStrike">
                          <a:solidFill>
                            <a:srgbClr val="000000"/>
                          </a:solidFill>
                          <a:effectLst/>
                          <a:latin typeface="+mj-lt"/>
                        </a:rPr>
                        <a:t>7</a:t>
                      </a:r>
                    </a:p>
                  </a:txBody>
                  <a:tcPr marL="9525" marR="9525" marT="9525" marB="0" anchor="b"/>
                </a:tc>
                <a:tc>
                  <a:txBody>
                    <a:bodyPr/>
                    <a:lstStyle/>
                    <a:p>
                      <a:pPr algn="r" fontAlgn="b"/>
                      <a:r>
                        <a:rPr lang="de-DE" sz="1200" b="0" i="0" u="none" strike="noStrike">
                          <a:solidFill>
                            <a:srgbClr val="000000"/>
                          </a:solidFill>
                          <a:effectLst/>
                          <a:latin typeface="+mj-lt"/>
                        </a:rPr>
                        <a:t>13</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c>
                  <a:txBody>
                    <a:bodyPr/>
                    <a:lstStyle/>
                    <a:p>
                      <a:pPr algn="r" fontAlgn="b"/>
                      <a:r>
                        <a:rPr lang="de-DE" sz="1200" b="0" i="0" u="none" strike="noStrike" dirty="0">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5</a:t>
                      </a:r>
                    </a:p>
                  </a:txBody>
                  <a:tcPr marL="9525" marR="9525" marT="9525" marB="0" anchor="b"/>
                </a:tc>
                <a:tc>
                  <a:txBody>
                    <a:bodyPr/>
                    <a:lstStyle/>
                    <a:p>
                      <a:pPr algn="r" fontAlgn="b"/>
                      <a:r>
                        <a:rPr lang="de-DE" sz="1200" b="0" i="0" u="none" strike="noStrike">
                          <a:solidFill>
                            <a:srgbClr val="000000"/>
                          </a:solidFill>
                          <a:effectLst/>
                          <a:latin typeface="+mj-lt"/>
                        </a:rPr>
                        <a:t>0</a:t>
                      </a:r>
                    </a:p>
                  </a:txBody>
                  <a:tcPr marL="9525" marR="9525" marT="9525" marB="0" anchor="b"/>
                </a:tc>
                <a:tc>
                  <a:txBody>
                    <a:bodyPr/>
                    <a:lstStyle/>
                    <a:p>
                      <a:pPr algn="r" fontAlgn="b"/>
                      <a:r>
                        <a:rPr lang="de-DE" sz="1200" b="0" i="0" u="none" strike="noStrike">
                          <a:solidFill>
                            <a:srgbClr val="000000"/>
                          </a:solidFill>
                          <a:effectLst/>
                          <a:latin typeface="+mj-lt"/>
                        </a:rPr>
                        <a:t>15</a:t>
                      </a:r>
                    </a:p>
                  </a:txBody>
                  <a:tcPr marL="9525" marR="9525" marT="9525" marB="0" anchor="b"/>
                </a:tc>
                <a:tc>
                  <a:txBody>
                    <a:bodyPr/>
                    <a:lstStyle/>
                    <a:p>
                      <a:pPr algn="r" fontAlgn="b"/>
                      <a:r>
                        <a:rPr lang="de-DE" sz="1200" b="0" i="0" u="none" strike="noStrike">
                          <a:solidFill>
                            <a:srgbClr val="000000"/>
                          </a:solidFill>
                          <a:effectLst/>
                          <a:latin typeface="+mj-lt"/>
                        </a:rPr>
                        <a:t>1</a:t>
                      </a:r>
                    </a:p>
                  </a:txBody>
                  <a:tcPr marL="9525" marR="9525" marT="9525" marB="0" anchor="b"/>
                </a:tc>
                <a:tc>
                  <a:txBody>
                    <a:bodyPr/>
                    <a:lstStyle/>
                    <a:p>
                      <a:pPr algn="r" fontAlgn="b"/>
                      <a:r>
                        <a:rPr lang="de-DE" sz="1200" b="0" i="0" u="none" strike="noStrike">
                          <a:solidFill>
                            <a:srgbClr val="000000"/>
                          </a:solidFill>
                          <a:effectLst/>
                          <a:latin typeface="+mj-lt"/>
                        </a:rPr>
                        <a:t>2</a:t>
                      </a:r>
                    </a:p>
                  </a:txBody>
                  <a:tcPr marL="9525" marR="9525" marT="9525" marB="0" anchor="b"/>
                </a:tc>
                <a:tc>
                  <a:txBody>
                    <a:bodyPr/>
                    <a:lstStyle/>
                    <a:p>
                      <a:pPr algn="r" fontAlgn="b"/>
                      <a:r>
                        <a:rPr lang="de-DE" sz="1200" b="0" i="0" u="none" strike="noStrike" dirty="0">
                          <a:solidFill>
                            <a:srgbClr val="000000"/>
                          </a:solidFill>
                          <a:effectLst/>
                          <a:latin typeface="+mj-lt"/>
                        </a:rPr>
                        <a:t>0</a:t>
                      </a:r>
                    </a:p>
                  </a:txBody>
                  <a:tcPr marL="9525" marR="9525" marT="9525" marB="0" anchor="b"/>
                </a:tc>
                <a:tc>
                  <a:txBody>
                    <a:bodyPr/>
                    <a:lstStyle/>
                    <a:p>
                      <a:pPr algn="r" fontAlgn="b"/>
                      <a:r>
                        <a:rPr lang="de-DE" sz="1200" b="0" i="0" u="none" strike="noStrike">
                          <a:solidFill>
                            <a:srgbClr val="000000"/>
                          </a:solidFill>
                          <a:effectLst/>
                          <a:latin typeface="+mj-lt"/>
                        </a:rPr>
                        <a:t>0</a:t>
                      </a:r>
                    </a:p>
                  </a:txBody>
                  <a:tcPr marL="9525" marR="9525" marT="9525" marB="0" anchor="b"/>
                </a:tc>
              </a:tr>
              <a:tr h="277937">
                <a:tc>
                  <a:txBody>
                    <a:bodyPr/>
                    <a:lstStyle/>
                    <a:p>
                      <a:pPr algn="l" fontAlgn="b"/>
                      <a:r>
                        <a:rPr lang="de-DE" sz="1200" b="1" u="none" strike="noStrike" dirty="0">
                          <a:effectLst/>
                          <a:latin typeface="+mj-lt"/>
                        </a:rPr>
                        <a:t>ICU.ECMO.care.in.24.h..Anzahl.</a:t>
                      </a:r>
                      <a:endParaRPr lang="de-DE" sz="1200" b="1" i="0" u="none" strike="noStrike" dirty="0">
                        <a:solidFill>
                          <a:srgbClr val="000000"/>
                        </a:solidFill>
                        <a:effectLst/>
                        <a:latin typeface="+mj-lt"/>
                      </a:endParaRPr>
                    </a:p>
                  </a:txBody>
                  <a:tcPr marL="9525" marR="9525" marT="9525" marB="0" anchor="b"/>
                </a:tc>
                <a:tc>
                  <a:txBody>
                    <a:bodyPr/>
                    <a:lstStyle/>
                    <a:p>
                      <a:pPr algn="r" fontAlgn="b"/>
                      <a:r>
                        <a:rPr lang="de-DE" sz="1200" b="0" i="0" u="none" strike="noStrike">
                          <a:solidFill>
                            <a:srgbClr val="000000"/>
                          </a:solidFill>
                          <a:effectLst/>
                          <a:latin typeface="+mj-lt"/>
                        </a:rPr>
                        <a:t>317</a:t>
                      </a:r>
                    </a:p>
                  </a:txBody>
                  <a:tcPr marL="9525" marR="9525" marT="9525" marB="0" anchor="b"/>
                </a:tc>
                <a:tc>
                  <a:txBody>
                    <a:bodyPr/>
                    <a:lstStyle/>
                    <a:p>
                      <a:pPr algn="r" fontAlgn="b"/>
                      <a:r>
                        <a:rPr lang="de-DE" sz="1200" b="0" i="0" u="none" strike="noStrike">
                          <a:solidFill>
                            <a:srgbClr val="000000"/>
                          </a:solidFill>
                          <a:effectLst/>
                          <a:latin typeface="+mj-lt"/>
                        </a:rPr>
                        <a:t>22</a:t>
                      </a:r>
                    </a:p>
                  </a:txBody>
                  <a:tcPr marL="9525" marR="9525" marT="9525" marB="0" anchor="b"/>
                </a:tc>
                <a:tc>
                  <a:txBody>
                    <a:bodyPr/>
                    <a:lstStyle/>
                    <a:p>
                      <a:pPr algn="r" fontAlgn="b"/>
                      <a:r>
                        <a:rPr lang="de-DE" sz="1200" b="0" i="0" u="none" strike="noStrike">
                          <a:solidFill>
                            <a:srgbClr val="000000"/>
                          </a:solidFill>
                          <a:effectLst/>
                          <a:latin typeface="+mj-lt"/>
                        </a:rPr>
                        <a:t>79</a:t>
                      </a:r>
                    </a:p>
                  </a:txBody>
                  <a:tcPr marL="9525" marR="9525" marT="9525" marB="0" anchor="b"/>
                </a:tc>
                <a:tc>
                  <a:txBody>
                    <a:bodyPr/>
                    <a:lstStyle/>
                    <a:p>
                      <a:pPr algn="r" fontAlgn="b"/>
                      <a:r>
                        <a:rPr lang="de-DE" sz="1200" b="0" i="0" u="none" strike="noStrike">
                          <a:solidFill>
                            <a:srgbClr val="000000"/>
                          </a:solidFill>
                          <a:effectLst/>
                          <a:latin typeface="+mj-lt"/>
                        </a:rPr>
                        <a:t>8</a:t>
                      </a:r>
                    </a:p>
                  </a:txBody>
                  <a:tcPr marL="9525" marR="9525" marT="9525" marB="0" anchor="b"/>
                </a:tc>
                <a:tc>
                  <a:txBody>
                    <a:bodyPr/>
                    <a:lstStyle/>
                    <a:p>
                      <a:pPr algn="r" fontAlgn="b"/>
                      <a:r>
                        <a:rPr lang="de-DE" sz="1200" b="0" i="0" u="none" strike="noStrike">
                          <a:solidFill>
                            <a:srgbClr val="000000"/>
                          </a:solidFill>
                          <a:effectLst/>
                          <a:latin typeface="+mj-lt"/>
                        </a:rPr>
                        <a:t>41</a:t>
                      </a:r>
                    </a:p>
                  </a:txBody>
                  <a:tcPr marL="9525" marR="9525" marT="9525" marB="0" anchor="b"/>
                </a:tc>
                <a:tc>
                  <a:txBody>
                    <a:bodyPr/>
                    <a:lstStyle/>
                    <a:p>
                      <a:pPr algn="r" fontAlgn="b"/>
                      <a:r>
                        <a:rPr lang="de-DE" sz="1200" b="0" i="0" u="none" strike="noStrike" dirty="0">
                          <a:solidFill>
                            <a:srgbClr val="000000"/>
                          </a:solidFill>
                          <a:effectLst/>
                          <a:latin typeface="+mj-lt"/>
                        </a:rPr>
                        <a:t>18</a:t>
                      </a:r>
                    </a:p>
                  </a:txBody>
                  <a:tcPr marL="9525" marR="9525" marT="9525" marB="0" anchor="b"/>
                </a:tc>
                <a:tc>
                  <a:txBody>
                    <a:bodyPr/>
                    <a:lstStyle/>
                    <a:p>
                      <a:pPr algn="r" fontAlgn="b"/>
                      <a:r>
                        <a:rPr lang="de-DE" sz="1200" b="0" i="0" u="none" strike="noStrike">
                          <a:solidFill>
                            <a:srgbClr val="000000"/>
                          </a:solidFill>
                          <a:effectLst/>
                          <a:latin typeface="+mj-lt"/>
                        </a:rPr>
                        <a:t>18</a:t>
                      </a:r>
                    </a:p>
                  </a:txBody>
                  <a:tcPr marL="9525" marR="9525" marT="9525" marB="0" anchor="b"/>
                </a:tc>
                <a:tc>
                  <a:txBody>
                    <a:bodyPr/>
                    <a:lstStyle/>
                    <a:p>
                      <a:pPr algn="r" fontAlgn="b"/>
                      <a:r>
                        <a:rPr lang="de-DE" sz="1200" b="0" i="0" u="none" strike="noStrike">
                          <a:solidFill>
                            <a:srgbClr val="000000"/>
                          </a:solidFill>
                          <a:effectLst/>
                          <a:latin typeface="+mj-lt"/>
                        </a:rPr>
                        <a:t>20</a:t>
                      </a:r>
                    </a:p>
                  </a:txBody>
                  <a:tcPr marL="9525" marR="9525" marT="9525" marB="0" anchor="b"/>
                </a:tc>
                <a:tc>
                  <a:txBody>
                    <a:bodyPr/>
                    <a:lstStyle/>
                    <a:p>
                      <a:pPr algn="r" fontAlgn="b"/>
                      <a:r>
                        <a:rPr lang="de-DE" sz="1200" b="0" i="0" u="none" strike="noStrike">
                          <a:solidFill>
                            <a:srgbClr val="000000"/>
                          </a:solidFill>
                          <a:effectLst/>
                          <a:latin typeface="+mj-lt"/>
                        </a:rPr>
                        <a:t>4</a:t>
                      </a:r>
                    </a:p>
                  </a:txBody>
                  <a:tcPr marL="9525" marR="9525" marT="9525" marB="0" anchor="b"/>
                </a:tc>
                <a:tc>
                  <a:txBody>
                    <a:bodyPr/>
                    <a:lstStyle/>
                    <a:p>
                      <a:pPr algn="r" fontAlgn="b"/>
                      <a:r>
                        <a:rPr lang="de-DE" sz="1200" b="0" i="0" u="none" strike="noStrike">
                          <a:solidFill>
                            <a:srgbClr val="000000"/>
                          </a:solidFill>
                          <a:effectLst/>
                          <a:latin typeface="+mj-lt"/>
                        </a:rPr>
                        <a:t>11</a:t>
                      </a:r>
                    </a:p>
                  </a:txBody>
                  <a:tcPr marL="9525" marR="9525" marT="9525" marB="0" anchor="b"/>
                </a:tc>
                <a:tc>
                  <a:txBody>
                    <a:bodyPr/>
                    <a:lstStyle/>
                    <a:p>
                      <a:pPr algn="r" fontAlgn="b"/>
                      <a:r>
                        <a:rPr lang="de-DE" sz="1200" b="0" i="0" u="none" strike="noStrike" dirty="0">
                          <a:solidFill>
                            <a:srgbClr val="000000"/>
                          </a:solidFill>
                          <a:effectLst/>
                          <a:latin typeface="+mj-lt"/>
                        </a:rPr>
                        <a:t>12</a:t>
                      </a:r>
                    </a:p>
                  </a:txBody>
                  <a:tcPr marL="9525" marR="9525" marT="9525" marB="0" anchor="b"/>
                </a:tc>
                <a:tc>
                  <a:txBody>
                    <a:bodyPr/>
                    <a:lstStyle/>
                    <a:p>
                      <a:pPr algn="r" fontAlgn="b"/>
                      <a:r>
                        <a:rPr lang="de-DE" sz="1200" b="0" i="0" u="none" strike="noStrike" dirty="0">
                          <a:solidFill>
                            <a:srgbClr val="000000"/>
                          </a:solidFill>
                          <a:effectLst/>
                          <a:latin typeface="+mj-lt"/>
                        </a:rPr>
                        <a:t>12</a:t>
                      </a:r>
                    </a:p>
                  </a:txBody>
                  <a:tcPr marL="9525" marR="9525" marT="9525" marB="0" anchor="b"/>
                </a:tc>
                <a:tc>
                  <a:txBody>
                    <a:bodyPr/>
                    <a:lstStyle/>
                    <a:p>
                      <a:pPr algn="r" fontAlgn="b"/>
                      <a:r>
                        <a:rPr lang="de-DE" sz="1200" b="0" i="0" u="none" strike="noStrike" dirty="0">
                          <a:solidFill>
                            <a:srgbClr val="000000"/>
                          </a:solidFill>
                          <a:effectLst/>
                          <a:latin typeface="+mj-lt"/>
                        </a:rPr>
                        <a:t>35</a:t>
                      </a:r>
                    </a:p>
                  </a:txBody>
                  <a:tcPr marL="9525" marR="9525" marT="9525" marB="0" anchor="b"/>
                </a:tc>
                <a:tc>
                  <a:txBody>
                    <a:bodyPr/>
                    <a:lstStyle/>
                    <a:p>
                      <a:pPr algn="r" fontAlgn="b"/>
                      <a:r>
                        <a:rPr lang="de-DE" sz="1200" b="0" i="0" u="none" strike="noStrike" dirty="0">
                          <a:solidFill>
                            <a:srgbClr val="000000"/>
                          </a:solidFill>
                          <a:effectLst/>
                          <a:latin typeface="+mj-lt"/>
                        </a:rPr>
                        <a:t>3</a:t>
                      </a:r>
                    </a:p>
                  </a:txBody>
                  <a:tcPr marL="9525" marR="9525" marT="9525" marB="0" anchor="b"/>
                </a:tc>
                <a:tc>
                  <a:txBody>
                    <a:bodyPr/>
                    <a:lstStyle/>
                    <a:p>
                      <a:pPr algn="r" fontAlgn="b"/>
                      <a:r>
                        <a:rPr lang="de-DE" sz="1200" b="0" i="0" u="none" strike="noStrike" dirty="0">
                          <a:solidFill>
                            <a:srgbClr val="000000"/>
                          </a:solidFill>
                          <a:effectLst/>
                          <a:latin typeface="+mj-lt"/>
                        </a:rPr>
                        <a:t>8</a:t>
                      </a:r>
                    </a:p>
                  </a:txBody>
                  <a:tcPr marL="9525" marR="9525" marT="9525" marB="0" anchor="b"/>
                </a:tc>
                <a:tc>
                  <a:txBody>
                    <a:bodyPr/>
                    <a:lstStyle/>
                    <a:p>
                      <a:pPr algn="r" fontAlgn="b"/>
                      <a:r>
                        <a:rPr lang="de-DE" sz="1200" b="0" i="0" u="none" strike="noStrike" dirty="0">
                          <a:solidFill>
                            <a:srgbClr val="000000"/>
                          </a:solidFill>
                          <a:effectLst/>
                          <a:latin typeface="+mj-lt"/>
                        </a:rPr>
                        <a:t>15</a:t>
                      </a:r>
                    </a:p>
                  </a:txBody>
                  <a:tcPr marL="9525" marR="9525" marT="9525" marB="0" anchor="b"/>
                </a:tc>
                <a:tc>
                  <a:txBody>
                    <a:bodyPr/>
                    <a:lstStyle/>
                    <a:p>
                      <a:pPr algn="r" fontAlgn="b"/>
                      <a:r>
                        <a:rPr lang="de-DE" sz="1200" b="0" i="0" u="none" strike="noStrike" dirty="0">
                          <a:solidFill>
                            <a:srgbClr val="000000"/>
                          </a:solidFill>
                          <a:effectLst/>
                          <a:latin typeface="+mj-lt"/>
                        </a:rPr>
                        <a:t>11</a:t>
                      </a:r>
                    </a:p>
                  </a:txBody>
                  <a:tcPr marL="9525" marR="9525" marT="9525" marB="0" anchor="b"/>
                </a:tc>
              </a:tr>
            </a:tbl>
          </a:graphicData>
        </a:graphic>
      </p:graphicFrame>
    </p:spTree>
    <p:extLst>
      <p:ext uri="{BB962C8B-B14F-4D97-AF65-F5344CB8AC3E}">
        <p14:creationId xmlns:p14="http://schemas.microsoft.com/office/powerpoint/2010/main" val="284313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338554"/>
          </a:xfrm>
        </p:spPr>
        <p:txBody>
          <a:bodyPr/>
          <a:lstStyle/>
          <a:p>
            <a:r>
              <a:rPr lang="de-DE" dirty="0" smtClean="0">
                <a:solidFill>
                  <a:srgbClr val="FF0000"/>
                </a:solidFill>
              </a:rPr>
              <a:t>DIVI-</a:t>
            </a:r>
            <a:r>
              <a:rPr lang="de-DE" dirty="0" err="1" smtClean="0">
                <a:solidFill>
                  <a:srgbClr val="FF0000"/>
                </a:solidFill>
              </a:rPr>
              <a:t>IntensivRegister</a:t>
            </a:r>
            <a:r>
              <a:rPr lang="de-DE" dirty="0" smtClean="0">
                <a:solidFill>
                  <a:srgbClr val="FF0000"/>
                </a:solidFill>
              </a:rPr>
              <a:t> </a:t>
            </a:r>
            <a:r>
              <a:rPr lang="de-DE" sz="2000" b="0" dirty="0">
                <a:solidFill>
                  <a:srgbClr val="FF0000"/>
                </a:solidFill>
              </a:rPr>
              <a:t>(Datenstand </a:t>
            </a:r>
            <a:r>
              <a:rPr lang="de-DE" sz="2000" b="0" dirty="0" smtClean="0">
                <a:solidFill>
                  <a:srgbClr val="FF0000"/>
                </a:solidFill>
              </a:rPr>
              <a:t>02.04.2020</a:t>
            </a:r>
            <a:r>
              <a:rPr lang="de-DE" sz="2000" b="0" dirty="0">
                <a:solidFill>
                  <a:srgbClr val="FF0000"/>
                </a:solidFill>
              </a:rPr>
              <a:t>)</a:t>
            </a:r>
            <a:endParaRPr lang="de-DE" dirty="0">
              <a:solidFill>
                <a:srgbClr val="FF0000"/>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27</a:t>
            </a:fld>
            <a:endParaRPr lang="de-DE" dirty="0"/>
          </a:p>
        </p:txBody>
      </p:sp>
      <p:sp>
        <p:nvSpPr>
          <p:cNvPr id="2" name="AutoShape 2" descr="blob:null/d6110a3e-e73e-4ea8-8686-52c3ec59197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16" y="1407871"/>
            <a:ext cx="4324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5" descr="blob:null/e1062ec3-e2a3-40e3-8071-983659b27e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266" y="1407870"/>
            <a:ext cx="41910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9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423823"/>
            <a:ext cx="8092592" cy="954107"/>
          </a:xfrm>
        </p:spPr>
        <p:txBody>
          <a:bodyPr/>
          <a:lstStyle/>
          <a:p>
            <a:r>
              <a:rPr lang="de-DE" dirty="0" smtClean="0"/>
              <a:t>Anzahl Labortestungen </a:t>
            </a:r>
            <a:r>
              <a:rPr lang="de-DE" sz="2000" b="0" dirty="0"/>
              <a:t>(Datenstand </a:t>
            </a:r>
            <a:r>
              <a:rPr lang="de-DE" sz="2000" b="0" dirty="0" smtClean="0"/>
              <a:t>02.04.2020)</a:t>
            </a:r>
            <a:br>
              <a:rPr lang="de-DE" sz="2000" b="0" dirty="0" smtClean="0"/>
            </a:br>
            <a:r>
              <a:rPr lang="de-DE" sz="2000" b="0" dirty="0" smtClean="0"/>
              <a:t/>
            </a:r>
            <a:br>
              <a:rPr lang="de-DE" sz="2000" b="0" dirty="0" smtClean="0"/>
            </a:br>
            <a:endParaRPr lang="de-DE" sz="20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28</a:t>
            </a:fld>
            <a:endParaRPr lang="de-DE"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5554"/>
          <a:stretch/>
        </p:blipFill>
        <p:spPr bwMode="auto">
          <a:xfrm>
            <a:off x="349198" y="941027"/>
            <a:ext cx="7703722" cy="3015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9441" r="21766"/>
          <a:stretch/>
        </p:blipFill>
        <p:spPr bwMode="auto">
          <a:xfrm>
            <a:off x="349198" y="4174475"/>
            <a:ext cx="7829119"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634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Die Gesamtzahl der Bewegungen in Deutschland nimmt ab</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29</a:t>
            </a:fld>
            <a:endParaRPr lang="de-DE" dirty="0"/>
          </a:p>
        </p:txBody>
      </p:sp>
      <p:pic>
        <p:nvPicPr>
          <p:cNvPr id="9221" name="Picture 5"/>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456717" y="1662435"/>
            <a:ext cx="8093075" cy="345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57199" y="5913912"/>
            <a:ext cx="8517588" cy="584775"/>
          </a:xfrm>
          <a:prstGeom prst="rect">
            <a:avLst/>
          </a:prstGeom>
          <a:noFill/>
        </p:spPr>
        <p:txBody>
          <a:bodyPr wrap="none" rtlCol="0">
            <a:spAutoFit/>
          </a:bodyPr>
          <a:lstStyle/>
          <a:p>
            <a:r>
              <a:rPr lang="de-DE" sz="1600" dirty="0"/>
              <a:t>Abnahme der Mobilität deutschlandweit, </a:t>
            </a:r>
            <a:r>
              <a:rPr lang="de-DE" sz="1600" dirty="0" smtClean="0"/>
              <a:t>tagesaufgelöst </a:t>
            </a:r>
            <a:r>
              <a:rPr lang="de-DE" sz="1600" dirty="0"/>
              <a:t>und gemittelt im März bis zum </a:t>
            </a:r>
            <a:r>
              <a:rPr lang="de-DE" sz="1600" dirty="0" smtClean="0"/>
              <a:t>23.03.2020. </a:t>
            </a:r>
          </a:p>
          <a:p>
            <a:r>
              <a:rPr lang="de-DE" sz="1600" dirty="0" smtClean="0"/>
              <a:t>Quelle: Dirk Brockmann</a:t>
            </a:r>
            <a:endParaRPr lang="de-DE" sz="1600" dirty="0"/>
          </a:p>
        </p:txBody>
      </p:sp>
    </p:spTree>
    <p:extLst>
      <p:ext uri="{BB962C8B-B14F-4D97-AF65-F5344CB8AC3E}">
        <p14:creationId xmlns:p14="http://schemas.microsoft.com/office/powerpoint/2010/main" val="316809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8" y="1215075"/>
            <a:ext cx="8508671" cy="5302250"/>
          </a:xfrm>
        </p:spPr>
        <p:txBody>
          <a:bodyPr/>
          <a:lstStyle/>
          <a:p>
            <a:r>
              <a:rPr lang="de-DE" dirty="0" smtClean="0"/>
              <a:t>Von </a:t>
            </a:r>
            <a:r>
              <a:rPr lang="de-DE" dirty="0"/>
              <a:t>den </a:t>
            </a:r>
            <a:r>
              <a:rPr lang="de-DE" b="1" dirty="0" smtClean="0"/>
              <a:t>85.778</a:t>
            </a:r>
            <a:r>
              <a:rPr lang="de-DE" dirty="0" smtClean="0"/>
              <a:t> bestätigten COVID-19-Fällen, die in </a:t>
            </a:r>
            <a:r>
              <a:rPr lang="de-DE" dirty="0" err="1" smtClean="0"/>
              <a:t>SurvNet</a:t>
            </a:r>
            <a:r>
              <a:rPr lang="de-DE" dirty="0" smtClean="0"/>
              <a:t> an das RKI übermittelt wurden, waren bis  04.04.2020 geschätzt </a:t>
            </a:r>
            <a:r>
              <a:rPr lang="de-DE" b="1" dirty="0" smtClean="0">
                <a:solidFill>
                  <a:srgbClr val="006EC7"/>
                </a:solidFill>
              </a:rPr>
              <a:t>26.429</a:t>
            </a:r>
            <a:r>
              <a:rPr lang="de-DE" dirty="0" smtClean="0"/>
              <a:t> Fälle inzwischen genesen. </a:t>
            </a:r>
          </a:p>
          <a:p>
            <a:r>
              <a:rPr lang="de-DE" dirty="0" smtClean="0"/>
              <a:t>Bewertet </a:t>
            </a:r>
            <a:r>
              <a:rPr lang="de-DE" dirty="0"/>
              <a:t>wurden Fälle mit bekanntem Erkrankungsbeginn bis zum </a:t>
            </a:r>
            <a:r>
              <a:rPr lang="de-DE" dirty="0" smtClean="0"/>
              <a:t>20.03.2020 die</a:t>
            </a:r>
          </a:p>
          <a:p>
            <a:pPr lvl="1"/>
            <a:r>
              <a:rPr lang="de-DE" dirty="0" smtClean="0"/>
              <a:t>weder </a:t>
            </a:r>
            <a:r>
              <a:rPr lang="de-DE" dirty="0"/>
              <a:t>eine Pneumonie hatten noch unter Dyspnoe </a:t>
            </a:r>
            <a:r>
              <a:rPr lang="de-DE" dirty="0" smtClean="0"/>
              <a:t>litten</a:t>
            </a:r>
          </a:p>
          <a:p>
            <a:pPr lvl="1"/>
            <a:r>
              <a:rPr lang="de-DE" dirty="0" smtClean="0"/>
              <a:t>nicht </a:t>
            </a:r>
            <a:r>
              <a:rPr lang="de-DE" dirty="0"/>
              <a:t>hospitalisiert werden </a:t>
            </a:r>
            <a:r>
              <a:rPr lang="de-DE" dirty="0" smtClean="0"/>
              <a:t>mussten</a:t>
            </a:r>
          </a:p>
          <a:p>
            <a:pPr lvl="1"/>
            <a:r>
              <a:rPr lang="de-DE" dirty="0" smtClean="0"/>
              <a:t>nicht </a:t>
            </a:r>
            <a:r>
              <a:rPr lang="de-DE" dirty="0"/>
              <a:t>verstorben </a:t>
            </a:r>
            <a:r>
              <a:rPr lang="de-DE" dirty="0" smtClean="0"/>
              <a:t>sind</a:t>
            </a:r>
            <a:endParaRPr lang="de-DE" dirty="0"/>
          </a:p>
          <a:p>
            <a:r>
              <a:rPr lang="de-DE" dirty="0"/>
              <a:t>Ausgewertet wurden nur solche </a:t>
            </a:r>
            <a:r>
              <a:rPr lang="de-DE" dirty="0" smtClean="0"/>
              <a:t>Fälle mit Angaben für die verwendeten Kriterien </a:t>
            </a:r>
          </a:p>
          <a:p>
            <a:pPr lvl="1"/>
            <a:r>
              <a:rPr lang="de-DE" dirty="0" smtClean="0"/>
              <a:t>Erkrankungsdatum</a:t>
            </a:r>
            <a:r>
              <a:rPr lang="de-DE" dirty="0"/>
              <a:t>, Symptomatik, Hospitalisierungsstatus, </a:t>
            </a:r>
            <a:r>
              <a:rPr lang="de-DE" dirty="0" err="1" smtClean="0"/>
              <a:t>Verstorbenenstatus</a:t>
            </a:r>
            <a:endParaRPr lang="de-DE" dirty="0"/>
          </a:p>
        </p:txBody>
      </p:sp>
      <p:sp>
        <p:nvSpPr>
          <p:cNvPr id="3" name="Titel 2"/>
          <p:cNvSpPr>
            <a:spLocks noGrp="1"/>
          </p:cNvSpPr>
          <p:nvPr>
            <p:ph type="title"/>
          </p:nvPr>
        </p:nvSpPr>
        <p:spPr>
          <a:noFill/>
        </p:spPr>
        <p:txBody>
          <a:bodyPr/>
          <a:lstStyle/>
          <a:p>
            <a:r>
              <a:rPr lang="de-DE" dirty="0" smtClean="0"/>
              <a:t>Genesene	</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a:t>
            </a:fld>
            <a:endParaRPr lang="de-DE" dirty="0"/>
          </a:p>
        </p:txBody>
      </p:sp>
    </p:spTree>
    <p:extLst>
      <p:ext uri="{BB962C8B-B14F-4D97-AF65-F5344CB8AC3E}">
        <p14:creationId xmlns:p14="http://schemas.microsoft.com/office/powerpoint/2010/main" val="3029044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Auswirkungen von </a:t>
            </a:r>
            <a:r>
              <a:rPr lang="de-DE" dirty="0"/>
              <a:t>B</a:t>
            </a:r>
            <a:r>
              <a:rPr lang="de-DE" dirty="0" smtClean="0"/>
              <a:t>ewegungseinschränkungen in Bayern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30</a:t>
            </a:fld>
            <a:endParaRPr lang="de-DE" dirty="0"/>
          </a:p>
        </p:txBody>
      </p:sp>
      <p:pic>
        <p:nvPicPr>
          <p:cNvPr id="12290"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20632" y="1175657"/>
            <a:ext cx="8259630" cy="488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331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692696"/>
            <a:ext cx="8092592" cy="677108"/>
          </a:xfrm>
        </p:spPr>
        <p:txBody>
          <a:bodyPr/>
          <a:lstStyle/>
          <a:p>
            <a:r>
              <a:rPr lang="de-DE" dirty="0" smtClean="0"/>
              <a:t>Bewegungsströme in Deutschland aus anonymisierten Mobilfunkdaten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31</a:t>
            </a:fld>
            <a:endParaRPr lang="de-DE" dirty="0"/>
          </a:p>
        </p:txBody>
      </p:sp>
      <p:pic>
        <p:nvPicPr>
          <p:cNvPr id="13314" name="Picture 2"/>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a:stretch/>
        </p:blipFill>
        <p:spPr bwMode="auto">
          <a:xfrm>
            <a:off x="314697" y="1698171"/>
            <a:ext cx="8579922" cy="3498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5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85949" y="1105657"/>
            <a:ext cx="8163844" cy="5395775"/>
          </a:xfrm>
        </p:spPr>
        <p:txBody>
          <a:bodyPr>
            <a:normAutofit/>
          </a:bodyPr>
          <a:lstStyle/>
          <a:p>
            <a:r>
              <a:rPr lang="de-DE" dirty="0" smtClean="0"/>
              <a:t>Zahlreiche Aktivitäten zu Expositionsorten (Information In- und Ausland)</a:t>
            </a:r>
          </a:p>
          <a:p>
            <a:r>
              <a:rPr lang="de-DE" dirty="0" smtClean="0"/>
              <a:t>Positive Fälle und deutsche KP auf div. Kreuzfahrtschiffen</a:t>
            </a:r>
          </a:p>
          <a:p>
            <a:r>
              <a:rPr lang="de-DE" dirty="0" smtClean="0"/>
              <a:t>Weitere Rückführungen deutscher Urlauber finden statt</a:t>
            </a:r>
          </a:p>
        </p:txBody>
      </p:sp>
      <p:sp>
        <p:nvSpPr>
          <p:cNvPr id="3" name="Titel 2"/>
          <p:cNvSpPr>
            <a:spLocks noGrp="1"/>
          </p:cNvSpPr>
          <p:nvPr>
            <p:ph type="title"/>
          </p:nvPr>
        </p:nvSpPr>
        <p:spPr>
          <a:xfrm>
            <a:off x="321065" y="247264"/>
            <a:ext cx="8092592" cy="677108"/>
          </a:xfrm>
          <a:noFill/>
        </p:spPr>
        <p:txBody>
          <a:bodyPr/>
          <a:lstStyle/>
          <a:p>
            <a:r>
              <a:rPr lang="de-DE" dirty="0" smtClean="0"/>
              <a:t>Position Internationale Kommunikation/</a:t>
            </a:r>
            <a:r>
              <a:rPr lang="de-DE" dirty="0" err="1" smtClean="0"/>
              <a:t>KoNa</a:t>
            </a:r>
            <a:r>
              <a:rPr lang="de-DE" dirty="0" smtClean="0"/>
              <a:t> </a:t>
            </a:r>
            <a:br>
              <a:rPr lang="de-DE" dirty="0" smtClean="0"/>
            </a:br>
            <a:r>
              <a:rPr lang="de-DE" dirty="0" smtClean="0"/>
              <a:t>&gt;570 Aktivitäten u.a. zu Clustern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32</a:t>
            </a:fld>
            <a:endParaRPr lang="de-DE" dirty="0"/>
          </a:p>
        </p:txBody>
      </p:sp>
      <p:sp>
        <p:nvSpPr>
          <p:cNvPr id="7" name="Textfeld 6"/>
          <p:cNvSpPr txBox="1"/>
          <p:nvPr/>
        </p:nvSpPr>
        <p:spPr>
          <a:xfrm>
            <a:off x="713473" y="6317490"/>
            <a:ext cx="7494359" cy="415498"/>
          </a:xfrm>
          <a:prstGeom prst="rect">
            <a:avLst/>
          </a:prstGeom>
          <a:noFill/>
        </p:spPr>
        <p:txBody>
          <a:bodyPr wrap="none" rtlCol="0">
            <a:spAutoFit/>
          </a:bodyPr>
          <a:lstStyle/>
          <a:p>
            <a:r>
              <a:rPr lang="de-DE" sz="1050" dirty="0">
                <a:hlinkClick r:id="rId3" action="ppaction://hlinkfile"/>
              </a:rPr>
              <a:t>\\</a:t>
            </a:r>
            <a:r>
              <a:rPr lang="de-DE" sz="1050" dirty="0" smtClean="0">
                <a:hlinkClick r:id="rId3" action="ppaction://hlinkfile"/>
              </a:rPr>
              <a:t>rki.local\daten\Projekte\RKI_nCoV-Lage\1.Lagemanagement\1.9.Intern.Kommunikation_12-IfSG\nCoV-Übersicht_Cluster-KoNa.xlsx</a:t>
            </a:r>
            <a:endParaRPr lang="de-DE" sz="1050" dirty="0" smtClean="0"/>
          </a:p>
          <a:p>
            <a:endParaRPr lang="de-DE" sz="1050" dirty="0"/>
          </a:p>
        </p:txBody>
      </p:sp>
    </p:spTree>
    <p:extLst>
      <p:ext uri="{BB962C8B-B14F-4D97-AF65-F5344CB8AC3E}">
        <p14:creationId xmlns:p14="http://schemas.microsoft.com/office/powerpoint/2010/main" val="167463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45219" y="632311"/>
            <a:ext cx="8481492" cy="5990402"/>
          </a:xfrm>
        </p:spPr>
        <p:txBody>
          <a:bodyPr>
            <a:noAutofit/>
          </a:bodyPr>
          <a:lstStyle/>
          <a:p>
            <a:pPr>
              <a:spcBef>
                <a:spcPts val="100"/>
              </a:spcBef>
            </a:pPr>
            <a:r>
              <a:rPr lang="de-DE" sz="1600" b="1" dirty="0" smtClean="0"/>
              <a:t>Berlin-Hellersdorf (03.04.2020)</a:t>
            </a:r>
          </a:p>
          <a:p>
            <a:pPr lvl="1">
              <a:spcBef>
                <a:spcPts val="100"/>
              </a:spcBef>
            </a:pPr>
            <a:r>
              <a:rPr lang="de-DE" sz="1600" dirty="0" smtClean="0"/>
              <a:t>Ausbruch in Unfallkrankenhaus – 3 nosokomiale Infektionen, 25 MA positiv</a:t>
            </a:r>
          </a:p>
          <a:p>
            <a:pPr lvl="1">
              <a:spcBef>
                <a:spcPts val="100"/>
              </a:spcBef>
            </a:pPr>
            <a:r>
              <a:rPr lang="de-DE" sz="1600" dirty="0" smtClean="0"/>
              <a:t>Amtshilfeersuchen liegt vor</a:t>
            </a:r>
          </a:p>
          <a:p>
            <a:pPr>
              <a:spcBef>
                <a:spcPts val="100"/>
              </a:spcBef>
            </a:pPr>
            <a:r>
              <a:rPr lang="de-DE" sz="1600" b="1" dirty="0" smtClean="0"/>
              <a:t>Sachsen-Anhalt (02.04.2020)</a:t>
            </a:r>
          </a:p>
          <a:p>
            <a:pPr lvl="1">
              <a:spcBef>
                <a:spcPts val="100"/>
              </a:spcBef>
            </a:pPr>
            <a:r>
              <a:rPr lang="de-DE" sz="1600" dirty="0" smtClean="0"/>
              <a:t>Ausbruch in Flüchtlingsunterkunft Börde</a:t>
            </a:r>
          </a:p>
          <a:p>
            <a:pPr lvl="1">
              <a:spcBef>
                <a:spcPts val="100"/>
              </a:spcBef>
            </a:pPr>
            <a:r>
              <a:rPr lang="de-DE" sz="1600" dirty="0" smtClean="0"/>
              <a:t>Unterstützung durch Sabine </a:t>
            </a:r>
            <a:r>
              <a:rPr lang="de-DE" sz="1600" dirty="0" err="1" smtClean="0"/>
              <a:t>Vygen</a:t>
            </a:r>
            <a:r>
              <a:rPr lang="de-DE" sz="1600" dirty="0" smtClean="0"/>
              <a:t>, </a:t>
            </a:r>
            <a:r>
              <a:rPr lang="de-DE" sz="1600" dirty="0" err="1" smtClean="0"/>
              <a:t>Navina</a:t>
            </a:r>
            <a:r>
              <a:rPr lang="de-DE" sz="1600" dirty="0" smtClean="0"/>
              <a:t> </a:t>
            </a:r>
            <a:r>
              <a:rPr lang="de-DE" sz="1600" dirty="0" err="1" smtClean="0"/>
              <a:t>Sarma</a:t>
            </a:r>
            <a:endParaRPr lang="de-DE" sz="1600" dirty="0" smtClean="0"/>
          </a:p>
          <a:p>
            <a:pPr>
              <a:spcBef>
                <a:spcPts val="100"/>
              </a:spcBef>
            </a:pPr>
            <a:r>
              <a:rPr lang="de-DE" sz="1600" b="1" dirty="0" smtClean="0"/>
              <a:t>Sachsen-Anhalt</a:t>
            </a:r>
          </a:p>
          <a:p>
            <a:pPr lvl="1">
              <a:spcBef>
                <a:spcPts val="100"/>
              </a:spcBef>
            </a:pPr>
            <a:r>
              <a:rPr lang="de-DE" sz="1600" dirty="0" smtClean="0"/>
              <a:t>Großer Ausbruch LK </a:t>
            </a:r>
            <a:r>
              <a:rPr lang="de-DE" sz="1600" dirty="0"/>
              <a:t>Wittenberg </a:t>
            </a:r>
            <a:r>
              <a:rPr lang="de-DE" sz="1600" dirty="0" smtClean="0"/>
              <a:t>– Unterstützung </a:t>
            </a:r>
            <a:r>
              <a:rPr lang="de-DE" sz="1600" dirty="0"/>
              <a:t>bei </a:t>
            </a:r>
            <a:r>
              <a:rPr lang="de-DE" sz="1600" dirty="0" err="1" smtClean="0"/>
              <a:t>KoNa</a:t>
            </a:r>
            <a:r>
              <a:rPr lang="de-DE" sz="1600" dirty="0" smtClean="0"/>
              <a:t>  in Altenpflegeheim</a:t>
            </a:r>
            <a:endParaRPr lang="de-DE" sz="1600" dirty="0"/>
          </a:p>
          <a:p>
            <a:pPr lvl="1">
              <a:spcBef>
                <a:spcPts val="100"/>
              </a:spcBef>
            </a:pPr>
            <a:r>
              <a:rPr lang="de-DE" sz="1600" dirty="0"/>
              <a:t>Entsendung von </a:t>
            </a:r>
            <a:r>
              <a:rPr lang="de-DE" sz="1600" dirty="0" smtClean="0"/>
              <a:t>Christina Frank, Marina </a:t>
            </a:r>
            <a:r>
              <a:rPr lang="de-DE" sz="1600" dirty="0" err="1" smtClean="0"/>
              <a:t>Lewandowsky</a:t>
            </a:r>
            <a:r>
              <a:rPr lang="de-DE" sz="1600" dirty="0" smtClean="0"/>
              <a:t>, Neil Saad</a:t>
            </a:r>
            <a:endParaRPr lang="de-DE" sz="1600" dirty="0"/>
          </a:p>
          <a:p>
            <a:pPr>
              <a:spcBef>
                <a:spcPts val="100"/>
              </a:spcBef>
            </a:pPr>
            <a:r>
              <a:rPr lang="de-DE" sz="1600" b="1" dirty="0" smtClean="0"/>
              <a:t>Nürnberg</a:t>
            </a:r>
          </a:p>
          <a:p>
            <a:pPr lvl="1">
              <a:spcBef>
                <a:spcPts val="100"/>
              </a:spcBef>
            </a:pPr>
            <a:r>
              <a:rPr lang="de-DE" sz="1600" dirty="0"/>
              <a:t>Unterstützung bei </a:t>
            </a:r>
            <a:r>
              <a:rPr lang="de-DE" sz="1600" dirty="0" err="1" smtClean="0"/>
              <a:t>KoNa</a:t>
            </a:r>
            <a:r>
              <a:rPr lang="de-DE" sz="1600" dirty="0" smtClean="0"/>
              <a:t> in Arztpraxis mit SARS-CoV-2-positivem Arzt</a:t>
            </a:r>
          </a:p>
          <a:p>
            <a:pPr lvl="1">
              <a:spcBef>
                <a:spcPts val="100"/>
              </a:spcBef>
            </a:pPr>
            <a:r>
              <a:rPr lang="de-DE" sz="1600" dirty="0" smtClean="0"/>
              <a:t>Sonia Boender und Kai </a:t>
            </a:r>
            <a:r>
              <a:rPr lang="de-DE" sz="1600" dirty="0"/>
              <a:t>Michaelis </a:t>
            </a:r>
            <a:r>
              <a:rPr lang="de-DE" sz="1600" dirty="0" smtClean="0"/>
              <a:t> waren beteiligt; Befragungen laufen noch</a:t>
            </a:r>
          </a:p>
          <a:p>
            <a:pPr>
              <a:spcBef>
                <a:spcPts val="100"/>
              </a:spcBef>
            </a:pPr>
            <a:r>
              <a:rPr lang="de-DE" sz="1600" b="1" dirty="0"/>
              <a:t>Ministerium für Arbeit, Gesundheit und </a:t>
            </a:r>
            <a:r>
              <a:rPr lang="de-DE" sz="1600" b="1" dirty="0" smtClean="0"/>
              <a:t>Soziales in NRW </a:t>
            </a:r>
            <a:r>
              <a:rPr lang="de-DE" sz="1600" dirty="0" smtClean="0"/>
              <a:t>(11.03.2020)</a:t>
            </a:r>
          </a:p>
          <a:p>
            <a:pPr lvl="1">
              <a:spcBef>
                <a:spcPts val="100"/>
              </a:spcBef>
            </a:pPr>
            <a:r>
              <a:rPr lang="de-DE" sz="1600" dirty="0"/>
              <a:t>F</a:t>
            </a:r>
            <a:r>
              <a:rPr lang="de-DE" sz="1600" dirty="0" smtClean="0"/>
              <a:t>achliche </a:t>
            </a:r>
            <a:r>
              <a:rPr lang="de-DE" sz="1600" dirty="0"/>
              <a:t>Unterstützung des RKI bei den vielfältigen </a:t>
            </a:r>
            <a:r>
              <a:rPr lang="de-DE" sz="1600" dirty="0" smtClean="0"/>
              <a:t>Anfragen; Keine Entsendung </a:t>
            </a:r>
            <a:endParaRPr lang="de-DE" sz="1600" b="1" dirty="0" smtClean="0"/>
          </a:p>
          <a:p>
            <a:pPr>
              <a:spcBef>
                <a:spcPts val="100"/>
              </a:spcBef>
            </a:pPr>
            <a:r>
              <a:rPr lang="de-DE" sz="1600" b="1" dirty="0" smtClean="0"/>
              <a:t>Tirschenreuth</a:t>
            </a:r>
          </a:p>
          <a:p>
            <a:pPr lvl="1">
              <a:spcBef>
                <a:spcPts val="100"/>
              </a:spcBef>
            </a:pPr>
            <a:r>
              <a:rPr lang="de-DE" sz="1600" dirty="0"/>
              <a:t>40 Fälle nach </a:t>
            </a:r>
            <a:r>
              <a:rPr lang="de-DE" sz="1600" dirty="0" smtClean="0"/>
              <a:t>Starkbierfest</a:t>
            </a:r>
          </a:p>
          <a:p>
            <a:pPr lvl="1">
              <a:spcBef>
                <a:spcPts val="100"/>
              </a:spcBef>
            </a:pPr>
            <a:r>
              <a:rPr lang="de-DE" sz="1600" dirty="0" smtClean="0"/>
              <a:t>Europäisches mobiles Labor angefordert (Kapazität bis zu 100 Proben/Tag)</a:t>
            </a:r>
          </a:p>
          <a:p>
            <a:pPr>
              <a:spcBef>
                <a:spcPts val="100"/>
              </a:spcBef>
            </a:pPr>
            <a:r>
              <a:rPr lang="de-DE" sz="1600" b="1" dirty="0" smtClean="0"/>
              <a:t>Saarland</a:t>
            </a:r>
          </a:p>
          <a:p>
            <a:pPr lvl="1">
              <a:spcBef>
                <a:spcPts val="100"/>
              </a:spcBef>
            </a:pPr>
            <a:r>
              <a:rPr lang="de-DE" sz="1600" dirty="0" smtClean="0"/>
              <a:t>Krankenhaus mit SARS-CoV2-positiven Mitarbeitern</a:t>
            </a:r>
          </a:p>
          <a:p>
            <a:pPr lvl="1">
              <a:spcBef>
                <a:spcPts val="100"/>
              </a:spcBef>
            </a:pPr>
            <a:r>
              <a:rPr lang="de-DE" sz="1600" dirty="0" smtClean="0"/>
              <a:t>Tim </a:t>
            </a:r>
            <a:r>
              <a:rPr lang="de-DE" sz="1600" dirty="0" err="1" smtClean="0"/>
              <a:t>Eckmanns</a:t>
            </a:r>
            <a:r>
              <a:rPr lang="de-DE" sz="1600" dirty="0" smtClean="0"/>
              <a:t> unterstützt von Berlin aus </a:t>
            </a:r>
          </a:p>
          <a:p>
            <a:pPr>
              <a:spcBef>
                <a:spcPts val="100"/>
              </a:spcBef>
            </a:pPr>
            <a:r>
              <a:rPr lang="de-DE" sz="1600" b="1" dirty="0" smtClean="0"/>
              <a:t>Brandenburg</a:t>
            </a:r>
          </a:p>
          <a:p>
            <a:pPr lvl="1">
              <a:spcBef>
                <a:spcPts val="100"/>
              </a:spcBef>
            </a:pPr>
            <a:r>
              <a:rPr lang="de-DE" sz="1600" dirty="0" smtClean="0"/>
              <a:t>Ausbruch in einen Pflege- und Altersheim</a:t>
            </a:r>
          </a:p>
          <a:p>
            <a:pPr lvl="1">
              <a:spcBef>
                <a:spcPts val="100"/>
              </a:spcBef>
            </a:pPr>
            <a:r>
              <a:rPr lang="de-DE" sz="1600" dirty="0" smtClean="0"/>
              <a:t>Ernst-von-Bergmann-Klinikum Potsdam, Anfrage vom 31.3.</a:t>
            </a:r>
            <a:endParaRPr lang="de-DE" sz="1600" dirty="0"/>
          </a:p>
          <a:p>
            <a:pPr marL="457200" lvl="1" indent="0">
              <a:spcBef>
                <a:spcPts val="100"/>
              </a:spcBef>
              <a:buNone/>
            </a:pPr>
            <a:r>
              <a:rPr lang="de-DE" sz="1600" dirty="0" smtClean="0"/>
              <a:t> </a:t>
            </a:r>
          </a:p>
          <a:p>
            <a:pPr>
              <a:spcBef>
                <a:spcPts val="100"/>
              </a:spcBef>
            </a:pPr>
            <a:endParaRPr lang="de-DE" sz="1600" dirty="0"/>
          </a:p>
        </p:txBody>
      </p:sp>
      <p:sp>
        <p:nvSpPr>
          <p:cNvPr id="3" name="Titel 2"/>
          <p:cNvSpPr>
            <a:spLocks noGrp="1"/>
          </p:cNvSpPr>
          <p:nvPr>
            <p:ph type="title"/>
          </p:nvPr>
        </p:nvSpPr>
        <p:spPr>
          <a:xfrm>
            <a:off x="224009" y="124480"/>
            <a:ext cx="8092592" cy="338554"/>
          </a:xfrm>
          <a:noFill/>
        </p:spPr>
        <p:txBody>
          <a:bodyPr/>
          <a:lstStyle/>
          <a:p>
            <a:r>
              <a:rPr lang="de-DE" dirty="0"/>
              <a:t>Amtshilfeersuchen</a:t>
            </a: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33</a:t>
            </a:fld>
            <a:endParaRPr lang="de-DE" dirty="0"/>
          </a:p>
        </p:txBody>
      </p:sp>
    </p:spTree>
    <p:extLst>
      <p:ext uri="{BB962C8B-B14F-4D97-AF65-F5344CB8AC3E}">
        <p14:creationId xmlns:p14="http://schemas.microsoft.com/office/powerpoint/2010/main" val="4689888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57199" y="1274965"/>
            <a:ext cx="8092593" cy="5302250"/>
          </a:xfrm>
        </p:spPr>
        <p:txBody>
          <a:bodyPr/>
          <a:lstStyle/>
          <a:p>
            <a:pPr>
              <a:spcBef>
                <a:spcPts val="600"/>
              </a:spcBef>
            </a:pPr>
            <a:r>
              <a:rPr lang="de-DE" dirty="0" smtClean="0"/>
              <a:t>Ab nächste Woche keine Risikogebiete</a:t>
            </a:r>
          </a:p>
          <a:p>
            <a:pPr>
              <a:spcBef>
                <a:spcPts val="600"/>
              </a:spcBef>
            </a:pPr>
            <a:r>
              <a:rPr lang="de-DE" dirty="0" smtClean="0"/>
              <a:t>Epidemiologischen </a:t>
            </a:r>
            <a:r>
              <a:rPr lang="de-DE" dirty="0"/>
              <a:t>Auswertungen seit </a:t>
            </a:r>
            <a:r>
              <a:rPr lang="de-DE" dirty="0" smtClean="0"/>
              <a:t>17.03.2020 nur </a:t>
            </a:r>
            <a:r>
              <a:rPr lang="de-DE" dirty="0"/>
              <a:t>noch </a:t>
            </a:r>
            <a:r>
              <a:rPr lang="de-DE" dirty="0" smtClean="0"/>
              <a:t>anhand von </a:t>
            </a:r>
            <a:r>
              <a:rPr lang="de-DE" dirty="0" err="1" smtClean="0"/>
              <a:t>SurvNet</a:t>
            </a:r>
            <a:r>
              <a:rPr lang="de-DE" dirty="0" smtClean="0"/>
              <a:t>-Daten </a:t>
            </a:r>
          </a:p>
          <a:p>
            <a:pPr>
              <a:spcBef>
                <a:spcPts val="600"/>
              </a:spcBef>
            </a:pPr>
            <a:r>
              <a:rPr lang="de-DE" dirty="0"/>
              <a:t>Flugpassagiernachverfolgungen </a:t>
            </a:r>
            <a:r>
              <a:rPr lang="de-DE" dirty="0" smtClean="0"/>
              <a:t>ab </a:t>
            </a:r>
            <a:r>
              <a:rPr lang="de-DE" dirty="0"/>
              <a:t>18.03.2020 eingestellt</a:t>
            </a:r>
            <a:endParaRPr lang="de-DE" dirty="0" smtClean="0"/>
          </a:p>
          <a:p>
            <a:pPr>
              <a:spcBef>
                <a:spcPts val="600"/>
              </a:spcBef>
            </a:pPr>
            <a:r>
              <a:rPr lang="de-DE" dirty="0" smtClean="0"/>
              <a:t>Algorithmus zur Ermittlung der Zahl der Genesenen</a:t>
            </a:r>
          </a:p>
          <a:p>
            <a:pPr>
              <a:spcBef>
                <a:spcPts val="600"/>
              </a:spcBef>
            </a:pPr>
            <a:r>
              <a:rPr lang="de-DE" dirty="0" smtClean="0"/>
              <a:t>Neuer </a:t>
            </a:r>
            <a:r>
              <a:rPr lang="de-DE" dirty="0"/>
              <a:t>Datenstand </a:t>
            </a:r>
            <a:r>
              <a:rPr lang="de-DE" dirty="0" smtClean="0"/>
              <a:t>0.00 Uhr ab 22.03.2020</a:t>
            </a:r>
          </a:p>
          <a:p>
            <a:pPr>
              <a:spcBef>
                <a:spcPts val="600"/>
              </a:spcBef>
            </a:pPr>
            <a:r>
              <a:rPr lang="de-DE" dirty="0" smtClean="0"/>
              <a:t>Keine §12 Übermittlungen mehr</a:t>
            </a:r>
          </a:p>
          <a:p>
            <a:pPr>
              <a:spcBef>
                <a:spcPts val="600"/>
              </a:spcBef>
            </a:pPr>
            <a:r>
              <a:rPr lang="de-DE" dirty="0" smtClean="0"/>
              <a:t>Dashboard aktualisiert, kumulative Kurve aufgenommen, Genesenen-Daten sollen integriert werden</a:t>
            </a:r>
          </a:p>
          <a:p>
            <a:pPr>
              <a:spcBef>
                <a:spcPts val="600"/>
              </a:spcBef>
            </a:pPr>
            <a:r>
              <a:rPr lang="de-DE" dirty="0" smtClean="0"/>
              <a:t>DIVI-Daten täglich verfügbar</a:t>
            </a:r>
          </a:p>
          <a:p>
            <a:pPr marL="0" indent="0">
              <a:spcBef>
                <a:spcPts val="600"/>
              </a:spcBef>
              <a:buNone/>
            </a:pPr>
            <a:endParaRPr lang="de-DE" dirty="0"/>
          </a:p>
        </p:txBody>
      </p:sp>
      <p:sp>
        <p:nvSpPr>
          <p:cNvPr id="3" name="Titel 2"/>
          <p:cNvSpPr>
            <a:spLocks noGrp="1"/>
          </p:cNvSpPr>
          <p:nvPr>
            <p:ph type="title"/>
          </p:nvPr>
        </p:nvSpPr>
        <p:spPr>
          <a:noFill/>
        </p:spPr>
        <p:txBody>
          <a:bodyPr/>
          <a:lstStyle/>
          <a:p>
            <a:r>
              <a:rPr lang="de-DE" dirty="0" smtClean="0"/>
              <a:t>Neue Vorgehen	</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34</a:t>
            </a:fld>
            <a:endParaRPr lang="de-DE" dirty="0"/>
          </a:p>
        </p:txBody>
      </p:sp>
    </p:spTree>
    <p:extLst>
      <p:ext uri="{BB962C8B-B14F-4D97-AF65-F5344CB8AC3E}">
        <p14:creationId xmlns:p14="http://schemas.microsoft.com/office/powerpoint/2010/main" val="312882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AGI – </a:t>
            </a:r>
            <a:r>
              <a:rPr lang="de-DE"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35</a:t>
            </a:fld>
            <a:endParaRPr lang="de-DE" dirty="0"/>
          </a:p>
        </p:txBody>
      </p:sp>
      <p:pic>
        <p:nvPicPr>
          <p:cNvPr id="9" name="Inhaltsplatzhalter 8"/>
          <p:cNvPicPr>
            <a:picLocks noGrp="1"/>
          </p:cNvPicPr>
          <p:nvPr>
            <p:ph sz="quarter" idx="13"/>
          </p:nvPr>
        </p:nvPicPr>
        <p:blipFill rotWithShape="1">
          <a:blip r:embed="rId3" cstate="print">
            <a:extLst>
              <a:ext uri="{28A0092B-C50C-407E-A947-70E740481C1C}">
                <a14:useLocalDpi xmlns:a14="http://schemas.microsoft.com/office/drawing/2010/main" val="0"/>
              </a:ext>
            </a:extLst>
          </a:blip>
          <a:srcRect t="3542" r="2445" b="2075"/>
          <a:stretch/>
        </p:blipFill>
        <p:spPr bwMode="auto">
          <a:xfrm>
            <a:off x="397342" y="1136919"/>
            <a:ext cx="8093075" cy="4839463"/>
          </a:xfrm>
          <a:prstGeom prst="rect">
            <a:avLst/>
          </a:prstGeom>
          <a:noFill/>
          <a:ln>
            <a:noFill/>
          </a:ln>
          <a:extLst>
            <a:ext uri="{53640926-AAD7-44D8-BBD7-CCE9431645EC}">
              <a14:shadowObscured xmlns:a14="http://schemas.microsoft.com/office/drawing/2010/main"/>
            </a:ext>
          </a:extLst>
        </p:spPr>
      </p:pic>
      <p:sp>
        <p:nvSpPr>
          <p:cNvPr id="7" name="Rechteck 6"/>
          <p:cNvSpPr/>
          <p:nvPr/>
        </p:nvSpPr>
        <p:spPr>
          <a:xfrm>
            <a:off x="457200" y="5976382"/>
            <a:ext cx="8329793" cy="584775"/>
          </a:xfrm>
          <a:prstGeom prst="rect">
            <a:avLst/>
          </a:prstGeom>
        </p:spPr>
        <p:txBody>
          <a:bodyPr wrap="square">
            <a:spAutoFit/>
          </a:bodyPr>
          <a:lstStyle/>
          <a:p>
            <a:r>
              <a:rPr lang="de-DE" sz="1600" b="1" dirty="0"/>
              <a:t>Abb. 1:</a:t>
            </a:r>
            <a:r>
              <a:rPr lang="de-DE" sz="1600" dirty="0"/>
              <a:t> 	Praxisindex bis zur 12. KW 2020 im Vergleich zu den Saisons 2018/19 und 2017/18 (Hintergrund-Aktivität bis zu einem Praxiswert von 115, gestrichelte Linie).</a:t>
            </a:r>
          </a:p>
        </p:txBody>
      </p:sp>
    </p:spTree>
    <p:extLst>
      <p:ext uri="{BB962C8B-B14F-4D97-AF65-F5344CB8AC3E}">
        <p14:creationId xmlns:p14="http://schemas.microsoft.com/office/powerpoint/2010/main" val="3782103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36</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1:</a:t>
            </a:r>
            <a:r>
              <a:rPr lang="de-DE" sz="1600" dirty="0"/>
              <a:t> 	Vergleich der für die Bevölkerung in Deutschland geschätzten ILI-Raten (gesamt, in Prozent) in den Saisons 2016/17 bis </a:t>
            </a:r>
            <a:r>
              <a:rPr lang="de-DE" sz="1600" dirty="0" smtClean="0"/>
              <a:t>zur </a:t>
            </a:r>
            <a:r>
              <a:rPr lang="de-DE" sz="1600" dirty="0"/>
              <a:t>13. KW 2019/20. Der schwarze, senkrechte Strich markiert den Jahreswechsel.</a:t>
            </a:r>
          </a:p>
        </p:txBody>
      </p:sp>
      <p:pic>
        <p:nvPicPr>
          <p:cNvPr id="10" name="Grafik 9" descr="S:\Projekte\FG36_GrippeWeb\Wochendaten\Saison_2019_20\GrippeWeb_Woche_2020_13\ILI_SVgl_gesamt_KW13_2020.png"/>
          <p:cNvPicPr/>
          <p:nvPr/>
        </p:nvPicPr>
        <p:blipFill rotWithShape="1">
          <a:blip r:embed="rId3">
            <a:extLst>
              <a:ext uri="{28A0092B-C50C-407E-A947-70E740481C1C}">
                <a14:useLocalDpi xmlns:a14="http://schemas.microsoft.com/office/drawing/2010/main" val="0"/>
              </a:ext>
            </a:extLst>
          </a:blip>
          <a:srcRect/>
          <a:stretch/>
        </p:blipFill>
        <p:spPr bwMode="auto">
          <a:xfrm>
            <a:off x="714374" y="1000124"/>
            <a:ext cx="733854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6281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09550" y="225971"/>
            <a:ext cx="8092592" cy="338554"/>
          </a:xfrm>
        </p:spPr>
        <p:txBody>
          <a:bodyPr/>
          <a:lstStyle/>
          <a:p>
            <a:r>
              <a:rPr lang="de-DE" dirty="0" smtClean="0"/>
              <a:t>AGI – </a:t>
            </a:r>
            <a:r>
              <a:rPr lang="de-DE" dirty="0" err="1" smtClean="0"/>
              <a:t>Syndromische</a:t>
            </a:r>
            <a:r>
              <a:rPr lang="de-DE" dirty="0" smtClean="0"/>
              <a:t>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37</a:t>
            </a:fld>
            <a:endParaRPr lang="de-DE" dirty="0"/>
          </a:p>
        </p:txBody>
      </p:sp>
      <p:sp>
        <p:nvSpPr>
          <p:cNvPr id="7" name="Rechteck 6"/>
          <p:cNvSpPr/>
          <p:nvPr/>
        </p:nvSpPr>
        <p:spPr>
          <a:xfrm>
            <a:off x="457200" y="5481082"/>
            <a:ext cx="8329793" cy="830997"/>
          </a:xfrm>
          <a:prstGeom prst="rect">
            <a:avLst/>
          </a:prstGeom>
        </p:spPr>
        <p:txBody>
          <a:bodyPr wrap="square">
            <a:spAutoFit/>
          </a:bodyPr>
          <a:lstStyle/>
          <a:p>
            <a:r>
              <a:rPr lang="de-DE" sz="1600" b="1" dirty="0"/>
              <a:t>Abb. </a:t>
            </a:r>
            <a:r>
              <a:rPr lang="de-DE" sz="1600" b="1" dirty="0" smtClean="0"/>
              <a:t>2:</a:t>
            </a:r>
            <a:r>
              <a:rPr lang="de-DE" sz="1600" dirty="0" smtClean="0"/>
              <a:t> </a:t>
            </a:r>
            <a:r>
              <a:rPr lang="de-DE" sz="1600" dirty="0"/>
              <a:t>	Werte der Konsultationsinzidenz von der 40. KW 2018 bis zur 13. KW 2020 in fünf Altersgruppen und ge­samt in Deutschland pro 100.000 Einwohner in der jeweiligen Altersgruppe. Die senkrechte Linie mar­kiert die 1. KW des Jahres.</a:t>
            </a:r>
          </a:p>
        </p:txBody>
      </p:sp>
      <p:pic>
        <p:nvPicPr>
          <p:cNvPr id="8" name="Grafik 7"/>
          <p:cNvPicPr/>
          <p:nvPr/>
        </p:nvPicPr>
        <p:blipFill rotWithShape="1">
          <a:blip r:embed="rId3" cstate="print">
            <a:extLst>
              <a:ext uri="{28A0092B-C50C-407E-A947-70E740481C1C}">
                <a14:useLocalDpi xmlns:a14="http://schemas.microsoft.com/office/drawing/2010/main" val="0"/>
              </a:ext>
            </a:extLst>
          </a:blip>
          <a:srcRect l="2410" t="14934"/>
          <a:stretch/>
        </p:blipFill>
        <p:spPr bwMode="auto">
          <a:xfrm>
            <a:off x="564825" y="1057274"/>
            <a:ext cx="7317641" cy="41243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60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smtClean="0"/>
              <a:t>Virologische 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38</a:t>
            </a:fld>
            <a:endParaRPr lang="de-DE" dirty="0"/>
          </a:p>
        </p:txBody>
      </p:sp>
      <p:sp>
        <p:nvSpPr>
          <p:cNvPr id="7" name="Rechteck 6"/>
          <p:cNvSpPr/>
          <p:nvPr/>
        </p:nvSpPr>
        <p:spPr>
          <a:xfrm>
            <a:off x="255318" y="5616549"/>
            <a:ext cx="8591797" cy="646331"/>
          </a:xfrm>
          <a:prstGeom prst="rect">
            <a:avLst/>
          </a:prstGeom>
        </p:spPr>
        <p:txBody>
          <a:bodyPr wrap="square">
            <a:spAutoFit/>
          </a:bodyPr>
          <a:lstStyle/>
          <a:p>
            <a:r>
              <a:rPr lang="de-DE" sz="1200" b="1" dirty="0"/>
              <a:t>Abb. 3</a:t>
            </a:r>
            <a:r>
              <a:rPr lang="de-DE" sz="1200" b="1" dirty="0" smtClean="0"/>
              <a:t>: </a:t>
            </a:r>
            <a:r>
              <a:rPr lang="de-DE" sz="1200" dirty="0"/>
              <a:t>Anteil positiver Influenza-, RS-, </a:t>
            </a:r>
            <a:r>
              <a:rPr lang="de-DE" sz="1200" dirty="0" err="1"/>
              <a:t>hMP</a:t>
            </a:r>
            <a:r>
              <a:rPr lang="de-DE" sz="1200" dirty="0"/>
              <a:t>-, PI- und </a:t>
            </a:r>
            <a:r>
              <a:rPr lang="de-DE" sz="1200" dirty="0" err="1"/>
              <a:t>Rhinoviren</a:t>
            </a:r>
            <a:r>
              <a:rPr lang="de-DE" sz="1200" dirty="0"/>
              <a:t> an allen im Rahmen des </a:t>
            </a:r>
            <a:r>
              <a:rPr lang="de-DE" sz="1200" dirty="0" err="1"/>
              <a:t>Sentinels</a:t>
            </a:r>
            <a:r>
              <a:rPr lang="de-DE" sz="1200" dirty="0"/>
              <a:t> ein­ge­sandten Proben (</a:t>
            </a:r>
            <a:r>
              <a:rPr lang="de-DE" sz="1200" dirty="0" err="1"/>
              <a:t>Positivenrate</a:t>
            </a:r>
            <a:r>
              <a:rPr lang="de-DE" sz="1200" dirty="0"/>
              <a:t>, rechte y-Achse, Linien) sowie die Anzahl der an das NRZ für </a:t>
            </a:r>
            <a:r>
              <a:rPr lang="de-DE" sz="1200" dirty="0" err="1"/>
              <a:t>Influ­en­za­viren</a:t>
            </a:r>
            <a:r>
              <a:rPr lang="de-DE" sz="1200" dirty="0"/>
              <a:t> eingesandten </a:t>
            </a:r>
            <a:r>
              <a:rPr lang="de-DE" sz="1200" dirty="0" err="1"/>
              <a:t>Sentinelproben</a:t>
            </a:r>
            <a:r>
              <a:rPr lang="de-DE" sz="1200" dirty="0"/>
              <a:t> (linke y-Achse, graue Balken) von der 40. KW 2019 bis zur 13. KW 2020.</a:t>
            </a:r>
          </a:p>
        </p:txBody>
      </p:sp>
      <p:pic>
        <p:nvPicPr>
          <p:cNvPr id="9" name="Grafik 8"/>
          <p:cNvPicPr/>
          <p:nvPr/>
        </p:nvPicPr>
        <p:blipFill rotWithShape="1">
          <a:blip r:embed="rId3" cstate="print">
            <a:extLst>
              <a:ext uri="{28A0092B-C50C-407E-A947-70E740481C1C}">
                <a14:useLocalDpi xmlns:a14="http://schemas.microsoft.com/office/drawing/2010/main" val="0"/>
              </a:ext>
            </a:extLst>
          </a:blip>
          <a:srcRect t="22254" b="2326"/>
          <a:stretch/>
        </p:blipFill>
        <p:spPr bwMode="auto">
          <a:xfrm>
            <a:off x="564825" y="1104900"/>
            <a:ext cx="7783085" cy="42576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247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39</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a:t>
            </a:r>
            <a:r>
              <a:rPr lang="de-DE" sz="1200" b="1" dirty="0" smtClean="0"/>
              <a:t>1: </a:t>
            </a:r>
            <a:r>
              <a:rPr lang="de-DE" sz="1200" dirty="0"/>
              <a:t>Vergleich der für die Bevölkerung in Deutschland geschätzten ARE-Raten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918389"/>
            <a:ext cx="6496050" cy="472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17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84048" y="369530"/>
            <a:ext cx="8092592" cy="646331"/>
          </a:xfrm>
        </p:spPr>
        <p:txBody>
          <a:bodyPr/>
          <a:lstStyle/>
          <a:p>
            <a:r>
              <a:rPr lang="de-DE" dirty="0" smtClean="0"/>
              <a:t>Dashboard </a:t>
            </a:r>
            <a:r>
              <a:rPr lang="de-DE" dirty="0" err="1" smtClean="0"/>
              <a:t>Epi</a:t>
            </a:r>
            <a:r>
              <a:rPr lang="de-DE" dirty="0" smtClean="0"/>
              <a:t>-Kurve</a:t>
            </a:r>
            <a:br>
              <a:rPr lang="de-DE" dirty="0" smtClean="0"/>
            </a:br>
            <a:r>
              <a:rPr lang="de-DE" sz="2000" b="0" dirty="0">
                <a:solidFill>
                  <a:schemeClr val="tx1"/>
                </a:solidFill>
              </a:rPr>
              <a:t>(Datenstand </a:t>
            </a:r>
            <a:r>
              <a:rPr lang="de-DE" sz="2000" b="0" dirty="0" smtClean="0">
                <a:solidFill>
                  <a:schemeClr val="tx1"/>
                </a:solidFill>
              </a:rPr>
              <a:t>04.04.2020, </a:t>
            </a:r>
            <a:r>
              <a:rPr lang="de-DE" sz="2000" b="0" dirty="0">
                <a:solidFill>
                  <a:schemeClr val="tx1"/>
                </a:solidFill>
              </a:rPr>
              <a:t>0:00 Uhr)</a:t>
            </a:r>
            <a:endParaRPr lang="de-DE" sz="2000"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a:t>
            </a:fld>
            <a:endParaRPr lang="de-D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13" y="1588541"/>
            <a:ext cx="8394700"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785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38554"/>
          </a:xfrm>
        </p:spPr>
        <p:txBody>
          <a:bodyPr/>
          <a:lstStyle/>
          <a:p>
            <a:r>
              <a:rPr lang="de-DE" dirty="0" err="1" smtClean="0"/>
              <a:t>GrippeWeb</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40</a:t>
            </a:fld>
            <a:endParaRPr lang="de-DE" dirty="0"/>
          </a:p>
        </p:txBody>
      </p:sp>
      <p:sp>
        <p:nvSpPr>
          <p:cNvPr id="7" name="Rechteck 6"/>
          <p:cNvSpPr/>
          <p:nvPr/>
        </p:nvSpPr>
        <p:spPr>
          <a:xfrm>
            <a:off x="255318" y="5616549"/>
            <a:ext cx="8591797" cy="830997"/>
          </a:xfrm>
          <a:prstGeom prst="rect">
            <a:avLst/>
          </a:prstGeom>
        </p:spPr>
        <p:txBody>
          <a:bodyPr wrap="square">
            <a:spAutoFit/>
          </a:bodyPr>
          <a:lstStyle/>
          <a:p>
            <a:r>
              <a:rPr lang="de-DE" sz="1200" b="1" dirty="0"/>
              <a:t>Abb. 2</a:t>
            </a:r>
            <a:r>
              <a:rPr lang="de-DE" sz="1200" b="1" dirty="0" smtClean="0"/>
              <a:t>: </a:t>
            </a:r>
            <a:r>
              <a:rPr lang="de-DE" sz="1200" dirty="0"/>
              <a:t>Vergleich der für die Bevölkerung in Deutschland geschätzten ILI-Raten (gesamt, in Prozent) in den Saisons 2016/17 bis 2019/20. Der grau hinterlegte Bereich zeigt die bisherige Dauer der Grippewelle (nach Definition der AGI) in der Saison 2019/20. In Jahren mit 53 KW wird der Wert der 53. KW aus den vorliegenden Daten berechnet, für Jahre mit 52 KW wird der Wert für die 53. KW als Mittelwert der 52. und der 1. KW dargestellt. Der schwarze, senkrechte Strich markiert den Jahreswechsel.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723900"/>
            <a:ext cx="609600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530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SARI-Surveillance</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41</a:t>
            </a:fld>
            <a:endParaRPr lang="de-DE" dirty="0"/>
          </a:p>
        </p:txBody>
      </p:sp>
      <p:pic>
        <p:nvPicPr>
          <p:cNvPr id="8" name="Inhaltsplatzhalter 7"/>
          <p:cNvPicPr>
            <a:picLocks noGrp="1"/>
          </p:cNvPicPr>
          <p:nvPr>
            <p:ph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222372" y="1309542"/>
            <a:ext cx="8636620" cy="3689969"/>
          </a:xfrm>
          <a:prstGeom prst="rect">
            <a:avLst/>
          </a:prstGeom>
          <a:noFill/>
          <a:ln>
            <a:noFill/>
          </a:ln>
        </p:spPr>
      </p:pic>
      <p:sp>
        <p:nvSpPr>
          <p:cNvPr id="7" name="Rechteck 6"/>
          <p:cNvSpPr/>
          <p:nvPr/>
        </p:nvSpPr>
        <p:spPr>
          <a:xfrm>
            <a:off x="222371" y="5313150"/>
            <a:ext cx="8814749" cy="830997"/>
          </a:xfrm>
          <a:prstGeom prst="rect">
            <a:avLst/>
          </a:prstGeom>
        </p:spPr>
        <p:txBody>
          <a:bodyPr wrap="square">
            <a:spAutoFit/>
          </a:bodyPr>
          <a:lstStyle/>
          <a:p>
            <a:r>
              <a:rPr lang="de-DE" sz="1600" b="1" dirty="0"/>
              <a:t>Abb. 5:</a:t>
            </a:r>
            <a:r>
              <a:rPr lang="de-DE" sz="1600" dirty="0"/>
              <a:t> Wöchentliche Anzahl der SARI-Fälle (ICD-10-Codes J09 – J22) mit einer Verweildauer bis zu einer Woche von der 40. KW 2017 bis zur 11. KW 2020, Daten aus 72 </a:t>
            </a:r>
            <a:r>
              <a:rPr lang="de-DE" sz="1600" dirty="0" err="1"/>
              <a:t>Sentinelkliniken</a:t>
            </a:r>
            <a:r>
              <a:rPr lang="de-DE" sz="1600" dirty="0"/>
              <a:t>. Die senkrechte Linie markiert jeweils die 1. KW des Jahres, der Zeitraum der Grippewelle ist grau hinterlegt.</a:t>
            </a:r>
          </a:p>
        </p:txBody>
      </p:sp>
    </p:spTree>
    <p:extLst>
      <p:ext uri="{BB962C8B-B14F-4D97-AF65-F5344CB8AC3E}">
        <p14:creationId xmlns:p14="http://schemas.microsoft.com/office/powerpoint/2010/main" val="35942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69332"/>
          </a:xfrm>
        </p:spPr>
        <p:txBody>
          <a:bodyPr/>
          <a:lstStyle/>
          <a:p>
            <a:r>
              <a:rPr lang="de-DE" dirty="0" err="1" smtClean="0"/>
              <a:t>EuroMOMO</a:t>
            </a:r>
            <a:r>
              <a:rPr lang="de-DE" dirty="0" smtClean="0"/>
              <a:t> </a:t>
            </a:r>
            <a:r>
              <a:rPr lang="de-DE" sz="2400" b="0" dirty="0" smtClean="0"/>
              <a:t>(</a:t>
            </a:r>
            <a:r>
              <a:rPr lang="de-DE" sz="2400" b="0" dirty="0" err="1" smtClean="0"/>
              <a:t>week</a:t>
            </a:r>
            <a:r>
              <a:rPr lang="de-DE" sz="2400" b="0" dirty="0" smtClean="0"/>
              <a:t> 13, 2020)</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42</a:t>
            </a:fld>
            <a:endParaRPr lang="de-D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3243264"/>
            <a:ext cx="8753682" cy="2176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934"/>
            <a:ext cx="8839200" cy="247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123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5319" y="225971"/>
            <a:ext cx="8092592" cy="369332"/>
          </a:xfrm>
        </p:spPr>
        <p:txBody>
          <a:bodyPr/>
          <a:lstStyle/>
          <a:p>
            <a:r>
              <a:rPr lang="de-DE" dirty="0" err="1" smtClean="0"/>
              <a:t>EuroMOMO</a:t>
            </a:r>
            <a:r>
              <a:rPr lang="de-DE" dirty="0" smtClean="0"/>
              <a:t> </a:t>
            </a:r>
            <a:r>
              <a:rPr lang="de-DE" sz="2400" b="0" dirty="0" smtClean="0"/>
              <a:t>(</a:t>
            </a:r>
            <a:r>
              <a:rPr lang="de-DE" sz="2400" b="0" dirty="0" err="1" smtClean="0"/>
              <a:t>week</a:t>
            </a:r>
            <a:r>
              <a:rPr lang="de-DE" sz="2400" b="0" dirty="0" smtClean="0"/>
              <a:t> 13, 2020)</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43</a:t>
            </a:fld>
            <a:endParaRPr lang="de-D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5350"/>
            <a:ext cx="9067728"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71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4696" y="170181"/>
            <a:ext cx="8092592" cy="338554"/>
          </a:xfrm>
        </p:spPr>
        <p:txBody>
          <a:bodyPr/>
          <a:lstStyle/>
          <a:p>
            <a:r>
              <a:rPr lang="de-DE" dirty="0" smtClean="0"/>
              <a:t>EURO –MOMO </a:t>
            </a:r>
            <a:r>
              <a:rPr lang="de-DE" sz="2000" b="0" dirty="0"/>
              <a:t>(</a:t>
            </a:r>
            <a:r>
              <a:rPr lang="de-DE" sz="2000" b="0" dirty="0" err="1"/>
              <a:t>week</a:t>
            </a:r>
            <a:r>
              <a:rPr lang="de-DE" sz="2000" b="0" dirty="0"/>
              <a:t> 12, 2020)</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44</a:t>
            </a:fld>
            <a:endParaRPr lang="de-DE"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693795" y="6249265"/>
            <a:ext cx="3450205" cy="56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399" y="628648"/>
            <a:ext cx="5883601" cy="591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372225" y="1171575"/>
            <a:ext cx="2880147" cy="646331"/>
          </a:xfrm>
          <a:prstGeom prst="rect">
            <a:avLst/>
          </a:prstGeom>
          <a:noFill/>
        </p:spPr>
        <p:txBody>
          <a:bodyPr wrap="none" rtlCol="0">
            <a:spAutoFit/>
          </a:bodyPr>
          <a:lstStyle/>
          <a:p>
            <a:r>
              <a:rPr lang="de-DE" u="sng" dirty="0">
                <a:hlinkClick r:id="rId5"/>
              </a:rPr>
              <a:t>https://www.euromomo.eu/</a:t>
            </a:r>
            <a:endParaRPr lang="de-DE" dirty="0"/>
          </a:p>
          <a:p>
            <a:endParaRPr lang="de-DE" dirty="0"/>
          </a:p>
        </p:txBody>
      </p:sp>
    </p:spTree>
    <p:extLst>
      <p:ext uri="{BB962C8B-B14F-4D97-AF65-F5344CB8AC3E}">
        <p14:creationId xmlns:p14="http://schemas.microsoft.com/office/powerpoint/2010/main" val="424062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9185" y="297675"/>
            <a:ext cx="8092592" cy="646331"/>
          </a:xfrm>
          <a:noFill/>
        </p:spPr>
        <p:txBody>
          <a:bodyPr/>
          <a:lstStyle/>
          <a:p>
            <a:r>
              <a:rPr lang="de-DE" dirty="0" smtClean="0"/>
              <a:t>COVID-19: Epidemiologische Kurve in Deutschland </a:t>
            </a:r>
            <a:br>
              <a:rPr lang="de-DE" dirty="0" smtClean="0"/>
            </a:br>
            <a:r>
              <a:rPr lang="de-DE" sz="2000" b="0" dirty="0" smtClean="0">
                <a:solidFill>
                  <a:schemeClr val="tx1"/>
                </a:solidFill>
              </a:rPr>
              <a:t>(Datenstand 04.04.2020, 0:00 Uhr)</a:t>
            </a:r>
            <a:endParaRPr lang="de-DE" sz="2000" b="0" dirty="0">
              <a:solidFill>
                <a:schemeClr val="tx1"/>
              </a:solidFill>
            </a:endParaRPr>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dirty="0"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5</a:t>
            </a:fld>
            <a:endParaRPr lang="de-DE" dirty="0"/>
          </a:p>
        </p:txBody>
      </p:sp>
      <p:sp>
        <p:nvSpPr>
          <p:cNvPr id="2" name="Rechteck 1"/>
          <p:cNvSpPr/>
          <p:nvPr/>
        </p:nvSpPr>
        <p:spPr>
          <a:xfrm>
            <a:off x="329185" y="5527954"/>
            <a:ext cx="8440165" cy="923330"/>
          </a:xfrm>
          <a:prstGeom prst="rect">
            <a:avLst/>
          </a:prstGeom>
          <a:noFill/>
        </p:spPr>
        <p:txBody>
          <a:bodyPr wrap="square">
            <a:spAutoFit/>
          </a:bodyPr>
          <a:lstStyle/>
          <a:p>
            <a:pPr marL="285750" indent="-285750">
              <a:buFont typeface="Arial" panose="020B0604020202020204" pitchFamily="34" charset="0"/>
              <a:buChar char="•"/>
            </a:pPr>
            <a:r>
              <a:rPr lang="de-DE" dirty="0"/>
              <a:t>Epidemiologische Kurve der </a:t>
            </a:r>
            <a:r>
              <a:rPr lang="de-DE" dirty="0" smtClean="0"/>
              <a:t>85.775 COVID-19-Fälle in Deutschland nach vorliegendem Erkrankungsdatum- bzw. nach Meldedatum, die </a:t>
            </a:r>
            <a:r>
              <a:rPr lang="de-DE" dirty="0"/>
              <a:t>seit </a:t>
            </a:r>
            <a:r>
              <a:rPr lang="de-DE" dirty="0" smtClean="0"/>
              <a:t>20.02.2020 übermittelt wurden. </a:t>
            </a:r>
            <a:endParaRPr lang="de-DE" dirty="0"/>
          </a:p>
        </p:txBody>
      </p:sp>
      <p:graphicFrame>
        <p:nvGraphicFramePr>
          <p:cNvPr id="8" name="Diagramm 7"/>
          <p:cNvGraphicFramePr>
            <a:graphicFrameLocks/>
          </p:cNvGraphicFramePr>
          <p:nvPr/>
        </p:nvGraphicFramePr>
        <p:xfrm>
          <a:off x="376237" y="1214437"/>
          <a:ext cx="8391525" cy="4429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7698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7200" y="523419"/>
            <a:ext cx="8092592" cy="338554"/>
          </a:xfrm>
        </p:spPr>
        <p:txBody>
          <a:bodyPr/>
          <a:lstStyle/>
          <a:p>
            <a:r>
              <a:rPr lang="de-DE" dirty="0" smtClean="0"/>
              <a:t>Projektion auf Basis der JHU-Daten</a:t>
            </a:r>
            <a:endParaRPr lang="de-DE" dirty="0"/>
          </a:p>
        </p:txBody>
      </p:sp>
      <p:sp>
        <p:nvSpPr>
          <p:cNvPr id="4" name="Datumsplatzhalter 3"/>
          <p:cNvSpPr>
            <a:spLocks noGrp="1"/>
          </p:cNvSpPr>
          <p:nvPr>
            <p:ph type="dt" sz="half" idx="14"/>
          </p:nvPr>
        </p:nvSpPr>
        <p:spPr/>
        <p:txBody>
          <a:bodyPr/>
          <a:lstStyle/>
          <a:p>
            <a:r>
              <a:rPr lang="de-DE"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6</a:t>
            </a:fld>
            <a:endParaRPr lang="de-DE"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88402" y="1155700"/>
            <a:ext cx="7430670" cy="53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457200" y="6181725"/>
            <a:ext cx="7671908" cy="646331"/>
          </a:xfrm>
          <a:prstGeom prst="rect">
            <a:avLst/>
          </a:prstGeom>
          <a:noFill/>
        </p:spPr>
        <p:txBody>
          <a:bodyPr wrap="none" rtlCol="0">
            <a:spAutoFit/>
          </a:bodyPr>
          <a:lstStyle/>
          <a:p>
            <a:r>
              <a:rPr lang="de-DE" dirty="0" smtClean="0">
                <a:hlinkClick r:id="rId3"/>
              </a:rPr>
              <a:t>Brockmann: http</a:t>
            </a:r>
            <a:r>
              <a:rPr lang="de-DE" dirty="0">
                <a:hlinkClick r:id="rId3"/>
              </a:rPr>
              <a:t>://rocs.hu-berlin.de/corona/docs/forecast/results_by_country</a:t>
            </a:r>
            <a:r>
              <a:rPr lang="de-DE" dirty="0" smtClean="0">
                <a:hlinkClick r:id="rId3"/>
              </a:rPr>
              <a:t>/</a:t>
            </a:r>
            <a:endParaRPr lang="de-DE" dirty="0" smtClean="0"/>
          </a:p>
          <a:p>
            <a:endParaRPr lang="de-DE" dirty="0"/>
          </a:p>
        </p:txBody>
      </p:sp>
    </p:spTree>
    <p:extLst>
      <p:ext uri="{BB962C8B-B14F-4D97-AF65-F5344CB8AC3E}">
        <p14:creationId xmlns:p14="http://schemas.microsoft.com/office/powerpoint/2010/main" val="3619507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25632" y="217683"/>
            <a:ext cx="8092592" cy="338554"/>
          </a:xfrm>
        </p:spPr>
        <p:txBody>
          <a:bodyPr/>
          <a:lstStyle/>
          <a:p>
            <a:r>
              <a:rPr lang="de-DE" dirty="0" smtClean="0"/>
              <a:t>Expositionsorte International </a:t>
            </a:r>
            <a:r>
              <a:rPr lang="de-DE" sz="1800" b="0" dirty="0">
                <a:solidFill>
                  <a:schemeClr val="tx1"/>
                </a:solidFill>
              </a:rPr>
              <a:t>(Datenstand </a:t>
            </a:r>
            <a:r>
              <a:rPr lang="de-DE" sz="1800" b="0" dirty="0" smtClean="0">
                <a:solidFill>
                  <a:schemeClr val="tx1"/>
                </a:solidFill>
              </a:rPr>
              <a:t>04.04.2020</a:t>
            </a:r>
            <a:r>
              <a:rPr lang="de-DE" sz="1800" b="0" dirty="0" smtClean="0">
                <a:solidFill>
                  <a:schemeClr val="tx1"/>
                </a:solidFill>
              </a:rPr>
              <a:t>, </a:t>
            </a:r>
            <a:r>
              <a:rPr lang="de-DE" sz="1800" b="0" dirty="0">
                <a:solidFill>
                  <a:schemeClr val="tx1"/>
                </a:solidFill>
              </a:rPr>
              <a:t>0:00 Uhr)</a:t>
            </a:r>
            <a:endParaRPr lang="de-DE" sz="1800" dirty="0">
              <a:solidFill>
                <a:schemeClr val="tx1"/>
              </a:solidFill>
            </a:endParaRPr>
          </a:p>
        </p:txBody>
      </p:sp>
      <p:sp>
        <p:nvSpPr>
          <p:cNvPr id="4" name="Datumsplatzhalter 3"/>
          <p:cNvSpPr>
            <a:spLocks noGrp="1"/>
          </p:cNvSpPr>
          <p:nvPr>
            <p:ph type="dt" sz="half" idx="14"/>
          </p:nvPr>
        </p:nvSpPr>
        <p:spPr/>
        <p:txBody>
          <a:bodyPr/>
          <a:lstStyle/>
          <a:p>
            <a:r>
              <a:rPr lang="de-DE" dirty="0"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7</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3143885076"/>
              </p:ext>
            </p:extLst>
          </p:nvPr>
        </p:nvGraphicFramePr>
        <p:xfrm>
          <a:off x="225632" y="961673"/>
          <a:ext cx="8217283" cy="5340408"/>
        </p:xfrm>
        <a:graphic>
          <a:graphicData uri="http://schemas.openxmlformats.org/drawingml/2006/table">
            <a:tbl>
              <a:tblPr firstRow="1" firstCol="1">
                <a:tableStyleId>{B301B821-A1FF-4177-AEE7-76D212191A09}</a:tableStyleId>
              </a:tblPr>
              <a:tblGrid>
                <a:gridCol w="2280062"/>
                <a:gridCol w="1923802"/>
                <a:gridCol w="4013419"/>
              </a:tblGrid>
              <a:tr h="510642">
                <a:tc>
                  <a:txBody>
                    <a:bodyPr/>
                    <a:lstStyle/>
                    <a:p>
                      <a:pPr algn="l" fontAlgn="b"/>
                      <a:r>
                        <a:rPr lang="de-DE" sz="1600" b="1" u="none" strike="noStrike" dirty="0">
                          <a:effectLst/>
                          <a:latin typeface="+mj-lt"/>
                        </a:rPr>
                        <a:t>Expositionsland</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Anzahl Fälle mit Nennung</a:t>
                      </a:r>
                      <a:endParaRPr lang="de-DE" sz="1600" b="1" i="0" u="none" strike="noStrike" dirty="0">
                        <a:solidFill>
                          <a:srgbClr val="FFFFFF"/>
                        </a:solidFill>
                        <a:effectLst/>
                        <a:latin typeface="+mj-lt"/>
                      </a:endParaRPr>
                    </a:p>
                  </a:txBody>
                  <a:tcPr anchor="ctr"/>
                </a:tc>
                <a:tc>
                  <a:txBody>
                    <a:bodyPr/>
                    <a:lstStyle/>
                    <a:p>
                      <a:pPr algn="r" fontAlgn="b"/>
                      <a:r>
                        <a:rPr lang="de-DE" sz="1600" b="1" u="none" strike="noStrike" dirty="0">
                          <a:effectLst/>
                          <a:latin typeface="+mj-lt"/>
                        </a:rPr>
                        <a:t>Häufig genannte Regionen</a:t>
                      </a:r>
                      <a:endParaRPr lang="de-DE" sz="1600" b="1" i="0" u="none" strike="noStrike" dirty="0">
                        <a:solidFill>
                          <a:srgbClr val="FFFFFF"/>
                        </a:solidFill>
                        <a:effectLst/>
                        <a:latin typeface="+mj-lt"/>
                      </a:endParaRPr>
                    </a:p>
                  </a:txBody>
                  <a:tcPr anchor="ctr"/>
                </a:tc>
              </a:tr>
              <a:tr h="396774">
                <a:tc>
                  <a:txBody>
                    <a:bodyPr/>
                    <a:lstStyle/>
                    <a:p>
                      <a:pPr algn="l" fontAlgn="b"/>
                      <a:r>
                        <a:rPr lang="de-DE" sz="1800" b="0" i="0" u="none" strike="noStrike">
                          <a:effectLst/>
                          <a:latin typeface="+mj-lt"/>
                        </a:rPr>
                        <a:t>Österreich</a:t>
                      </a:r>
                    </a:p>
                  </a:txBody>
                  <a:tcPr marL="0" marR="0" marT="0" marB="0" anchor="b"/>
                </a:tc>
                <a:tc>
                  <a:txBody>
                    <a:bodyPr/>
                    <a:lstStyle/>
                    <a:p>
                      <a:pPr marL="0" algn="r" defTabSz="457200" rtl="0" eaLnBrk="1" fontAlgn="b" latinLnBrk="0" hangingPunct="1"/>
                      <a:r>
                        <a:rPr lang="de-DE" sz="1800" b="0" i="0" u="none" strike="noStrike" kern="1200" dirty="0">
                          <a:solidFill>
                            <a:schemeClr val="dk1"/>
                          </a:solidFill>
                          <a:effectLst/>
                          <a:latin typeface="+mj-lt"/>
                          <a:ea typeface="+mn-ea"/>
                          <a:cs typeface="+mn-cs"/>
                        </a:rPr>
                        <a:t>9034</a:t>
                      </a: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Tirol: 3.580, Salzburg:</a:t>
                      </a:r>
                      <a:r>
                        <a:rPr lang="de-DE" sz="1600" b="0" u="none" strike="noStrike" kern="1200" baseline="0" dirty="0" smtClean="0">
                          <a:solidFill>
                            <a:schemeClr val="dk1"/>
                          </a:solidFill>
                          <a:effectLst/>
                          <a:latin typeface="+mj-lt"/>
                          <a:ea typeface="+mn-ea"/>
                          <a:cs typeface="+mn-cs"/>
                        </a:rPr>
                        <a:t> 245, Vorarlberg: 106</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Italien</a:t>
                      </a:r>
                    </a:p>
                  </a:txBody>
                  <a:tcPr marL="0" marR="0" marT="0" marB="0" anchor="b"/>
                </a:tc>
                <a:tc>
                  <a:txBody>
                    <a:bodyPr/>
                    <a:lstStyle/>
                    <a:p>
                      <a:pPr algn="r" fontAlgn="b"/>
                      <a:r>
                        <a:rPr lang="de-DE" sz="1800" b="0" i="0" u="none" strike="noStrike" dirty="0" smtClean="0">
                          <a:effectLst/>
                          <a:latin typeface="+mj-lt"/>
                        </a:rPr>
                        <a:t>1579</a:t>
                      </a:r>
                      <a:endParaRPr lang="de-DE" sz="1800" b="0" i="0" u="none" strike="noStrike" dirty="0">
                        <a:effectLst/>
                        <a:latin typeface="+mj-lt"/>
                      </a:endParaRPr>
                    </a:p>
                  </a:txBody>
                  <a:tcPr marL="0" marR="0" marT="0" marB="0" anchor="b"/>
                </a:tc>
                <a:tc>
                  <a:txBody>
                    <a:bodyPr/>
                    <a:lstStyle/>
                    <a:p>
                      <a:pPr marL="0" algn="r" defTabSz="457200" rtl="0" eaLnBrk="1" fontAlgn="b" latinLnBrk="0" hangingPunct="1"/>
                      <a:r>
                        <a:rPr lang="de-DE" sz="1600" b="0" u="none" strike="noStrike" kern="1200" dirty="0" smtClean="0">
                          <a:solidFill>
                            <a:schemeClr val="dk1"/>
                          </a:solidFill>
                          <a:effectLst/>
                          <a:latin typeface="+mj-lt"/>
                          <a:ea typeface="+mn-ea"/>
                          <a:cs typeface="+mn-cs"/>
                        </a:rPr>
                        <a:t>Trentino-</a:t>
                      </a:r>
                      <a:r>
                        <a:rPr lang="de-DE" sz="1600" b="0" u="none" strike="noStrike" kern="1200" dirty="0" err="1" smtClean="0">
                          <a:solidFill>
                            <a:schemeClr val="dk1"/>
                          </a:solidFill>
                          <a:effectLst/>
                          <a:latin typeface="+mj-lt"/>
                          <a:ea typeface="+mn-ea"/>
                          <a:cs typeface="+mn-cs"/>
                        </a:rPr>
                        <a:t>alto</a:t>
                      </a:r>
                      <a:r>
                        <a:rPr lang="de-DE" sz="1600" b="0" u="none" strike="noStrike" kern="1200" dirty="0" smtClean="0">
                          <a:solidFill>
                            <a:schemeClr val="dk1"/>
                          </a:solidFill>
                          <a:effectLst/>
                          <a:latin typeface="+mj-lt"/>
                          <a:ea typeface="+mn-ea"/>
                          <a:cs typeface="+mn-cs"/>
                        </a:rPr>
                        <a:t> </a:t>
                      </a:r>
                      <a:r>
                        <a:rPr lang="de-DE" sz="1600" b="0" u="none" strike="noStrike" kern="1200" dirty="0" err="1" smtClean="0">
                          <a:solidFill>
                            <a:schemeClr val="dk1"/>
                          </a:solidFill>
                          <a:effectLst/>
                          <a:latin typeface="+mj-lt"/>
                          <a:ea typeface="+mn-ea"/>
                          <a:cs typeface="+mn-cs"/>
                        </a:rPr>
                        <a:t>Adige</a:t>
                      </a:r>
                      <a:r>
                        <a:rPr lang="de-DE" sz="1600" b="0" u="none" strike="noStrike" kern="1200" dirty="0" smtClean="0">
                          <a:solidFill>
                            <a:schemeClr val="dk1"/>
                          </a:solidFill>
                          <a:effectLst/>
                          <a:latin typeface="+mj-lt"/>
                          <a:ea typeface="+mn-ea"/>
                          <a:cs typeface="+mn-cs"/>
                        </a:rPr>
                        <a:t>: 300, </a:t>
                      </a:r>
                      <a:r>
                        <a:rPr lang="de-DE" sz="1600" b="0" u="none" strike="noStrike" kern="1200" dirty="0" err="1" smtClean="0">
                          <a:solidFill>
                            <a:schemeClr val="dk1"/>
                          </a:solidFill>
                          <a:effectLst/>
                          <a:latin typeface="+mj-lt"/>
                          <a:ea typeface="+mn-ea"/>
                          <a:cs typeface="+mn-cs"/>
                        </a:rPr>
                        <a:t>Lombardia</a:t>
                      </a:r>
                      <a:r>
                        <a:rPr lang="de-DE" sz="1600" b="0" u="none" strike="noStrike" kern="1200" dirty="0" smtClean="0">
                          <a:solidFill>
                            <a:schemeClr val="dk1"/>
                          </a:solidFill>
                          <a:effectLst/>
                          <a:latin typeface="+mj-lt"/>
                          <a:ea typeface="+mn-ea"/>
                          <a:cs typeface="+mn-cs"/>
                        </a:rPr>
                        <a:t>: 59</a:t>
                      </a:r>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Spanien</a:t>
                      </a:r>
                    </a:p>
                  </a:txBody>
                  <a:tcPr marL="0" marR="0" marT="0" marB="0" anchor="b"/>
                </a:tc>
                <a:tc>
                  <a:txBody>
                    <a:bodyPr/>
                    <a:lstStyle/>
                    <a:p>
                      <a:pPr algn="r" fontAlgn="b"/>
                      <a:r>
                        <a:rPr lang="de-DE" sz="1800" b="0" i="0" u="none" strike="noStrike" dirty="0" smtClean="0">
                          <a:effectLst/>
                          <a:latin typeface="+mj-lt"/>
                        </a:rPr>
                        <a:t>448</a:t>
                      </a:r>
                      <a:endParaRPr lang="de-DE" sz="1800" b="0" i="0" u="none" strike="noStrike" dirty="0">
                        <a:effectLst/>
                        <a:latin typeface="+mj-lt"/>
                      </a:endParaRP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err="1" smtClean="0">
                          <a:solidFill>
                            <a:schemeClr val="dk1"/>
                          </a:solidFill>
                          <a:effectLst/>
                          <a:latin typeface="+mn-lt"/>
                          <a:ea typeface="+mn-ea"/>
                          <a:cs typeface="+mn-cs"/>
                        </a:rPr>
                        <a:t>Comunidad</a:t>
                      </a:r>
                      <a:r>
                        <a:rPr lang="de-DE" sz="1600" b="0" u="none" strike="noStrike" kern="1200" dirty="0" smtClean="0">
                          <a:solidFill>
                            <a:schemeClr val="dk1"/>
                          </a:solidFill>
                          <a:effectLst/>
                          <a:latin typeface="+mn-lt"/>
                          <a:ea typeface="+mn-ea"/>
                          <a:cs typeface="+mn-cs"/>
                        </a:rPr>
                        <a:t> de Madrid: 70</a:t>
                      </a:r>
                    </a:p>
                  </a:txBody>
                  <a:tcPr anchor="ctr"/>
                </a:tc>
              </a:tr>
              <a:tr h="396774">
                <a:tc>
                  <a:txBody>
                    <a:bodyPr/>
                    <a:lstStyle/>
                    <a:p>
                      <a:pPr algn="l" fontAlgn="b"/>
                      <a:r>
                        <a:rPr lang="de-DE" sz="1800" b="0" i="0" u="none" strike="noStrike">
                          <a:effectLst/>
                          <a:latin typeface="+mj-lt"/>
                        </a:rPr>
                        <a:t>Frankreich</a:t>
                      </a:r>
                    </a:p>
                  </a:txBody>
                  <a:tcPr marL="0" marR="0" marT="0" marB="0" anchor="b"/>
                </a:tc>
                <a:tc>
                  <a:txBody>
                    <a:bodyPr/>
                    <a:lstStyle/>
                    <a:p>
                      <a:pPr algn="r" fontAlgn="b"/>
                      <a:r>
                        <a:rPr lang="de-DE" sz="1800" b="0" i="0" u="none" strike="noStrike" dirty="0" smtClean="0">
                          <a:effectLst/>
                          <a:latin typeface="+mj-lt"/>
                        </a:rPr>
                        <a:t>341</a:t>
                      </a:r>
                      <a:endParaRPr lang="de-DE" sz="1800" b="0" i="0" u="none" strike="noStrike" dirty="0">
                        <a:effectLst/>
                        <a:latin typeface="+mj-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Schweiz</a:t>
                      </a:r>
                    </a:p>
                  </a:txBody>
                  <a:tcPr marL="0" marR="0" marT="0" marB="0" anchor="b"/>
                </a:tc>
                <a:tc>
                  <a:txBody>
                    <a:bodyPr/>
                    <a:lstStyle/>
                    <a:p>
                      <a:pPr algn="r" fontAlgn="b"/>
                      <a:r>
                        <a:rPr lang="de-DE" sz="1800" b="0" i="0" u="none" strike="noStrike" dirty="0" smtClean="0">
                          <a:effectLst/>
                          <a:latin typeface="+mj-lt"/>
                        </a:rPr>
                        <a:t>331</a:t>
                      </a:r>
                      <a:endParaRPr lang="de-DE" sz="1800" b="0" i="0" u="none" strike="noStrike" dirty="0">
                        <a:effectLst/>
                        <a:latin typeface="+mj-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Ägypten</a:t>
                      </a:r>
                    </a:p>
                  </a:txBody>
                  <a:tcPr marL="0" marR="0" marT="0" marB="0" anchor="b"/>
                </a:tc>
                <a:tc>
                  <a:txBody>
                    <a:bodyPr/>
                    <a:lstStyle/>
                    <a:p>
                      <a:pPr algn="r" fontAlgn="b"/>
                      <a:r>
                        <a:rPr lang="de-DE" sz="1800" b="0" i="0" u="none" strike="noStrike" dirty="0" smtClean="0">
                          <a:effectLst/>
                          <a:latin typeface="+mj-lt"/>
                        </a:rPr>
                        <a:t>159</a:t>
                      </a:r>
                      <a:endParaRPr lang="de-DE" sz="1800" b="0" i="0" u="none" strike="noStrike" dirty="0">
                        <a:effectLst/>
                        <a:latin typeface="+mj-lt"/>
                      </a:endParaRP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600" b="0" u="none" strike="noStrike" kern="1200" dirty="0" smtClean="0">
                        <a:solidFill>
                          <a:schemeClr val="dk1"/>
                        </a:solidFill>
                        <a:effectLst/>
                        <a:latin typeface="+mn-lt"/>
                        <a:ea typeface="+mn-ea"/>
                        <a:cs typeface="+mn-cs"/>
                      </a:endParaRPr>
                    </a:p>
                  </a:txBody>
                  <a:tcPr anchor="ctr"/>
                </a:tc>
              </a:tr>
              <a:tr h="396774">
                <a:tc>
                  <a:txBody>
                    <a:bodyPr/>
                    <a:lstStyle/>
                    <a:p>
                      <a:pPr algn="l" fontAlgn="b"/>
                      <a:r>
                        <a:rPr lang="de-DE" sz="1800" b="0" i="0" u="none" strike="noStrike">
                          <a:effectLst/>
                          <a:latin typeface="+mj-lt"/>
                        </a:rPr>
                        <a:t>Vereinigte Staaten</a:t>
                      </a:r>
                    </a:p>
                  </a:txBody>
                  <a:tcPr marL="0" marR="0" marT="0" marB="0" anchor="b"/>
                </a:tc>
                <a:tc>
                  <a:txBody>
                    <a:bodyPr/>
                    <a:lstStyle/>
                    <a:p>
                      <a:pPr algn="r" fontAlgn="b"/>
                      <a:r>
                        <a:rPr lang="de-DE" sz="1800" b="0" i="0" u="none" strike="noStrike" dirty="0" smtClean="0">
                          <a:effectLst/>
                          <a:latin typeface="+mj-lt"/>
                        </a:rPr>
                        <a:t>154</a:t>
                      </a:r>
                      <a:endParaRPr lang="de-DE" sz="1800" b="0" i="0" u="none" strike="noStrike" dirty="0">
                        <a:effectLst/>
                        <a:latin typeface="+mj-lt"/>
                      </a:endParaRPr>
                    </a:p>
                  </a:txBody>
                  <a:tcPr marL="0" marR="0" marT="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600" b="0" u="none" strike="noStrike" kern="1200" dirty="0" smtClean="0">
                          <a:solidFill>
                            <a:schemeClr val="dk1"/>
                          </a:solidFill>
                          <a:effectLst/>
                          <a:latin typeface="+mn-lt"/>
                          <a:ea typeface="+mn-ea"/>
                          <a:cs typeface="+mn-cs"/>
                        </a:rPr>
                        <a:t>New York:</a:t>
                      </a:r>
                      <a:r>
                        <a:rPr lang="de-DE" sz="1600" b="0" u="none" strike="noStrike" kern="1200" baseline="0" dirty="0" smtClean="0">
                          <a:solidFill>
                            <a:schemeClr val="dk1"/>
                          </a:solidFill>
                          <a:effectLst/>
                          <a:latin typeface="+mn-lt"/>
                          <a:ea typeface="+mn-ea"/>
                          <a:cs typeface="+mn-cs"/>
                        </a:rPr>
                        <a:t> 79</a:t>
                      </a:r>
                      <a:endParaRPr lang="de-DE" sz="1600" b="0" u="none" strike="noStrike" kern="1200" dirty="0" smtClean="0">
                        <a:solidFill>
                          <a:schemeClr val="dk1"/>
                        </a:solidFill>
                        <a:effectLst/>
                        <a:latin typeface="+mn-lt"/>
                        <a:ea typeface="+mn-ea"/>
                        <a:cs typeface="+mn-cs"/>
                      </a:endParaRPr>
                    </a:p>
                  </a:txBody>
                  <a:tcPr anchor="ctr"/>
                </a:tc>
              </a:tr>
              <a:tr h="396774">
                <a:tc>
                  <a:txBody>
                    <a:bodyPr/>
                    <a:lstStyle/>
                    <a:p>
                      <a:pPr algn="l" fontAlgn="b"/>
                      <a:r>
                        <a:rPr lang="de-DE" sz="1800" b="0" i="0" u="none" strike="noStrike">
                          <a:effectLst/>
                          <a:latin typeface="+mj-lt"/>
                        </a:rPr>
                        <a:t>Vereinigtes Königreich</a:t>
                      </a:r>
                    </a:p>
                  </a:txBody>
                  <a:tcPr marL="0" marR="0" marT="0" marB="0" anchor="b"/>
                </a:tc>
                <a:tc>
                  <a:txBody>
                    <a:bodyPr/>
                    <a:lstStyle/>
                    <a:p>
                      <a:pPr algn="r" fontAlgn="b"/>
                      <a:r>
                        <a:rPr lang="de-DE" sz="1800" b="0" i="0" u="none" strike="noStrike" dirty="0" smtClean="0">
                          <a:effectLst/>
                          <a:latin typeface="+mj-lt"/>
                        </a:rPr>
                        <a:t>131</a:t>
                      </a:r>
                      <a:endParaRPr lang="de-DE" sz="1800" b="0" i="0" u="none" strike="noStrike" dirty="0">
                        <a:effectLst/>
                        <a:latin typeface="+mj-lt"/>
                      </a:endParaRPr>
                    </a:p>
                  </a:txBody>
                  <a:tcPr marL="0" marR="0" marT="0" marB="0" anchor="b"/>
                </a:tc>
                <a:tc>
                  <a:txBody>
                    <a:bodyPr/>
                    <a:lstStyle/>
                    <a:p>
                      <a:pPr marL="0" algn="r" defTabSz="457200" rtl="0" eaLnBrk="1" fontAlgn="b" latinLnBrk="0" hangingPunct="1"/>
                      <a:endParaRPr lang="de-DE" sz="1600" b="0" u="none" strike="noStrike" kern="1200" dirty="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Türkei</a:t>
                      </a:r>
                    </a:p>
                  </a:txBody>
                  <a:tcPr marL="0" marR="0" marT="0" marB="0" anchor="b"/>
                </a:tc>
                <a:tc>
                  <a:txBody>
                    <a:bodyPr/>
                    <a:lstStyle/>
                    <a:p>
                      <a:pPr algn="r" fontAlgn="b"/>
                      <a:r>
                        <a:rPr lang="de-DE" sz="1800" b="0" i="0" u="none" strike="noStrike" dirty="0" smtClean="0">
                          <a:effectLst/>
                          <a:latin typeface="+mj-lt"/>
                        </a:rPr>
                        <a:t>60</a:t>
                      </a:r>
                      <a:endParaRPr lang="de-DE" sz="1800" b="0" i="0" u="none" strike="noStrike" dirty="0">
                        <a:effectLst/>
                        <a:latin typeface="+mj-lt"/>
                      </a:endParaRPr>
                    </a:p>
                  </a:txBody>
                  <a:tcPr marL="0" marR="0" marT="0" marB="0" anchor="b"/>
                </a:tc>
                <a:tc>
                  <a:txBody>
                    <a:bodyPr/>
                    <a:lstStyle/>
                    <a:p>
                      <a:pPr marL="0" algn="r" defTabSz="457200" rtl="0" eaLnBrk="1" fontAlgn="b" latinLnBrk="0" hangingPunct="1"/>
                      <a:endParaRPr lang="de-DE" sz="1600" b="0" u="none" strike="noStrike" kern="1200" dirty="0" smtClean="0">
                        <a:solidFill>
                          <a:schemeClr val="dk1"/>
                        </a:solidFill>
                        <a:effectLst/>
                        <a:latin typeface="+mj-lt"/>
                        <a:ea typeface="+mn-ea"/>
                        <a:cs typeface="+mn-cs"/>
                      </a:endParaRPr>
                    </a:p>
                  </a:txBody>
                  <a:tcPr anchor="ctr"/>
                </a:tc>
              </a:tr>
              <a:tr h="396774">
                <a:tc>
                  <a:txBody>
                    <a:bodyPr/>
                    <a:lstStyle/>
                    <a:p>
                      <a:pPr algn="l" fontAlgn="b"/>
                      <a:r>
                        <a:rPr lang="de-DE" sz="1800" b="0" i="0" u="none" strike="noStrike">
                          <a:effectLst/>
                          <a:latin typeface="+mj-lt"/>
                        </a:rPr>
                        <a:t>Niederlande</a:t>
                      </a:r>
                    </a:p>
                  </a:txBody>
                  <a:tcPr marL="0" marR="0" marT="0" marB="0" anchor="b"/>
                </a:tc>
                <a:tc>
                  <a:txBody>
                    <a:bodyPr/>
                    <a:lstStyle/>
                    <a:p>
                      <a:pPr algn="r" fontAlgn="b"/>
                      <a:r>
                        <a:rPr lang="de-DE" sz="1800" b="0" i="0" u="none" strike="noStrike">
                          <a:effectLst/>
                          <a:latin typeface="+mj-lt"/>
                        </a:rPr>
                        <a:t>56</a:t>
                      </a: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800" b="0" i="0" u="none" strike="noStrike" kern="1200" dirty="0" smtClean="0">
                          <a:solidFill>
                            <a:schemeClr val="dk1"/>
                          </a:solidFill>
                          <a:effectLst/>
                          <a:latin typeface="+mn-lt"/>
                          <a:ea typeface="+mn-ea"/>
                          <a:cs typeface="+mn-cs"/>
                        </a:rPr>
                        <a:t>Portugal</a:t>
                      </a:r>
                    </a:p>
                  </a:txBody>
                  <a:tcPr marL="0" marR="0" marT="0" marB="0" anchor="b"/>
                </a:tc>
                <a:tc>
                  <a:txBody>
                    <a:bodyPr/>
                    <a:lstStyle/>
                    <a:p>
                      <a:pPr algn="r" fontAlgn="b"/>
                      <a:r>
                        <a:rPr lang="de-DE" sz="1800" b="0" i="0" u="none" strike="noStrike" dirty="0" smtClean="0">
                          <a:effectLst/>
                          <a:latin typeface="+mj-lt"/>
                        </a:rPr>
                        <a:t>48</a:t>
                      </a:r>
                      <a:endParaRPr lang="de-DE" sz="1800" b="0" i="0" u="none" strike="noStrike" dirty="0">
                        <a:effectLst/>
                        <a:latin typeface="+mj-lt"/>
                      </a:endParaRP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r h="396774">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de-DE" sz="1800" b="0" i="0" u="none" strike="noStrike" kern="1200" dirty="0" smtClean="0">
                          <a:solidFill>
                            <a:schemeClr val="dk1"/>
                          </a:solidFill>
                          <a:effectLst/>
                          <a:latin typeface="+mn-lt"/>
                          <a:ea typeface="+mn-ea"/>
                          <a:cs typeface="+mn-cs"/>
                        </a:rPr>
                        <a:t>Israel</a:t>
                      </a:r>
                    </a:p>
                  </a:txBody>
                  <a:tcPr marL="0" marR="0" marT="0" marB="0" anchor="b"/>
                </a:tc>
                <a:tc>
                  <a:txBody>
                    <a:bodyPr/>
                    <a:lstStyle/>
                    <a:p>
                      <a:pPr algn="r" fontAlgn="b"/>
                      <a:r>
                        <a:rPr lang="de-DE" sz="1800" b="0" i="0" u="none" strike="noStrike" dirty="0" smtClean="0">
                          <a:effectLst/>
                          <a:latin typeface="+mj-lt"/>
                        </a:rPr>
                        <a:t>47</a:t>
                      </a:r>
                      <a:endParaRPr lang="de-DE" sz="1800" b="0" i="0" u="none" strike="noStrike" dirty="0">
                        <a:effectLst/>
                        <a:latin typeface="+mj-lt"/>
                      </a:endParaRPr>
                    </a:p>
                  </a:txBody>
                  <a:tcPr marL="0" marR="0" marT="0" marB="0" anchor="b"/>
                </a:tc>
                <a:tc>
                  <a:txBody>
                    <a:bodyPr/>
                    <a:lstStyle/>
                    <a:p>
                      <a:pPr marL="0" algn="ctr" defTabSz="457200" rtl="0" eaLnBrk="1" fontAlgn="b" latinLnBrk="0" hangingPunct="1"/>
                      <a:endParaRPr lang="de-DE" sz="1600" b="1" u="none" strike="noStrike" kern="1200" dirty="0">
                        <a:solidFill>
                          <a:schemeClr val="dk1"/>
                        </a:solidFill>
                        <a:effectLst/>
                        <a:latin typeface="+mj-lt"/>
                        <a:ea typeface="+mn-ea"/>
                        <a:cs typeface="+mn-cs"/>
                      </a:endParaRPr>
                    </a:p>
                  </a:txBody>
                  <a:tcPr anchor="ctr"/>
                </a:tc>
              </a:tr>
            </a:tbl>
          </a:graphicData>
        </a:graphic>
      </p:graphicFrame>
    </p:spTree>
    <p:extLst>
      <p:ext uri="{BB962C8B-B14F-4D97-AF65-F5344CB8AC3E}">
        <p14:creationId xmlns:p14="http://schemas.microsoft.com/office/powerpoint/2010/main" val="244382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362309" y="217240"/>
            <a:ext cx="8092592" cy="338554"/>
          </a:xfrm>
          <a:noFill/>
        </p:spPr>
        <p:txBody>
          <a:bodyPr/>
          <a:lstStyle/>
          <a:p>
            <a:r>
              <a:rPr lang="de-DE" dirty="0"/>
              <a:t>COVID-19: Fälle in Deutschland </a:t>
            </a:r>
            <a:r>
              <a:rPr lang="de-DE" sz="1800" b="0" dirty="0">
                <a:solidFill>
                  <a:schemeClr val="tx1"/>
                </a:solidFill>
              </a:rPr>
              <a:t>(Datenstand </a:t>
            </a:r>
            <a:r>
              <a:rPr lang="de-DE" sz="1800" b="0" dirty="0" smtClean="0">
                <a:solidFill>
                  <a:schemeClr val="tx1"/>
                </a:solidFill>
              </a:rPr>
              <a:t>04.04.2020, </a:t>
            </a:r>
            <a:r>
              <a:rPr lang="de-DE" sz="1800" b="0" dirty="0">
                <a:solidFill>
                  <a:schemeClr val="tx1"/>
                </a:solidFill>
              </a:rPr>
              <a:t>0:00 Uhr)</a:t>
            </a:r>
            <a:endParaRPr lang="de-DE" sz="1800" dirty="0"/>
          </a:p>
        </p:txBody>
      </p:sp>
      <p:sp>
        <p:nvSpPr>
          <p:cNvPr id="2" name="Datumsplatzhalter 1"/>
          <p:cNvSpPr>
            <a:spLocks noGrp="1"/>
          </p:cNvSpPr>
          <p:nvPr>
            <p:ph type="dt" sz="half" idx="14"/>
          </p:nvPr>
        </p:nvSpPr>
        <p:spPr/>
        <p:txBody>
          <a:bodyPr/>
          <a:lstStyle/>
          <a:p>
            <a:r>
              <a:rPr lang="de-DE" smtClean="0"/>
              <a:t>03.04.2020</a:t>
            </a:r>
            <a:endParaRPr lang="de-DE" dirty="0"/>
          </a:p>
        </p:txBody>
      </p:sp>
      <p:sp>
        <p:nvSpPr>
          <p:cNvPr id="3" name="Fußzeilenplatzhalter 2"/>
          <p:cNvSpPr>
            <a:spLocks noGrp="1"/>
          </p:cNvSpPr>
          <p:nvPr>
            <p:ph type="ftr" sz="quarter" idx="15"/>
          </p:nvPr>
        </p:nvSpPr>
        <p:spPr>
          <a:xfrm>
            <a:off x="2699791" y="6593122"/>
            <a:ext cx="5182675" cy="195750"/>
          </a:xfrm>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8</a:t>
            </a:fld>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2749479264"/>
              </p:ext>
            </p:extLst>
          </p:nvPr>
        </p:nvGraphicFramePr>
        <p:xfrm>
          <a:off x="457200" y="1114381"/>
          <a:ext cx="8093074" cy="4814302"/>
        </p:xfrm>
        <a:graphic>
          <a:graphicData uri="http://schemas.openxmlformats.org/drawingml/2006/table">
            <a:tbl>
              <a:tblPr/>
              <a:tblGrid>
                <a:gridCol w="2408080"/>
                <a:gridCol w="1289721"/>
                <a:gridCol w="1758710"/>
                <a:gridCol w="1382918"/>
                <a:gridCol w="1253645"/>
              </a:tblGrid>
              <a:tr h="505817">
                <a:tc>
                  <a:txBody>
                    <a:bodyPr/>
                    <a:lstStyle/>
                    <a:p>
                      <a:pPr algn="l" fontAlgn="ctr"/>
                      <a:r>
                        <a:rPr lang="de-DE" sz="1500" b="1" i="0" u="none" strike="noStrike">
                          <a:solidFill>
                            <a:srgbClr val="FFFFFF"/>
                          </a:solidFill>
                          <a:effectLst/>
                          <a:latin typeface="Calibri"/>
                        </a:rPr>
                        <a:t>Bundesland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Anzahl</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Differenz Vortag</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Fälle/100.000 Einw.</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c>
                  <a:txBody>
                    <a:bodyPr/>
                    <a:lstStyle/>
                    <a:p>
                      <a:pPr algn="r" fontAlgn="ctr"/>
                      <a:r>
                        <a:rPr lang="de-DE" sz="1500" b="1" i="0" u="none" strike="noStrike">
                          <a:solidFill>
                            <a:srgbClr val="FFFFFF"/>
                          </a:solidFill>
                          <a:effectLst/>
                          <a:latin typeface="Calibri"/>
                        </a:rPr>
                        <a:t>Todesfälle</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4F81BD"/>
                    </a:solidFill>
                  </a:tcPr>
                </a:tc>
              </a:tr>
              <a:tr h="252909">
                <a:tc>
                  <a:txBody>
                    <a:bodyPr/>
                    <a:lstStyle/>
                    <a:p>
                      <a:pPr algn="l" fontAlgn="ctr"/>
                      <a:r>
                        <a:rPr lang="de-DE" sz="1500" b="0" i="0" u="none" strike="noStrike">
                          <a:solidFill>
                            <a:srgbClr val="000000"/>
                          </a:solidFill>
                          <a:effectLst/>
                          <a:latin typeface="Calibri"/>
                        </a:rPr>
                        <a:t>Baden-Württemberg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17.014</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955</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154</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316</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Bayern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21.908</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1.671</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168</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349</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Berlin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3.471</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269</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93</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22</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Brandenburg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1.211</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136</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48</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12</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Bremen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354</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13</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52</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6</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Hamburg</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2.697</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101</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146</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16</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Hessen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4.279</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286</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68</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42</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Mecklenburg-Vorpommern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501</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33</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31</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5</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Niedersachsen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5.571</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490</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70</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85</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Nordrhein-Westfalen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17.885</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1.279</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100</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200</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Rheinland-Pfalz</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3.504</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142</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86</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29</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Saarland</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1.265</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186</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128</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14</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Sachsen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2.591</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255</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64</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24</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52909">
                <a:tc>
                  <a:txBody>
                    <a:bodyPr/>
                    <a:lstStyle/>
                    <a:p>
                      <a:pPr algn="l" fontAlgn="ctr"/>
                      <a:r>
                        <a:rPr lang="de-DE" sz="1500" b="0" i="0" u="none" strike="noStrike">
                          <a:solidFill>
                            <a:srgbClr val="000000"/>
                          </a:solidFill>
                          <a:effectLst/>
                          <a:latin typeface="Calibri"/>
                        </a:rPr>
                        <a:t>Sachsen-Anhalt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896</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60</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41</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11</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0" i="0" u="none" strike="noStrike">
                          <a:solidFill>
                            <a:srgbClr val="000000"/>
                          </a:solidFill>
                          <a:effectLst/>
                          <a:latin typeface="Calibri"/>
                        </a:rPr>
                        <a:t>Schleswig-Holstein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1.559</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116</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54</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0" i="0" u="none" strike="noStrike">
                          <a:solidFill>
                            <a:srgbClr val="000000"/>
                          </a:solidFill>
                          <a:effectLst/>
                          <a:latin typeface="Calibri"/>
                        </a:rPr>
                        <a:t>17</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r h="261941">
                <a:tc>
                  <a:txBody>
                    <a:bodyPr/>
                    <a:lstStyle/>
                    <a:p>
                      <a:pPr algn="l" fontAlgn="ctr"/>
                      <a:r>
                        <a:rPr lang="de-DE" sz="1500" b="0" i="0" u="none" strike="noStrike">
                          <a:solidFill>
                            <a:srgbClr val="000000"/>
                          </a:solidFill>
                          <a:effectLst/>
                          <a:latin typeface="Calibri"/>
                        </a:rPr>
                        <a:t>Thüringen</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1.072</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90</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50</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c>
                  <a:txBody>
                    <a:bodyPr/>
                    <a:lstStyle/>
                    <a:p>
                      <a:pPr algn="r" fontAlgn="ctr"/>
                      <a:r>
                        <a:rPr lang="de-DE" sz="1500" b="0" i="0" u="none" strike="noStrike">
                          <a:solidFill>
                            <a:srgbClr val="000000"/>
                          </a:solidFill>
                          <a:effectLst/>
                          <a:latin typeface="Calibri"/>
                        </a:rPr>
                        <a:t>10</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tcPr>
                </a:tc>
              </a:tr>
              <a:tr h="252909">
                <a:tc>
                  <a:txBody>
                    <a:bodyPr/>
                    <a:lstStyle/>
                    <a:p>
                      <a:pPr algn="l" fontAlgn="ctr"/>
                      <a:r>
                        <a:rPr lang="de-DE" sz="1500" b="1" i="0" u="none" strike="noStrike">
                          <a:solidFill>
                            <a:srgbClr val="000000"/>
                          </a:solidFill>
                          <a:effectLst/>
                          <a:latin typeface="Calibri"/>
                        </a:rPr>
                        <a:t>Gesamt</a:t>
                      </a:r>
                    </a:p>
                  </a:txBody>
                  <a:tcPr marL="9032" marR="9032" marT="9032" marB="0" anchor="ctr">
                    <a:lnL w="6350" cap="flat" cmpd="sng" algn="ctr">
                      <a:solidFill>
                        <a:srgbClr val="95B3D7"/>
                      </a:solidFill>
                      <a:prstDash val="solid"/>
                      <a:round/>
                      <a:headEnd type="none" w="med" len="med"/>
                      <a:tailEnd type="none" w="med" len="med"/>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a:solidFill>
                            <a:srgbClr val="000000"/>
                          </a:solidFill>
                          <a:effectLst/>
                          <a:latin typeface="Calibri"/>
                        </a:rPr>
                        <a:t>85.778</a:t>
                      </a:r>
                    </a:p>
                  </a:txBody>
                  <a:tcPr marL="9032" marR="9032" marT="9032" marB="0" anchor="ctr">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a:solidFill>
                            <a:srgbClr val="000000"/>
                          </a:solidFill>
                          <a:effectLst/>
                          <a:latin typeface="Calibri"/>
                        </a:rPr>
                        <a:t>6.082</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a:solidFill>
                            <a:srgbClr val="000000"/>
                          </a:solidFill>
                          <a:effectLst/>
                          <a:latin typeface="Calibri"/>
                        </a:rPr>
                        <a:t>103</a:t>
                      </a:r>
                    </a:p>
                  </a:txBody>
                  <a:tcPr marL="9032" marR="9032" marT="9032" marB="0" anchor="ctr">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ctr"/>
                      <a:r>
                        <a:rPr lang="de-DE" sz="1500" b="1" i="0" u="none" strike="noStrike" dirty="0">
                          <a:solidFill>
                            <a:srgbClr val="000000"/>
                          </a:solidFill>
                          <a:effectLst/>
                          <a:latin typeface="Calibri"/>
                        </a:rPr>
                        <a:t>1.158</a:t>
                      </a:r>
                    </a:p>
                  </a:txBody>
                  <a:tcPr marL="9032" marR="9032" marT="9032" marB="0" anchor="ctr">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r>
            </a:tbl>
          </a:graphicData>
        </a:graphic>
      </p:graphicFrame>
    </p:spTree>
    <p:extLst>
      <p:ext uri="{BB962C8B-B14F-4D97-AF65-F5344CB8AC3E}">
        <p14:creationId xmlns:p14="http://schemas.microsoft.com/office/powerpoint/2010/main" val="2651743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4"/>
          </p:nvPr>
        </p:nvSpPr>
        <p:spPr/>
        <p:txBody>
          <a:bodyPr/>
          <a:lstStyle/>
          <a:p>
            <a:r>
              <a:rPr lang="de-DE" dirty="0" smtClean="0"/>
              <a:t>03.04.2020</a:t>
            </a:r>
            <a:endParaRPr lang="de-DE" dirty="0"/>
          </a:p>
        </p:txBody>
      </p:sp>
      <p:sp>
        <p:nvSpPr>
          <p:cNvPr id="5" name="Fußzeilenplatzhalter 4"/>
          <p:cNvSpPr>
            <a:spLocks noGrp="1"/>
          </p:cNvSpPr>
          <p:nvPr>
            <p:ph type="ftr" sz="quarter" idx="15"/>
          </p:nvPr>
        </p:nvSpPr>
        <p:spPr/>
        <p:txBody>
          <a:bodyPr/>
          <a:lstStyle/>
          <a:p>
            <a:r>
              <a:rPr lang="de-DE" smtClean="0"/>
              <a:t>Update: COVID-19 National</a:t>
            </a:r>
            <a:endParaRPr lang="de-DE" dirty="0"/>
          </a:p>
        </p:txBody>
      </p:sp>
      <p:sp>
        <p:nvSpPr>
          <p:cNvPr id="6" name="Foliennummernplatzhalter 5"/>
          <p:cNvSpPr>
            <a:spLocks noGrp="1"/>
          </p:cNvSpPr>
          <p:nvPr>
            <p:ph type="sldNum" sz="quarter" idx="16"/>
          </p:nvPr>
        </p:nvSpPr>
        <p:spPr/>
        <p:txBody>
          <a:bodyPr/>
          <a:lstStyle/>
          <a:p>
            <a:fld id="{162A217B-ED1C-D84B-8478-63C77FA79618}" type="slidenum">
              <a:rPr lang="de-DE" smtClean="0"/>
              <a:pPr/>
              <a:t>9</a:t>
            </a:fld>
            <a:endParaRPr lang="de-DE" dirty="0"/>
          </a:p>
        </p:txBody>
      </p:sp>
      <p:sp>
        <p:nvSpPr>
          <p:cNvPr id="8" name="Titel 2"/>
          <p:cNvSpPr txBox="1">
            <a:spLocks/>
          </p:cNvSpPr>
          <p:nvPr/>
        </p:nvSpPr>
        <p:spPr>
          <a:xfrm>
            <a:off x="378805" y="165610"/>
            <a:ext cx="8092592" cy="584775"/>
          </a:xfrm>
          <a:prstGeom prst="rect">
            <a:avLst/>
          </a:prstGeom>
          <a:noFill/>
        </p:spPr>
        <p:txBody>
          <a:bodyPr vert="horz" lIns="0" tIns="0" rIns="0" bIns="0" rtlCol="0" anchor="t" anchorCtr="0">
            <a:sp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dirty="0"/>
              <a:t>Trendanalyse der </a:t>
            </a:r>
            <a:r>
              <a:rPr lang="de-DE" dirty="0" smtClean="0"/>
              <a:t>Bundesländer </a:t>
            </a:r>
            <a:r>
              <a:rPr lang="de-DE" sz="1600" b="0" dirty="0">
                <a:solidFill>
                  <a:schemeClr val="tx1"/>
                </a:solidFill>
              </a:rPr>
              <a:t>(Datenstand </a:t>
            </a:r>
            <a:r>
              <a:rPr lang="de-DE" sz="1600" b="0" dirty="0" smtClean="0">
                <a:solidFill>
                  <a:schemeClr val="tx1"/>
                </a:solidFill>
              </a:rPr>
              <a:t>04.04.2020, </a:t>
            </a:r>
            <a:r>
              <a:rPr lang="de-DE" sz="1600" b="0" dirty="0">
                <a:solidFill>
                  <a:schemeClr val="tx1"/>
                </a:solidFill>
              </a:rPr>
              <a:t>0:00 </a:t>
            </a:r>
            <a:r>
              <a:rPr lang="de-DE" sz="1600" b="0" dirty="0" smtClean="0">
                <a:solidFill>
                  <a:schemeClr val="tx1"/>
                </a:solidFill>
              </a:rPr>
              <a:t>Uhr; </a:t>
            </a:r>
            <a:r>
              <a:rPr lang="de-DE" sz="1600" b="0" dirty="0" smtClean="0">
                <a:solidFill>
                  <a:schemeClr val="tx1"/>
                </a:solidFill>
              </a:rPr>
              <a:t/>
            </a:r>
            <a:br>
              <a:rPr lang="de-DE" sz="1600" b="0" dirty="0" smtClean="0">
                <a:solidFill>
                  <a:schemeClr val="tx1"/>
                </a:solidFill>
              </a:rPr>
            </a:br>
            <a:r>
              <a:rPr lang="de-DE" sz="1600" b="0" dirty="0" smtClean="0">
                <a:solidFill>
                  <a:schemeClr val="tx1"/>
                </a:solidFill>
              </a:rPr>
              <a:t>nach </a:t>
            </a:r>
            <a:r>
              <a:rPr lang="de-DE" sz="1600" b="0" dirty="0">
                <a:solidFill>
                  <a:schemeClr val="tx1"/>
                </a:solidFill>
              </a:rPr>
              <a:t>Erkrankungsdatum bzw. Meldedatum-Diagnoseverzug v. 5 Tagen)</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25" y="899770"/>
            <a:ext cx="7754792" cy="5486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15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3188</Words>
  <Application>Microsoft Office PowerPoint</Application>
  <PresentationFormat>Bildschirmpräsentation (4:3)</PresentationFormat>
  <Paragraphs>1153</Paragraphs>
  <Slides>44</Slides>
  <Notes>39</Notes>
  <HiddenSlides>15</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Office-Design</vt:lpstr>
      <vt:lpstr>COVID-19: Fälle in Deutschland (Datenstand 03.04.2020, 0:00 Uhr)</vt:lpstr>
      <vt:lpstr>Entwicklung der Fallzunahme (Datenstand 03.04.2020, 0:00 Uhr)</vt:lpstr>
      <vt:lpstr>Genesene </vt:lpstr>
      <vt:lpstr>Dashboard Epi-Kurve (Datenstand 04.04.2020, 0:00 Uhr)</vt:lpstr>
      <vt:lpstr>COVID-19: Epidemiologische Kurve in Deutschland  (Datenstand 04.04.2020, 0:00 Uhr)</vt:lpstr>
      <vt:lpstr>Projektion auf Basis der JHU-Daten</vt:lpstr>
      <vt:lpstr>Expositionsorte International (Datenstand 04.04.2020, 0:00 Uhr)</vt:lpstr>
      <vt:lpstr>COVID-19: Fälle in Deutschland (Datenstand 04.04.2020, 0:00 Uhr)</vt:lpstr>
      <vt:lpstr>PowerPoint-Präsentation</vt:lpstr>
      <vt:lpstr>COVID-19: Geografische Verteilung in Deutschland  (Alle übermittelten Fälle, Datenstand 04.04.2020, 0:00 Uhr)</vt:lpstr>
      <vt:lpstr>7-Tage-Inzidenz (Datenstand: 04.04.2020, 0:00 Uhr; Zeitraum 28.03.-04.04.2020) 73 LKs mit 7-Tages-Inzidenz  51-100 Fälle/100.000 Einw. 21 LKs mit 7-Tages-Inzidenz     &gt; 100 Fälle/100.000 Einw. (Tirschenreuth &gt;500!)   </vt:lpstr>
      <vt:lpstr>5-Tage-Inzidenz (Datenstand: 04.04.2020, 0:00 Uhr; Zeitraum 30.03.-04.04.2020) 39 LKs mit 5-Tages-Inzidenz  51-100 Fälle/100.000 Einw.    5 LKs mit 5-Tages-Inzidenz     &gt; 100 Fälle/100.000 Einw.  </vt:lpstr>
      <vt:lpstr>3-Tage-Inzidenz (Datenstand: 04.04.2020, 0:00 Uhr; Zeitraum 01.03.-04.04.2020) 13 LKs mit 3-Tages-Inzidenz  51-100 Fälle/100.000 Einw.   3 LKs mit 3-Tages-Inzidenz     &gt; 100 Fälle/100.000 Einw.  </vt:lpstr>
      <vt:lpstr>Vergleich mit Vorwoche (Datenstand: 04.04.2020, 0:00 Uhr)   </vt:lpstr>
      <vt:lpstr>Trendanalysen der Kreise mit den meisten Fällen  (Datenstand 04.04.2020, 0:00 Uhr; nach Erkrankungs- bzw. Meldedatum-Diagnoseverzug v. 5 Tagen)</vt:lpstr>
      <vt:lpstr>Top 15  Inzidenz – Trend  -  Exportierte Fälle  (Datenstand 04.04.2020, 0:00 Uhr)</vt:lpstr>
      <vt:lpstr>Top 15  Inzidenz – Trend  -  Exportierte Fälle  (Datenstand 31.03.2020, 0:00 Uhr)</vt:lpstr>
      <vt:lpstr>Expositionsorte national (Datenstand 03.04.2020, 0:00 Uhr)</vt:lpstr>
      <vt:lpstr>COVID-19: Alters- und Geschlechtsverteilung in Deutschland (N=85.479, Datenstand 04.04.2020, 0:00 Uhr)</vt:lpstr>
      <vt:lpstr>COVID-19: Alters- und Geschlechtsverteilung der Todesfälle (n=79.696, Datenstand 03.04.2020, 0:00 Uhr)</vt:lpstr>
      <vt:lpstr>PowerPoint-Präsentation</vt:lpstr>
      <vt:lpstr>PowerPoint-Präsentation</vt:lpstr>
      <vt:lpstr>Entwicklung der Altersverteilung nach Meldewoche und Bundesland (Datenstand: 24.03.2020, 00:00)</vt:lpstr>
      <vt:lpstr>Entwicklung der Altersverteilung in Kreisen mit hohen Fallzahlen nach Meldewoche (Datenstand: 24.03.2020, 00:00)</vt:lpstr>
      <vt:lpstr>DIVI-IntensivRegister (Datenstand 03.04.2020)  Aktuelle Anzahl meldender Kliniken/Abteilungen im Register:  1.052  </vt:lpstr>
      <vt:lpstr>DIVI-IntensivRegister (Datenstand 02.04.2020)  Aktuelle Anzahl meldender Kliniken/Abteilungen im Register:  1.052  </vt:lpstr>
      <vt:lpstr>DIVI-IntensivRegister (Datenstand 02.04.2020)</vt:lpstr>
      <vt:lpstr>Anzahl Labortestungen (Datenstand 02.04.2020)  </vt:lpstr>
      <vt:lpstr>Die Gesamtzahl der Bewegungen in Deutschland nimmt ab</vt:lpstr>
      <vt:lpstr>Auswirkungen von Bewegungseinschränkungen in Bayern</vt:lpstr>
      <vt:lpstr>Bewegungsströme in Deutschland aus anonymisierten Mobilfunkdaten</vt:lpstr>
      <vt:lpstr>Position Internationale Kommunikation/KoNa  &gt;570 Aktivitäten u.a. zu Clustern</vt:lpstr>
      <vt:lpstr>Amtshilfeersuchen</vt:lpstr>
      <vt:lpstr>Neue Vorgehen </vt:lpstr>
      <vt:lpstr>AGI – Syndromische Surveillance</vt:lpstr>
      <vt:lpstr>AGI – Syndromische Surveillance</vt:lpstr>
      <vt:lpstr>AGI – Syndromische Surveillance</vt:lpstr>
      <vt:lpstr>Virologische Surveillance</vt:lpstr>
      <vt:lpstr>GrippeWeb</vt:lpstr>
      <vt:lpstr>GrippeWeb</vt:lpstr>
      <vt:lpstr>SARI-Surveillance</vt:lpstr>
      <vt:lpstr>EuroMOMO (week 13, 2020)</vt:lpstr>
      <vt:lpstr>EuroMOMO (week 13, 2020)</vt:lpstr>
      <vt:lpstr>EURO –MOMO (week 12, 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Susanne Barbara Schink</cp:lastModifiedBy>
  <cp:revision>869</cp:revision>
  <cp:lastPrinted>2020-03-31T05:01:40Z</cp:lastPrinted>
  <dcterms:created xsi:type="dcterms:W3CDTF">2015-11-02T12:29:13Z</dcterms:created>
  <dcterms:modified xsi:type="dcterms:W3CDTF">2020-04-04T12:00:35Z</dcterms:modified>
</cp:coreProperties>
</file>