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7" r:id="rId2"/>
    <p:sldId id="428" r:id="rId3"/>
    <p:sldId id="431" r:id="rId4"/>
    <p:sldId id="430" r:id="rId5"/>
    <p:sldId id="433" r:id="rId6"/>
    <p:sldId id="435" r:id="rId7"/>
    <p:sldId id="436" r:id="rId8"/>
    <p:sldId id="429" r:id="rId9"/>
    <p:sldId id="432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348" r:id="rId19"/>
    <p:sldId id="452" r:id="rId20"/>
    <p:sldId id="453" r:id="rId21"/>
    <p:sldId id="454" r:id="rId22"/>
    <p:sldId id="445" r:id="rId23"/>
    <p:sldId id="446" r:id="rId24"/>
    <p:sldId id="447" r:id="rId25"/>
    <p:sldId id="448" r:id="rId26"/>
    <p:sldId id="450" r:id="rId27"/>
    <p:sldId id="451" r:id="rId2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045AA6"/>
    <a:srgbClr val="006EC7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1046" autoAdjust="0"/>
  </p:normalViewPr>
  <p:slideViewPr>
    <p:cSldViewPr snapToGrid="0" snapToObjects="1">
      <p:cViewPr>
        <p:scale>
          <a:sx n="125" d="100"/>
          <a:sy n="125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618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r>
              <a:rPr lang="de-DE" dirty="0" smtClean="0"/>
              <a:t>Quelle: Ordner des aktuellen Lageberichts S:\Projekte\RKI_nCoV-Lage\3.Kommunikation\3.7.Lageberichte; CSV-Dateien zu Trendanalysen von Alexander Ulrich </a:t>
            </a:r>
          </a:p>
          <a:p>
            <a:endParaRPr lang="de-DE" dirty="0" smtClean="0"/>
          </a:p>
          <a:p>
            <a:r>
              <a:rPr lang="de-DE" dirty="0" smtClean="0"/>
              <a:t>Top 15 Landkreis nach Fällen: top15_cases; </a:t>
            </a:r>
          </a:p>
          <a:p>
            <a:r>
              <a:rPr lang="de-DE" dirty="0" smtClean="0"/>
              <a:t>Top 15 Landkreis nach Inzidenzen: top15_incidence</a:t>
            </a:r>
          </a:p>
          <a:p>
            <a:r>
              <a:rPr lang="de-DE" dirty="0" smtClean="0"/>
              <a:t>Exponentieller Trend</a:t>
            </a:r>
            <a:r>
              <a:rPr lang="de-DE" sz="1400" dirty="0" smtClean="0"/>
              <a:t>: top15_expgrowth</a:t>
            </a:r>
          </a:p>
          <a:p>
            <a:r>
              <a:rPr lang="de-DE" sz="1400" dirty="0" smtClean="0"/>
              <a:t>Exportierte Fälle: top15_export</a:t>
            </a:r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</a:t>
            </a:r>
            <a:r>
              <a:rPr lang="de-DE" baseline="0" smtClean="0"/>
              <a:t>, unter: S</a:t>
            </a:r>
            <a:r>
              <a:rPr lang="de-DE" baseline="0" dirty="0" smtClean="0"/>
              <a:t>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r>
              <a:rPr lang="de-DE" dirty="0"/>
              <a:t>Datenquelle: Covid19_Liste, Datenblätter: </a:t>
            </a:r>
          </a:p>
          <a:p>
            <a:pPr defTabSz="457886">
              <a:defRPr/>
            </a:pPr>
            <a:r>
              <a:rPr lang="de-DE" dirty="0"/>
              <a:t>Gesamtzahl Fälle: bestätigte Fälle (00 Uhr)</a:t>
            </a:r>
          </a:p>
          <a:p>
            <a:pPr defTabSz="457886">
              <a:defRPr/>
            </a:pPr>
            <a:r>
              <a:rPr lang="de-DE" dirty="0"/>
              <a:t>Anzahl Todesfälle: bestätigte Fälle (00 Uhr), Filter </a:t>
            </a:r>
            <a:r>
              <a:rPr lang="de-DE" dirty="0" err="1"/>
              <a:t>VerstorbenStatus</a:t>
            </a:r>
            <a:r>
              <a:rPr lang="de-DE" dirty="0"/>
              <a:t>=Ja</a:t>
            </a:r>
          </a:p>
          <a:p>
            <a:pPr defTabSz="457886"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Bundesländer: </a:t>
            </a:r>
            <a:r>
              <a:rPr lang="de-DE" dirty="0" err="1"/>
              <a:t>MeldeBundesland</a:t>
            </a:r>
            <a:endParaRPr lang="de-DE" dirty="0"/>
          </a:p>
          <a:p>
            <a:pPr defTabSz="457886"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Landkreise: Meldelandkreis</a:t>
            </a:r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09815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06.04.2020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95.391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+ 3.677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1.434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+ 92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30.600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39560"/>
              </p:ext>
            </p:extLst>
          </p:nvPr>
        </p:nvGraphicFramePr>
        <p:xfrm>
          <a:off x="236765" y="519637"/>
          <a:ext cx="6800849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199"/>
                <a:gridCol w="6343650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95.391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887901"/>
            <a:ext cx="7412451" cy="565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15528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32.473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44633"/>
            <a:ext cx="6096000" cy="44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90110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22.378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993097"/>
            <a:ext cx="5913122" cy="446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61540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9.938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3" y="1952198"/>
            <a:ext cx="6475387" cy="46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5" y="777240"/>
            <a:ext cx="7996478" cy="56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06.04.2020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0" y="1182097"/>
            <a:ext cx="7495359" cy="52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06.04.2020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182098"/>
            <a:ext cx="7441182" cy="525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Top 15 Kreise mit exportierten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06.04.2020</a:t>
            </a:r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66228"/>
              </p:ext>
            </p:extLst>
          </p:nvPr>
        </p:nvGraphicFramePr>
        <p:xfrm>
          <a:off x="236765" y="911522"/>
          <a:ext cx="7147318" cy="5436680"/>
        </p:xfrm>
        <a:graphic>
          <a:graphicData uri="http://schemas.openxmlformats.org/drawingml/2006/table">
            <a:tbl>
              <a:tblPr/>
              <a:tblGrid>
                <a:gridCol w="313553"/>
                <a:gridCol w="1131028"/>
                <a:gridCol w="671899"/>
                <a:gridCol w="1030243"/>
                <a:gridCol w="671899"/>
                <a:gridCol w="985450"/>
                <a:gridCol w="671899"/>
                <a:gridCol w="999448"/>
                <a:gridCol w="671899"/>
              </a:tblGrid>
              <a:tr h="43427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</a:t>
                      </a:r>
                    </a:p>
                  </a:txBody>
                  <a:tcPr marL="8535" marR="8535" marT="8535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Fällen</a:t>
                      </a:r>
                    </a:p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Inzidenz</a:t>
                      </a:r>
                    </a:p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7-Tages Inzidenz</a:t>
                      </a:r>
                    </a:p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Exponentieller Trend</a:t>
                      </a:r>
                    </a:p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4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München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Tirschenreuth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+mj-lt"/>
                        </a:rPr>
                        <a:t>LK Tirschenreuth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+mj-lt"/>
                        </a:rPr>
                        <a:t>469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Hersfeld-Rotenburg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06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Hamburg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Heinsberg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+mj-lt"/>
                        </a:rPr>
                        <a:t>LK Wunsiedel </a:t>
                      </a:r>
                      <a:r>
                        <a:rPr lang="de-DE" sz="1000" b="0" i="0" u="none" strike="noStrike" dirty="0" err="1">
                          <a:effectLst/>
                          <a:latin typeface="+mj-lt"/>
                        </a:rPr>
                        <a:t>i.Fichtelgebirge</a:t>
                      </a:r>
                      <a:endParaRPr lang="de-DE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+mj-lt"/>
                        </a:rPr>
                        <a:t>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Wilhelmshaven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85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Köln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Wunsiedel i.Fichtelgebirge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Neustadt a.d.Waldnaab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Donau-Ries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Heinsberg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Hohenlohekreis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Rottal-Inn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Nordsachsen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4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StadtRegion Aachen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Rosenheim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SK Straubing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Amberg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Rosenheim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Neustadt a.d.Waldnaab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SK Weiden i.d.OPf.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Weimarer 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07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Esslingen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Miesbach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Rosenheim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Vulkaneifel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9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Region Hannover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Tübingen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Sigmaringen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Ansbach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67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Ludwigsburg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Sigmaringen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Dachau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Main-Tauber-Kreis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Stuttgart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Freising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Traunstein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Harburg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039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Tübingen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Rottal-Inn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Altötting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Merzig-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Wadern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Böblingen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Straubing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Freising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Märkischer Kreis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5019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München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Weiden i.d.OPf.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Straubing-Bogen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Rottweil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Tirschenreuth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 Rosenheim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LK Miesbach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Regensburg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631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Rhein-Neckar-Kreis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Dachau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+mj-lt"/>
                        </a:rPr>
                        <a:t>LK Reutlingen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+mj-lt"/>
                        </a:rPr>
                        <a:t>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LK Erzgebirgskreis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5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06.04.2020,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31403"/>
              </p:ext>
            </p:extLst>
          </p:nvPr>
        </p:nvGraphicFramePr>
        <p:xfrm>
          <a:off x="529165" y="894446"/>
          <a:ext cx="8167159" cy="5697461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Bundesland (Expositionsort)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effectLst/>
                        </a:rPr>
                        <a:t>Anzahl Nennungen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effectLst/>
                        </a:rPr>
                        <a:t>Häufig genannte </a:t>
                      </a:r>
                      <a:r>
                        <a:rPr lang="de-DE" sz="12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Bayern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11837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1249; Tirschenreuth: 763;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614; LK Dachau: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478, LK Neustadt </a:t>
                      </a:r>
                      <a:r>
                        <a:rPr lang="de-DE" sz="120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a.d.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Waldnaab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418</a:t>
                      </a:r>
                    </a:p>
                  </a:txBody>
                  <a:tcPr anchor="ctr"/>
                </a:tc>
              </a:tr>
              <a:tr h="45630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Nordrhein-Westfalen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10948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1198,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1016,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Borken: 533, LK Steinfurt 480, SK Essen 419, LK Lippe: 367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64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4950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Esslingen: 392, SK Freiburg i. Breisgau: 385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Niedersachsen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3147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389, SK Osnabrück 270; LK Harburg 267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Berlin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2459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391, Neukölln: 300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Hessen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1861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Rheinland-Pfalz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933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Mayen-Koblenz: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207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Brandenburg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940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Hamburg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Thüringen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Saarland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Schleswig-Holstein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Sachsen-Anhalt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89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Mecklenburg-Vorpommern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Bremen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40.447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602369"/>
            <a:ext cx="6491695" cy="56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4911"/>
              </p:ext>
            </p:extLst>
          </p:nvPr>
        </p:nvGraphicFramePr>
        <p:xfrm>
          <a:off x="236765" y="1114381"/>
          <a:ext cx="8093074" cy="4821598"/>
        </p:xfrm>
        <a:graphic>
          <a:graphicData uri="http://schemas.openxmlformats.org/drawingml/2006/table">
            <a:tbl>
              <a:tblPr/>
              <a:tblGrid>
                <a:gridCol w="2408080"/>
                <a:gridCol w="1289721"/>
                <a:gridCol w="1758710"/>
                <a:gridCol w="1382918"/>
                <a:gridCol w="1253645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646216"/>
            <a:ext cx="6674575" cy="578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609366"/>
            <a:ext cx="6488213" cy="56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9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18282"/>
              </p:ext>
            </p:extLst>
          </p:nvPr>
        </p:nvGraphicFramePr>
        <p:xfrm>
          <a:off x="209550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3956"/>
              </p:ext>
            </p:extLst>
          </p:nvPr>
        </p:nvGraphicFramePr>
        <p:xfrm>
          <a:off x="307239" y="3482442"/>
          <a:ext cx="7783372" cy="14414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3.735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9.697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3.386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9.178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02336" y="5303520"/>
            <a:ext cx="825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Prognose Prof. Busse: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1000 Covid-19 Fälle benötigen ca. 400-500 ICU-Bettentage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Daher: bei ca. 15.000 </a:t>
            </a:r>
            <a:r>
              <a:rPr lang="de-DE" sz="1600" dirty="0"/>
              <a:t>zur Verfügung stehenden Betten </a:t>
            </a:r>
            <a:r>
              <a:rPr lang="de-DE" sz="1600" dirty="0" smtClean="0"/>
              <a:t>würde Kapazität </a:t>
            </a:r>
            <a:r>
              <a:rPr lang="de-DE" sz="1600" dirty="0"/>
              <a:t>für 30.000-37.500 Neuinfizierte pro </a:t>
            </a:r>
            <a:r>
              <a:rPr lang="de-DE" sz="1600" dirty="0" smtClean="0"/>
              <a:t>Tag reichen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6" y="1407871"/>
            <a:ext cx="4324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66" y="1407870"/>
            <a:ext cx="4191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r="21766"/>
          <a:stretch/>
        </p:blipFill>
        <p:spPr bwMode="auto">
          <a:xfrm>
            <a:off x="223801" y="1047553"/>
            <a:ext cx="7829119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66120"/>
              </p:ext>
            </p:extLst>
          </p:nvPr>
        </p:nvGraphicFramePr>
        <p:xfrm>
          <a:off x="256028" y="662215"/>
          <a:ext cx="8618550" cy="643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18"/>
                <a:gridCol w="1101560"/>
                <a:gridCol w="1259658"/>
                <a:gridCol w="3017296"/>
                <a:gridCol w="162001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Bundesland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Kreis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Datum Beginn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Details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RKI-Mitarbeitende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Hellersdorf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 smtClean="0"/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 smtClean="0"/>
                        <a:t>Ausbruch in Unfallkrankenhaus – 3 nosokomiale Infektionen, 25 MA positiv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Tim Eckmanns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Sebastian Haller</a:t>
                      </a:r>
                      <a:endParaRPr lang="de-D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Halberstadt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02.04.2020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Ausbruch in Flüchtlingsunterkunft Börde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Sabine </a:t>
                      </a:r>
                      <a:r>
                        <a:rPr lang="de-DE" sz="1100" dirty="0" err="1" smtClean="0"/>
                        <a:t>Vygen</a:t>
                      </a:r>
                      <a:endParaRPr lang="de-DE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err="1" smtClean="0"/>
                        <a:t>Navina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Sarma</a:t>
                      </a:r>
                      <a:endParaRPr lang="de-D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Potsdam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31.03.2020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Ausbruch in einen Pflege- und Altersheim,</a:t>
                      </a:r>
                    </a:p>
                    <a:p>
                      <a:r>
                        <a:rPr lang="de-DE" sz="11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Tim </a:t>
                      </a:r>
                      <a:r>
                        <a:rPr lang="de-DE" sz="1100" dirty="0" err="1" smtClean="0"/>
                        <a:t>Eckmanns</a:t>
                      </a:r>
                      <a:endParaRPr lang="de-DE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err="1" smtClean="0"/>
                        <a:t>Muna</a:t>
                      </a:r>
                      <a:r>
                        <a:rPr lang="de-DE" sz="1100" dirty="0" smtClean="0"/>
                        <a:t> Abu Sin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baseline="0" dirty="0" smtClean="0"/>
                        <a:t>Felix </a:t>
                      </a:r>
                      <a:r>
                        <a:rPr lang="de-DE" sz="1100" baseline="0" dirty="0" err="1" smtClean="0"/>
                        <a:t>Moek</a:t>
                      </a:r>
                      <a:endParaRPr lang="de-DE" sz="1100" dirty="0"/>
                    </a:p>
                  </a:txBody>
                  <a:tcPr/>
                </a:tc>
              </a:tr>
              <a:tr h="711925">
                <a:tc>
                  <a:txBody>
                    <a:bodyPr/>
                    <a:lstStyle/>
                    <a:p>
                      <a:r>
                        <a:rPr lang="de-DE" dirty="0" smtClean="0"/>
                        <a:t>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Wittenberg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19.03.2020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Großer Ausbruch LK Wittenberg – Unterstützung bei </a:t>
                      </a:r>
                      <a:r>
                        <a:rPr lang="de-DE" sz="1100" dirty="0" err="1" smtClean="0"/>
                        <a:t>KoNa</a:t>
                      </a:r>
                      <a:r>
                        <a:rPr lang="de-DE" sz="1100" dirty="0" smtClean="0"/>
                        <a:t>  in Altenpflegeheim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Christina Frank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Marina </a:t>
                      </a:r>
                      <a:r>
                        <a:rPr lang="de-DE" sz="1100" dirty="0" err="1" smtClean="0"/>
                        <a:t>Lewandowsky</a:t>
                      </a:r>
                      <a:r>
                        <a:rPr lang="de-DE" sz="1100" dirty="0" smtClean="0"/>
                        <a:t> Neil Saad</a:t>
                      </a:r>
                      <a:endParaRPr lang="de-D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Nürnberg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10.03.2020</a:t>
                      </a:r>
                    </a:p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Unterstützung bei </a:t>
                      </a:r>
                      <a:r>
                        <a:rPr lang="de-DE" sz="1100" dirty="0" err="1" smtClean="0"/>
                        <a:t>KoNa</a:t>
                      </a:r>
                      <a:r>
                        <a:rPr lang="de-DE" sz="11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Sonia </a:t>
                      </a:r>
                      <a:r>
                        <a:rPr lang="de-DE" sz="1100" dirty="0" err="1" smtClean="0"/>
                        <a:t>Boender</a:t>
                      </a:r>
                      <a:endParaRPr lang="de-DE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Kai Michaelis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Jennifer Bender</a:t>
                      </a:r>
                      <a:endParaRPr lang="de-D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Telefonische Beratung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01.03.2020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Fachliche Unterstützung des RKI bei den vielfältigen Anfragen Ministerium für Arbeit, Gesundheit und Soziales in NRW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Muna</a:t>
                      </a:r>
                      <a:r>
                        <a:rPr lang="de-DE" sz="1100" baseline="0" dirty="0" smtClean="0"/>
                        <a:t> ABU SIN</a:t>
                      </a:r>
                      <a:endParaRPr lang="de-D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Tirschenreuth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19.03.2020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40 Fälle nach Starkbierfest;</a:t>
                      </a:r>
                    </a:p>
                    <a:p>
                      <a:r>
                        <a:rPr lang="de-DE" sz="11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Michael Brandl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Sybille </a:t>
                      </a:r>
                      <a:r>
                        <a:rPr lang="de-DE" sz="1100" dirty="0" err="1" smtClean="0"/>
                        <a:t>Rehmet</a:t>
                      </a:r>
                      <a:endParaRPr lang="de-D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Heinsberg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27.02.2020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Juliane Seidel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Madlen Schranz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Doreen</a:t>
                      </a:r>
                      <a:r>
                        <a:rPr lang="de-DE" sz="1100" baseline="0" dirty="0" smtClean="0"/>
                        <a:t> Staat</a:t>
                      </a:r>
                      <a:endParaRPr lang="de-D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Telefonische</a:t>
                      </a:r>
                      <a:r>
                        <a:rPr lang="de-DE" sz="1100" baseline="0" dirty="0" smtClean="0"/>
                        <a:t> Beratung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Krankenhaus mit SARS-CoV2-positiven Mitarbeitern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Tim Eckmanns</a:t>
                      </a:r>
                      <a:endParaRPr lang="de-D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Starnberg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31.01.2020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Nadine Zeitlmann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Andreas Reich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Sonja Boender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 smtClean="0"/>
                        <a:t>Nadine</a:t>
                      </a:r>
                      <a:r>
                        <a:rPr lang="de-DE" sz="1100" baseline="0" dirty="0" smtClean="0"/>
                        <a:t> Muller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baseline="0" dirty="0" smtClean="0"/>
                        <a:t>Felix Moek</a:t>
                      </a:r>
                      <a:endParaRPr lang="de-DE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6570" y="1174537"/>
            <a:ext cx="766626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Ab </a:t>
            </a:r>
            <a:r>
              <a:rPr lang="de-DE" dirty="0" smtClean="0"/>
              <a:t>Ostern keine </a:t>
            </a:r>
            <a:r>
              <a:rPr lang="de-DE" dirty="0"/>
              <a:t>Risikogebiete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DIVI-Plattform umgestellt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Epicurve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alternativ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58889"/>
            <a:ext cx="7943997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Epicurve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020763"/>
            <a:ext cx="8016209" cy="460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06934"/>
              </p:ext>
            </p:extLst>
          </p:nvPr>
        </p:nvGraphicFramePr>
        <p:xfrm>
          <a:off x="236765" y="519637"/>
          <a:ext cx="689882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1078"/>
                <a:gridCol w="1478236"/>
                <a:gridCol w="1689507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95.391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Gesamtfälle mit passenden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94.850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47.332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47.704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6" y="2849226"/>
            <a:ext cx="673735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10390"/>
              </p:ext>
            </p:extLst>
          </p:nvPr>
        </p:nvGraphicFramePr>
        <p:xfrm>
          <a:off x="236765" y="519637"/>
          <a:ext cx="689882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1078"/>
                <a:gridCol w="1478236"/>
                <a:gridCol w="1689507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Todesfälle mit passenden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913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2740895"/>
            <a:ext cx="6110695" cy="388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Anteile Verstorbene pro Altersgruppe &amp; Geschlecht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3" y="1163320"/>
            <a:ext cx="8212146" cy="46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3163" y="1157212"/>
            <a:ext cx="83030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Fälle </a:t>
            </a:r>
            <a:r>
              <a:rPr lang="de-DE" b="1" dirty="0"/>
              <a:t>mit bekanntem Erkrankungsbeginn bis </a:t>
            </a:r>
            <a:r>
              <a:rPr lang="de-DE" b="1" dirty="0" smtClean="0"/>
              <a:t>14 Tage vor aktuellem Datum, die</a:t>
            </a:r>
            <a:endParaRPr lang="de-D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weder eine Pneumonie hatten noch unter Dyspnoe litten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nicht hospitalisiert werden mussten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nicht verstorben sind</a:t>
            </a:r>
          </a:p>
          <a:p>
            <a:endParaRPr lang="de-DE" dirty="0" smtClean="0"/>
          </a:p>
          <a:p>
            <a:r>
              <a:rPr lang="de-DE" dirty="0" smtClean="0"/>
              <a:t>Ausgewertet </a:t>
            </a:r>
            <a:r>
              <a:rPr lang="de-DE" dirty="0"/>
              <a:t>wurden nur </a:t>
            </a:r>
            <a:r>
              <a:rPr lang="de-DE" dirty="0" smtClean="0"/>
              <a:t>Fälle </a:t>
            </a:r>
            <a:r>
              <a:rPr lang="de-DE" dirty="0"/>
              <a:t>mit Angaben </a:t>
            </a:r>
            <a:r>
              <a:rPr lang="de-DE" dirty="0" smtClean="0"/>
              <a:t>zu: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Erkrankungsdatum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Symptomatik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Hospitalisierungsstatus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Verstorbenenstatus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4825" y="4702629"/>
            <a:ext cx="634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Eine Überarbeitung des Algorithmus zur Schätzung der Genesenden ist zurzeit in Arbeit.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Internationale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97849"/>
              </p:ext>
            </p:extLst>
          </p:nvPr>
        </p:nvGraphicFramePr>
        <p:xfrm>
          <a:off x="261257" y="961673"/>
          <a:ext cx="8181658" cy="534040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244437"/>
                <a:gridCol w="1923802"/>
                <a:gridCol w="401341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Österreich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9174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3.628, Salzburg: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248, Vorarlberg: 108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Italien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301,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61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Spanien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Madrid: 71</a:t>
                      </a: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Frankreich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346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Schweiz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Ägypten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York: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84</a:t>
                      </a:r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Vereinigtes Königreich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Türkei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Niederlande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Portugal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Marokko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Microsoft Office PowerPoint</Application>
  <PresentationFormat>Bildschirmpräsentation (4:3)</PresentationFormat>
  <Paragraphs>954</Paragraphs>
  <Slides>27</Slides>
  <Notes>27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Office-Design</vt:lpstr>
      <vt:lpstr>COVID-19:   Lage National  Informationen für den Krisenstab</vt:lpstr>
      <vt:lpstr>Fälle und Todesfälle pro Bundesland</vt:lpstr>
      <vt:lpstr>Epicurve nach Erkrankungsbeginn, alternativ Meldedatum</vt:lpstr>
      <vt:lpstr>Epicurve nach Meldedatum  Dashboard</vt:lpstr>
      <vt:lpstr>Alters- &amp; Geschlechtsverteilung: Gesamtfälle</vt:lpstr>
      <vt:lpstr>Alters- &amp; Geschlechtsverteilung: Todesfälle</vt:lpstr>
      <vt:lpstr>Anteile Verstorbene pro Altersgruppe &amp; Geschlecht</vt:lpstr>
      <vt:lpstr>Hintergrund  zur Schätzung der Genesenden</vt:lpstr>
      <vt:lpstr>Internationale Expositionsort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Vergleich mit Vorwoche</vt:lpstr>
      <vt:lpstr>Trendanalyse der Bundesländer</vt:lpstr>
      <vt:lpstr>Trendanalyse der Kreise mit den meisten Fällen</vt:lpstr>
      <vt:lpstr>Top 15 Kreise mit exportierten Fällen</vt:lpstr>
      <vt:lpstr>Expositionsorte national (Datenstand 06.04.2020, 0:00 Uhr)</vt:lpstr>
      <vt:lpstr>DIVI Intensivregister</vt:lpstr>
      <vt:lpstr>DIVI Intensivregister</vt:lpstr>
      <vt:lpstr>DIVI Intensivregister</vt:lpstr>
      <vt:lpstr>DIVI Intensivregister</vt:lpstr>
      <vt:lpstr>DIVI Intensivregister</vt:lpstr>
      <vt:lpstr>DIVI Intensivregister</vt:lpstr>
      <vt:lpstr>Anzahl Labortestungen</vt:lpstr>
      <vt:lpstr>Amtshilfeersuchen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Goerlitz, Luise</cp:lastModifiedBy>
  <cp:revision>919</cp:revision>
  <cp:lastPrinted>2020-03-31T05:01:40Z</cp:lastPrinted>
  <dcterms:created xsi:type="dcterms:W3CDTF">2015-11-02T12:29:13Z</dcterms:created>
  <dcterms:modified xsi:type="dcterms:W3CDTF">2020-04-06T10:49:09Z</dcterms:modified>
</cp:coreProperties>
</file>