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0"/>
  </p:notesMasterIdLst>
  <p:sldIdLst>
    <p:sldId id="268" r:id="rId3"/>
    <p:sldId id="267" r:id="rId4"/>
    <p:sldId id="271" r:id="rId5"/>
    <p:sldId id="270" r:id="rId6"/>
    <p:sldId id="269" r:id="rId7"/>
    <p:sldId id="264" r:id="rId8"/>
    <p:sldId id="265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9" autoAdjust="0"/>
  </p:normalViewPr>
  <p:slideViewPr>
    <p:cSldViewPr>
      <p:cViewPr varScale="1">
        <p:scale>
          <a:sx n="70" d="100"/>
          <a:sy n="70" d="100"/>
        </p:scale>
        <p:origin x="-1146" y="-108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7.000 neue Fälle in den letzten</a:t>
            </a:r>
            <a:r>
              <a:rPr lang="de-DE" baseline="0" dirty="0" smtClean="0"/>
              <a:t> 7 Tagen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https://www.santepubliquefrance.fr/recherche/#search=COVID-19%20:%20point%20epidemiologique&amp;sort=date</a:t>
            </a:r>
          </a:p>
          <a:p>
            <a:r>
              <a:rPr lang="de-DE" dirty="0" smtClean="0"/>
              <a:t>https://www.santepubliquefrance.fr/presse/2020/surveillance-epidemiologique-du-covid-19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https://www.gouvernement.fr/info-coronavirus</a:t>
            </a:r>
          </a:p>
          <a:p>
            <a:endParaRPr lang="de-DE" dirty="0" smtClean="0"/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  <a:p>
            <a:endParaRPr lang="de-DE" dirty="0" smtClean="0"/>
          </a:p>
          <a:p>
            <a:r>
              <a:rPr lang="de-DE" dirty="0" smtClean="0"/>
              <a:t>https://www.lemonde.fr/planete/article/2020/04/04/coronavirus-au-premier-week-end-des-vacances-l-armee-de-l-air-poursuit-les-transferts-de-patients_6035521_3244.html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Bevölkerung: Frankreich: 67.000.000</a:t>
            </a:r>
          </a:p>
          <a:p>
            <a:r>
              <a:rPr lang="de-DE" baseline="0" dirty="0" smtClean="0"/>
              <a:t>Ile de France: 12.278.000</a:t>
            </a:r>
          </a:p>
          <a:p>
            <a:r>
              <a:rPr lang="de-DE" baseline="0" dirty="0" smtClean="0"/>
              <a:t>Grand </a:t>
            </a:r>
            <a:r>
              <a:rPr lang="de-DE" baseline="0" dirty="0" err="1" smtClean="0"/>
              <a:t>Est</a:t>
            </a:r>
            <a:r>
              <a:rPr lang="de-DE" baseline="0" dirty="0" smtClean="0"/>
              <a:t>: </a:t>
            </a:r>
            <a:r>
              <a:rPr lang="de-DE" dirty="0" smtClean="0"/>
              <a:t>5.512.000</a:t>
            </a:r>
          </a:p>
          <a:p>
            <a:r>
              <a:rPr lang="de-DE" dirty="0" err="1" smtClean="0"/>
              <a:t>Hauts</a:t>
            </a:r>
            <a:r>
              <a:rPr lang="de-DE" dirty="0" smtClean="0"/>
              <a:t> de France:</a:t>
            </a:r>
            <a:r>
              <a:rPr lang="de-DE" baseline="0" dirty="0" smtClean="0"/>
              <a:t> 5.963.000</a:t>
            </a:r>
          </a:p>
          <a:p>
            <a:r>
              <a:rPr lang="de-DE" baseline="0" dirty="0" smtClean="0"/>
              <a:t>Auvergne Rhone Alpes: 8.032.000</a:t>
            </a:r>
          </a:p>
          <a:p>
            <a:r>
              <a:rPr lang="de-DE" baseline="0" dirty="0" smtClean="0"/>
              <a:t>Bourgogne </a:t>
            </a:r>
            <a:r>
              <a:rPr lang="de-DE" baseline="0" dirty="0" err="1" smtClean="0"/>
              <a:t>Franche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Comté</a:t>
            </a:r>
            <a:r>
              <a:rPr lang="de-DE" baseline="0" dirty="0" smtClean="0"/>
              <a:t>: 2.700.000</a:t>
            </a:r>
          </a:p>
          <a:p>
            <a:r>
              <a:rPr lang="de-DE" baseline="0" dirty="0" err="1" smtClean="0"/>
              <a:t>Corse</a:t>
            </a:r>
            <a:r>
              <a:rPr lang="de-DE" baseline="0" dirty="0" smtClean="0"/>
              <a:t>: 344.700</a:t>
            </a:r>
          </a:p>
          <a:p>
            <a:r>
              <a:rPr lang="de-DE" baseline="0" dirty="0" smtClean="0"/>
              <a:t>PACA: 5.055.700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https://www.mscbs.gob.es/profesionales/saludPublica/ccayes/alertasActual/nCov-China/documentos/Actualizacion_66_COVID-19.pdf</a:t>
            </a:r>
          </a:p>
          <a:p>
            <a:r>
              <a:rPr lang="de-DE" dirty="0" smtClean="0"/>
              <a:t>https://en.wikipedia.org/wiki/2020_coronavirus_pandemic_in_Spain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https://en.wikipedia.org/wiki/2020_coronavirus_pandemic_in_Italy</a:t>
            </a:r>
          </a:p>
          <a:p>
            <a:r>
              <a:rPr lang="de-DE" dirty="0" smtClean="0"/>
              <a:t>http://www.salute.gov.it/portale/nuovocoronavirus/dettaglioContenutiNuovoCoronavirus.jsp?lingua=italiano&amp;id=5351&amp;area=nuovoCoronavirus&amp;menu=vuoto</a:t>
            </a:r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Population: 60.482.984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8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4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1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8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51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7" y="3816252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83" y="332663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08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15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971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48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8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4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51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1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7" y="3816252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83" y="332663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8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33855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6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9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5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85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21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81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4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81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89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92592" cy="369332"/>
          </a:xfrm>
        </p:spPr>
        <p:txBody>
          <a:bodyPr/>
          <a:lstStyle/>
          <a:p>
            <a:r>
              <a:rPr lang="de-DE" sz="2400" dirty="0" smtClean="0"/>
              <a:t>Länder mit &gt; 7.000 neue COVID 19-Fälle in </a:t>
            </a:r>
            <a:r>
              <a:rPr lang="de-DE" sz="2400" dirty="0"/>
              <a:t>den letzten 7 </a:t>
            </a:r>
            <a:r>
              <a:rPr lang="de-DE" sz="2400" dirty="0" smtClean="0"/>
              <a:t>Tagen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06.04.2020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770945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54935"/>
            <a:ext cx="2305144" cy="15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2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3369" y="332656"/>
            <a:ext cx="8092592" cy="738664"/>
          </a:xfrm>
        </p:spPr>
        <p:txBody>
          <a:bodyPr/>
          <a:lstStyle/>
          <a:p>
            <a:r>
              <a:rPr lang="de-DE" sz="2400" dirty="0"/>
              <a:t>Länder mit </a:t>
            </a:r>
            <a:r>
              <a:rPr lang="de-DE" sz="2400" dirty="0" smtClean="0"/>
              <a:t>1.400-7.000 </a:t>
            </a:r>
            <a:r>
              <a:rPr lang="de-DE" sz="2400" dirty="0"/>
              <a:t>neue COVID 19-Fälle </a:t>
            </a: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06.04.2020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8668"/>
            <a:ext cx="775849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92" y="1183332"/>
            <a:ext cx="3106212" cy="30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251520" y="2136055"/>
            <a:ext cx="5328592" cy="41764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800" dirty="0" smtClean="0"/>
              <a:t>Starker Anstieg der Fälle am 31.03.2020 </a:t>
            </a:r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 smtClean="0"/>
              <a:t>Änderung </a:t>
            </a:r>
            <a:r>
              <a:rPr lang="de-DE" sz="1800" dirty="0" smtClean="0"/>
              <a:t>der </a:t>
            </a:r>
            <a:r>
              <a:rPr lang="de-DE" sz="1800" dirty="0" err="1" smtClean="0"/>
              <a:t>Surveillance</a:t>
            </a:r>
            <a:r>
              <a:rPr lang="de-DE" sz="1800" dirty="0" err="1"/>
              <a:t>d</a:t>
            </a:r>
            <a:r>
              <a:rPr lang="de-DE" sz="1800" dirty="0" err="1" smtClean="0"/>
              <a:t>aten</a:t>
            </a:r>
            <a:r>
              <a:rPr lang="de-DE" sz="1800" dirty="0" smtClean="0"/>
              <a:t> </a:t>
            </a:r>
            <a:r>
              <a:rPr lang="de-DE" sz="1800" dirty="0" smtClean="0"/>
              <a:t>in Phase 3 zu bevölkerungsbasierten Datenerhebung seit dem 28.03. </a:t>
            </a:r>
            <a:r>
              <a:rPr lang="de-DE" sz="1800" dirty="0" smtClean="0"/>
              <a:t>(mit Melde- und </a:t>
            </a:r>
            <a:r>
              <a:rPr lang="de-DE" sz="1800" dirty="0" smtClean="0"/>
              <a:t>Implementierungsverzug</a:t>
            </a:r>
            <a:r>
              <a:rPr lang="de-DE" sz="1800" dirty="0" smtClean="0"/>
              <a:t>):</a:t>
            </a:r>
          </a:p>
          <a:p>
            <a:pPr marL="0" indent="0">
              <a:buNone/>
            </a:pPr>
            <a:endParaRPr lang="de-DE" sz="1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de-DE" b="1" dirty="0" smtClean="0"/>
              <a:t>Aufnahme </a:t>
            </a:r>
            <a:r>
              <a:rPr lang="de-DE" b="1" dirty="0" smtClean="0"/>
              <a:t>von Daten aus </a:t>
            </a:r>
            <a:r>
              <a:rPr lang="de-DE" b="1" dirty="0" smtClean="0"/>
              <a:t>Pflegeheimen (</a:t>
            </a:r>
            <a:r>
              <a:rPr lang="de-DE" b="1" dirty="0"/>
              <a:t>b</a:t>
            </a:r>
            <a:r>
              <a:rPr lang="de-DE" b="1" dirty="0" smtClean="0"/>
              <a:t>is </a:t>
            </a:r>
            <a:r>
              <a:rPr lang="de-DE" b="1" dirty="0" smtClean="0"/>
              <a:t>zum 04.04. wurden 21.348 bestätigte oder mögliche Fälle in über 3.500 Einrichtungen (von 10.600) </a:t>
            </a:r>
            <a:r>
              <a:rPr lang="de-DE" b="1" dirty="0" smtClean="0"/>
              <a:t>gemeldet)</a:t>
            </a:r>
            <a:endParaRPr lang="de-DE" b="1" dirty="0" smtClean="0"/>
          </a:p>
          <a:p>
            <a:endParaRPr lang="de-DE" sz="1800" dirty="0"/>
          </a:p>
          <a:p>
            <a:r>
              <a:rPr lang="de-DE" sz="1800" dirty="0"/>
              <a:t>Durchgeführte Tests in KW13: </a:t>
            </a:r>
            <a:r>
              <a:rPr lang="de-DE" sz="1800" dirty="0" smtClean="0"/>
              <a:t>195.408; (Positivanteil in </a:t>
            </a:r>
            <a:r>
              <a:rPr lang="de-DE" sz="1800" dirty="0" smtClean="0"/>
              <a:t>KW13 (Krankenhauslabore): 27</a:t>
            </a:r>
            <a:r>
              <a:rPr lang="de-DE" sz="1800" dirty="0" smtClean="0"/>
              <a:t>%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518457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70.478 Fälle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8.078 Todesfälle (&gt;2.000 in Pflegeheimen)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Fallsterblichkeit: 11,5 %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.:  105,2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144654" y="1768101"/>
            <a:ext cx="5389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solidFill>
                  <a:prstClr val="black"/>
                </a:solidFill>
              </a:rPr>
              <a:t>Grand </a:t>
            </a:r>
            <a:r>
              <a:rPr lang="de-DE" sz="700" dirty="0" err="1">
                <a:solidFill>
                  <a:prstClr val="black"/>
                </a:solidFill>
              </a:rPr>
              <a:t>Est</a:t>
            </a:r>
            <a:endParaRPr lang="de-DE" sz="7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91911" y="1768315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solidFill>
                  <a:prstClr val="black"/>
                </a:solidFill>
              </a:rPr>
              <a:t>Ile </a:t>
            </a:r>
            <a:r>
              <a:rPr lang="de-DE" sz="700" dirty="0">
                <a:solidFill>
                  <a:prstClr val="black"/>
                </a:solidFill>
              </a:rPr>
              <a:t>de France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184808" y="3140968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</a:rPr>
              <a:t>Provence-Alpes-</a:t>
            </a:r>
          </a:p>
          <a:p>
            <a:r>
              <a:rPr lang="de-DE" sz="800" dirty="0" smtClean="0">
                <a:solidFill>
                  <a:prstClr val="black"/>
                </a:solidFill>
              </a:rPr>
              <a:t>Côte </a:t>
            </a:r>
            <a:r>
              <a:rPr lang="de-DE" sz="800" dirty="0" err="1">
                <a:solidFill>
                  <a:prstClr val="black"/>
                </a:solidFill>
              </a:rPr>
              <a:t>d'Azur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055162" y="2204864"/>
            <a:ext cx="18473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700" dirty="0">
              <a:solidFill>
                <a:prstClr val="black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891927" y="2204864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prstClr val="black"/>
                </a:solidFill>
              </a:rPr>
              <a:t>Bourgogne </a:t>
            </a:r>
            <a:endParaRPr lang="de-DE" sz="800" dirty="0" smtClean="0">
              <a:solidFill>
                <a:prstClr val="black"/>
              </a:solidFill>
            </a:endParaRPr>
          </a:p>
          <a:p>
            <a:r>
              <a:rPr lang="de-DE" sz="800" dirty="0" err="1" smtClean="0">
                <a:solidFill>
                  <a:prstClr val="black"/>
                </a:solidFill>
              </a:rPr>
              <a:t>Franche</a:t>
            </a:r>
            <a:r>
              <a:rPr lang="de-DE" sz="800" dirty="0" smtClean="0">
                <a:solidFill>
                  <a:prstClr val="black"/>
                </a:solidFill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</a:rPr>
              <a:t>Comté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541258" y="1422067"/>
            <a:ext cx="8771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>
                <a:solidFill>
                  <a:prstClr val="black"/>
                </a:solidFill>
              </a:rPr>
              <a:t>Hauts</a:t>
            </a:r>
            <a:r>
              <a:rPr lang="de-DE" sz="800" dirty="0">
                <a:solidFill>
                  <a:prstClr val="black"/>
                </a:solidFill>
              </a:rPr>
              <a:t>-de-France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856162" y="2703810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797349" y="2719199"/>
            <a:ext cx="100700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>
                <a:solidFill>
                  <a:prstClr val="black"/>
                </a:solidFill>
              </a:rPr>
              <a:t>Auvergne Rhone Alpes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22" y="4437112"/>
            <a:ext cx="3207578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4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Spain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95536" y="1052736"/>
            <a:ext cx="5400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130.759 </a:t>
            </a:r>
            <a:r>
              <a:rPr lang="de-DE" sz="1600" b="1" dirty="0">
                <a:solidFill>
                  <a:prstClr val="black"/>
                </a:solidFill>
              </a:rPr>
              <a:t>Fälle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12.418 Todesfälle </a:t>
            </a:r>
            <a:r>
              <a:rPr lang="de-DE" sz="1600" b="1" dirty="0">
                <a:solidFill>
                  <a:prstClr val="black"/>
                </a:solidFill>
              </a:rPr>
              <a:t>(</a:t>
            </a:r>
            <a:r>
              <a:rPr lang="de-DE" sz="1600" b="1" dirty="0" smtClean="0">
                <a:solidFill>
                  <a:prstClr val="black"/>
                </a:solidFill>
              </a:rPr>
              <a:t>Fallsterblichkeit:  9,5%) 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Hospitalisierte Fälle: </a:t>
            </a:r>
            <a:r>
              <a:rPr lang="de-DE" sz="1600" b="1" dirty="0" smtClean="0">
                <a:solidFill>
                  <a:prstClr val="black"/>
                </a:solidFill>
              </a:rPr>
              <a:t>58.744  (ICU: 6.861)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/ 100.000 </a:t>
            </a:r>
            <a:r>
              <a:rPr lang="de-DE" sz="1600" b="1" dirty="0" err="1" smtClean="0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217,3</a:t>
            </a:r>
            <a:endParaRPr lang="de-DE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63201"/>
              </p:ext>
            </p:extLst>
          </p:nvPr>
        </p:nvGraphicFramePr>
        <p:xfrm>
          <a:off x="395536" y="4293096"/>
          <a:ext cx="6095999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8" y="2162480"/>
            <a:ext cx="5819159" cy="3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69921" y="609379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14.3.: Landesweiter Notstand</a:t>
            </a:r>
          </a:p>
          <a:p>
            <a:r>
              <a:rPr lang="de-DE" sz="1400" dirty="0"/>
              <a:t>a</a:t>
            </a:r>
            <a:r>
              <a:rPr lang="de-DE" sz="1400" dirty="0" smtClean="0"/>
              <a:t>usgerufen; Ausgangssperre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04461" y="5970683"/>
            <a:ext cx="163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Flugeverb</a:t>
            </a:r>
            <a:r>
              <a:rPr lang="de-DE" sz="1400" dirty="0" smtClean="0"/>
              <a:t>. mit Italien ausgesetzt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797910" y="5822443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Notstand verschärft: Alle Arbeitnehmer </a:t>
            </a:r>
            <a:r>
              <a:rPr lang="de-DE" sz="1400" dirty="0"/>
              <a:t> </a:t>
            </a:r>
            <a:r>
              <a:rPr lang="de-DE" sz="1400" dirty="0" smtClean="0"/>
              <a:t>müssen zu Hause bleiben</a:t>
            </a:r>
            <a:endParaRPr lang="de-DE" sz="1400" dirty="0"/>
          </a:p>
        </p:txBody>
      </p:sp>
      <p:cxnSp>
        <p:nvCxnSpPr>
          <p:cNvPr id="14" name="Gerade Verbindung mit Pfeil 13"/>
          <p:cNvCxnSpPr>
            <a:stCxn id="4" idx="0"/>
          </p:cNvCxnSpPr>
          <p:nvPr/>
        </p:nvCxnSpPr>
        <p:spPr>
          <a:xfrm flipH="1" flipV="1">
            <a:off x="3203848" y="5667542"/>
            <a:ext cx="454205" cy="4262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1" idx="0"/>
          </p:cNvCxnSpPr>
          <p:nvPr/>
        </p:nvCxnSpPr>
        <p:spPr>
          <a:xfrm flipV="1">
            <a:off x="1123552" y="5667542"/>
            <a:ext cx="1035115" cy="3031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2" idx="1"/>
          </p:cNvCxnSpPr>
          <p:nvPr/>
        </p:nvCxnSpPr>
        <p:spPr>
          <a:xfrm flipH="1" flipV="1">
            <a:off x="5000626" y="5700713"/>
            <a:ext cx="797284" cy="4910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Textfeld 1031"/>
          <p:cNvSpPr txBox="1"/>
          <p:nvPr/>
        </p:nvSpPr>
        <p:spPr>
          <a:xfrm>
            <a:off x="6213777" y="2162480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Laborkapazität:</a:t>
            </a:r>
          </a:p>
          <a:p>
            <a:r>
              <a:rPr lang="de-DE" b="1" dirty="0" smtClean="0"/>
              <a:t>Ca. 15.000 Testungen/Tag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231938" y="3152001"/>
            <a:ext cx="247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0070C0"/>
                </a:solidFill>
              </a:rPr>
              <a:t>Blau</a:t>
            </a:r>
            <a:r>
              <a:rPr lang="de-DE" sz="1200" b="1" dirty="0" smtClean="0"/>
              <a:t>: Fälle nach Symptombeginn</a:t>
            </a:r>
          </a:p>
          <a:p>
            <a:r>
              <a:rPr lang="de-DE" sz="1200" b="1" dirty="0" smtClean="0">
                <a:solidFill>
                  <a:srgbClr val="FF0000"/>
                </a:solidFill>
              </a:rPr>
              <a:t>Rot: </a:t>
            </a:r>
            <a:r>
              <a:rPr lang="de-DE" sz="1200" b="1" dirty="0" smtClean="0"/>
              <a:t>Fälle nach Datum der Diagnose</a:t>
            </a:r>
          </a:p>
          <a:p>
            <a:r>
              <a:rPr lang="de-DE" sz="1200" b="1" dirty="0" err="1" smtClean="0">
                <a:solidFill>
                  <a:srgbClr val="92D050"/>
                </a:solidFill>
              </a:rPr>
              <a:t>Grun</a:t>
            </a:r>
            <a:r>
              <a:rPr lang="de-DE" sz="1200" b="1" dirty="0" smtClean="0">
                <a:solidFill>
                  <a:srgbClr val="00B050"/>
                </a:solidFill>
              </a:rPr>
              <a:t>:</a:t>
            </a:r>
            <a:r>
              <a:rPr lang="de-DE" sz="1200" b="1" dirty="0" smtClean="0"/>
              <a:t> Fälle nach Meldedatum</a:t>
            </a:r>
            <a:endParaRPr lang="de-DE" sz="1200" b="1" dirty="0"/>
          </a:p>
        </p:txBody>
      </p:sp>
      <p:sp>
        <p:nvSpPr>
          <p:cNvPr id="3" name="Rechteck 2"/>
          <p:cNvSpPr/>
          <p:nvPr/>
        </p:nvSpPr>
        <p:spPr>
          <a:xfrm>
            <a:off x="1231939" y="2624145"/>
            <a:ext cx="2475965" cy="527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28265"/>
            <a:ext cx="7322696" cy="46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Italien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178749"/>
            <a:ext cx="4752528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 Sans OT" panose="020B0504030101020104" pitchFamily="34" charset="0"/>
              </a:rPr>
              <a:t>128.948  Fälle 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(+4.668)</a:t>
            </a:r>
            <a:endParaRPr lang="de-DE" sz="1400" b="1" dirty="0">
              <a:solidFill>
                <a:prstClr val="black"/>
              </a:solidFill>
              <a:latin typeface="Scala Sans OT" panose="020B05040301010201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 Sans OT" panose="020B0504030101020104" pitchFamily="34" charset="0"/>
              </a:rPr>
              <a:t>15.887Todesfälle (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Fallsterblichkeit : 12,3 </a:t>
            </a:r>
            <a:r>
              <a:rPr lang="de-DE" sz="1400" b="1" dirty="0">
                <a:solidFill>
                  <a:prstClr val="black"/>
                </a:solidFill>
                <a:latin typeface="Scala Sans OT" panose="020B0504030101020104" pitchFamily="34" charset="0"/>
              </a:rPr>
              <a:t>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3.977 Intensivfälle (4,4% der aktiven Fälle)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 Sans OT" panose="020B0504030101020104" pitchFamily="34" charset="0"/>
              </a:rPr>
              <a:t>21.815 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genesen</a:t>
            </a:r>
            <a:endParaRPr lang="de-DE" sz="1400" b="1" dirty="0">
              <a:solidFill>
                <a:prstClr val="black"/>
              </a:solidFill>
              <a:latin typeface="Scala Sans OT" panose="020B05040301010201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Inzidenz </a:t>
            </a:r>
            <a:r>
              <a:rPr lang="de-DE" sz="1400" b="1" dirty="0">
                <a:solidFill>
                  <a:prstClr val="black"/>
                </a:solidFill>
                <a:latin typeface="Scala Sans OT" panose="020B0504030101020104" pitchFamily="34" charset="0"/>
              </a:rPr>
              <a:t>/ 100.000 </a:t>
            </a:r>
            <a:r>
              <a:rPr lang="de-DE" sz="1400" b="1" dirty="0" err="1">
                <a:solidFill>
                  <a:prstClr val="black"/>
                </a:solidFill>
                <a:latin typeface="Scala Sans OT" panose="020B0504030101020104" pitchFamily="34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.: 213</a:t>
            </a:r>
            <a:endParaRPr lang="de-DE" sz="1400" b="1" dirty="0" smtClean="0">
              <a:solidFill>
                <a:srgbClr val="FFFF00"/>
              </a:solidFill>
              <a:latin typeface="Scala Sans OT" panose="020B05040301010201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260270" y="2650306"/>
            <a:ext cx="192479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solidFill>
                  <a:prstClr val="black"/>
                </a:solidFill>
              </a:rPr>
              <a:t>Labor </a:t>
            </a:r>
            <a:r>
              <a:rPr lang="de-DE" sz="1400" b="1" dirty="0" smtClean="0">
                <a:solidFill>
                  <a:prstClr val="black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de-DE" sz="1400" dirty="0" smtClean="0">
                <a:solidFill>
                  <a:prstClr val="black"/>
                </a:solidFill>
              </a:rPr>
              <a:t>Bis </a:t>
            </a:r>
            <a:r>
              <a:rPr lang="de-DE" sz="1400" dirty="0">
                <a:solidFill>
                  <a:prstClr val="black"/>
                </a:solidFill>
              </a:rPr>
              <a:t>zum 04.04.2020 wurden 657.224 Tests durchgeführt (Positivrate: 18,9</a:t>
            </a:r>
            <a:r>
              <a:rPr lang="de-DE" sz="1400" dirty="0" smtClean="0">
                <a:solidFill>
                  <a:prstClr val="black"/>
                </a:solidFill>
              </a:rPr>
              <a:t>%)</a:t>
            </a:r>
          </a:p>
          <a:p>
            <a:r>
              <a:rPr lang="de-DE" sz="1400" dirty="0" smtClean="0">
                <a:solidFill>
                  <a:prstClr val="black"/>
                </a:solidFill>
              </a:rPr>
              <a:t>Seit </a:t>
            </a:r>
            <a:r>
              <a:rPr lang="de-DE" sz="1400" dirty="0">
                <a:solidFill>
                  <a:prstClr val="black"/>
                </a:solidFill>
              </a:rPr>
              <a:t>dem 26.02. nur symptomatische Personen getestet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134996" y="3486486"/>
            <a:ext cx="471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11.3.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9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200" y="1155700"/>
            <a:ext cx="4046298" cy="5302250"/>
          </a:xfrm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Seit dem 1. April 2020 veröffentlicht die Nationale Gesundheitskommission Zahlen zu asymptomatischen Fällen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1.024 </a:t>
            </a:r>
            <a:r>
              <a:rPr lang="de-DE" dirty="0"/>
              <a:t>asymptomatische Fälle </a:t>
            </a:r>
            <a:r>
              <a:rPr lang="de-DE" dirty="0" smtClean="0"/>
              <a:t>stehen unter Beobachtung (davon </a:t>
            </a:r>
            <a:r>
              <a:rPr lang="de-DE" dirty="0"/>
              <a:t>244 importierte Fälle</a:t>
            </a:r>
            <a:r>
              <a:rPr lang="de-DE" dirty="0" smtClean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Anteil </a:t>
            </a:r>
            <a:r>
              <a:rPr lang="de-DE" dirty="0"/>
              <a:t>der asymptomatischen </a:t>
            </a:r>
            <a:r>
              <a:rPr lang="de-DE" dirty="0" smtClean="0"/>
              <a:t>Fälle: 18 </a:t>
            </a:r>
            <a:r>
              <a:rPr lang="de-DE" dirty="0"/>
              <a:t>bis 31 </a:t>
            </a:r>
            <a:r>
              <a:rPr lang="de-DE" dirty="0" smtClean="0"/>
              <a:t>% der </a:t>
            </a:r>
            <a:r>
              <a:rPr lang="de-DE" dirty="0"/>
              <a:t>Gesamtinfektionen </a:t>
            </a:r>
            <a:r>
              <a:rPr lang="de-DE" dirty="0" smtClean="0"/>
              <a:t>aus (präsymtomatisch?)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22 </a:t>
            </a:r>
            <a:r>
              <a:rPr lang="de-DE" dirty="0"/>
              <a:t>von </a:t>
            </a:r>
            <a:r>
              <a:rPr lang="de-DE" dirty="0" smtClean="0"/>
              <a:t>1075 beobachteten </a:t>
            </a:r>
            <a:r>
              <a:rPr lang="de-DE" dirty="0"/>
              <a:t>asymptomatischen Fälle </a:t>
            </a:r>
            <a:r>
              <a:rPr lang="de-DE" dirty="0" smtClean="0"/>
              <a:t>wurden vom1.-4.April symptomatisch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Screening bei Kontakten I. Grades und Reiserückkehrern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196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457201" y="548688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ScalaSansPro-Bold" pitchFamily="50" charset="0"/>
              </a:rPr>
              <a:t>COVID-19/ China – asymptomatische Fälle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1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5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Ningbo-Zentrums/Provinz Zhejiang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Studie </a:t>
            </a:r>
            <a:r>
              <a:rPr lang="de-DE" dirty="0"/>
              <a:t>mit 191 COVID-19-Patienten und 2.147 ihrer engen </a:t>
            </a:r>
            <a:r>
              <a:rPr lang="de-DE" dirty="0" smtClean="0"/>
              <a:t>Kontakten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6,3</a:t>
            </a:r>
            <a:r>
              <a:rPr lang="de-DE" dirty="0"/>
              <a:t>% der Personen, die in engen Kontakt mit symptomatischen COVID-19-Patienten waren, wurden </a:t>
            </a:r>
            <a:r>
              <a:rPr lang="de-DE" dirty="0" smtClean="0"/>
              <a:t>infiziert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4,4</a:t>
            </a:r>
            <a:r>
              <a:rPr lang="de-DE" dirty="0"/>
              <a:t>% der Personen, die in engen Kontakt mit asymptomatischen Fällen standen (</a:t>
            </a:r>
            <a:r>
              <a:rPr lang="de-DE" dirty="0" err="1"/>
              <a:t>n.s</a:t>
            </a:r>
            <a:r>
              <a:rPr lang="de-DE" dirty="0"/>
              <a:t>.)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Studie </a:t>
            </a:r>
            <a:r>
              <a:rPr lang="de-DE" dirty="0"/>
              <a:t>aus Südchina: 7 von 1.500 Personen mit engem Kontakt mit asymptomatischen Fällen infiziert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3-10 % </a:t>
            </a:r>
            <a:r>
              <a:rPr lang="de-DE" dirty="0"/>
              <a:t>der </a:t>
            </a:r>
            <a:r>
              <a:rPr lang="de-DE" dirty="0" smtClean="0"/>
              <a:t>Patienten wurden </a:t>
            </a:r>
            <a:r>
              <a:rPr lang="de-DE" dirty="0"/>
              <a:t>nach </a:t>
            </a:r>
            <a:r>
              <a:rPr lang="de-DE" dirty="0" smtClean="0"/>
              <a:t>Entlassung </a:t>
            </a:r>
            <a:r>
              <a:rPr lang="de-DE" dirty="0"/>
              <a:t>aus dem Krankenhaus </a:t>
            </a:r>
            <a:r>
              <a:rPr lang="de-DE" dirty="0" smtClean="0"/>
              <a:t>erneut </a:t>
            </a:r>
            <a:r>
              <a:rPr lang="de-DE" dirty="0"/>
              <a:t>positiv </a:t>
            </a:r>
            <a:r>
              <a:rPr lang="de-DE" dirty="0" smtClean="0"/>
              <a:t>getestet (Frage nach Art </a:t>
            </a:r>
            <a:r>
              <a:rPr lang="de-DE" dirty="0"/>
              <a:t>und Weise der Probenentnahme und -</a:t>
            </a:r>
            <a:r>
              <a:rPr lang="de-DE" dirty="0" smtClean="0"/>
              <a:t>handhabung, Testqualität etc.)</a:t>
            </a:r>
            <a:endParaRPr lang="de-DE" dirty="0"/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457201" y="548688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ScalaSansPro-Bold" pitchFamily="50" charset="0"/>
              </a:rPr>
              <a:t>COVID-19/ China – asymptomatische Fälle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1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Bildschirmpräsentation (4:3)</PresentationFormat>
  <Paragraphs>91</Paragraphs>
  <Slides>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Office-Design</vt:lpstr>
      <vt:lpstr>1_Office-Design</vt:lpstr>
      <vt:lpstr>Länder mit &gt; 7.000 neue COVID 19-Fälle in den letzten 7 Tagen</vt:lpstr>
      <vt:lpstr>Länder mit 1.400-7.000 neue COVID 19-Fälle in den letzten 7 Tagen</vt:lpstr>
      <vt:lpstr>COVID-19/ Frankreich</vt:lpstr>
      <vt:lpstr>COVID-19/ Spain</vt:lpstr>
      <vt:lpstr>COVID-19/ Italien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Jansen, Andreas</cp:lastModifiedBy>
  <cp:revision>141</cp:revision>
  <dcterms:created xsi:type="dcterms:W3CDTF">2020-03-24T07:57:46Z</dcterms:created>
  <dcterms:modified xsi:type="dcterms:W3CDTF">2020-04-06T10:24:22Z</dcterms:modified>
</cp:coreProperties>
</file>