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428" r:id="rId3"/>
    <p:sldId id="431" r:id="rId4"/>
    <p:sldId id="430" r:id="rId5"/>
    <p:sldId id="433" r:id="rId6"/>
    <p:sldId id="435" r:id="rId7"/>
    <p:sldId id="436" r:id="rId8"/>
    <p:sldId id="429" r:id="rId9"/>
    <p:sldId id="432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348" r:id="rId19"/>
    <p:sldId id="445" r:id="rId20"/>
    <p:sldId id="446" r:id="rId21"/>
    <p:sldId id="447" r:id="rId22"/>
    <p:sldId id="448" r:id="rId23"/>
    <p:sldId id="450" r:id="rId24"/>
    <p:sldId id="451" r:id="rId2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E9EDF4"/>
    <a:srgbClr val="006EC7"/>
    <a:srgbClr val="367BB8"/>
    <a:srgbClr val="338BD2"/>
    <a:srgbClr val="4D8AD2"/>
    <a:srgbClr val="66A8DD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6278" autoAdjust="0"/>
  </p:normalViewPr>
  <p:slideViewPr>
    <p:cSldViewPr snapToGrid="0" snapToObjects="1">
      <p:cViewPr>
        <p:scale>
          <a:sx n="125" d="100"/>
          <a:sy n="125" d="100"/>
        </p:scale>
        <p:origin x="-142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68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r>
              <a:rPr lang="de-DE" dirty="0" smtClean="0"/>
              <a:t>Quelle: Ordner des aktuellen Lageberichts S:\Projekte\RKI_nCoV-Lage\3.Kommunikation\3.7.Lageberichte; CSV-Dateien zu Trendanalysen von Alexander Ulrich </a:t>
            </a:r>
          </a:p>
          <a:p>
            <a:endParaRPr lang="de-DE" dirty="0" smtClean="0"/>
          </a:p>
          <a:p>
            <a:r>
              <a:rPr lang="de-DE" dirty="0" smtClean="0"/>
              <a:t>Top 15 Landkreis nach Fällen: top15_cases; </a:t>
            </a:r>
          </a:p>
          <a:p>
            <a:r>
              <a:rPr lang="de-DE" dirty="0" smtClean="0"/>
              <a:t>Top 15 Landkreis nach Inzidenzen: top15_incidence</a:t>
            </a:r>
          </a:p>
          <a:p>
            <a:r>
              <a:rPr lang="de-DE" dirty="0" smtClean="0"/>
              <a:t>Exponentieller Trend</a:t>
            </a:r>
            <a:r>
              <a:rPr lang="de-DE" sz="1400" dirty="0" smtClean="0"/>
              <a:t>: top15_expgrowth</a:t>
            </a:r>
          </a:p>
          <a:p>
            <a:r>
              <a:rPr lang="de-DE" sz="1400" dirty="0" smtClean="0"/>
              <a:t>Exportierte Fälle: top15_export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Datenquelle: Covid19_Liste, Datenblätter: </a:t>
            </a:r>
            <a:r>
              <a:rPr lang="de-DE" dirty="0" smtClean="0"/>
              <a:t>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Bundesland/Anzahl Nennungen: 2. </a:t>
            </a:r>
            <a:r>
              <a:rPr lang="de-DE" dirty="0" smtClean="0"/>
              <a:t>Ebene</a:t>
            </a:r>
            <a:r>
              <a:rPr lang="de-DE" baseline="0" dirty="0" smtClean="0"/>
              <a:t>; nach Deutschland filtern 	</a:t>
            </a:r>
          </a:p>
          <a:p>
            <a:pPr defTabSz="457886">
              <a:defRPr/>
            </a:pPr>
            <a:r>
              <a:rPr lang="de-DE" dirty="0"/>
              <a:t>Häufig genannte Kreise: 3. Ebene; nach Bundesländern filtern</a:t>
            </a:r>
            <a:endParaRPr lang="de-DE" baseline="0" dirty="0" smtClean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271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Vergleiche</a:t>
            </a:r>
            <a:r>
              <a:rPr lang="de-DE" baseline="0" dirty="0" smtClean="0"/>
              <a:t>:</a:t>
            </a:r>
          </a:p>
          <a:p>
            <a:pPr defTabSz="457886">
              <a:defRPr/>
            </a:pPr>
            <a:r>
              <a:rPr lang="de-DE" baseline="0" dirty="0" smtClean="0"/>
              <a:t>Lageprotokoll, unter: S:\Projekte\RKI_nCoV-Lage\1.Lagemanagement\1.2.Lageprotokolle\Lageprotokoll_nCoV.xlsx </a:t>
            </a:r>
          </a:p>
          <a:p>
            <a:pPr defTabSz="457886">
              <a:defRPr/>
            </a:pPr>
            <a:r>
              <a:rPr lang="de-DE" baseline="0" dirty="0" smtClean="0"/>
              <a:t>Einsatzteams, unter: S:\Projekte\RKI_nCoV-Lage\5.Unterstützung_im_Feld\Covid-19_Bereitschaft_für_BL-Einsätze.xlsx, Reiter: Teams im Einsatz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r>
              <a:rPr lang="de-DE" dirty="0"/>
              <a:t>Datenquelle: Covid19_Liste, Datenblätter: </a:t>
            </a:r>
          </a:p>
          <a:p>
            <a:pPr defTabSz="457886">
              <a:defRPr/>
            </a:pPr>
            <a:r>
              <a:rPr lang="de-DE" dirty="0"/>
              <a:t>Gesamtzahl Fälle: bestätigte Fälle (00 Uhr)</a:t>
            </a:r>
          </a:p>
          <a:p>
            <a:pPr defTabSz="457886">
              <a:defRPr/>
            </a:pPr>
            <a:r>
              <a:rPr lang="de-DE" dirty="0"/>
              <a:t>Anzahl Todesfälle: bestätigte Fälle (00 Uhr), Filter </a:t>
            </a:r>
            <a:r>
              <a:rPr lang="de-DE" dirty="0" err="1"/>
              <a:t>VerstorbenStatus</a:t>
            </a:r>
            <a:r>
              <a:rPr lang="de-DE" dirty="0"/>
              <a:t>=Ja</a:t>
            </a:r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Bundesländer: </a:t>
            </a:r>
            <a:r>
              <a:rPr lang="de-DE" dirty="0" err="1"/>
              <a:t>MeldeBundesland</a:t>
            </a:r>
            <a:endParaRPr lang="de-DE" dirty="0"/>
          </a:p>
          <a:p>
            <a:pPr defTabSz="457886">
              <a:defRPr/>
            </a:pPr>
            <a:r>
              <a:rPr lang="de-DE" dirty="0" smtClean="0">
                <a:solidFill>
                  <a:schemeClr val="tx1"/>
                </a:solidFill>
              </a:rPr>
              <a:t>Betroffene Landkreise: Meldelandkreis</a:t>
            </a:r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86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86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86">
              <a:defRPr/>
            </a:pPr>
            <a:endParaRPr lang="de-DE" dirty="0"/>
          </a:p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06.04.2020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529" y="69269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2459"/>
              </p:ext>
            </p:extLst>
          </p:nvPr>
        </p:nvGraphicFramePr>
        <p:xfrm>
          <a:off x="473529" y="21571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07.04.2020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99.225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+ 3.834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1.607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+ 173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+ 12%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33.300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42086"/>
              </p:ext>
            </p:extLst>
          </p:nvPr>
        </p:nvGraphicFramePr>
        <p:xfrm>
          <a:off x="236765" y="519637"/>
          <a:ext cx="6800849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199"/>
                <a:gridCol w="6343650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99.225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6" y="1028699"/>
            <a:ext cx="7558494" cy="53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8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13674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34.835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96" y="1505223"/>
            <a:ext cx="7071784" cy="503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3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5-Tage-Inzidenz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187595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24.728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mit 5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"/>
          <a:stretch/>
        </p:blipFill>
        <p:spPr bwMode="auto">
          <a:xfrm>
            <a:off x="311329" y="1440180"/>
            <a:ext cx="7035272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3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 in Deutschland: 3-Tage-Inzidenz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188608"/>
              </p:ext>
            </p:extLst>
          </p:nvPr>
        </p:nvGraphicFramePr>
        <p:xfrm>
          <a:off x="236765" y="519637"/>
          <a:ext cx="6784521" cy="85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12.160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de-DE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51-100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de-DE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3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101-500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452185"/>
            <a:ext cx="6950581" cy="502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Geographische Verteilung: Vergleich mit Vorwoche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765" y="654166"/>
            <a:ext cx="8198575" cy="57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Bundesländer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07.04.2020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3" y="1182099"/>
            <a:ext cx="7525837" cy="53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6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Trendanalyse der Kreise mit den meisten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07.04.2020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55122" y="812766"/>
            <a:ext cx="7086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nach Erkrankungs- bzw. Meldedatum-Diagnoseverzug v. 5 Tagen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1182098"/>
            <a:ext cx="7455658" cy="5256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Top 15 Kreise mit exportierten Fällen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07.04.2020</a:t>
            </a:r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419"/>
              </p:ext>
            </p:extLst>
          </p:nvPr>
        </p:nvGraphicFramePr>
        <p:xfrm>
          <a:off x="236765" y="911522"/>
          <a:ext cx="7147318" cy="5359555"/>
        </p:xfrm>
        <a:graphic>
          <a:graphicData uri="http://schemas.openxmlformats.org/drawingml/2006/table">
            <a:tbl>
              <a:tblPr/>
              <a:tblGrid>
                <a:gridCol w="313553"/>
                <a:gridCol w="1131028"/>
                <a:gridCol w="671899"/>
                <a:gridCol w="1030243"/>
                <a:gridCol w="671899"/>
                <a:gridCol w="985450"/>
                <a:gridCol w="671899"/>
                <a:gridCol w="999448"/>
                <a:gridCol w="671899"/>
              </a:tblGrid>
              <a:tr h="434272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Rang</a:t>
                      </a:r>
                    </a:p>
                  </a:txBody>
                  <a:tcPr marL="8535" marR="8535" marT="8535" marB="0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Fällen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15 Landkreise nach Inzidenz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7-Tages Inzidenz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Exponentieller Trend</a:t>
                      </a:r>
                    </a:p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35" marR="8535" marT="85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5" marR="8535" marT="853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München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Tirschenreuth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Hersfeld-Rotenburg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406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Hamburg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Wunsiedel </a:t>
                      </a:r>
                      <a:r>
                        <a:rPr lang="de-D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i.Fichtelgebirge</a:t>
                      </a:r>
                      <a:endParaRPr lang="de-D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Wilhelmshaven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7856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Köln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Wunsiedel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i.Fichtelgebirge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Rottal-Inn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Nordsachsen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Heinsberg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Hohenlohekreis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Neustadt </a:t>
                      </a:r>
                      <a:r>
                        <a:rPr lang="de-D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a.d.Waldnaab</a:t>
                      </a:r>
                      <a:endParaRPr lang="de-D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Vulkaneifel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StadtRegion Aachen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SK Straubing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Donau-Ries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4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Rosenheim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Neustadt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a.d.Waldnaab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Rosenheim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Holzminden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73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Esslingen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Rottal-Inn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SK Weiden </a:t>
                      </a:r>
                      <a:r>
                        <a:rPr lang="de-D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i.d.OPf</a:t>
                      </a:r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Weimarer 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19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 Hannover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Miesbach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Sigmaringen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Amberg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467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Ludwigsburg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Altötting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Merzig-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Wadern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5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Tübingen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Sigmaringen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Dachau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Stadtverband Saarbrücken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03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Stuttgart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Freising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Traunstein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Sonneberg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60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Böblingen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Straubing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Straubing-Bogen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Ansbach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5019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München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Weiden </a:t>
                      </a:r>
                      <a:r>
                        <a:rPr lang="de-D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i.d.OPf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Freising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Saale-Holzland-Kreis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Tirschenreuth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 Rosenheim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Miesbach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Kyffhäuserkreis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2631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Rems-Murr-Kreis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Dachau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LK Mühldorf </a:t>
                      </a:r>
                      <a:r>
                        <a:rPr lang="de-DE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a.Inn</a:t>
                      </a:r>
                      <a:endParaRPr lang="de-DE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Amberg-Sulzbach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5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9694" y="184865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Expositionsorte national </a:t>
            </a:r>
            <a:r>
              <a:rPr lang="de-DE" sz="1600" b="0" dirty="0">
                <a:solidFill>
                  <a:schemeClr val="tx1"/>
                </a:solidFill>
              </a:rPr>
              <a:t>(Datenstand </a:t>
            </a:r>
            <a:r>
              <a:rPr lang="de-DE" sz="1600" b="0" dirty="0" smtClean="0">
                <a:solidFill>
                  <a:schemeClr val="tx1"/>
                </a:solidFill>
              </a:rPr>
              <a:t>07.04.2020, </a:t>
            </a:r>
            <a:r>
              <a:rPr lang="de-DE" sz="1600" b="0" dirty="0">
                <a:solidFill>
                  <a:schemeClr val="tx1"/>
                </a:solidFill>
              </a:rPr>
              <a:t>0:00 </a:t>
            </a:r>
            <a:r>
              <a:rPr lang="de-DE" sz="1600" b="0" dirty="0" smtClean="0">
                <a:solidFill>
                  <a:schemeClr val="tx1"/>
                </a:solidFill>
              </a:rPr>
              <a:t>Uhr)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74476"/>
              </p:ext>
            </p:extLst>
          </p:nvPr>
        </p:nvGraphicFramePr>
        <p:xfrm>
          <a:off x="529165" y="894446"/>
          <a:ext cx="8167159" cy="5697461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342685"/>
                <a:gridCol w="1740891"/>
                <a:gridCol w="4083583"/>
              </a:tblGrid>
              <a:tr h="46579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u="none" strike="noStrike" dirty="0" smtClean="0">
                          <a:effectLst/>
                        </a:rPr>
                        <a:t>Bundesland (Expositionsort)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effectLst/>
                        </a:rPr>
                        <a:t>Anzahl Nennungen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200" u="none" strike="noStrike" dirty="0">
                          <a:effectLst/>
                        </a:rPr>
                        <a:t>Häufig genannte </a:t>
                      </a:r>
                      <a:r>
                        <a:rPr lang="de-DE" sz="1200" u="none" strike="noStrike" dirty="0" smtClean="0">
                          <a:effectLst/>
                        </a:rPr>
                        <a:t>Kreise </a:t>
                      </a:r>
                    </a:p>
                    <a:p>
                      <a:pPr algn="r" fontAlgn="ctr"/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anchor="ctr"/>
                </a:tc>
              </a:tr>
              <a:tr h="43929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Bayern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12472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Rosenheim:  1260; Tirschenreuth: 827; </a:t>
                      </a:r>
                    </a:p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Freising: 623; LK Dachau: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478, Nürnberg 449</a:t>
                      </a:r>
                    </a:p>
                  </a:txBody>
                  <a:tcPr anchor="ctr"/>
                </a:tc>
              </a:tr>
              <a:tr h="45630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Nordrhein-Westfalen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11520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Aachen: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1207, </a:t>
                      </a:r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</a:t>
                      </a:r>
                      <a:r>
                        <a:rPr lang="de-DE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: 1031, </a:t>
                      </a:r>
                      <a:r>
                        <a:rPr lang="de-DE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Borken: 565, LK Steinfurt 499, SK Essen 463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64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Baden-Württemberg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SK Freiburg i. Breisgau: 410, LK Esslingen: 406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Niedersachsen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3314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LK Osnabrück: 441, SK Osnabrück 283; LK Harburg 276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Berlin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2608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Mitte: 419, Neukölln: 312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Hessen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2058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Rheinland-Pfalz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955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de-DE" sz="12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Mayen-Koblenz: </a:t>
                      </a:r>
                      <a:r>
                        <a:rPr lang="de-DE" sz="12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208</a:t>
                      </a:r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Brandenburg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09406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Hamburg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Thüringen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Saarland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Schleswig-Holstein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Sachsen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Sachsen-Anhalt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5895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Mecklenburg-Vorpommern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947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Bremen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endParaRPr lang="de-D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19693" y="523419"/>
            <a:ext cx="538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Deutschland als Expositionsland: </a:t>
            </a:r>
            <a:r>
              <a:rPr lang="de-DE" dirty="0" smtClean="0"/>
              <a:t>44.195 </a:t>
            </a:r>
            <a:r>
              <a:rPr lang="de-DE" dirty="0" smtClean="0"/>
              <a:t>Nennungen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618282"/>
              </p:ext>
            </p:extLst>
          </p:nvPr>
        </p:nvGraphicFramePr>
        <p:xfrm>
          <a:off x="209550" y="1635125"/>
          <a:ext cx="8085887" cy="1433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66247"/>
                <a:gridCol w="1499841"/>
                <a:gridCol w="816668"/>
                <a:gridCol w="1903131"/>
              </a:tblGrid>
              <a:tr h="310718">
                <a:tc>
                  <a:txBody>
                    <a:bodyPr/>
                    <a:lstStyle/>
                    <a:p>
                      <a:pPr algn="l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Anzahl_Covid19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Prozent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>
                          <a:effectLst/>
                        </a:rPr>
                        <a:t>Differenz zum Vortag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in intensivmedizinischer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2.424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Aktuell: davon beatmet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abgeschlossene Behandlung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</a:t>
                      </a:r>
                    </a:p>
                  </a:txBody>
                  <a:tcPr marL="9525" marR="9525" marT="9525" marB="0" anchor="ctr"/>
                </a:tc>
              </a:tr>
              <a:tr h="28067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Gesamt: davon verstorben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3956"/>
              </p:ext>
            </p:extLst>
          </p:nvPr>
        </p:nvGraphicFramePr>
        <p:xfrm>
          <a:off x="307239" y="3482442"/>
          <a:ext cx="7783372" cy="14414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19210"/>
                <a:gridCol w="1407157"/>
                <a:gridCol w="1451130"/>
                <a:gridCol w="787173"/>
                <a:gridCol w="913942"/>
                <a:gridCol w="1904760"/>
              </a:tblGrid>
              <a:tr h="37465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Low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High care ICU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ECMO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Gesamt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de-DE" sz="1600" b="1" u="none" strike="noStrike" kern="1200" dirty="0">
                          <a:effectLst/>
                        </a:rPr>
                        <a:t>Differenz zum Vortag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Belegt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999</a:t>
                      </a:r>
                    </a:p>
                  </a:txBody>
                  <a:tcPr marL="9525" marR="9525" marT="9525" marB="0" anchor="ctr"/>
                </a:tc>
              </a:tr>
              <a:tr h="3524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9.697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677</a:t>
                      </a:r>
                    </a:p>
                  </a:txBody>
                  <a:tcPr marL="9525" marR="9525" marT="9525" marB="0" anchor="ctr"/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 in 24 h</a:t>
                      </a:r>
                      <a:endParaRPr lang="de-DE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5.475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9.178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402336" y="5303520"/>
            <a:ext cx="8251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Prognose Prof. Busse: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1000 Covid-19 Fälle benötigen ca. 400-500 ICU-Bettentage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Daher: bei ca. 15.000 </a:t>
            </a:r>
            <a:r>
              <a:rPr lang="de-DE" sz="1600" dirty="0"/>
              <a:t>zur Verfügung stehenden Betten </a:t>
            </a:r>
            <a:r>
              <a:rPr lang="de-DE" sz="1600" dirty="0" smtClean="0"/>
              <a:t>würde Kapazität </a:t>
            </a:r>
            <a:r>
              <a:rPr lang="de-DE" sz="1600" dirty="0"/>
              <a:t>für 30.000-37.500 Neuinfizierte pro </a:t>
            </a:r>
            <a:r>
              <a:rPr lang="de-DE" sz="1600" dirty="0" smtClean="0"/>
              <a:t>Tag reichen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05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164911"/>
              </p:ext>
            </p:extLst>
          </p:nvPr>
        </p:nvGraphicFramePr>
        <p:xfrm>
          <a:off x="236765" y="1114381"/>
          <a:ext cx="8093074" cy="4821598"/>
        </p:xfrm>
        <a:graphic>
          <a:graphicData uri="http://schemas.openxmlformats.org/drawingml/2006/table">
            <a:tbl>
              <a:tblPr/>
              <a:tblGrid>
                <a:gridCol w="2408080"/>
                <a:gridCol w="1289721"/>
                <a:gridCol w="1758710"/>
                <a:gridCol w="1382918"/>
                <a:gridCol w="1253645"/>
              </a:tblGrid>
              <a:tr h="50581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Fälle/100.000 Einw.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9032" marR="9032" marT="9032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19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032" marR="9032" marT="9032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759732"/>
              </p:ext>
            </p:extLst>
          </p:nvPr>
        </p:nvGraphicFramePr>
        <p:xfrm>
          <a:off x="117042" y="1857383"/>
          <a:ext cx="8697774" cy="43166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50670"/>
                <a:gridCol w="614477"/>
                <a:gridCol w="380390"/>
                <a:gridCol w="402336"/>
                <a:gridCol w="358445"/>
                <a:gridCol w="416966"/>
                <a:gridCol w="402336"/>
                <a:gridCol w="424282"/>
                <a:gridCol w="409651"/>
                <a:gridCol w="358445"/>
                <a:gridCol w="365760"/>
                <a:gridCol w="373075"/>
                <a:gridCol w="373075"/>
                <a:gridCol w="365760"/>
                <a:gridCol w="314554"/>
                <a:gridCol w="307238"/>
                <a:gridCol w="329184"/>
                <a:gridCol w="351130"/>
              </a:tblGrid>
              <a:tr h="277937">
                <a:tc>
                  <a:txBody>
                    <a:bodyPr/>
                    <a:lstStyle/>
                    <a:p>
                      <a:pPr algn="l" fontAlgn="b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Gesamt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BE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NRW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BB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BY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HE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RP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TH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NI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MV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BW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HB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SH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ST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Kliniken/Abteilungen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COVID.19.aktuell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COVID.19.beatmet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COVID.19.kumulativ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COVID.19.verstorben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ICU.low.care..frei.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>
                          <a:effectLst/>
                          <a:latin typeface="+mj-lt"/>
                        </a:rPr>
                        <a:t>ICU.low.care..belegt.</a:t>
                      </a:r>
                      <a:endParaRPr lang="de-DE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ICU.low.care.in.24.h..Anzahl.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274</a:t>
                      </a:r>
                    </a:p>
                  </a:txBody>
                  <a:tcPr marL="9525" marR="9525" marT="9525" marB="0" anchor="b"/>
                </a:tc>
              </a:tr>
              <a:tr h="42552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ICU.high.care..belegt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ICU.high.care.in.24.h..Anzahl.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ICU.ECMO..frei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 err="1">
                          <a:effectLst/>
                          <a:latin typeface="+mj-lt"/>
                        </a:rPr>
                        <a:t>ICU.ECMO..belegt</a:t>
                      </a:r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77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dirty="0">
                          <a:effectLst/>
                          <a:latin typeface="+mj-lt"/>
                        </a:rPr>
                        <a:t>ICU.ECMO.care.in.24.h..Anzahl.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DIVI Intensivregister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5122" y="544129"/>
            <a:ext cx="4050335" cy="36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Datenstand 04.04.2020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55122" y="911522"/>
            <a:ext cx="6784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Aktuelle Anzahl meldender Kliniken/Abteilungen im Register:  1.052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6" y="1407871"/>
            <a:ext cx="4324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66" y="1407870"/>
            <a:ext cx="41910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Labortestungen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 r="21766"/>
          <a:stretch/>
        </p:blipFill>
        <p:spPr bwMode="auto">
          <a:xfrm>
            <a:off x="223801" y="1047553"/>
            <a:ext cx="7829119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9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Amtshilfeersuchen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86776"/>
              </p:ext>
            </p:extLst>
          </p:nvPr>
        </p:nvGraphicFramePr>
        <p:xfrm>
          <a:off x="236765" y="647365"/>
          <a:ext cx="8750812" cy="555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92"/>
                <a:gridCol w="926043"/>
                <a:gridCol w="1104900"/>
                <a:gridCol w="3882177"/>
                <a:gridCol w="1943100"/>
              </a:tblGrid>
              <a:tr h="323831"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Bundesland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Kreis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Datum Beginn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Details</a:t>
                      </a:r>
                      <a:endParaRPr lang="de-D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dirty="0" smtClean="0"/>
                        <a:t>RKI-Mitarbeitende</a:t>
                      </a:r>
                      <a:endParaRPr lang="de-DE" sz="11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Starnberg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30.01.2020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WEBASO-Cluster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 Zeitlmann,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Andreas Reich,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Sonja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Muller, </a:t>
                      </a:r>
                      <a:r>
                        <a:rPr lang="de-DE" sz="1000" dirty="0" smtClean="0"/>
                        <a:t>Kirsten Pörtner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Heinsberg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27.02.2020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Fälle nach Karnevalsveranstaltung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Juliane Seidel,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Madlen</a:t>
                      </a:r>
                      <a:r>
                        <a:rPr lang="de-DE" sz="1000" dirty="0" smtClean="0"/>
                        <a:t> Schranz,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Doreen</a:t>
                      </a:r>
                      <a:r>
                        <a:rPr lang="de-DE" sz="1000" baseline="0" dirty="0" smtClean="0"/>
                        <a:t> Staat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Telefonische Beratung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01.03.2020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Fachliche Unterstützung des RKI bei den vielfältigen Anfragen Ministerium für Arbeit, Gesundheit und Soziales in NRW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err="1" smtClean="0"/>
                        <a:t>Muna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Abu Sin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Freising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05.03.2020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Ausbruchs im Landkreis,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 Jennifer Bender, Nadine Zeitlmann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Mitte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9.03., 22.03.2020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Cluster</a:t>
                      </a:r>
                      <a:r>
                        <a:rPr lang="de-DE" sz="1000" baseline="0" dirty="0" smtClean="0"/>
                        <a:t> im </a:t>
                      </a:r>
                      <a:r>
                        <a:rPr lang="de-DE" sz="1000" dirty="0" smtClean="0"/>
                        <a:t>Zusammenhang mit einem Großraumbüro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Nadine</a:t>
                      </a:r>
                      <a:r>
                        <a:rPr lang="de-DE" sz="1000" baseline="0" dirty="0" smtClean="0"/>
                        <a:t> Muller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Nürnberg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10.03.2020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in Arztpraxis mit SARS-CoV-2-positivem Arzt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Sonia </a:t>
                      </a:r>
                      <a:r>
                        <a:rPr lang="de-DE" sz="1000" dirty="0" err="1" smtClean="0"/>
                        <a:t>Boender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Kai Michaelis,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Jennifer Bender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BY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Tirschenreuth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19.03.2020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40 Fälle nach </a:t>
                      </a:r>
                      <a:r>
                        <a:rPr lang="de-DE" sz="1000" dirty="0" smtClean="0"/>
                        <a:t>Starkbierfest;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Europäisches </a:t>
                      </a:r>
                      <a:r>
                        <a:rPr lang="de-DE" sz="1000" dirty="0" smtClean="0"/>
                        <a:t>mobiles Labor angefordert (Kapazität bis zu 100 Proben/Tag)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Michael Brandl,</a:t>
                      </a:r>
                      <a:r>
                        <a:rPr lang="de-DE" sz="1000" baseline="0" dirty="0" smtClean="0"/>
                        <a:t> S</a:t>
                      </a:r>
                      <a:r>
                        <a:rPr lang="de-DE" sz="1000" dirty="0" smtClean="0"/>
                        <a:t>ybille </a:t>
                      </a:r>
                      <a:r>
                        <a:rPr lang="de-DE" sz="1000" dirty="0" err="1" smtClean="0"/>
                        <a:t>Rehmet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Sankt Wendel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20.03.2020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im Krankenhaus mit SARS-CoV2-positiven Mitarbeitern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 Kirsten Pörtner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Wittenberg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26.03.2020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Großer Ausbruch LK Wittenberg – Unterstützung bei </a:t>
                      </a:r>
                      <a:r>
                        <a:rPr lang="de-DE" sz="1000" dirty="0" err="1" smtClean="0"/>
                        <a:t>KoNa</a:t>
                      </a:r>
                      <a:r>
                        <a:rPr lang="de-DE" sz="1000" dirty="0" smtClean="0"/>
                        <a:t>  in Altenpflegeheim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Christina Frank,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Marina Lewandowsky,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Neil Saad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HH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Hamburg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30.03.2020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Probleme mit der Datenerfassung und Übermittlung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Herman Claus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BB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Potsdam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</a:t>
                      </a:r>
                      <a:r>
                        <a:rPr lang="de-DE" sz="1000" dirty="0" smtClean="0"/>
                        <a:t>im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Ernst-von-Bergmann-Klinikum </a:t>
                      </a:r>
                      <a:r>
                        <a:rPr lang="de-DE" sz="1000" dirty="0" smtClean="0"/>
                        <a:t>Potsdam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Muna</a:t>
                      </a:r>
                      <a:r>
                        <a:rPr lang="de-DE" sz="1000" dirty="0" smtClean="0"/>
                        <a:t> Abu Sin,</a:t>
                      </a:r>
                      <a:r>
                        <a:rPr lang="de-DE" sz="1000" baseline="0" dirty="0" smtClean="0"/>
                        <a:t> Felix </a:t>
                      </a:r>
                      <a:r>
                        <a:rPr lang="de-DE" sz="1000" baseline="0" dirty="0" err="1" smtClean="0"/>
                        <a:t>Moek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ST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Halberstadt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03.04.2020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Ausbruch in </a:t>
                      </a:r>
                      <a:r>
                        <a:rPr lang="de-DE" sz="1000" dirty="0" smtClean="0"/>
                        <a:t>einer Flüchtlingsunterkunft</a:t>
                      </a:r>
                      <a:endParaRPr lang="de-DE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Sabine </a:t>
                      </a:r>
                      <a:r>
                        <a:rPr lang="de-DE" sz="1000" dirty="0" err="1" smtClean="0"/>
                        <a:t>Vygen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err="1" smtClean="0"/>
                        <a:t>Navina</a:t>
                      </a:r>
                      <a:r>
                        <a:rPr lang="de-DE" sz="1000" dirty="0" smtClean="0"/>
                        <a:t> </a:t>
                      </a:r>
                      <a:r>
                        <a:rPr lang="de-DE" sz="1000" dirty="0" err="1" smtClean="0"/>
                        <a:t>Sarma</a:t>
                      </a:r>
                      <a:endParaRPr lang="de-DE" sz="1000" dirty="0"/>
                    </a:p>
                  </a:txBody>
                  <a:tcPr/>
                </a:tc>
              </a:tr>
              <a:tr h="372627"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BE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 smtClean="0"/>
                        <a:t>Hellersdorf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03.04.2020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/>
                        <a:t>Ausbruch in Unfallkrankenhaus – 3 nosokomiale Infektionen, 25 MA positiv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000" dirty="0" smtClean="0"/>
                        <a:t>Tim </a:t>
                      </a:r>
                      <a:r>
                        <a:rPr lang="de-DE" sz="1000" dirty="0" err="1" smtClean="0"/>
                        <a:t>Eckmanns</a:t>
                      </a:r>
                      <a:r>
                        <a:rPr lang="de-DE" sz="1000" dirty="0" smtClean="0"/>
                        <a:t>,</a:t>
                      </a:r>
                      <a:r>
                        <a:rPr lang="de-DE" sz="1000" baseline="0" dirty="0" smtClean="0"/>
                        <a:t> </a:t>
                      </a:r>
                      <a:r>
                        <a:rPr lang="de-DE" sz="1000" dirty="0" smtClean="0"/>
                        <a:t>Sebastian </a:t>
                      </a:r>
                      <a:r>
                        <a:rPr lang="de-DE" sz="1000" dirty="0" smtClean="0"/>
                        <a:t>Haller</a:t>
                      </a:r>
                      <a:endParaRPr lang="de-DE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5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Neue Themen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26570" y="1174537"/>
            <a:ext cx="7666265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Ab </a:t>
            </a:r>
            <a:r>
              <a:rPr lang="de-DE" dirty="0" smtClean="0"/>
              <a:t>Ostern keine </a:t>
            </a:r>
            <a:r>
              <a:rPr lang="de-DE" dirty="0"/>
              <a:t>Risikogebiete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DIVI-Plattform umgestellt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06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Erkrankungsbeginn, alternativ Meldedatum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100138"/>
            <a:ext cx="83947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Epicurve</a:t>
            </a:r>
            <a:r>
              <a:rPr lang="de-DE" sz="2000" dirty="0" smtClean="0">
                <a:solidFill>
                  <a:schemeClr val="bg1"/>
                </a:solidFill>
              </a:rPr>
              <a:t> nach Meldedatum </a:t>
            </a:r>
            <a:r>
              <a:rPr lang="de-DE" sz="2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chemeClr val="bg1"/>
                </a:solidFill>
              </a:rPr>
              <a:t>Dashboard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52488"/>
            <a:ext cx="8382000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6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Gesamtfälle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57669"/>
              </p:ext>
            </p:extLst>
          </p:nvPr>
        </p:nvGraphicFramePr>
        <p:xfrm>
          <a:off x="236765" y="519637"/>
          <a:ext cx="68988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078"/>
                <a:gridCol w="1478236"/>
                <a:gridCol w="1689507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99.225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Gesamtfälle mit passenden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98.659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15%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49.042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smtClean="0">
                          <a:solidFill>
                            <a:schemeClr val="tx1"/>
                          </a:solidFill>
                        </a:rPr>
                        <a:t>49.803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36" y="2742565"/>
            <a:ext cx="6737350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7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Alters- &amp; Geschlechtsverteilung:	Todesfälle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302804"/>
              </p:ext>
            </p:extLst>
          </p:nvPr>
        </p:nvGraphicFramePr>
        <p:xfrm>
          <a:off x="236765" y="519637"/>
          <a:ext cx="6898821" cy="2133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31078"/>
                <a:gridCol w="1478236"/>
                <a:gridCol w="1689507"/>
              </a:tblGrid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Todesfälle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1.607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Todesfälle mit passenden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Median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Mittelwert Alter in Jahren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70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Jahre und älter 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87%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Männer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1.012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51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Anteil Frauen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37%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592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731215"/>
            <a:ext cx="6125935" cy="389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0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070C0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Anteile Verstorbene pro Altersgruppe &amp; Geschlecht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639767"/>
            <a:ext cx="7141210" cy="589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Hintergrund  zur Schätzung der Genesenden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6765" y="799072"/>
            <a:ext cx="830307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Verwendung </a:t>
            </a:r>
            <a:r>
              <a:rPr lang="de-DE" b="1" dirty="0" smtClean="0"/>
              <a:t>eines </a:t>
            </a:r>
            <a:r>
              <a:rPr lang="de-DE" b="1" dirty="0"/>
              <a:t>neuen Algorithmus ab 08.04.2020 </a:t>
            </a:r>
            <a:r>
              <a:rPr lang="de-DE" b="1" dirty="0" smtClean="0"/>
              <a:t>geplant</a:t>
            </a:r>
          </a:p>
          <a:p>
            <a:endParaRPr lang="de-DE" b="1" dirty="0"/>
          </a:p>
          <a:p>
            <a:r>
              <a:rPr lang="de-DE" b="1" dirty="0"/>
              <a:t>Nicht-hospitalisierte 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Erkrankungsbeginn </a:t>
            </a:r>
            <a:r>
              <a:rPr lang="de-DE" dirty="0"/>
              <a:t>+ 14 </a:t>
            </a:r>
            <a:r>
              <a:rPr lang="de-DE" dirty="0" smtClean="0"/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wenn </a:t>
            </a:r>
            <a:r>
              <a:rPr lang="de-DE" dirty="0"/>
              <a:t>kein Erkrankungsbeginn bekannt, dann Meldedatum + 14 Tage 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Hospitalisierte </a:t>
            </a:r>
            <a:r>
              <a:rPr lang="de-DE" b="1" dirty="0" smtClean="0"/>
              <a:t>Fälle: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Entlassungsdatum </a:t>
            </a:r>
            <a:r>
              <a:rPr lang="de-DE" dirty="0"/>
              <a:t>+ 7 </a:t>
            </a:r>
            <a:r>
              <a:rPr lang="de-DE" dirty="0" smtClean="0"/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ohne </a:t>
            </a:r>
            <a:r>
              <a:rPr lang="de-DE" dirty="0"/>
              <a:t>Hospitalisierungsdaten Erkrankungsbeginn bzw. Meldedatum +28 Tage</a:t>
            </a:r>
          </a:p>
          <a:p>
            <a:r>
              <a:rPr lang="de-DE" dirty="0"/>
              <a:t> </a:t>
            </a:r>
          </a:p>
          <a:p>
            <a:r>
              <a:rPr lang="de-DE" b="1" dirty="0"/>
              <a:t>Ohne Angaben zur Hospitalisierung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Erkrankungsbeginn </a:t>
            </a:r>
            <a:r>
              <a:rPr lang="de-DE" dirty="0"/>
              <a:t>bzw. Meldedatum +28 </a:t>
            </a:r>
            <a:r>
              <a:rPr lang="de-DE" dirty="0" smtClean="0"/>
              <a:t>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1600" dirty="0"/>
              <a:t>Unter Verwendung des neuen Algorithmus hätten wir folgende Angaben</a:t>
            </a:r>
            <a:r>
              <a:rPr lang="de-DE" sz="1600" dirty="0" smtClean="0"/>
              <a:t>:</a:t>
            </a:r>
            <a:endParaRPr lang="de-DE" sz="1600" dirty="0"/>
          </a:p>
          <a:p>
            <a:pPr>
              <a:spcBef>
                <a:spcPts val="1200"/>
              </a:spcBef>
            </a:pPr>
            <a:r>
              <a:rPr lang="de-DE" sz="1600" b="1" dirty="0"/>
              <a:t>GenesenStatus	</a:t>
            </a:r>
            <a:r>
              <a:rPr lang="de-DE" sz="1600" b="1" dirty="0" smtClean="0"/>
              <a:t>	Anzahl</a:t>
            </a:r>
            <a:endParaRPr lang="de-DE" sz="1600" b="1" dirty="0"/>
          </a:p>
          <a:p>
            <a:pPr>
              <a:spcBef>
                <a:spcPts val="300"/>
              </a:spcBef>
            </a:pPr>
            <a:r>
              <a:rPr lang="de-DE" sz="1400" dirty="0"/>
              <a:t>genesen		</a:t>
            </a:r>
            <a:r>
              <a:rPr lang="de-DE" sz="1400" dirty="0" smtClean="0"/>
              <a:t>	42740</a:t>
            </a:r>
            <a:endParaRPr lang="de-DE" sz="1400" dirty="0"/>
          </a:p>
          <a:p>
            <a:pPr>
              <a:spcBef>
                <a:spcPts val="300"/>
              </a:spcBef>
            </a:pPr>
            <a:r>
              <a:rPr lang="de-DE" sz="1400" dirty="0"/>
              <a:t>offen			</a:t>
            </a:r>
            <a:r>
              <a:rPr lang="de-DE" sz="1400" dirty="0" smtClean="0"/>
              <a:t>	54878</a:t>
            </a:r>
            <a:endParaRPr lang="de-DE" sz="1400" dirty="0"/>
          </a:p>
          <a:p>
            <a:pPr>
              <a:spcBef>
                <a:spcPts val="300"/>
              </a:spcBef>
            </a:pPr>
            <a:r>
              <a:rPr lang="de-DE" sz="1400" dirty="0"/>
              <a:t>verstorben		</a:t>
            </a:r>
            <a:r>
              <a:rPr lang="de-DE" sz="1400" dirty="0" smtClean="0"/>
              <a:t>	1607</a:t>
            </a:r>
            <a:endParaRPr lang="de-DE" sz="1400" dirty="0"/>
          </a:p>
          <a:p>
            <a:pPr>
              <a:spcBef>
                <a:spcPts val="300"/>
              </a:spcBef>
            </a:pPr>
            <a:r>
              <a:rPr lang="de-DE" sz="1400" dirty="0"/>
              <a:t>Summe		</a:t>
            </a:r>
            <a:r>
              <a:rPr lang="de-DE" sz="1400" dirty="0" smtClean="0"/>
              <a:t>	99225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244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07.04.2020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COVID-19: Lage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5" y="195532"/>
            <a:ext cx="6784521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Internationale Expositionsort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863094"/>
              </p:ext>
            </p:extLst>
          </p:nvPr>
        </p:nvGraphicFramePr>
        <p:xfrm>
          <a:off x="261257" y="961673"/>
          <a:ext cx="8181658" cy="534040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2244437"/>
                <a:gridCol w="1923802"/>
                <a:gridCol w="4013419"/>
              </a:tblGrid>
              <a:tr h="51064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Expositionsland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Anzahl Fälle mit Nennung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u="none" strike="noStrike" dirty="0">
                          <a:effectLst/>
                          <a:latin typeface="+mj-lt"/>
                        </a:rPr>
                        <a:t>Häufig genannte Regionen</a:t>
                      </a:r>
                      <a:endParaRPr lang="de-D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Österreich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9219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Tirol: 3.644, Salzburg: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248, Vorarlberg: 108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Italien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1599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Trentino-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alto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Adige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303, </a:t>
                      </a: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Lombardia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61</a:t>
                      </a:r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Spanien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475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</a:t>
                      </a: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Madrid: 73</a:t>
                      </a: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Frankreich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348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Schweiz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339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Ägypten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169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Vereinigte Staaten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167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York:</a:t>
                      </a:r>
                      <a:r>
                        <a:rPr lang="de-DE" sz="16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87</a:t>
                      </a:r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Vereinigtes Königreich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139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Türkei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64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endParaRPr lang="de-DE" sz="1600" b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Niederlande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59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Portugal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52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effectLst/>
                          <a:latin typeface="+mj-lt"/>
                        </a:rPr>
                        <a:t>Marokko</a:t>
                      </a:r>
                      <a:endParaRPr lang="de-DE" sz="16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effectLst/>
                          <a:latin typeface="+mj-lt"/>
                        </a:rPr>
                        <a:t>50</a:t>
                      </a:r>
                      <a:endParaRPr lang="de-DE" sz="16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de-DE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Microsoft Office PowerPoint</Application>
  <PresentationFormat>Bildschirmpräsentation (4:3)</PresentationFormat>
  <Paragraphs>947</Paragraphs>
  <Slides>24</Slides>
  <Notes>24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COVID-19:   Lage National  Informationen für den Krisenstab</vt:lpstr>
      <vt:lpstr>Fälle und Todesfälle pro Bundesland</vt:lpstr>
      <vt:lpstr>Epicurve nach Erkrankungsbeginn, alternativ Meldedatum</vt:lpstr>
      <vt:lpstr>Epicurve nach Meldedatum  Dashboard</vt:lpstr>
      <vt:lpstr>Alters- &amp; Geschlechtsverteilung: Gesamtfälle</vt:lpstr>
      <vt:lpstr>Alters- &amp; Geschlechtsverteilung: Todesfälle</vt:lpstr>
      <vt:lpstr>Anteile Verstorbene pro Altersgruppe &amp; Geschlecht</vt:lpstr>
      <vt:lpstr>Hintergrund  zur Schätzung der Genesenden</vt:lpstr>
      <vt:lpstr>Internationale Expositionsort</vt:lpstr>
      <vt:lpstr>Geographische Verteilung in Deutschland</vt:lpstr>
      <vt:lpstr>Geographische Verteilung in Deutschland: 7-Tage-Inzidenz </vt:lpstr>
      <vt:lpstr>Geographische Verteilung in Deutschland: 5-Tage-Inzidenz </vt:lpstr>
      <vt:lpstr>Geographische Verteilung in Deutschland: 3-Tage-Inzidenz </vt:lpstr>
      <vt:lpstr>Geographische Verteilung: Vergleich mit Vorwoche</vt:lpstr>
      <vt:lpstr>Trendanalyse der Bundesländer</vt:lpstr>
      <vt:lpstr>Trendanalyse der Kreise mit den meisten Fällen</vt:lpstr>
      <vt:lpstr>Top 15 Kreise mit exportierten Fällen</vt:lpstr>
      <vt:lpstr>Expositionsorte national (Datenstand 07.04.2020, 0:00 Uhr)</vt:lpstr>
      <vt:lpstr>DIVI Intensivregister</vt:lpstr>
      <vt:lpstr>DIVI Intensivregister</vt:lpstr>
      <vt:lpstr>DIVI Intensivregister</vt:lpstr>
      <vt:lpstr>Anzahl Labortestungen</vt:lpstr>
      <vt:lpstr>Amtshilfeersuchen</vt:lpstr>
      <vt:lpstr>Neue Themen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Goerlitz, Luise</cp:lastModifiedBy>
  <cp:revision>939</cp:revision>
  <cp:lastPrinted>2020-03-31T05:01:40Z</cp:lastPrinted>
  <dcterms:created xsi:type="dcterms:W3CDTF">2015-11-02T12:29:13Z</dcterms:created>
  <dcterms:modified xsi:type="dcterms:W3CDTF">2020-04-07T08:24:09Z</dcterms:modified>
</cp:coreProperties>
</file>