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0" r:id="rId3"/>
    <p:sldId id="267" r:id="rId4"/>
    <p:sldId id="266" r:id="rId5"/>
    <p:sldId id="263" r:id="rId6"/>
    <p:sldId id="264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388" autoAdjust="0"/>
  </p:normalViewPr>
  <p:slideViewPr>
    <p:cSldViewPr>
      <p:cViewPr>
        <p:scale>
          <a:sx n="90" d="100"/>
          <a:sy n="90" d="100"/>
        </p:scale>
        <p:origin x="-224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https://experience.arcgis.com/experience/09f821667ce64bf7be6f9f87457ed9aa</a:t>
            </a:r>
          </a:p>
          <a:p>
            <a:r>
              <a:rPr lang="de-DE" dirty="0" smtClean="0"/>
              <a:t>https://www.folkhalsomyndigheten.se/the-public-health-agency-of-sweden/communicable-disease-control/covid-19/</a:t>
            </a:r>
          </a:p>
          <a:p>
            <a:r>
              <a:rPr lang="de-DE" dirty="0" smtClean="0"/>
              <a:t>https://www.folkhalsomyndigheten.se/globalassets/statistik-uppfoljning/smittsamma-sjukdomar/veckorapporter-covid-19/2020/covid-19-veckorapport-vecka-13-2020_final.pdf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10 333 456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Stockholm: 2.377.081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Östragötaland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smtClean="0"/>
              <a:t>465 495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Jämtland</a:t>
            </a:r>
            <a:r>
              <a:rPr lang="de-DE" dirty="0" smtClean="0"/>
              <a:t>: 130 810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https://www.scb.se/en/finding-statistics/statistics-by-subject-area/population/population-composition/population-statistics/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https://www.canada.ca/en/public-health/services/diseases/2019-novel-coronavirus-infection.html</a:t>
            </a:r>
          </a:p>
          <a:p>
            <a:r>
              <a:rPr lang="de-DE" dirty="0" smtClean="0"/>
              <a:t>https://www.canada.ca/content/dam/phac-aspc/documents/services/diseases-maladies/2019-novel-coronavirus-infection/covid19-epi-update-eng-2020-04-05.pdf</a:t>
            </a:r>
          </a:p>
          <a:p>
            <a:r>
              <a:rPr lang="de-DE" dirty="0" smtClean="0"/>
              <a:t>Maßnahmen: https://www.justice.gc.ca/eng/csj-sjc/covid.html</a:t>
            </a:r>
          </a:p>
          <a:p>
            <a:r>
              <a:rPr lang="de-DE" smtClean="0"/>
              <a:t>https://nationalpost.com/news/canada/covid-19-canada-coronavirus-provinces</a:t>
            </a:r>
          </a:p>
          <a:p>
            <a:r>
              <a:rPr lang="de-DE" smtClean="0"/>
              <a:t>Bevölkerungsdaten</a:t>
            </a:r>
            <a:endParaRPr lang="de-DE" dirty="0" smtClean="0"/>
          </a:p>
          <a:p>
            <a:r>
              <a:rPr lang="de-DE" dirty="0" smtClean="0"/>
              <a:t>https://data.worldbank.org/indicator/SP.POP.TOTL?locations=CA</a:t>
            </a:r>
          </a:p>
          <a:p>
            <a:r>
              <a:rPr lang="de-DE" dirty="0" smtClean="0"/>
              <a:t>https://www150.statcan.gc.ca/t1/tbl1/en/tv.action?pid=1710000901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https://www.mohfw.gov.in/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https://www.who.int/india/emergencies/novel-coronavirus-2019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https://www.who.int/docs/default-source/wrindia/situation-report/india-situation-report-9.pdf?sfvrsn=c883d0c2_2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https://en.wikipedia.org/wiki/2020_coronavirus_pandemic_in_India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https://www.icmr.nic.in/content/covid-19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https://theprint.in/health/the-four-stages-of-covid-19-transmission-why-india-maintains-it-is-not-yet-in-stage-3/395349/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1.353.000.000</a:t>
            </a:r>
            <a:r>
              <a:rPr lang="de-DE" baseline="0" dirty="0" smtClean="0"/>
              <a:t> (World Bank, 2018)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Delhi: 16.787.941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Maharashtra</a:t>
            </a:r>
            <a:r>
              <a:rPr lang="de-DE" baseline="0" dirty="0" smtClean="0"/>
              <a:t>: 112.374.333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Tamil </a:t>
            </a:r>
            <a:r>
              <a:rPr lang="de-DE" baseline="0" dirty="0" err="1" smtClean="0"/>
              <a:t>Nadu</a:t>
            </a:r>
            <a:r>
              <a:rPr lang="de-DE" baseline="0" dirty="0" smtClean="0"/>
              <a:t>: 72.147.030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4" y="1262510"/>
            <a:ext cx="7389550" cy="52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92592" cy="369332"/>
          </a:xfrm>
        </p:spPr>
        <p:txBody>
          <a:bodyPr/>
          <a:lstStyle/>
          <a:p>
            <a:r>
              <a:rPr lang="de-DE" sz="2400" dirty="0" smtClean="0"/>
              <a:t>Länder mit &gt; 7.000 neue 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07.04.2020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100804" cy="14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2000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07.04.2020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9350"/>
            <a:ext cx="7495069" cy="51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 Sans OT" panose="020B0504030101020104" pitchFamily="34" charset="0"/>
              </a:rPr>
              <a:t>COVID-19/ </a:t>
            </a:r>
            <a:r>
              <a:rPr lang="de-DE" sz="2800" b="0" dirty="0" smtClean="0">
                <a:latin typeface="Scala Sans OT" panose="020B0504030101020104" pitchFamily="34" charset="0"/>
              </a:rPr>
              <a:t>Schweden</a:t>
            </a:r>
            <a:endParaRPr lang="en-GB" sz="2400" b="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46449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7.209 </a:t>
            </a:r>
            <a:r>
              <a:rPr lang="de-DE" sz="1600" b="1" dirty="0">
                <a:solidFill>
                  <a:prstClr val="black"/>
                </a:solidFill>
              </a:rPr>
              <a:t>Fälle </a:t>
            </a:r>
            <a:r>
              <a:rPr lang="de-DE" sz="1600" b="1" dirty="0" smtClean="0">
                <a:solidFill>
                  <a:prstClr val="black"/>
                </a:solidFill>
              </a:rPr>
              <a:t>(+)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477 </a:t>
            </a:r>
            <a:r>
              <a:rPr lang="de-DE" sz="1600" b="1" dirty="0">
                <a:solidFill>
                  <a:prstClr val="black"/>
                </a:solidFill>
              </a:rPr>
              <a:t>Todesfälle </a:t>
            </a:r>
            <a:r>
              <a:rPr lang="de-DE" sz="1600" b="1" dirty="0" smtClean="0">
                <a:solidFill>
                  <a:prstClr val="black"/>
                </a:solidFill>
              </a:rPr>
              <a:t>(Fallsterblichkeit: 6,6 </a:t>
            </a:r>
            <a:r>
              <a:rPr lang="de-DE" sz="1600" b="1" dirty="0">
                <a:solidFill>
                  <a:prstClr val="black"/>
                </a:solidFill>
              </a:rPr>
              <a:t>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590 </a:t>
            </a:r>
            <a:r>
              <a:rPr lang="de-DE" sz="1600" b="1" dirty="0">
                <a:solidFill>
                  <a:prstClr val="black"/>
                </a:solidFill>
              </a:rPr>
              <a:t>Intensivfälle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</a:t>
            </a:r>
            <a:r>
              <a:rPr lang="de-DE" sz="1600" b="1" dirty="0">
                <a:solidFill>
                  <a:prstClr val="black"/>
                </a:solidFill>
              </a:rPr>
              <a:t>/ 100.000 </a:t>
            </a:r>
            <a:r>
              <a:rPr lang="de-DE" sz="1600" b="1" dirty="0" err="1">
                <a:solidFill>
                  <a:prstClr val="black"/>
                </a:solidFill>
              </a:rPr>
              <a:t>Ew</a:t>
            </a:r>
            <a:r>
              <a:rPr lang="de-DE" sz="1600" b="1" dirty="0">
                <a:solidFill>
                  <a:prstClr val="black"/>
                </a:solidFill>
              </a:rPr>
              <a:t>.: </a:t>
            </a:r>
            <a:r>
              <a:rPr lang="de-DE" sz="1600" b="1" dirty="0" smtClean="0">
                <a:solidFill>
                  <a:prstClr val="black"/>
                </a:solidFill>
              </a:rPr>
              <a:t>69,8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1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2" y="2280302"/>
            <a:ext cx="6552728" cy="25875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Testung</a:t>
            </a:r>
            <a:r>
              <a:rPr lang="de-DE" sz="1600" dirty="0"/>
              <a:t>: 36.900 Tests durchgeführt bis einschl. KW13 (</a:t>
            </a:r>
            <a:r>
              <a:rPr lang="de-DE" sz="1600" dirty="0" smtClean="0"/>
              <a:t>Positivanteil </a:t>
            </a:r>
            <a:r>
              <a:rPr lang="de-DE" sz="1600" dirty="0"/>
              <a:t>ca. 12%) </a:t>
            </a:r>
          </a:p>
          <a:p>
            <a:r>
              <a:rPr lang="de-DE" sz="1600" dirty="0"/>
              <a:t>Zusätzlich Testung von Proben aus Influenza-</a:t>
            </a:r>
            <a:r>
              <a:rPr lang="de-DE" sz="1600" dirty="0" err="1"/>
              <a:t>Sentinels</a:t>
            </a:r>
            <a:r>
              <a:rPr lang="de-DE" sz="1600" dirty="0"/>
              <a:t>: </a:t>
            </a:r>
            <a:r>
              <a:rPr lang="de-DE" sz="1600" dirty="0" smtClean="0"/>
              <a:t>7,2% </a:t>
            </a:r>
            <a:r>
              <a:rPr lang="de-DE" sz="1600" dirty="0"/>
              <a:t>positiv landesweit in </a:t>
            </a:r>
            <a:r>
              <a:rPr lang="de-DE" sz="1600" dirty="0" smtClean="0"/>
              <a:t>KW13 </a:t>
            </a:r>
            <a:r>
              <a:rPr lang="de-DE" sz="1600" dirty="0"/>
              <a:t>(ca. </a:t>
            </a:r>
            <a:r>
              <a:rPr lang="de-DE" sz="1600" dirty="0" smtClean="0"/>
              <a:t>160 </a:t>
            </a:r>
            <a:r>
              <a:rPr lang="de-DE" sz="1600" dirty="0"/>
              <a:t>Proben/Woche</a:t>
            </a:r>
            <a:r>
              <a:rPr lang="de-DE" sz="1600" dirty="0" smtClean="0"/>
              <a:t>) </a:t>
            </a:r>
          </a:p>
          <a:p>
            <a:r>
              <a:rPr lang="de-DE" sz="1600" dirty="0" smtClean="0"/>
              <a:t>Die Anzahl der bestätigten Fälle verdoppelte sich zwischen KW12 und 13  (5 Tage).</a:t>
            </a:r>
          </a:p>
          <a:p>
            <a:r>
              <a:rPr lang="de-DE" sz="1600" dirty="0" smtClean="0"/>
              <a:t>Mehrere Regionen berichten Ausbrüche in Pflegeheime</a:t>
            </a:r>
          </a:p>
          <a:p>
            <a:r>
              <a:rPr lang="de-DE" sz="1600" dirty="0" smtClean="0"/>
              <a:t>75% der Fälle in KW13 berichteten Schweden als Expositionsort</a:t>
            </a:r>
            <a:endParaRPr lang="de-DE" sz="1600" dirty="0"/>
          </a:p>
          <a:p>
            <a:r>
              <a:rPr lang="de-DE" sz="1600" dirty="0" smtClean="0"/>
              <a:t>Aktuell Diskussion um Quarantäne Maßnahmen zu 	verschärfen</a:t>
            </a:r>
          </a:p>
          <a:p>
            <a:endParaRPr lang="de-DE" sz="1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1043"/>
              </p:ext>
            </p:extLst>
          </p:nvPr>
        </p:nvGraphicFramePr>
        <p:xfrm>
          <a:off x="971600" y="4653136"/>
          <a:ext cx="4464496" cy="157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152128"/>
                <a:gridCol w="1080120"/>
                <a:gridCol w="864096"/>
              </a:tblGrid>
              <a:tr h="24482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County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Bevölkerung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Gesamtfälle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Stockholm</a:t>
                      </a:r>
                      <a:r>
                        <a:rPr lang="de-DE" sz="1400" baseline="300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2.377.081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3.100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130,4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Ostergötland</a:t>
                      </a:r>
                      <a:r>
                        <a:rPr lang="de-DE" sz="1400" baseline="300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465.495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695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149,3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Västra</a:t>
                      </a:r>
                      <a:r>
                        <a:rPr lang="de-DE" sz="1400" baseline="0" dirty="0" smtClean="0"/>
                        <a:t> Götland</a:t>
                      </a:r>
                      <a:r>
                        <a:rPr lang="de-DE" sz="1400" baseline="300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1.725.881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605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35,1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Södermanland</a:t>
                      </a:r>
                      <a:r>
                        <a:rPr lang="de-DE" sz="1400" baseline="30000" dirty="0" smtClean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297.540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151,9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6826956" y="1178749"/>
            <a:ext cx="2137531" cy="3166630"/>
            <a:chOff x="6782673" y="1593238"/>
            <a:chExt cx="2353994" cy="3280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CFD3D4"/>
                </a:clrFrom>
                <a:clrTo>
                  <a:srgbClr val="CFD3D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29"/>
            <a:stretch/>
          </p:blipFill>
          <p:spPr bwMode="auto">
            <a:xfrm>
              <a:off x="7236296" y="1593238"/>
              <a:ext cx="1895602" cy="328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uppieren 14"/>
            <p:cNvGrpSpPr/>
            <p:nvPr/>
          </p:nvGrpSpPr>
          <p:grpSpPr>
            <a:xfrm>
              <a:off x="6782673" y="2203484"/>
              <a:ext cx="2353994" cy="2670504"/>
              <a:chOff x="7812360" y="4399918"/>
              <a:chExt cx="2353994" cy="2670504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7812360" y="4399918"/>
                <a:ext cx="21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100" dirty="0"/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CFD3D4"/>
                  </a:clrFrom>
                  <a:clrTo>
                    <a:srgbClr val="CFD3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428" y="6305718"/>
                <a:ext cx="836926" cy="764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feld 2"/>
            <p:cNvSpPr txBox="1"/>
            <p:nvPr/>
          </p:nvSpPr>
          <p:spPr>
            <a:xfrm>
              <a:off x="8161933" y="3573016"/>
              <a:ext cx="302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350364" y="4009781"/>
              <a:ext cx="302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3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920057" y="3702004"/>
              <a:ext cx="302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2</a:t>
              </a:r>
              <a:endParaRPr lang="de-DE" sz="14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743011" y="3880793"/>
              <a:ext cx="302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4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99577"/>
            <a:ext cx="3275856" cy="236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Kanada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15.512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280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1,8%)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</a:t>
            </a:r>
            <a:r>
              <a:rPr lang="de-DE" sz="1600" b="1" dirty="0" smtClean="0">
                <a:solidFill>
                  <a:prstClr val="black"/>
                </a:solidFill>
              </a:rPr>
              <a:t>Fälle: 690 (ICU: 202) (von 4.378 Fällen)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41,9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2312" y="2348880"/>
            <a:ext cx="5619847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/>
              <a:t>Testungen Gesamt (Stand 05.04.): 323.297 (8.601/1Mio); Positivrate: 4.5 % </a:t>
            </a:r>
            <a:endParaRPr lang="de-DE" sz="1600" dirty="0" smtClean="0"/>
          </a:p>
          <a:p>
            <a:r>
              <a:rPr lang="de-DE" sz="1600" dirty="0" smtClean="0"/>
              <a:t>Meistbetroffene Regionen (nach Inzidenzen / 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):  Quebec (93,0), Alberta (28,3), Ontario (27,8</a:t>
            </a:r>
            <a:r>
              <a:rPr lang="de-DE" sz="1600" dirty="0"/>
              <a:t>) British Columbia (23,5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Community </a:t>
            </a:r>
            <a:r>
              <a:rPr lang="de-DE" sz="1600" dirty="0" err="1" smtClean="0"/>
              <a:t>transmission</a:t>
            </a:r>
            <a:r>
              <a:rPr lang="de-DE" sz="1600" dirty="0" smtClean="0"/>
              <a:t>* für 72% der Fälle über den gesamten Ausbruch </a:t>
            </a:r>
            <a:r>
              <a:rPr lang="de-DE" sz="1100" dirty="0" smtClean="0"/>
              <a:t>(*Kein Kontakt mit einem „</a:t>
            </a:r>
            <a:r>
              <a:rPr lang="de-DE" sz="1100" dirty="0" err="1" smtClean="0"/>
              <a:t>travel</a:t>
            </a:r>
            <a:r>
              <a:rPr lang="de-DE" sz="1100" dirty="0" smtClean="0"/>
              <a:t>-</a:t>
            </a:r>
            <a:r>
              <a:rPr lang="de-DE" sz="1100" dirty="0" err="1" smtClean="0"/>
              <a:t>related</a:t>
            </a:r>
            <a:r>
              <a:rPr lang="de-DE" sz="1100" dirty="0" smtClean="0"/>
              <a:t>“-Fall und keine Reise außerhalb Kanada in den letzten 14-Tagen)</a:t>
            </a:r>
          </a:p>
          <a:p>
            <a:pPr lvl="1"/>
            <a:r>
              <a:rPr lang="de-DE" sz="1400" dirty="0" smtClean="0"/>
              <a:t>Von 5.979 Fällen mit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</a:t>
            </a:r>
            <a:r>
              <a:rPr lang="de-DE" sz="1400" dirty="0" err="1" smtClean="0"/>
              <a:t>transmission</a:t>
            </a:r>
            <a:r>
              <a:rPr lang="de-DE" sz="1400" dirty="0" smtClean="0"/>
              <a:t>: 80% hatten keine bekannte Exposition, 11% waren in einem „</a:t>
            </a:r>
            <a:r>
              <a:rPr lang="de-DE" sz="1400" dirty="0" err="1" smtClean="0"/>
              <a:t>health</a:t>
            </a:r>
            <a:r>
              <a:rPr lang="de-DE" sz="1400" dirty="0" smtClean="0"/>
              <a:t> care </a:t>
            </a:r>
            <a:r>
              <a:rPr lang="de-DE" sz="1400" dirty="0" err="1" smtClean="0"/>
              <a:t>setting</a:t>
            </a:r>
            <a:r>
              <a:rPr lang="de-DE" sz="1400" dirty="0" smtClean="0"/>
              <a:t>“, 5% hatten Kontakt im Haushalt und 4% waren mit Schulen, Arbeit oder Pflegeeinrichtungen assoziiert</a:t>
            </a:r>
          </a:p>
          <a:p>
            <a:r>
              <a:rPr lang="de-DE" sz="1600" dirty="0" smtClean="0"/>
              <a:t>Größter Anteil der Fälle in Personen zwischen 40-59 (35%); </a:t>
            </a:r>
            <a:r>
              <a:rPr lang="de-DE" sz="1600" dirty="0"/>
              <a:t>g</a:t>
            </a:r>
            <a:r>
              <a:rPr lang="de-DE" sz="1600" dirty="0" smtClean="0"/>
              <a:t>rößter Anteil von hospitalisierten Fällen bei Personen &gt;60 (60% der Fälle in ICU)</a:t>
            </a:r>
          </a:p>
          <a:p>
            <a:r>
              <a:rPr lang="de-DE" sz="1600" dirty="0" smtClean="0"/>
              <a:t>Maßnahmen: Notstand ausgerufen: Schul- und Geschäfts-schließungen, Reisebeschränkungen, Versammlungs-beschränkungen, Keine Ausgangssperre</a:t>
            </a:r>
          </a:p>
          <a:p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909885" cy="238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6" y="4221088"/>
            <a:ext cx="3014817" cy="21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2"/>
          <a:stretch/>
        </p:blipFill>
        <p:spPr bwMode="auto">
          <a:xfrm>
            <a:off x="6083746" y="584185"/>
            <a:ext cx="3015676" cy="30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26575" y="2137592"/>
            <a:ext cx="4634160" cy="431574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/>
              <a:t>81</a:t>
            </a:r>
            <a:r>
              <a:rPr lang="de-DE" sz="1600" dirty="0" smtClean="0"/>
              <a:t>% der Staaten melden Fälle (29/36)</a:t>
            </a:r>
          </a:p>
          <a:p>
            <a:r>
              <a:rPr lang="de-DE" sz="1600" dirty="0" smtClean="0"/>
              <a:t>Hohe Anzahl von Fällen in </a:t>
            </a:r>
            <a:r>
              <a:rPr lang="de-DE" sz="1600" dirty="0" err="1" smtClean="0"/>
              <a:t>Maharashtra</a:t>
            </a:r>
            <a:r>
              <a:rPr lang="de-DE" sz="1600" dirty="0" smtClean="0"/>
              <a:t> (18%), Tamil </a:t>
            </a:r>
            <a:r>
              <a:rPr lang="de-DE" sz="1600" dirty="0" err="1" smtClean="0"/>
              <a:t>Nadu</a:t>
            </a:r>
            <a:r>
              <a:rPr lang="de-DE" sz="1600" dirty="0" smtClean="0"/>
              <a:t> (13%) und Delhi (12%)</a:t>
            </a:r>
          </a:p>
          <a:p>
            <a:r>
              <a:rPr lang="de-DE" sz="1600" dirty="0" smtClean="0"/>
              <a:t>1,8% sind Fälle mit nicht-indischer Staatsangehörigkeit</a:t>
            </a:r>
          </a:p>
          <a:p>
            <a:r>
              <a:rPr lang="de-DE" sz="1600" dirty="0" smtClean="0"/>
              <a:t>„Local transmission“: Fälle bisher größtenteils importiert, oder Cluster im Zusammenhang mit importierten Fällen</a:t>
            </a:r>
          </a:p>
          <a:p>
            <a:r>
              <a:rPr lang="de-DE" sz="1400" dirty="0" smtClean="0"/>
              <a:t>Seit 24.03. 21-tägiger </a:t>
            </a:r>
            <a:r>
              <a:rPr lang="de-DE" sz="1400" dirty="0"/>
              <a:t>landesweiter </a:t>
            </a:r>
            <a:r>
              <a:rPr lang="de-DE" sz="1400" dirty="0" err="1" smtClean="0"/>
              <a:t>Lockdown</a:t>
            </a:r>
            <a:r>
              <a:rPr lang="de-DE" sz="1400" dirty="0" smtClean="0"/>
              <a:t>:</a:t>
            </a:r>
          </a:p>
          <a:p>
            <a:pPr lvl="1"/>
            <a:r>
              <a:rPr lang="de-DE" sz="1200" dirty="0" smtClean="0"/>
              <a:t>Schließung </a:t>
            </a:r>
            <a:r>
              <a:rPr lang="de-DE" sz="1200" dirty="0"/>
              <a:t>der </a:t>
            </a:r>
            <a:r>
              <a:rPr lang="de-DE" sz="1200" dirty="0" smtClean="0"/>
              <a:t>Grenzen nach außen und innerhalb des Landes zwischen </a:t>
            </a:r>
            <a:r>
              <a:rPr lang="de-DE" sz="1200" dirty="0"/>
              <a:t>den </a:t>
            </a:r>
            <a:r>
              <a:rPr lang="de-DE" sz="1200" dirty="0" smtClean="0"/>
              <a:t>Staaten</a:t>
            </a:r>
          </a:p>
          <a:p>
            <a:pPr lvl="1"/>
            <a:r>
              <a:rPr lang="de-DE" sz="1200" dirty="0" smtClean="0"/>
              <a:t>Ausgangssperre landesweit</a:t>
            </a:r>
          </a:p>
          <a:p>
            <a:pPr lvl="1"/>
            <a:r>
              <a:rPr lang="de-DE" sz="1200" dirty="0" smtClean="0"/>
              <a:t>Schließung öffentlicher Orte </a:t>
            </a:r>
          </a:p>
          <a:p>
            <a:r>
              <a:rPr lang="de-DE" sz="1600" dirty="0" smtClean="0"/>
              <a:t>Tests gesamt: 89.534 (66 Tests/1 Mio.) (Stand 04.04.)</a:t>
            </a:r>
          </a:p>
          <a:p>
            <a:r>
              <a:rPr lang="de-DE" sz="1600" dirty="0" smtClean="0"/>
              <a:t>Positivrate: 4,0%</a:t>
            </a:r>
          </a:p>
          <a:p>
            <a:r>
              <a:rPr lang="de-DE" sz="1600" dirty="0" smtClean="0"/>
              <a:t>Erhöhung der Testkapazität auf 119 Labore </a:t>
            </a:r>
          </a:p>
          <a:p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SansPro-Bold" pitchFamily="50" charset="0"/>
              </a:rPr>
              <a:t>COVID-19/ </a:t>
            </a:r>
            <a:r>
              <a:rPr lang="de-DE" sz="2800" dirty="0" err="1" smtClean="0">
                <a:latin typeface="ScalaSansPro-Bold" pitchFamily="50" charset="0"/>
              </a:rPr>
              <a:t>India</a:t>
            </a:r>
            <a:endParaRPr lang="en-GB" sz="2800" dirty="0">
              <a:latin typeface="ScalaSansPro-Bold" pitchFamily="50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1178749"/>
            <a:ext cx="475252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4.067 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109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2,7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0,3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84627" y="3623906"/>
            <a:ext cx="143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Anzahl der Fälle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5748557" y="117522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Delhi</a:t>
            </a:r>
            <a:endParaRPr lang="de-DE" sz="1400" dirty="0"/>
          </a:p>
        </p:txBody>
      </p:sp>
      <p:cxnSp>
        <p:nvCxnSpPr>
          <p:cNvPr id="12" name="Gerade Verbindung 11"/>
          <p:cNvCxnSpPr>
            <a:stCxn id="4" idx="3"/>
          </p:cNvCxnSpPr>
          <p:nvPr/>
        </p:nvCxnSpPr>
        <p:spPr>
          <a:xfrm>
            <a:off x="6311532" y="1329116"/>
            <a:ext cx="924764" cy="12311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9" idx="3"/>
          </p:cNvCxnSpPr>
          <p:nvPr/>
        </p:nvCxnSpPr>
        <p:spPr>
          <a:xfrm>
            <a:off x="6240836" y="2248463"/>
            <a:ext cx="643791" cy="21544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119375" y="2094574"/>
            <a:ext cx="1121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Maharashtra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44" y="4077072"/>
            <a:ext cx="3947549" cy="26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39" y="2933884"/>
            <a:ext cx="1016686" cy="6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8126079" y="3225398"/>
            <a:ext cx="100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Tamil </a:t>
            </a:r>
            <a:r>
              <a:rPr lang="de-DE" sz="1400" dirty="0" err="1" smtClean="0"/>
              <a:t>Nadu</a:t>
            </a:r>
            <a:endParaRPr lang="de-DE" sz="1400" dirty="0"/>
          </a:p>
        </p:txBody>
      </p:sp>
      <p:cxnSp>
        <p:nvCxnSpPr>
          <p:cNvPr id="20" name="Gerade Verbindung 19"/>
          <p:cNvCxnSpPr>
            <a:endCxn id="17" idx="1"/>
          </p:cNvCxnSpPr>
          <p:nvPr/>
        </p:nvCxnSpPr>
        <p:spPr>
          <a:xfrm>
            <a:off x="7266680" y="3211550"/>
            <a:ext cx="859399" cy="167737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Belgien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48965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20.814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(+1.260)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1.632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Fallsterblichkeit: 7,8%)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8.685 hospitalisiert: 1.257 ICU, 984 intubiert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:172,7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58878"/>
              </p:ext>
            </p:extLst>
          </p:nvPr>
        </p:nvGraphicFramePr>
        <p:xfrm>
          <a:off x="323528" y="2204864"/>
          <a:ext cx="4659886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3727"/>
                <a:gridCol w="1028806"/>
                <a:gridCol w="847252"/>
                <a:gridCol w="118010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/>
                        <a:t>Brüssel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2.046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169,2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aseline="0" dirty="0" smtClean="0"/>
                        <a:t>244 (</a:t>
                      </a:r>
                      <a:r>
                        <a:rPr lang="de-DE" sz="1400" dirty="0" smtClean="0"/>
                        <a:t>11,9 %)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Flandern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10.827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164,3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522 (4,8 %)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Wallonien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5.246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144,8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517 (9,8 %)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1520" y="376638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Beginn Ende Februar; seit Ende März Fälle in allen Provinzen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Maßnahmen (Ausgangsbeschränkungen ähnlich Deutschland, Geschäfte an Wochentagen geöffnet, Schulen geöffnet) seit 13.März wurden bis </a:t>
            </a:r>
            <a:r>
              <a:rPr lang="de-DE" sz="1600" dirty="0">
                <a:solidFill>
                  <a:prstClr val="black"/>
                </a:solidFill>
              </a:rPr>
              <a:t>zum 19. April </a:t>
            </a:r>
            <a:r>
              <a:rPr lang="de-DE" sz="1600" dirty="0" smtClean="0">
                <a:solidFill>
                  <a:prstClr val="black"/>
                </a:solidFill>
              </a:rPr>
              <a:t>verlängert</a:t>
            </a: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Die Teststrategie</a:t>
            </a:r>
            <a:r>
              <a:rPr lang="de-DE" sz="1600" dirty="0" smtClean="0">
                <a:solidFill>
                  <a:prstClr val="black"/>
                </a:solidFill>
              </a:rPr>
              <a:t>: nur schwerwiegende </a:t>
            </a:r>
            <a:r>
              <a:rPr lang="de-DE" sz="1600" dirty="0">
                <a:solidFill>
                  <a:prstClr val="black"/>
                </a:solidFill>
              </a:rPr>
              <a:t>Fälle und medizinisches Personal mit </a:t>
            </a:r>
            <a:r>
              <a:rPr lang="de-DE" sz="1600" dirty="0" smtClean="0">
                <a:solidFill>
                  <a:prstClr val="black"/>
                </a:solidFill>
              </a:rPr>
              <a:t>Fieber wurden </a:t>
            </a:r>
            <a:r>
              <a:rPr lang="de-DE" sz="1600" dirty="0">
                <a:solidFill>
                  <a:prstClr val="black"/>
                </a:solidFill>
              </a:rPr>
              <a:t>getestet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0,6% der Bevölkerung wurden getestet (Insgesamt 67,731 Testungen; 2.000 – 2.500 Tests pro Tag).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0,2% der </a:t>
            </a:r>
            <a:r>
              <a:rPr lang="de-DE" sz="1600" dirty="0">
                <a:solidFill>
                  <a:prstClr val="black"/>
                </a:solidFill>
              </a:rPr>
              <a:t>Bevölkerung wurden positiv </a:t>
            </a:r>
            <a:r>
              <a:rPr lang="de-DE" sz="1600" dirty="0" smtClean="0">
                <a:solidFill>
                  <a:prstClr val="black"/>
                </a:solidFill>
              </a:rPr>
              <a:t>getestet (Positivquote</a:t>
            </a:r>
            <a:r>
              <a:rPr lang="de-DE" sz="1600" dirty="0">
                <a:solidFill>
                  <a:prstClr val="black"/>
                </a:solidFill>
              </a:rPr>
              <a:t>: </a:t>
            </a:r>
            <a:r>
              <a:rPr lang="de-DE" sz="1600" dirty="0" smtClean="0">
                <a:solidFill>
                  <a:prstClr val="black"/>
                </a:solidFill>
              </a:rPr>
              <a:t>28,2%). 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4" name="Picture 2" descr="\\rki.local\daten\Projekte\RKI_nCoV-Lage\2.Themen\2.1.Epidemiologie\ZIG_1\Lage-AG\Belgien\Brockmann Ku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90181"/>
            <a:ext cx="3681260" cy="260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142069"/>
            <a:ext cx="3593338" cy="272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Bildschirmpräsentation (4:3)</PresentationFormat>
  <Paragraphs>135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Länder mit &gt; 7.000 neue COVID 19-Fälle in den letzten 7 Tagen</vt:lpstr>
      <vt:lpstr>Länder mit 1.400-7.000 neue COVID 19-Fälle in den letzten 7 Tagen</vt:lpstr>
      <vt:lpstr>COVID-19/ Schweden</vt:lpstr>
      <vt:lpstr>COVID-19/ Kanada</vt:lpstr>
      <vt:lpstr>COVID-19/ India</vt:lpstr>
      <vt:lpstr>COVID-19/ Belgien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Karo, Basel</cp:lastModifiedBy>
  <cp:revision>153</cp:revision>
  <dcterms:created xsi:type="dcterms:W3CDTF">2020-03-24T07:57:46Z</dcterms:created>
  <dcterms:modified xsi:type="dcterms:W3CDTF">2020-04-07T08:48:08Z</dcterms:modified>
</cp:coreProperties>
</file>