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428" r:id="rId3"/>
    <p:sldId id="431" r:id="rId4"/>
    <p:sldId id="430" r:id="rId5"/>
    <p:sldId id="433" r:id="rId6"/>
    <p:sldId id="435" r:id="rId7"/>
    <p:sldId id="429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32" r:id="rId16"/>
    <p:sldId id="348" r:id="rId17"/>
    <p:sldId id="445" r:id="rId18"/>
    <p:sldId id="446" r:id="rId19"/>
    <p:sldId id="447" r:id="rId20"/>
    <p:sldId id="448" r:id="rId21"/>
    <p:sldId id="450" r:id="rId22"/>
    <p:sldId id="451" r:id="rId2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E9EDF4"/>
    <a:srgbClr val="006EC7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87626" autoAdjust="0"/>
  </p:normalViewPr>
  <p:slideViewPr>
    <p:cSldViewPr snapToGrid="0" snapToObjects="1">
      <p:cViewPr>
        <p:scale>
          <a:sx n="110" d="100"/>
          <a:sy n="110" d="100"/>
        </p:scale>
        <p:origin x="-184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68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6989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08.04.2020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103.228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+ 4.003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1.861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+ 254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1,8%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46.300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57519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24.728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3" y="1376114"/>
            <a:ext cx="7381459" cy="521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8092592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71112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7.390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25" y="1482108"/>
            <a:ext cx="7036402" cy="497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23" y="356726"/>
            <a:ext cx="7039155" cy="3765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</a:t>
            </a:r>
            <a:r>
              <a:rPr lang="de-DE" sz="2000" dirty="0" smtClean="0">
                <a:solidFill>
                  <a:schemeClr val="bg1"/>
                </a:solidFill>
              </a:rPr>
              <a:t>7-Tageskarte - Vergleich </a:t>
            </a:r>
            <a:r>
              <a:rPr lang="de-DE" sz="2000" dirty="0" smtClean="0">
                <a:solidFill>
                  <a:schemeClr val="bg1"/>
                </a:solidFill>
              </a:rPr>
              <a:t>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08.04.2020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4" y="1267838"/>
            <a:ext cx="751324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00" y="234037"/>
            <a:ext cx="6780360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6878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08.04.2020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6878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3" y="1259212"/>
            <a:ext cx="7506788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739583"/>
            <a:ext cx="6724650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08.04.2020</a:t>
            </a:r>
            <a:r>
              <a:rPr lang="de-DE" sz="1600" b="0" dirty="0" smtClean="0">
                <a:solidFill>
                  <a:schemeClr val="tx1"/>
                </a:solidFill>
              </a:rPr>
              <a:t>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38859"/>
              </p:ext>
            </p:extLst>
          </p:nvPr>
        </p:nvGraphicFramePr>
        <p:xfrm>
          <a:off x="529165" y="894446"/>
          <a:ext cx="8167159" cy="560292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13344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1.382;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Tirschenreuth: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829; </a:t>
                      </a:r>
                      <a:endParaRPr lang="de-DE" sz="1200" u="none" strike="noStrike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663;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Dachau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507,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Nürnberg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12050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1.215,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1.034,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Borken: 565, LK Steinfurt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581,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SK Essen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469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5694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SK Freiburg i. Breisgau: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444,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Esslingen: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412,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Ortenaukreis: 405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3459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461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, SK Osnabrück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297;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Harburg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2805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441,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Neukölln: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2116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Mayen-Koblenz: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218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948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673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</a:t>
            </a:r>
            <a:r>
              <a:rPr lang="de-DE" dirty="0" smtClean="0"/>
              <a:t>47.151 </a:t>
            </a:r>
            <a:r>
              <a:rPr lang="de-DE" dirty="0" smtClean="0"/>
              <a:t>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18282"/>
              </p:ext>
            </p:extLst>
          </p:nvPr>
        </p:nvGraphicFramePr>
        <p:xfrm>
          <a:off x="209550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3956"/>
              </p:ext>
            </p:extLst>
          </p:nvPr>
        </p:nvGraphicFramePr>
        <p:xfrm>
          <a:off x="307239" y="3482442"/>
          <a:ext cx="7783372" cy="14414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9.697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3.386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9.178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2336" y="5303520"/>
            <a:ext cx="825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Prognose Prof. Busse: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1000 Covid-19 Fälle benötigen ca. 400-500 ICU-Bettentage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Daher: bei ca. 15.000 </a:t>
            </a:r>
            <a:r>
              <a:rPr lang="de-DE" sz="1600" dirty="0"/>
              <a:t>zur Verfügung stehenden Betten </a:t>
            </a:r>
            <a:r>
              <a:rPr lang="de-DE" sz="1600" dirty="0" smtClean="0"/>
              <a:t>würde Kapazität </a:t>
            </a:r>
            <a:r>
              <a:rPr lang="de-DE" sz="1600" dirty="0"/>
              <a:t>für 30.000-37.500 Neuinfizierte pro </a:t>
            </a:r>
            <a:r>
              <a:rPr lang="de-DE" sz="1600" dirty="0" smtClean="0"/>
              <a:t>Tag reichen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6" y="1407871"/>
            <a:ext cx="4324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6" y="1407870"/>
            <a:ext cx="4191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4911"/>
              </p:ext>
            </p:extLst>
          </p:nvPr>
        </p:nvGraphicFramePr>
        <p:xfrm>
          <a:off x="236765" y="1114381"/>
          <a:ext cx="8093074" cy="4821598"/>
        </p:xfrm>
        <a:graphic>
          <a:graphicData uri="http://schemas.openxmlformats.org/drawingml/2006/table">
            <a:tbl>
              <a:tblPr/>
              <a:tblGrid>
                <a:gridCol w="2408080"/>
                <a:gridCol w="1289721"/>
                <a:gridCol w="1758710"/>
                <a:gridCol w="1382918"/>
                <a:gridCol w="1253645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659" y="3670866"/>
            <a:ext cx="711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b="1" dirty="0">
                <a:solidFill>
                  <a:srgbClr val="045AA6"/>
                </a:solidFill>
              </a:rPr>
              <a:t>Antibiotika-Resistenz-</a:t>
            </a:r>
            <a:r>
              <a:rPr lang="de-DE" b="1" dirty="0" err="1">
                <a:solidFill>
                  <a:srgbClr val="045AA6"/>
                </a:solidFill>
              </a:rPr>
              <a:t>Surveillance</a:t>
            </a:r>
            <a:r>
              <a:rPr lang="de-DE" b="1" dirty="0">
                <a:solidFill>
                  <a:srgbClr val="045AA6"/>
                </a:solidFill>
              </a:rPr>
              <a:t> </a:t>
            </a:r>
            <a:r>
              <a:rPr lang="de-DE" b="1" dirty="0" smtClean="0">
                <a:solidFill>
                  <a:srgbClr val="045AA6"/>
                </a:solidFill>
              </a:rPr>
              <a:t>(ARS) </a:t>
            </a:r>
            <a:r>
              <a:rPr lang="de-DE" sz="1400" dirty="0"/>
              <a:t>(Datenstand 06.04.2020</a:t>
            </a:r>
            <a:r>
              <a:rPr lang="de-DE" sz="1400" dirty="0" smtClean="0"/>
              <a:t>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362.478</a:t>
            </a:r>
            <a:r>
              <a:rPr lang="de-DE" dirty="0" smtClean="0"/>
              <a:t> übermittelte Testergebnisse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31.504 (8,7%</a:t>
            </a:r>
            <a:r>
              <a:rPr lang="de-DE" dirty="0"/>
              <a:t>)</a:t>
            </a:r>
            <a:r>
              <a:rPr lang="de-DE" dirty="0" smtClean="0"/>
              <a:t> positiv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022141"/>
            <a:ext cx="6553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99737"/>
              </p:ext>
            </p:extLst>
          </p:nvPr>
        </p:nvGraphicFramePr>
        <p:xfrm>
          <a:off x="236765" y="647365"/>
          <a:ext cx="8750812" cy="595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92"/>
                <a:gridCol w="926043"/>
                <a:gridCol w="1104900"/>
                <a:gridCol w="3882177"/>
                <a:gridCol w="1943100"/>
              </a:tblGrid>
              <a:tr h="323831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Großer Ausbruch LK Wittenberg –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 in Altenpflegeheim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Hellersdorf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in Unfallkrankenhaus – 3 nosokomiale Infektionen, 25 MA positiv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Sebastian Haller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2"/>
                          </a:solidFill>
                        </a:rPr>
                        <a:t>BE</a:t>
                      </a:r>
                    </a:p>
                    <a:p>
                      <a:endParaRPr lang="de-DE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2"/>
                          </a:solidFill>
                        </a:rPr>
                        <a:t>Lichtenberg</a:t>
                      </a:r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2"/>
                          </a:solidFill>
                        </a:rPr>
                        <a:t>Noch nicht offiziell: 20 pos. MA (keine Pateinten) in einem Krankenhaus</a:t>
                      </a:r>
                      <a:endParaRPr lang="de-DE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2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2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2"/>
                          </a:solidFill>
                        </a:rPr>
                        <a:t>Sebastian Haller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6570" y="1174537"/>
            <a:ext cx="7666265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Ab </a:t>
            </a:r>
            <a:r>
              <a:rPr lang="de-DE" dirty="0" smtClean="0"/>
              <a:t>Freitag voraussichtlich keine Risikogebiete mehr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vorher evtl. noch </a:t>
            </a:r>
            <a:r>
              <a:rPr lang="de-DE" dirty="0"/>
              <a:t>Schweden, Kanada, Belgien und Indien </a:t>
            </a:r>
            <a:r>
              <a:rPr lang="de-DE" dirty="0" smtClean="0"/>
              <a:t>als Risikogebiete ausweisen (in Abstimmung mit BMG)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DIVI-Plattform </a:t>
            </a:r>
            <a:r>
              <a:rPr lang="de-DE" dirty="0" smtClean="0"/>
              <a:t>immer noch in Umstellung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Global </a:t>
            </a:r>
            <a:r>
              <a:rPr lang="de-DE" dirty="0" err="1" smtClean="0"/>
              <a:t>Burden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disease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(Prof. Busse arbeitet dort nun mit)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https://covid19.healthdata.org/germany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Epicurve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alternativ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09675"/>
            <a:ext cx="83947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Epicurve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7738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93681"/>
              </p:ext>
            </p:extLst>
          </p:nvPr>
        </p:nvGraphicFramePr>
        <p:xfrm>
          <a:off x="236765" y="519637"/>
          <a:ext cx="689882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1078"/>
                <a:gridCol w="1478236"/>
                <a:gridCol w="1689507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103.228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Gesamtfälle mit passenden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102.653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N=50.795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N=52.039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6" y="2708275"/>
            <a:ext cx="6731000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75279"/>
              </p:ext>
            </p:extLst>
          </p:nvPr>
        </p:nvGraphicFramePr>
        <p:xfrm>
          <a:off x="99605" y="1020129"/>
          <a:ext cx="280361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09155"/>
                <a:gridCol w="662940"/>
                <a:gridCol w="73152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1.861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mit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1.857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1.151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706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87" y="1020129"/>
            <a:ext cx="6106283" cy="51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Nicht-hospitalisierte </a:t>
            </a:r>
            <a:r>
              <a:rPr lang="de-DE" b="1" dirty="0"/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Erkrankungsbeginn </a:t>
            </a:r>
            <a:r>
              <a:rPr lang="de-DE" dirty="0"/>
              <a:t>+ 14 </a:t>
            </a:r>
            <a:r>
              <a:rPr lang="de-DE" dirty="0" smtClean="0"/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wenn Erkrankungsbeginn unbekannt</a:t>
            </a:r>
            <a:r>
              <a:rPr lang="de-DE" dirty="0"/>
              <a:t>:</a:t>
            </a:r>
            <a:r>
              <a:rPr lang="de-DE" dirty="0" smtClean="0"/>
              <a:t> Meldedatum </a:t>
            </a:r>
            <a:r>
              <a:rPr lang="de-DE" dirty="0"/>
              <a:t>+ 14 Tage 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Hospitalisierte </a:t>
            </a:r>
            <a:r>
              <a:rPr lang="de-DE" b="1" dirty="0" smtClean="0"/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Entlassungsdatum </a:t>
            </a:r>
            <a:r>
              <a:rPr lang="de-DE" dirty="0"/>
              <a:t>+ 7 </a:t>
            </a:r>
            <a:r>
              <a:rPr lang="de-DE" dirty="0" smtClean="0"/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Wenn Entlassungsdatum unbekannt: Erkrankungsbeginn </a:t>
            </a:r>
            <a:r>
              <a:rPr lang="de-DE" dirty="0"/>
              <a:t>bzw. Meldedatum +28 Tage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Erkrankungsbeginn </a:t>
            </a:r>
            <a:r>
              <a:rPr lang="de-DE" dirty="0"/>
              <a:t>bzw. Meldedatum +28 </a:t>
            </a:r>
            <a:r>
              <a:rPr lang="de-DE" dirty="0" smtClean="0"/>
              <a:t>Tage</a:t>
            </a:r>
          </a:p>
          <a:p>
            <a:pPr>
              <a:spcBef>
                <a:spcPts val="1200"/>
              </a:spcBef>
            </a:pPr>
            <a:r>
              <a:rPr lang="de-DE" b="1" dirty="0" err="1" smtClean="0"/>
              <a:t>GenesenStatus</a:t>
            </a:r>
            <a:r>
              <a:rPr lang="de-DE" b="1" dirty="0"/>
              <a:t>	</a:t>
            </a:r>
            <a:r>
              <a:rPr lang="de-DE" b="1" dirty="0" smtClean="0"/>
              <a:t>	Anzahl</a:t>
            </a:r>
            <a:endParaRPr lang="de-DE" b="1" dirty="0"/>
          </a:p>
          <a:p>
            <a:pPr indent="182563">
              <a:spcBef>
                <a:spcPts val="300"/>
              </a:spcBef>
            </a:pPr>
            <a:r>
              <a:rPr lang="de-DE" sz="1600" dirty="0"/>
              <a:t>G</a:t>
            </a:r>
            <a:r>
              <a:rPr lang="de-DE" sz="1600" dirty="0" smtClean="0"/>
              <a:t>enesen</a:t>
            </a:r>
            <a:r>
              <a:rPr lang="de-DE" sz="1600" dirty="0"/>
              <a:t>		</a:t>
            </a:r>
            <a:r>
              <a:rPr lang="de-DE" sz="1600" dirty="0" smtClean="0"/>
              <a:t>	</a:t>
            </a:r>
            <a:r>
              <a:rPr lang="de-DE" sz="1600" dirty="0" smtClean="0"/>
              <a:t>	46.263</a:t>
            </a:r>
            <a:endParaRPr lang="de-DE" sz="1600" dirty="0"/>
          </a:p>
          <a:p>
            <a:pPr indent="182563">
              <a:spcBef>
                <a:spcPts val="300"/>
              </a:spcBef>
            </a:pPr>
            <a:r>
              <a:rPr lang="de-DE" sz="1600" dirty="0"/>
              <a:t>O</a:t>
            </a:r>
            <a:r>
              <a:rPr lang="de-DE" sz="1600" dirty="0" smtClean="0"/>
              <a:t>ffen</a:t>
            </a:r>
            <a:r>
              <a:rPr lang="de-DE" sz="1600" dirty="0"/>
              <a:t>			</a:t>
            </a:r>
            <a:r>
              <a:rPr lang="de-DE" sz="1600" dirty="0" smtClean="0"/>
              <a:t>	</a:t>
            </a:r>
            <a:r>
              <a:rPr lang="de-DE" sz="1600" dirty="0" smtClean="0"/>
              <a:t>55.104</a:t>
            </a:r>
            <a:endParaRPr lang="de-DE" sz="1600" dirty="0"/>
          </a:p>
          <a:p>
            <a:pPr indent="182563">
              <a:spcBef>
                <a:spcPts val="300"/>
              </a:spcBef>
            </a:pPr>
            <a:r>
              <a:rPr lang="de-DE" sz="1600" dirty="0"/>
              <a:t>V</a:t>
            </a:r>
            <a:r>
              <a:rPr lang="de-DE" sz="1600" dirty="0" smtClean="0"/>
              <a:t>erstorben</a:t>
            </a:r>
            <a:r>
              <a:rPr lang="de-DE" sz="1600" dirty="0"/>
              <a:t>		</a:t>
            </a:r>
            <a:r>
              <a:rPr lang="de-DE" sz="1600" dirty="0" smtClean="0"/>
              <a:t>	</a:t>
            </a:r>
            <a:r>
              <a:rPr lang="de-DE" sz="1600" dirty="0" smtClean="0"/>
              <a:t>1.861</a:t>
            </a:r>
            <a:endParaRPr lang="de-DE" sz="1600" dirty="0"/>
          </a:p>
          <a:p>
            <a:pPr indent="182563">
              <a:spcBef>
                <a:spcPts val="300"/>
              </a:spcBef>
            </a:pPr>
            <a:r>
              <a:rPr lang="de-DE" sz="1600" dirty="0"/>
              <a:t>Summe		</a:t>
            </a:r>
            <a:r>
              <a:rPr lang="de-DE" sz="1600" dirty="0" smtClean="0"/>
              <a:t>	</a:t>
            </a:r>
            <a:r>
              <a:rPr lang="de-DE" sz="1600" dirty="0" smtClean="0"/>
              <a:t>	103.228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Starker Anstieg  Genesener im Vergl. zu </a:t>
            </a:r>
            <a:r>
              <a:rPr lang="de-DE" sz="1600" dirty="0"/>
              <a:t>g</a:t>
            </a:r>
            <a:r>
              <a:rPr lang="de-DE" sz="1600" dirty="0" smtClean="0"/>
              <a:t>estern (33.300) erklärt sich aus angepasstem Algorithmus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8092592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17745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103.228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8092592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69274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30.193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1" y="1462138"/>
            <a:ext cx="7174425" cy="507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Bildschirmpräsentation (4:3)</PresentationFormat>
  <Paragraphs>756</Paragraphs>
  <Slides>22</Slides>
  <Notes>22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COVID-19:   Lage National  Informationen für den Krisenstab</vt:lpstr>
      <vt:lpstr>Fälle und Todesfälle pro Bundesland</vt:lpstr>
      <vt:lpstr>Epicurve nach Erkrankungsbeginn, alternativ Meldedatum</vt:lpstr>
      <vt:lpstr>Epicurve nach Meldedatum  Dashboard</vt:lpstr>
      <vt:lpstr>Alters- &amp; Geschlechtsverteilung: Gesamtfälle</vt:lpstr>
      <vt:lpstr>Alters- &amp; Geschlechtsverteilung: Todesfälle</vt:lpstr>
      <vt:lpstr>Hintergrund  zur Schätzung der Genesenden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Trendanalyse der Kreise mit den meisten Fällen</vt:lpstr>
      <vt:lpstr>Übermittelte COVID-19-Fälle nach Expositionsort</vt:lpstr>
      <vt:lpstr>Expositionsorte national (Datenstand 08.04.2020, 0:00 Uhr)</vt:lpstr>
      <vt:lpstr>DIVI Intensivregister</vt:lpstr>
      <vt:lpstr>DIVI Intensivregister</vt:lpstr>
      <vt:lpstr>DIVI Intensivregister</vt:lpstr>
      <vt:lpstr>Anzahl Labortestungen</vt:lpstr>
      <vt:lpstr>Amtshilfeersuchen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955</cp:revision>
  <cp:lastPrinted>2020-03-31T05:01:40Z</cp:lastPrinted>
  <dcterms:created xsi:type="dcterms:W3CDTF">2015-11-02T12:29:13Z</dcterms:created>
  <dcterms:modified xsi:type="dcterms:W3CDTF">2020-04-08T08:14:09Z</dcterms:modified>
</cp:coreProperties>
</file>