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9"/>
  </p:notesMasterIdLst>
  <p:sldIdLst>
    <p:sldId id="261" r:id="rId3"/>
    <p:sldId id="262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2" autoAdjust="0"/>
  </p:normalViewPr>
  <p:slideViewPr>
    <p:cSldViewPr>
      <p:cViewPr>
        <p:scale>
          <a:sx n="66" d="100"/>
          <a:sy n="66" d="100"/>
        </p:scale>
        <p:origin x="-127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Stand</a:t>
            </a:r>
            <a:r>
              <a:rPr lang="de-DE" baseline="0" dirty="0" smtClean="0"/>
              <a:t> 07.04.2020</a:t>
            </a:r>
          </a:p>
          <a:p>
            <a:endParaRPr lang="de-DE" dirty="0" smtClean="0"/>
          </a:p>
          <a:p>
            <a:r>
              <a:rPr lang="de-DE" dirty="0" smtClean="0"/>
              <a:t>http://saude.gov.br/</a:t>
            </a:r>
          </a:p>
          <a:p>
            <a:r>
              <a:rPr lang="de-DE" dirty="0" smtClean="0"/>
              <a:t>https://covid.saude.gov.br/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https://covid-insumos.saude.gov.br/paineis/insumos/painel.php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http://outbreaknewstoday.com/brazil-ministry-of-health-declares-national-community-transmission-71766/</a:t>
            </a:r>
          </a:p>
          <a:p>
            <a:endParaRPr lang="de-DE" dirty="0" smtClean="0"/>
          </a:p>
          <a:p>
            <a:r>
              <a:rPr lang="de-DE" dirty="0" smtClean="0"/>
              <a:t>https://www.saude.gov.br/images/pdf/2020/April/06/2020-04-06-BE7-Boletim-Especial-do-COE-Atualizacao-da-Avaliacao-de-Risco.pdf</a:t>
            </a:r>
          </a:p>
          <a:p>
            <a:r>
              <a:rPr lang="de-DE" dirty="0" smtClean="0"/>
              <a:t>https://www.saude.gov.br/noticias/agencia-saude/46666-ministerio-da-saude-define-criterios-de-distanciamento-social</a:t>
            </a:r>
          </a:p>
          <a:p>
            <a:r>
              <a:rPr lang="de-DE" dirty="0" smtClean="0"/>
              <a:t>https://de.wikipedia.org/wiki/COVID-19-Pandemie_in_Brasilien</a:t>
            </a:r>
          </a:p>
          <a:p>
            <a:endParaRPr lang="de-DE" dirty="0" smtClean="0"/>
          </a:p>
          <a:p>
            <a:r>
              <a:rPr lang="de-DE" dirty="0" smtClean="0"/>
              <a:t>Gesamtbevölkerung: 209.300.000 (2017, </a:t>
            </a:r>
            <a:r>
              <a:rPr lang="de-DE" dirty="0" err="1" smtClean="0"/>
              <a:t>Worldbank</a:t>
            </a:r>
            <a:r>
              <a:rPr lang="de-DE" dirty="0" smtClean="0"/>
              <a:t>)</a:t>
            </a:r>
          </a:p>
          <a:p>
            <a:pPr rtl="0" eaLnBrk="1" fontAlgn="t" latinLnBrk="0" hangingPunct="1"/>
            <a:r>
              <a:rPr lang="pt-BR" sz="1200" dirty="0" smtClean="0"/>
              <a:t>São Paulo</a:t>
            </a:r>
            <a:r>
              <a:rPr lang="de-DE" dirty="0" smtClean="0"/>
              <a:t>: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45.919.049</a:t>
            </a: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 de Janeiro: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17.264.943</a:t>
            </a:r>
          </a:p>
          <a:p>
            <a:pPr rtl="0" eaLnBrk="1" fontAlgn="auto" latinLnBrk="0" hangingPunct="1"/>
            <a:r>
              <a:rPr lang="pt-BR" sz="1200" dirty="0" smtClean="0"/>
              <a:t>Ceará: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9.132.078</a:t>
            </a:r>
          </a:p>
          <a:p>
            <a:endParaRPr lang="de-DE" dirty="0" smtClean="0"/>
          </a:p>
          <a:p>
            <a:r>
              <a:rPr lang="de-DE" dirty="0" smtClean="0"/>
              <a:t>Bevölkerung Bundesstaaten: https://en.wikipedia.org/wiki/States_of_Brazil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https://en.wikipedia.org/wiki/2020_coronavirus_pandemic_in_Venezuela</a:t>
            </a:r>
          </a:p>
          <a:p>
            <a:r>
              <a:rPr lang="de-DE" dirty="0" smtClean="0"/>
              <a:t>https://www.unhcr.org/news/press/2020/4/5e844e354/refugees-migrants-venezuela-during-covid-19-crisis-needs-soar-inclusive.html</a:t>
            </a:r>
          </a:p>
          <a:p>
            <a:r>
              <a:rPr lang="de-DE" dirty="0" smtClean="0"/>
              <a:t>https://www.nbcnews.com/news/latino/venezuela-faces-covid-19-outbreak-hospitals-times-lack-soap-water-n1163331</a:t>
            </a:r>
          </a:p>
          <a:p>
            <a:r>
              <a:rPr lang="de-DE" dirty="0" smtClean="0"/>
              <a:t>https://www.washingtonpost.com/opinions/global-opinions/why-the-spread-of-covid-19-in-venezuela-is-a-particularly-frightening-prospect/2020/03/19/47d94d20-693f-11ea-9923-57073adce27c_story.html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2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7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6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2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ED3D-721F-4240-94A2-A7F3323E8A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64A0-E169-4ABB-995C-4E0496B806A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neue </a:t>
            </a:r>
            <a:r>
              <a:rPr lang="de-DE" sz="2400" dirty="0" smtClean="0"/>
              <a:t>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6" y="1138544"/>
            <a:ext cx="8075733" cy="55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08.04.2020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43" y="4941167"/>
            <a:ext cx="2329854" cy="16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5" y="1133316"/>
            <a:ext cx="8208045" cy="564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08.04.2020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Brasilien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12.056 Fälle (+926)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553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Fallsterblichkeit: 4,6%)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Inzidenz: 5,8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427960" cy="24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81035"/>
            <a:ext cx="34956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3356992"/>
            <a:ext cx="5328592" cy="326178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fr-FR" sz="1600" dirty="0" err="1" smtClean="0"/>
              <a:t>Erster</a:t>
            </a:r>
            <a:r>
              <a:rPr lang="fr-FR" sz="1600" dirty="0" smtClean="0"/>
              <a:t> </a:t>
            </a:r>
            <a:r>
              <a:rPr lang="fr-FR" sz="1600" dirty="0" err="1" smtClean="0"/>
              <a:t>Fall</a:t>
            </a:r>
            <a:r>
              <a:rPr lang="fr-FR" sz="1600" dirty="0" smtClean="0"/>
              <a:t> </a:t>
            </a:r>
            <a:r>
              <a:rPr lang="fr-FR" sz="1600" dirty="0" err="1" smtClean="0"/>
              <a:t>am</a:t>
            </a:r>
            <a:r>
              <a:rPr lang="fr-FR" sz="1600" dirty="0" smtClean="0"/>
              <a:t> 25.02. (ex Italien)</a:t>
            </a:r>
          </a:p>
          <a:p>
            <a:r>
              <a:rPr lang="fr-FR" sz="1600" dirty="0" smtClean="0"/>
              <a:t>58</a:t>
            </a:r>
            <a:r>
              <a:rPr lang="fr-FR" sz="1600" dirty="0"/>
              <a:t>% der </a:t>
            </a:r>
            <a:r>
              <a:rPr lang="fr-FR" sz="1600" dirty="0" err="1"/>
              <a:t>Fälle</a:t>
            </a:r>
            <a:r>
              <a:rPr lang="fr-FR" sz="1600" dirty="0"/>
              <a:t> </a:t>
            </a:r>
            <a:r>
              <a:rPr lang="fr-FR" sz="1600" dirty="0" smtClean="0"/>
              <a:t>in der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</a:t>
            </a:r>
            <a:r>
              <a:rPr lang="fr-FR" sz="1600" dirty="0" err="1" smtClean="0"/>
              <a:t>Südost</a:t>
            </a:r>
            <a:r>
              <a:rPr lang="fr-FR" sz="1600" dirty="0" smtClean="0"/>
              <a:t> (</a:t>
            </a:r>
            <a:r>
              <a:rPr lang="pt-BR" sz="1600" dirty="0"/>
              <a:t>São Paulo</a:t>
            </a:r>
            <a:r>
              <a:rPr lang="pt-BR" sz="1600" baseline="30000" dirty="0"/>
              <a:t>1</a:t>
            </a:r>
            <a:r>
              <a:rPr lang="pt-BR" sz="1600" dirty="0"/>
              <a:t>, Rio de </a:t>
            </a:r>
            <a:r>
              <a:rPr lang="pt-BR" sz="1600" dirty="0" smtClean="0"/>
              <a:t>Janeiro</a:t>
            </a:r>
            <a:r>
              <a:rPr lang="pt-BR" sz="1600" baseline="30000" dirty="0" smtClean="0"/>
              <a:t>2</a:t>
            </a:r>
            <a:r>
              <a:rPr lang="fr-FR" sz="1600" dirty="0" smtClean="0"/>
              <a:t>, </a:t>
            </a:r>
            <a:r>
              <a:rPr lang="fr-FR" sz="1600" dirty="0" err="1" smtClean="0"/>
              <a:t>Espírito</a:t>
            </a:r>
            <a:r>
              <a:rPr lang="fr-FR" sz="1600" dirty="0" smtClean="0"/>
              <a:t> </a:t>
            </a:r>
            <a:r>
              <a:rPr lang="fr-FR" sz="1600" dirty="0"/>
              <a:t>Santo, Minas </a:t>
            </a:r>
            <a:r>
              <a:rPr lang="fr-FR" sz="1600" dirty="0" err="1" smtClean="0"/>
              <a:t>Gerais</a:t>
            </a:r>
            <a:r>
              <a:rPr lang="fr-FR" sz="1600" dirty="0" smtClean="0"/>
              <a:t>)</a:t>
            </a:r>
          </a:p>
          <a:p>
            <a:r>
              <a:rPr lang="de-DE" sz="1600" dirty="0" smtClean="0"/>
              <a:t>Laut </a:t>
            </a:r>
            <a:r>
              <a:rPr lang="de-DE" sz="1600" dirty="0"/>
              <a:t>MoH Community </a:t>
            </a:r>
            <a:r>
              <a:rPr lang="de-DE" sz="1600" dirty="0" smtClean="0"/>
              <a:t>Transmission im ganzen Land </a:t>
            </a:r>
            <a:endParaRPr lang="de-DE" sz="1600" dirty="0"/>
          </a:p>
          <a:p>
            <a:r>
              <a:rPr lang="de-DE" sz="1600" dirty="0" smtClean="0"/>
              <a:t>Maßnahmen </a:t>
            </a:r>
            <a:r>
              <a:rPr lang="de-DE" sz="1600" dirty="0"/>
              <a:t>zur physischen Distanzierung sollen an Kapazitätsauslastung des Gesundheitswesens angepasst werden („</a:t>
            </a:r>
            <a:r>
              <a:rPr lang="de-DE" sz="1600" dirty="0" err="1" smtClean="0"/>
              <a:t>enhanced</a:t>
            </a:r>
            <a:r>
              <a:rPr lang="de-DE" sz="1600" dirty="0" smtClean="0"/>
              <a:t>“ </a:t>
            </a:r>
            <a:r>
              <a:rPr lang="de-DE" sz="1600" dirty="0"/>
              <a:t>oder „selektive </a:t>
            </a:r>
            <a:r>
              <a:rPr lang="de-DE" sz="1600" dirty="0" err="1"/>
              <a:t>social</a:t>
            </a:r>
            <a:r>
              <a:rPr lang="de-DE" sz="1600" dirty="0"/>
              <a:t> </a:t>
            </a:r>
            <a:r>
              <a:rPr lang="de-DE" sz="1600" dirty="0" err="1"/>
              <a:t>distancing</a:t>
            </a:r>
            <a:r>
              <a:rPr lang="de-DE" sz="1600" dirty="0"/>
              <a:t>“)</a:t>
            </a:r>
          </a:p>
          <a:p>
            <a:r>
              <a:rPr lang="de-DE" sz="1600" dirty="0"/>
              <a:t>Schließung der Grenze zu Venezuela am 18.03., zu anderen Staaten am 27.03.</a:t>
            </a:r>
          </a:p>
          <a:p>
            <a:r>
              <a:rPr lang="de-DE" sz="1600" dirty="0" smtClean="0"/>
              <a:t>Nur </a:t>
            </a:r>
            <a:r>
              <a:rPr lang="de-DE" sz="1600" dirty="0"/>
              <a:t>schwere Verdachtsfälle werden auf COVID-19 </a:t>
            </a:r>
            <a:r>
              <a:rPr lang="de-DE" sz="1600" dirty="0" smtClean="0"/>
              <a:t>getestet </a:t>
            </a:r>
          </a:p>
          <a:p>
            <a:r>
              <a:rPr lang="de-DE" sz="1600" dirty="0" smtClean="0"/>
              <a:t>Tests gesamt: 54.824; Positivanteil: 14,4%</a:t>
            </a:r>
            <a:r>
              <a:rPr lang="de-DE" sz="1600" dirty="0"/>
              <a:t> </a:t>
            </a:r>
            <a:r>
              <a:rPr lang="de-DE" sz="1600" dirty="0" smtClean="0"/>
              <a:t>(29 Labore)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27727" y="3675474"/>
            <a:ext cx="27959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Graphik 1: Anzahl der Fälle in den Bundesstaten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7740352" y="2498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635864" y="2790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8458320" y="2682858"/>
            <a:ext cx="150843" cy="184666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8486578" y="1052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72200" y="1017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783414" y="2309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de-DE" dirty="0"/>
          </a:p>
        </p:txBody>
      </p: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93221"/>
              </p:ext>
            </p:extLst>
          </p:nvPr>
        </p:nvGraphicFramePr>
        <p:xfrm>
          <a:off x="611560" y="1865090"/>
          <a:ext cx="4176463" cy="13367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2399"/>
                <a:gridCol w="890066"/>
                <a:gridCol w="821599"/>
                <a:gridCol w="1232399"/>
              </a:tblGrid>
              <a:tr h="24209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Bundesstaat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Fälle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b="0" dirty="0"/>
                    </a:p>
                  </a:txBody>
                  <a:tcPr/>
                </a:tc>
              </a:tr>
              <a:tr h="28459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São Paulo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4.866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304 (6,2%)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23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1.461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  (4,9%)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8459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Ceará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1.013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(2,9%)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7" name="Gerade Verbindung 26"/>
          <p:cNvCxnSpPr>
            <a:endCxn id="22" idx="1"/>
          </p:cNvCxnSpPr>
          <p:nvPr/>
        </p:nvCxnSpPr>
        <p:spPr>
          <a:xfrm>
            <a:off x="7956376" y="2170550"/>
            <a:ext cx="827038" cy="323139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800" dirty="0">
                <a:latin typeface="ScalaSansPro-Bold" pitchFamily="50" charset="0"/>
              </a:rPr>
              <a:t>Venezuela </a:t>
            </a:r>
            <a:r>
              <a:rPr lang="de-DE" sz="1400" b="0" dirty="0" smtClean="0">
                <a:latin typeface="ScalaSansPro-Bold" pitchFamily="50" charset="0"/>
              </a:rPr>
              <a:t>(07.04.2020</a:t>
            </a:r>
            <a:r>
              <a:rPr lang="de-DE" sz="1400" b="0" dirty="0">
                <a:latin typeface="ScalaSansPro-Bold" pitchFamily="50" charset="0"/>
              </a:rPr>
              <a:t>)</a:t>
            </a:r>
            <a:endParaRPr lang="en-GB" sz="12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561662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165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Fälle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 Todesfälle  (Fall-Verstorbenen-Anteil: 4,2%)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:0,6/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  <a:endParaRPr lang="de-DE" sz="1400" b="1" dirty="0" smtClean="0">
              <a:solidFill>
                <a:prstClr val="black"/>
              </a:solidFill>
              <a:latin typeface="ScalaSansPro-Bold" pitchFamily="50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68467"/>
              </p:ext>
            </p:extLst>
          </p:nvPr>
        </p:nvGraphicFramePr>
        <p:xfrm>
          <a:off x="251520" y="2060849"/>
          <a:ext cx="5025675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6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8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966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Bundesstaat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Fallzahlen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Todesfälle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662">
                <a:tc>
                  <a:txBody>
                    <a:bodyPr/>
                    <a:lstStyle/>
                    <a:p>
                      <a:r>
                        <a:rPr lang="de-DE" sz="1400" b="0" dirty="0" smtClean="0"/>
                        <a:t>Miranda</a:t>
                      </a:r>
                      <a:r>
                        <a:rPr lang="de-DE" sz="1100" b="0" dirty="0" smtClean="0"/>
                        <a:t>1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59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aseline="0" dirty="0" smtClean="0"/>
                        <a:t>1 (</a:t>
                      </a:r>
                      <a:r>
                        <a:rPr lang="de-DE" sz="1400" dirty="0" smtClean="0"/>
                        <a:t>1,7 </a:t>
                      </a:r>
                      <a:r>
                        <a:rPr lang="de-DE" sz="1400" dirty="0"/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66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Caracas</a:t>
                      </a:r>
                      <a:r>
                        <a:rPr lang="de-DE" sz="11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 (7,6 </a:t>
                      </a:r>
                      <a:r>
                        <a:rPr lang="de-DE" sz="1400" dirty="0"/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66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Aragua</a:t>
                      </a:r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 (4,8 %)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502">
                <a:tc gridSpan="3">
                  <a:txBody>
                    <a:bodyPr/>
                    <a:lstStyle/>
                    <a:p>
                      <a:endParaRPr lang="de-DE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28216" y="3689854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Erste bestätigte Fälle am 13.03.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12.03. </a:t>
            </a:r>
            <a:r>
              <a:rPr lang="de-DE" dirty="0">
                <a:solidFill>
                  <a:prstClr val="black"/>
                </a:solidFill>
              </a:rPr>
              <a:t>gesundheitliche </a:t>
            </a:r>
            <a:r>
              <a:rPr lang="de-DE" dirty="0" smtClean="0">
                <a:solidFill>
                  <a:prstClr val="black"/>
                </a:solidFill>
              </a:rPr>
              <a:t>Notstand ausgerufen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Lokale Übertragung  seit 24. März (</a:t>
            </a:r>
            <a:r>
              <a:rPr lang="de-DE" dirty="0" err="1">
                <a:solidFill>
                  <a:prstClr val="black"/>
                </a:solidFill>
              </a:rPr>
              <a:t>Maduro</a:t>
            </a:r>
            <a:r>
              <a:rPr lang="de-DE" dirty="0">
                <a:solidFill>
                  <a:prstClr val="black"/>
                </a:solidFill>
              </a:rPr>
              <a:t>), zuvor nur „importierte Fälle“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Maßnahmen: Reiserestriktionen; partieller Lock Down; Schulschließungen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Laborkapazität: ca. 200 Tests/Tag in einem Labor (National </a:t>
            </a:r>
            <a:r>
              <a:rPr lang="de-DE" dirty="0">
                <a:solidFill>
                  <a:prstClr val="black"/>
                </a:solidFill>
              </a:rPr>
              <a:t>Institute of Hygiene in </a:t>
            </a:r>
            <a:r>
              <a:rPr lang="de-DE" dirty="0" smtClean="0">
                <a:solidFill>
                  <a:prstClr val="black"/>
                </a:solidFill>
              </a:rPr>
              <a:t>Caracas)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Insgesamt 1.779 Test (Positivanteil: 9,3 %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4.000 Kits </a:t>
            </a:r>
            <a:r>
              <a:rPr lang="de-DE" dirty="0">
                <a:solidFill>
                  <a:prstClr val="black"/>
                </a:solidFill>
              </a:rPr>
              <a:t>aus </a:t>
            </a:r>
            <a:r>
              <a:rPr lang="de-DE" dirty="0" smtClean="0">
                <a:solidFill>
                  <a:prstClr val="black"/>
                </a:solidFill>
              </a:rPr>
              <a:t>China, 10.000 Kits </a:t>
            </a:r>
            <a:r>
              <a:rPr lang="de-DE" dirty="0">
                <a:solidFill>
                  <a:prstClr val="black"/>
                </a:solidFill>
              </a:rPr>
              <a:t>aus </a:t>
            </a:r>
            <a:r>
              <a:rPr lang="de-DE" dirty="0" smtClean="0">
                <a:solidFill>
                  <a:prstClr val="black"/>
                </a:solidFill>
              </a:rPr>
              <a:t>Russland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ICU-Kapazität: 200-400 Betten (landesweit)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7"/>
            <a:ext cx="29996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1027" name="Grafik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13" y="4149080"/>
            <a:ext cx="3002429" cy="21566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37403" y="1196751"/>
            <a:ext cx="15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black"/>
                </a:solidFill>
              </a:rPr>
              <a:t>1</a:t>
            </a:r>
            <a:endParaRPr lang="de-DE" sz="1100" b="1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7284463" y="1350085"/>
            <a:ext cx="227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black"/>
                </a:solidFill>
              </a:rPr>
              <a:t>3</a:t>
            </a:r>
            <a:endParaRPr lang="de-DE" sz="1100" b="1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74129" y="1124744"/>
            <a:ext cx="15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black"/>
                </a:solidFill>
              </a:rPr>
              <a:t>2</a:t>
            </a:r>
            <a:endParaRPr lang="de-DE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73383"/>
            <a:ext cx="3184445" cy="18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6" y="1916832"/>
            <a:ext cx="7010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9"/>
          <a:stretch/>
        </p:blipFill>
        <p:spPr bwMode="auto">
          <a:xfrm>
            <a:off x="179512" y="116632"/>
            <a:ext cx="6660232" cy="6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536" y="48691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 smtClean="0">
                <a:solidFill>
                  <a:prstClr val="black"/>
                </a:solidFill>
              </a:rPr>
              <a:t>“Surgical face masks </a:t>
            </a:r>
            <a:r>
              <a:rPr lang="en-US" sz="1400" b="1" dirty="0">
                <a:solidFill>
                  <a:prstClr val="black"/>
                </a:solidFill>
              </a:rPr>
              <a:t>significantly reduced detection of </a:t>
            </a:r>
            <a:r>
              <a:rPr lang="en-US" sz="1400" b="1" dirty="0" smtClean="0">
                <a:solidFill>
                  <a:prstClr val="black"/>
                </a:solidFill>
              </a:rPr>
              <a:t>coronavirus </a:t>
            </a:r>
            <a:r>
              <a:rPr lang="en-US" sz="1400" b="1" dirty="0">
                <a:solidFill>
                  <a:prstClr val="black"/>
                </a:solidFill>
              </a:rPr>
              <a:t>RNA in aerosols, </a:t>
            </a:r>
            <a:r>
              <a:rPr lang="en-US" sz="1400" b="1" dirty="0" smtClean="0">
                <a:solidFill>
                  <a:prstClr val="black"/>
                </a:solidFill>
              </a:rPr>
              <a:t>with a </a:t>
            </a:r>
            <a:r>
              <a:rPr lang="en-US" sz="1400" b="1" dirty="0">
                <a:solidFill>
                  <a:prstClr val="black"/>
                </a:solidFill>
              </a:rPr>
              <a:t>trend toward reduced detection of coronavirus RNA in </a:t>
            </a:r>
            <a:r>
              <a:rPr lang="en-US" sz="1400" b="1" dirty="0" smtClean="0">
                <a:solidFill>
                  <a:prstClr val="black"/>
                </a:solidFill>
              </a:rPr>
              <a:t>respiratory droplets</a:t>
            </a:r>
            <a:r>
              <a:rPr lang="en-US" sz="1400" b="1" dirty="0">
                <a:solidFill>
                  <a:prstClr val="black"/>
                </a:solidFill>
              </a:rPr>
              <a:t>. Our results indicate that surgical face </a:t>
            </a:r>
            <a:r>
              <a:rPr lang="en-US" sz="1400" b="1" dirty="0" smtClean="0">
                <a:solidFill>
                  <a:prstClr val="black"/>
                </a:solidFill>
              </a:rPr>
              <a:t>masks could </a:t>
            </a:r>
            <a:r>
              <a:rPr lang="en-US" sz="1400" b="1" dirty="0">
                <a:solidFill>
                  <a:prstClr val="black"/>
                </a:solidFill>
              </a:rPr>
              <a:t>prevent transmission of human </a:t>
            </a:r>
            <a:r>
              <a:rPr lang="en-US" sz="1400" b="1" dirty="0" smtClean="0">
                <a:solidFill>
                  <a:prstClr val="black"/>
                </a:solidFill>
              </a:rPr>
              <a:t>coronaviruses from </a:t>
            </a:r>
            <a:r>
              <a:rPr lang="en-US" sz="1400" b="1" dirty="0">
                <a:solidFill>
                  <a:prstClr val="black"/>
                </a:solidFill>
              </a:rPr>
              <a:t>symptomatic individuals</a:t>
            </a:r>
            <a:r>
              <a:rPr lang="en-US" sz="1400" b="1" dirty="0" smtClean="0">
                <a:solidFill>
                  <a:prstClr val="black"/>
                </a:solidFill>
              </a:rPr>
              <a:t>.”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4"/>
          <a:stretch/>
        </p:blipFill>
        <p:spPr bwMode="auto">
          <a:xfrm>
            <a:off x="179512" y="874875"/>
            <a:ext cx="6660232" cy="8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6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878918"/>
            <a:ext cx="2098576" cy="5247246"/>
          </a:xfrm>
        </p:spPr>
        <p:txBody>
          <a:bodyPr>
            <a:normAutofit/>
          </a:bodyPr>
          <a:lstStyle/>
          <a:p>
            <a:endParaRPr lang="de-DE" sz="1800" dirty="0"/>
          </a:p>
          <a:p>
            <a:r>
              <a:rPr lang="de-DE" sz="1800" dirty="0"/>
              <a:t>97 Länder bearbeitet</a:t>
            </a:r>
          </a:p>
          <a:p>
            <a:endParaRPr lang="de-DE" sz="1800" b="1" dirty="0" smtClean="0"/>
          </a:p>
          <a:p>
            <a:r>
              <a:rPr lang="de-DE" sz="1800" b="1" dirty="0" smtClean="0"/>
              <a:t>Davon </a:t>
            </a:r>
            <a:r>
              <a:rPr lang="de-DE" sz="1800" b="1" dirty="0"/>
              <a:t>10 </a:t>
            </a:r>
            <a:r>
              <a:rPr lang="de-DE" sz="1800" b="1" dirty="0" smtClean="0"/>
              <a:t>Maskenpflicht</a:t>
            </a:r>
          </a:p>
          <a:p>
            <a:endParaRPr lang="de-DE" sz="1800" b="1" dirty="0"/>
          </a:p>
          <a:p>
            <a:r>
              <a:rPr lang="de-DE" sz="1800" dirty="0" smtClean="0"/>
              <a:t>6 European</a:t>
            </a:r>
          </a:p>
          <a:p>
            <a:r>
              <a:rPr lang="de-DE" sz="1800" dirty="0"/>
              <a:t>2 African</a:t>
            </a:r>
          </a:p>
          <a:p>
            <a:r>
              <a:rPr lang="de-DE" sz="1800" dirty="0" smtClean="0"/>
              <a:t>1 </a:t>
            </a:r>
            <a:r>
              <a:rPr lang="de-DE" sz="1800" dirty="0"/>
              <a:t>West Pacific</a:t>
            </a:r>
          </a:p>
          <a:p>
            <a:r>
              <a:rPr lang="de-DE" sz="1800" dirty="0" smtClean="0"/>
              <a:t>1 </a:t>
            </a:r>
            <a:r>
              <a:rPr lang="de-DE" sz="1800" dirty="0" err="1"/>
              <a:t>Americas</a:t>
            </a:r>
            <a:endParaRPr lang="de-DE" sz="1800" dirty="0"/>
          </a:p>
          <a:p>
            <a:endParaRPr lang="de-DE" sz="1800" b="1" dirty="0"/>
          </a:p>
          <a:p>
            <a:endParaRPr lang="de-DE" sz="1800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16410"/>
              </p:ext>
            </p:extLst>
          </p:nvPr>
        </p:nvGraphicFramePr>
        <p:xfrm>
          <a:off x="2195735" y="1578526"/>
          <a:ext cx="6704223" cy="47533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83856"/>
                <a:gridCol w="4420367"/>
              </a:tblGrid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>
                          <a:effectLst/>
                        </a:rPr>
                        <a:t>Slowakei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>
                          <a:effectLst/>
                        </a:rPr>
                        <a:t>generell in der Öffentlichkeit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638534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 smtClean="0">
                          <a:effectLst/>
                        </a:rPr>
                        <a:t>Tschechische Republik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>
                          <a:effectLst/>
                        </a:rPr>
                        <a:t>generell in der </a:t>
                      </a:r>
                      <a:r>
                        <a:rPr lang="de-DE" sz="1800" u="none" strike="noStrike" dirty="0" smtClean="0">
                          <a:effectLst/>
                        </a:rPr>
                        <a:t>Öffentlichkeit; Kinder &lt;2a und Innenräume</a:t>
                      </a:r>
                      <a:r>
                        <a:rPr lang="de-DE" sz="1800" u="none" strike="noStrike" baseline="0" dirty="0" smtClean="0">
                          <a:effectLst/>
                        </a:rPr>
                        <a:t> von Autos ausgenommen.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66721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Österreich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 smtClean="0">
                          <a:effectLst/>
                        </a:rPr>
                        <a:t>In Supermärkten, </a:t>
                      </a:r>
                      <a:r>
                        <a:rPr lang="de-DE" sz="1800" u="none" strike="noStrike" dirty="0">
                          <a:effectLst/>
                        </a:rPr>
                        <a:t>Verpflichtung als "Hygieneregelung" für Geschäfte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Slowenien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>
                          <a:effectLst/>
                        </a:rPr>
                        <a:t>In geschlossenen </a:t>
                      </a:r>
                      <a:r>
                        <a:rPr lang="de-DE" sz="1800" u="none" strike="noStrike" dirty="0" err="1">
                          <a:effectLst/>
                        </a:rPr>
                        <a:t>öffentl</a:t>
                      </a:r>
                      <a:r>
                        <a:rPr lang="de-DE" sz="1800" u="none" strike="noStrike" dirty="0">
                          <a:effectLst/>
                        </a:rPr>
                        <a:t>. Räumen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5614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>
                          <a:effectLst/>
                        </a:rPr>
                        <a:t>Ukraine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 smtClean="0">
                          <a:effectLst/>
                        </a:rPr>
                        <a:t>In Fabriken </a:t>
                      </a:r>
                      <a:r>
                        <a:rPr lang="de-DE" sz="1800" u="none" strike="noStrike" dirty="0">
                          <a:effectLst/>
                        </a:rPr>
                        <a:t>und administrativen Einrichtungen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Uzbekistan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 smtClean="0">
                          <a:effectLst/>
                        </a:rPr>
                        <a:t>In Großstädten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Israel 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der Öffentlichkeit und bei der Arbeit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Äquatorialguinea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 smtClean="0">
                          <a:effectLst/>
                        </a:rPr>
                        <a:t>In </a:t>
                      </a:r>
                      <a:r>
                        <a:rPr lang="de-DE" sz="1800" u="none" strike="noStrike" smtClean="0">
                          <a:effectLst/>
                        </a:rPr>
                        <a:t>der Öffentlichkeit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Elfenbeinküste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 smtClean="0">
                          <a:effectLst/>
                        </a:rPr>
                        <a:t>unklar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66721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>
                          <a:effectLst/>
                        </a:rPr>
                        <a:t>Vietnam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 smtClean="0">
                          <a:effectLst/>
                        </a:rPr>
                        <a:t>Bei Menschenansammlungen </a:t>
                      </a:r>
                      <a:r>
                        <a:rPr lang="de-DE" sz="1800" u="none" strike="noStrike" dirty="0">
                          <a:effectLst/>
                        </a:rPr>
                        <a:t>(wie Flughäfen, </a:t>
                      </a:r>
                      <a:r>
                        <a:rPr lang="de-DE" sz="1800" u="none" strike="noStrike" dirty="0" err="1">
                          <a:effectLst/>
                        </a:rPr>
                        <a:t>öffentl</a:t>
                      </a:r>
                      <a:r>
                        <a:rPr lang="de-DE" sz="1800" u="none" strike="noStrike" dirty="0">
                          <a:effectLst/>
                        </a:rPr>
                        <a:t>. Verkehrsmittel, Supermärkte u.a.)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  <a:tr h="33360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>
                          <a:effectLst/>
                        </a:rPr>
                        <a:t>Venezuela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u="none" strike="noStrike" dirty="0">
                          <a:effectLst/>
                        </a:rPr>
                        <a:t>(Medienquellen - unklar ob verpflichtend)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2" name="Titel 3"/>
          <p:cNvSpPr txBox="1">
            <a:spLocks/>
          </p:cNvSpPr>
          <p:nvPr/>
        </p:nvSpPr>
        <p:spPr>
          <a:xfrm>
            <a:off x="457200" y="273050"/>
            <a:ext cx="3034680" cy="563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solidFill>
                  <a:prstClr val="black"/>
                </a:solidFill>
              </a:rPr>
              <a:t>Maskenpflicht</a:t>
            </a: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2987824" y="368660"/>
            <a:ext cx="5616624" cy="936104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0" i="1" dirty="0" smtClean="0">
                <a:solidFill>
                  <a:prstClr val="black"/>
                </a:solidFill>
              </a:rPr>
              <a:t>Arbeitsdefinition: Zumindest eine Bevölkerungsgruppe </a:t>
            </a:r>
            <a:r>
              <a:rPr lang="de-DE" sz="1600" b="0" i="1" dirty="0">
                <a:solidFill>
                  <a:prstClr val="black"/>
                </a:solidFill>
              </a:rPr>
              <a:t>(ohne </a:t>
            </a:r>
            <a:r>
              <a:rPr lang="de-DE" sz="1600" b="0" i="1" dirty="0" smtClean="0">
                <a:solidFill>
                  <a:prstClr val="black"/>
                </a:solidFill>
              </a:rPr>
              <a:t>Symptome/ </a:t>
            </a:r>
            <a:r>
              <a:rPr lang="de-DE" sz="1600" b="0" i="1" dirty="0">
                <a:solidFill>
                  <a:prstClr val="black"/>
                </a:solidFill>
              </a:rPr>
              <a:t>Krankheitsverdacht) ist gesetzlich dazu </a:t>
            </a:r>
            <a:r>
              <a:rPr lang="de-DE" sz="1600" b="0" i="1" dirty="0" smtClean="0">
                <a:solidFill>
                  <a:prstClr val="black"/>
                </a:solidFill>
              </a:rPr>
              <a:t>verpflichtet </a:t>
            </a:r>
            <a:r>
              <a:rPr lang="de-DE" sz="1600" b="0" i="1" dirty="0">
                <a:solidFill>
                  <a:prstClr val="black"/>
                </a:solidFill>
              </a:rPr>
              <a:t>in öffentlichen Räumen eine Maske (Mund-Nase-Schutz) zu </a:t>
            </a:r>
            <a:r>
              <a:rPr lang="de-DE" sz="1600" b="0" i="1" dirty="0" smtClean="0">
                <a:solidFill>
                  <a:prstClr val="black"/>
                </a:solidFill>
              </a:rPr>
              <a:t>tragen.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5023" y="6474696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prstClr val="black"/>
                </a:solidFill>
              </a:rPr>
              <a:t>Zusammenfassung für Lagezentrum 02.04.2020. </a:t>
            </a:r>
            <a:endParaRPr lang="de-DE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3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Bildschirmpräsentation (4:3)</PresentationFormat>
  <Paragraphs>127</Paragraphs>
  <Slides>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Office-Design</vt:lpstr>
      <vt:lpstr>Larissa</vt:lpstr>
      <vt:lpstr>Länder mit über 7.000 neue COVID 19-Fälle in den letzten 7 Tagen</vt:lpstr>
      <vt:lpstr>Länder mit 1.400-7.000 neue COVID 19-Fälle in den letzten 7 Tagen</vt:lpstr>
      <vt:lpstr>COVID-19/ Brasilien</vt:lpstr>
      <vt:lpstr>COVID-19/ Venezuela (07.04.2020)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71</cp:revision>
  <dcterms:created xsi:type="dcterms:W3CDTF">2020-03-24T07:57:46Z</dcterms:created>
  <dcterms:modified xsi:type="dcterms:W3CDTF">2020-04-08T08:23:53Z</dcterms:modified>
</cp:coreProperties>
</file>