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27" r:id="rId2"/>
    <p:sldId id="428" r:id="rId3"/>
    <p:sldId id="431" r:id="rId4"/>
    <p:sldId id="430" r:id="rId5"/>
    <p:sldId id="452" r:id="rId6"/>
    <p:sldId id="453" r:id="rId7"/>
    <p:sldId id="454" r:id="rId8"/>
    <p:sldId id="455" r:id="rId9"/>
    <p:sldId id="456" r:id="rId10"/>
    <p:sldId id="457" r:id="rId11"/>
    <p:sldId id="433" r:id="rId12"/>
    <p:sldId id="435" r:id="rId13"/>
    <p:sldId id="429" r:id="rId14"/>
    <p:sldId id="437" r:id="rId15"/>
    <p:sldId id="438" r:id="rId16"/>
    <p:sldId id="439" r:id="rId17"/>
    <p:sldId id="440" r:id="rId18"/>
    <p:sldId id="441" r:id="rId19"/>
    <p:sldId id="442" r:id="rId20"/>
    <p:sldId id="443" r:id="rId21"/>
    <p:sldId id="432" r:id="rId22"/>
    <p:sldId id="348" r:id="rId23"/>
    <p:sldId id="463" r:id="rId24"/>
    <p:sldId id="458" r:id="rId25"/>
    <p:sldId id="459" r:id="rId26"/>
    <p:sldId id="460" r:id="rId27"/>
    <p:sldId id="461" r:id="rId28"/>
    <p:sldId id="462" r:id="rId29"/>
    <p:sldId id="445" r:id="rId30"/>
    <p:sldId id="446" r:id="rId31"/>
    <p:sldId id="447" r:id="rId32"/>
    <p:sldId id="448" r:id="rId33"/>
    <p:sldId id="450" r:id="rId34"/>
    <p:sldId id="451" r:id="rId3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045AA6"/>
    <a:srgbClr val="D0D8E8"/>
    <a:srgbClr val="E9EDF4"/>
    <a:srgbClr val="367BB8"/>
    <a:srgbClr val="338BD2"/>
    <a:srgbClr val="4D8AD2"/>
    <a:srgbClr val="66A8DD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9" autoAdjust="0"/>
    <p:restoredTop sz="87626" autoAdjust="0"/>
  </p:normalViewPr>
  <p:slideViewPr>
    <p:cSldViewPr snapToGrid="0" snapToObjects="1">
      <p:cViewPr>
        <p:scale>
          <a:sx n="110" d="100"/>
          <a:sy n="110" d="100"/>
        </p:scale>
        <p:origin x="-184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09.04.2020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09.04.2020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86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Datenquelle: Covid19_Liste, Datenblätter: </a:t>
            </a:r>
            <a:r>
              <a:rPr lang="de-DE" dirty="0" smtClean="0"/>
              <a:t>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Bundesland/Anzahl Nennungen: 2. </a:t>
            </a:r>
            <a:r>
              <a:rPr lang="de-DE" dirty="0" smtClean="0"/>
              <a:t>Ebene</a:t>
            </a:r>
            <a:r>
              <a:rPr lang="de-DE" baseline="0" dirty="0" smtClean="0"/>
              <a:t>; nach Deutschland filtern 	</a:t>
            </a:r>
          </a:p>
          <a:p>
            <a:pPr defTabSz="457886">
              <a:defRPr/>
            </a:pPr>
            <a:r>
              <a:rPr lang="de-DE" dirty="0"/>
              <a:t>Häufig genannte Kreise: 3. Ebene; nach Bundesländern filtern</a:t>
            </a:r>
            <a:endParaRPr lang="de-DE" baseline="0" dirty="0" smtClean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271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Vergleiche</a:t>
            </a:r>
            <a:r>
              <a:rPr lang="de-DE" baseline="0" dirty="0" smtClean="0"/>
              <a:t>:</a:t>
            </a:r>
          </a:p>
          <a:p>
            <a:pPr defTabSz="457886">
              <a:defRPr/>
            </a:pPr>
            <a:r>
              <a:rPr lang="de-DE" baseline="0" dirty="0" smtClean="0"/>
              <a:t>Lageprotokoll, unter: S:\Projekte\RKI_nCoV-Lage\1.Lagemanagement\1.2.Lageprotokolle\Lageprotokoll_nCoV.xlsx </a:t>
            </a:r>
          </a:p>
          <a:p>
            <a:pPr defTabSz="457886">
              <a:defRPr/>
            </a:pPr>
            <a:r>
              <a:rPr lang="de-DE" baseline="0" dirty="0" smtClean="0"/>
              <a:t>Einsatzteams, unter: S:\Projekte\RKI_nCoV-Lage\5.Unterstützung_im_Feld\Covid-19_Bereitschaft_für_BL-Einsätze.xlsx, Reiter: Teams im Einsatz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2DE-C6CD-423A-B668-BE689A81F15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823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45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healthdata.org/germany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rocs.hu-berlin.de/corona/docs/forecast/results_by_country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ocs.hu-berlin.de/corona/docs/forecast/results_by_country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vid19.healthdata.org/germany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529" y="69269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117941"/>
              </p:ext>
            </p:extLst>
          </p:nvPr>
        </p:nvGraphicFramePr>
        <p:xfrm>
          <a:off x="473529" y="21571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09.04.2020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108.202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4.974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130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2.107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246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13%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1,9%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49.900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48" y="908720"/>
            <a:ext cx="9073008" cy="518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21412" y="366653"/>
            <a:ext cx="8229600" cy="366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 smtClean="0">
                <a:solidFill>
                  <a:srgbClr val="045AA6"/>
                </a:solidFill>
              </a:rPr>
              <a:t>IHME – </a:t>
            </a:r>
            <a:r>
              <a:rPr lang="de-DE" sz="2400" b="1" dirty="0" smtClean="0">
                <a:solidFill>
                  <a:srgbClr val="045AA6"/>
                </a:solidFill>
              </a:rPr>
              <a:t>Forecast </a:t>
            </a:r>
            <a:r>
              <a:rPr lang="de-DE" sz="2400" b="1" dirty="0" smtClean="0">
                <a:solidFill>
                  <a:srgbClr val="045AA6"/>
                </a:solidFill>
              </a:rPr>
              <a:t>für Deutschland, Stand 7.4.2020</a:t>
            </a:r>
            <a:endParaRPr lang="de-DE" sz="2400" b="1" dirty="0">
              <a:solidFill>
                <a:srgbClr val="045AA6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1452" y="6299547"/>
            <a:ext cx="3984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3"/>
              </a:rPr>
              <a:t>https://covid19.healthdata.org/germany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104844" y="1992699"/>
            <a:ext cx="426759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10</a:t>
            </a:r>
            <a:endParaRPr lang="de-DE" sz="11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3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Geschlechtsverteilung:	Gesamtfälle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728335"/>
              </p:ext>
            </p:extLst>
          </p:nvPr>
        </p:nvGraphicFramePr>
        <p:xfrm>
          <a:off x="288247" y="629093"/>
          <a:ext cx="4827217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Gesamtfälle (m. Angaben)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108.202</a:t>
                      </a: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107.614)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Median/Mittelwert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50/49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16%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männlich/weiblich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%/51%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" y="2726477"/>
            <a:ext cx="5011752" cy="280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59" y="2610771"/>
            <a:ext cx="4133141" cy="297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7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Geschlechtsverteilung:	Todesfälle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54122"/>
              </p:ext>
            </p:extLst>
          </p:nvPr>
        </p:nvGraphicFramePr>
        <p:xfrm>
          <a:off x="112143" y="1865518"/>
          <a:ext cx="2812212" cy="2773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12482"/>
                <a:gridCol w="899730"/>
              </a:tblGrid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1.861</a:t>
                      </a: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 mit Alter und Geschlecht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1.857</a:t>
                      </a: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86%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Männer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62%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Frauen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38%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45" y="1158786"/>
            <a:ext cx="5927655" cy="529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Hintergrund  zur Schätzung der Genesenden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6765" y="799072"/>
            <a:ext cx="8596684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b="1" dirty="0" err="1"/>
              <a:t>GenesenStatus</a:t>
            </a:r>
            <a:r>
              <a:rPr lang="de-DE" b="1" dirty="0"/>
              <a:t>		Anzahl</a:t>
            </a:r>
          </a:p>
          <a:p>
            <a:pPr indent="182563">
              <a:spcBef>
                <a:spcPts val="300"/>
              </a:spcBef>
            </a:pPr>
            <a:r>
              <a:rPr lang="de-DE" dirty="0"/>
              <a:t>Genesen				49.926</a:t>
            </a:r>
          </a:p>
          <a:p>
            <a:pPr indent="182563">
              <a:spcBef>
                <a:spcPts val="300"/>
              </a:spcBef>
            </a:pPr>
            <a:r>
              <a:rPr lang="de-DE" dirty="0"/>
              <a:t>Offen				56.169</a:t>
            </a:r>
          </a:p>
          <a:p>
            <a:pPr indent="182563">
              <a:spcBef>
                <a:spcPts val="300"/>
              </a:spcBef>
            </a:pPr>
            <a:r>
              <a:rPr lang="de-DE" dirty="0"/>
              <a:t>Verstorben			2.107</a:t>
            </a:r>
          </a:p>
          <a:p>
            <a:pPr indent="182563">
              <a:spcBef>
                <a:spcPts val="300"/>
              </a:spcBef>
            </a:pPr>
            <a:r>
              <a:rPr lang="de-DE" dirty="0"/>
              <a:t>Summe				108.202</a:t>
            </a:r>
          </a:p>
          <a:p>
            <a:endParaRPr lang="de-DE" b="1" dirty="0" smtClean="0"/>
          </a:p>
          <a:p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Schätzung – Kriterien für Genesen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Nicht-hospitalisierte 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+ 14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wenn Erkrankungsbeginn unbekannt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Meldedatum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+ 14 Tage </a:t>
            </a:r>
          </a:p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Hospitalisierte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Entlassungsdatum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+ 7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Wenn Entlassungsdatum unbekannt: 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bzw. Meldedatum +28 Tage</a:t>
            </a:r>
          </a:p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Ohne Angaben zur Hospitalisierung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bzw. Meldedatum +28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indent="182563">
              <a:spcBef>
                <a:spcPts val="300"/>
              </a:spcBef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244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75041"/>
            <a:ext cx="680084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280299"/>
              </p:ext>
            </p:extLst>
          </p:nvPr>
        </p:nvGraphicFramePr>
        <p:xfrm>
          <a:off x="254017" y="536889"/>
          <a:ext cx="6800849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6481"/>
                <a:gridCol w="6304368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108.202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8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66413"/>
            <a:ext cx="6784521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730020"/>
              </p:ext>
            </p:extLst>
          </p:nvPr>
        </p:nvGraphicFramePr>
        <p:xfrm>
          <a:off x="236765" y="519637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28.937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09" y="1524809"/>
            <a:ext cx="6976017" cy="493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3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391" y="189709"/>
            <a:ext cx="6775895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5-Tage-Inzidenz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65660"/>
              </p:ext>
            </p:extLst>
          </p:nvPr>
        </p:nvGraphicFramePr>
        <p:xfrm>
          <a:off x="236765" y="528263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16.344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85" y="1432064"/>
            <a:ext cx="7277942" cy="514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3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89709"/>
            <a:ext cx="676726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3-Tage-Inzidenz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622732"/>
              </p:ext>
            </p:extLst>
          </p:nvPr>
        </p:nvGraphicFramePr>
        <p:xfrm>
          <a:off x="236765" y="528263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9.683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de-DE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23" y="1447205"/>
            <a:ext cx="7200304" cy="509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923" y="356726"/>
            <a:ext cx="7039155" cy="3765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Verteilung: 7-Tageskarte - Vergleich mit Vorwoche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1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540" y="205575"/>
            <a:ext cx="6504317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Bundesländer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</a:t>
            </a:r>
            <a:r>
              <a:rPr lang="de-DE" dirty="0" smtClean="0"/>
              <a:t>09.04.2020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55122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ach </a:t>
            </a:r>
            <a:r>
              <a:rPr lang="de-DE" dirty="0"/>
              <a:t>Erkrankungs- bzw. Meldedatum-Diagnoseverzug v. 5 Tagen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23" y="1285090"/>
            <a:ext cx="754051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09.04.2020.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555403"/>
              </p:ext>
            </p:extLst>
          </p:nvPr>
        </p:nvGraphicFramePr>
        <p:xfrm>
          <a:off x="236765" y="1114381"/>
          <a:ext cx="8093074" cy="4821598"/>
        </p:xfrm>
        <a:graphic>
          <a:graphicData uri="http://schemas.openxmlformats.org/drawingml/2006/table">
            <a:tbl>
              <a:tblPr/>
              <a:tblGrid>
                <a:gridCol w="2408080"/>
                <a:gridCol w="1289721"/>
                <a:gridCol w="1758710"/>
                <a:gridCol w="1382918"/>
                <a:gridCol w="1253645"/>
              </a:tblGrid>
              <a:tr h="50581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Fälle/100.000 Einw.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21.603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28.827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21.961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194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108.202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5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3300" y="234037"/>
            <a:ext cx="6780360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Kreise mit den meisten Fällen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06878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08.04.2020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06878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nach Erkrankungs- bzw. Meldedatum-Diagnoseverzug v. 5 Tagen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3" y="1259212"/>
            <a:ext cx="7506788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6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139825"/>
            <a:ext cx="7224713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4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694" y="184865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09.04.2020</a:t>
            </a:r>
            <a:r>
              <a:rPr lang="de-DE" sz="1600" b="0" dirty="0" smtClean="0">
                <a:solidFill>
                  <a:schemeClr val="tx1"/>
                </a:solidFill>
              </a:rPr>
              <a:t>, </a:t>
            </a:r>
            <a:r>
              <a:rPr lang="de-DE" sz="1600" b="0" dirty="0">
                <a:solidFill>
                  <a:schemeClr val="tx1"/>
                </a:solidFill>
              </a:rPr>
              <a:t>0:00 </a:t>
            </a:r>
            <a:r>
              <a:rPr lang="de-DE" sz="1600" b="0" dirty="0" smtClean="0">
                <a:solidFill>
                  <a:schemeClr val="tx1"/>
                </a:solidFill>
              </a:rPr>
              <a:t>Uhr)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869991"/>
              </p:ext>
            </p:extLst>
          </p:nvPr>
        </p:nvGraphicFramePr>
        <p:xfrm>
          <a:off x="529165" y="894446"/>
          <a:ext cx="8167159" cy="5602928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342685"/>
                <a:gridCol w="1740891"/>
                <a:gridCol w="4083583"/>
              </a:tblGrid>
              <a:tr h="465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Bundesland (Expositionsort)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</a:rPr>
                        <a:t>Anzahl Nennungen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</a:rPr>
                        <a:t>Häufig genannte </a:t>
                      </a:r>
                      <a:r>
                        <a:rPr lang="de-DE" sz="1400" u="none" strike="noStrike" dirty="0" smtClean="0">
                          <a:effectLst/>
                        </a:rPr>
                        <a:t>Kreise </a:t>
                      </a:r>
                    </a:p>
                    <a:p>
                      <a:pPr algn="r" fontAlgn="ctr"/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3929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Bayern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14069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Rosenheim: 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1.384;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Tirschenreuth: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888; </a:t>
                      </a:r>
                      <a:endParaRPr lang="de-DE" sz="1200" u="none" strike="noStrike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Freising: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680;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LK Dachau: </a:t>
                      </a:r>
                      <a:r>
                        <a:rPr lang="de-DE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524, </a:t>
                      </a:r>
                      <a:r>
                        <a:rPr lang="de-DE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Nürnberg </a:t>
                      </a:r>
                      <a:r>
                        <a:rPr lang="de-DE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524</a:t>
                      </a:r>
                      <a:endParaRPr lang="de-DE" sz="1200" u="none" strike="noStrike" kern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43344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Nordrhein-Westfalen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12973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Aachen: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1.300,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Heinsberg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1.041,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Borken: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613,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LK Steinfurt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643,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SK Essen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471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894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Baden-Württemberg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6200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SK Freiburg i. Breisgau: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478,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LK Esslingen: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455,</a:t>
                      </a:r>
                      <a:r>
                        <a:rPr lang="de-DE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</a:t>
                      </a:r>
                      <a:r>
                        <a:rPr lang="de-DE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Ortenaukreis: </a:t>
                      </a:r>
                      <a:r>
                        <a:rPr lang="de-DE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438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Niedersachsen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3735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LK Osnabrück: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542,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SK Osnabrück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332;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LK Harburg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308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Berlin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2951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Mitte: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458,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Neukölln: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336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Hessen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2289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Rheinland-Pfalz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1057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Mayen-Koblenz: </a:t>
                      </a:r>
                      <a:r>
                        <a:rPr lang="de-DE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225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Brandenburg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1025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0414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Saarland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804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Hamburg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Thüringen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Schleswig-Holstein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578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Sachsen-Anhalt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3477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Mecklenburg-Vorpommern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Bremen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19693" y="523419"/>
            <a:ext cx="538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Deutschland als Expositionsland: </a:t>
            </a:r>
            <a:r>
              <a:rPr lang="de-DE" dirty="0" smtClean="0"/>
              <a:t>50.434 </a:t>
            </a:r>
            <a:r>
              <a:rPr lang="de-DE" dirty="0" smtClean="0"/>
              <a:t>Nennungen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523419"/>
            <a:ext cx="8092592" cy="338554"/>
          </a:xfrm>
        </p:spPr>
        <p:txBody>
          <a:bodyPr/>
          <a:lstStyle/>
          <a:p>
            <a:r>
              <a:rPr lang="de-DE" dirty="0" smtClean="0"/>
              <a:t>Mobilität in Deutschland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4326"/>
            <a:ext cx="7884543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046906" y="5553779"/>
            <a:ext cx="3117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Wochenenden sind hervorgehoben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4845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GrippeWeb</a:t>
            </a:r>
            <a:r>
              <a:rPr lang="de-DE" dirty="0" smtClean="0"/>
              <a:t> – 8.4.2020</a:t>
            </a:r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5658"/>
            <a:ext cx="8229600" cy="363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109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AGInfluenza</a:t>
            </a:r>
            <a:r>
              <a:rPr lang="de-DE" dirty="0" smtClean="0"/>
              <a:t> ARE-Konsultationen 8.4.2020</a:t>
            </a:r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25" y="1600200"/>
            <a:ext cx="68949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6594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 Influenza ARE-</a:t>
            </a:r>
            <a:r>
              <a:rPr lang="de-DE" dirty="0" err="1" smtClean="0"/>
              <a:t>Positivenrate</a:t>
            </a:r>
            <a:r>
              <a:rPr lang="de-DE" dirty="0" smtClean="0"/>
              <a:t> </a:t>
            </a:r>
            <a:r>
              <a:rPr lang="de-DE" dirty="0"/>
              <a:t>8.4.2020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829594"/>
            <a:ext cx="76771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363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ICOSARI – 08.04.2020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72816"/>
            <a:ext cx="8277748" cy="414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0555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338554"/>
          </a:xfrm>
        </p:spPr>
        <p:txBody>
          <a:bodyPr/>
          <a:lstStyle/>
          <a:p>
            <a:r>
              <a:rPr lang="de-DE" dirty="0" smtClean="0"/>
              <a:t>ICOSARI – Anteil COVID-19 an SARI		08.04.2020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4" y="1431984"/>
            <a:ext cx="8618986" cy="365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567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</a:t>
            </a:r>
            <a:r>
              <a:rPr lang="de-DE" dirty="0" smtClean="0"/>
              <a:t>08.04.2020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</a:t>
            </a:r>
            <a:r>
              <a:rPr lang="de-DE" dirty="0" smtClean="0"/>
              <a:t>588 </a:t>
            </a:r>
            <a:r>
              <a:rPr lang="de-DE" dirty="0" smtClean="0">
                <a:solidFill>
                  <a:srgbClr val="006EC7"/>
                </a:solidFill>
              </a:rPr>
              <a:t>(niedriger als Vortage aufgrund Umzug der Webseite)</a:t>
            </a:r>
            <a:endParaRPr lang="de-DE" dirty="0">
              <a:solidFill>
                <a:srgbClr val="006EC7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112995"/>
              </p:ext>
            </p:extLst>
          </p:nvPr>
        </p:nvGraphicFramePr>
        <p:xfrm>
          <a:off x="209550" y="1635125"/>
          <a:ext cx="8085887" cy="14333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66247"/>
                <a:gridCol w="1499841"/>
                <a:gridCol w="816668"/>
                <a:gridCol w="1903131"/>
              </a:tblGrid>
              <a:tr h="310718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Anzahl_Covid19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Prozent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Differenz zum Vortag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in intensivmedizinischer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davon beatmet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1.493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abgeschlossene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1.566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davon verstorben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402621"/>
              </p:ext>
            </p:extLst>
          </p:nvPr>
        </p:nvGraphicFramePr>
        <p:xfrm>
          <a:off x="307239" y="3482442"/>
          <a:ext cx="7783372" cy="14414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19210"/>
                <a:gridCol w="1407157"/>
                <a:gridCol w="1451130"/>
                <a:gridCol w="787173"/>
                <a:gridCol w="913942"/>
                <a:gridCol w="1904760"/>
              </a:tblGrid>
              <a:tr h="37465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Low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High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ECMO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Gesamt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Differenz zum Vortag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Belegt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2.466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5.633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8.218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999</a:t>
                      </a:r>
                    </a:p>
                  </a:txBody>
                  <a:tcPr marL="9525" marR="9525" marT="9525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1.905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3.868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6.037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677</a:t>
                      </a: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 in 24 h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k.A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k.A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k.A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k.A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k.A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402336" y="5303520"/>
            <a:ext cx="8251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Prognose Prof. Busse: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1000 Covid-19 Fälle benötigen ca. 400-500 ICU-Bettentage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Daher: bei ca. 15.000 </a:t>
            </a:r>
            <a:r>
              <a:rPr lang="de-DE" sz="1600" dirty="0"/>
              <a:t>zur Verfügung stehenden Betten </a:t>
            </a:r>
            <a:r>
              <a:rPr lang="de-DE" sz="1600" dirty="0" smtClean="0"/>
              <a:t>würde Kapazität </a:t>
            </a:r>
            <a:r>
              <a:rPr lang="de-DE" sz="1600" dirty="0"/>
              <a:t>für 30.000-37.500 Neuinfizierte pro </a:t>
            </a:r>
            <a:r>
              <a:rPr lang="de-DE" sz="1600" dirty="0" smtClean="0"/>
              <a:t>Tag reichen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6054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Erkrankungsbeginn, ersatzweise Meldedatum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093788"/>
            <a:ext cx="8394700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5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04.04.2020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1.052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759732"/>
              </p:ext>
            </p:extLst>
          </p:nvPr>
        </p:nvGraphicFramePr>
        <p:xfrm>
          <a:off x="117042" y="1857383"/>
          <a:ext cx="8697774" cy="431664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50670"/>
                <a:gridCol w="614477"/>
                <a:gridCol w="380390"/>
                <a:gridCol w="402336"/>
                <a:gridCol w="358445"/>
                <a:gridCol w="416966"/>
                <a:gridCol w="402336"/>
                <a:gridCol w="424282"/>
                <a:gridCol w="409651"/>
                <a:gridCol w="358445"/>
                <a:gridCol w="365760"/>
                <a:gridCol w="373075"/>
                <a:gridCol w="373075"/>
                <a:gridCol w="365760"/>
                <a:gridCol w="314554"/>
                <a:gridCol w="307238"/>
                <a:gridCol w="329184"/>
                <a:gridCol w="351130"/>
              </a:tblGrid>
              <a:tr h="277937"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Gesamt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BE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NRW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BB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BY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RP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TH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NI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MV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BW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HB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SL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Kliniken/Abteilungen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COVID.19.aktuell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COVID.19.beatmet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COVID.19.kumulativ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COVID.19.verstorben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ICU.low.care..frei.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ICU.low.care..belegt.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ICU.low.care.in.24.h..Anzahl.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ICU.high.care..frei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274</a:t>
                      </a:r>
                    </a:p>
                  </a:txBody>
                  <a:tcPr marL="9525" marR="9525" marT="9525" marB="0" anchor="b"/>
                </a:tc>
              </a:tr>
              <a:tr h="42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ICU.high.care..belegt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8.645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ICU.high.care.in.24.h..Anzahl.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141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ICU.ECMO..frei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ICU.ECMO..belegt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ICU.ECMO.care.in.24.h..Anzahl.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8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</a:t>
            </a:r>
            <a:r>
              <a:rPr lang="de-DE" dirty="0" smtClean="0"/>
              <a:t>08.04.2020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</a:t>
            </a:r>
            <a:r>
              <a:rPr lang="de-DE" dirty="0" smtClean="0"/>
              <a:t>588</a:t>
            </a:r>
            <a:endParaRPr lang="de-D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6" y="1662656"/>
            <a:ext cx="3932971" cy="374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579" y="1464017"/>
            <a:ext cx="4960921" cy="432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88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Anzahl Labortestungen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8285" y="3946898"/>
            <a:ext cx="7112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b="1" dirty="0">
                <a:solidFill>
                  <a:srgbClr val="045AA6"/>
                </a:solidFill>
              </a:rPr>
              <a:t>Antibiotika-Resistenz-</a:t>
            </a:r>
            <a:r>
              <a:rPr lang="de-DE" b="1" dirty="0" err="1">
                <a:solidFill>
                  <a:srgbClr val="045AA6"/>
                </a:solidFill>
              </a:rPr>
              <a:t>Surveillance</a:t>
            </a:r>
            <a:r>
              <a:rPr lang="de-DE" b="1" dirty="0">
                <a:solidFill>
                  <a:srgbClr val="045AA6"/>
                </a:solidFill>
              </a:rPr>
              <a:t> </a:t>
            </a:r>
            <a:r>
              <a:rPr lang="de-DE" b="1" dirty="0" smtClean="0">
                <a:solidFill>
                  <a:srgbClr val="045AA6"/>
                </a:solidFill>
              </a:rPr>
              <a:t>(ARS) </a:t>
            </a:r>
            <a:r>
              <a:rPr lang="de-DE" sz="1400" dirty="0"/>
              <a:t>(Datenstand 06.04.2020</a:t>
            </a:r>
            <a:r>
              <a:rPr lang="de-DE" sz="1400" dirty="0" smtClean="0"/>
              <a:t>)</a:t>
            </a:r>
            <a:r>
              <a:rPr lang="de-DE" b="1" dirty="0" smtClean="0">
                <a:solidFill>
                  <a:srgbClr val="045AA6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Über aggregierte </a:t>
            </a:r>
            <a:r>
              <a:rPr lang="de-DE" dirty="0"/>
              <a:t>wöchentliche Erfassung von SARS-CoV-2-Labortestungen hinaus </a:t>
            </a:r>
            <a:r>
              <a:rPr lang="de-DE" dirty="0" smtClean="0"/>
              <a:t>(s.o.) melden beteiligte Labore </a:t>
            </a:r>
            <a:r>
              <a:rPr lang="de-DE" dirty="0"/>
              <a:t>seit </a:t>
            </a:r>
            <a:r>
              <a:rPr lang="de-DE" dirty="0" smtClean="0"/>
              <a:t>01.01.2020 </a:t>
            </a:r>
            <a:r>
              <a:rPr lang="de-DE" dirty="0"/>
              <a:t>detaillierte Daten zu </a:t>
            </a:r>
            <a:r>
              <a:rPr lang="de-DE" dirty="0" smtClean="0"/>
              <a:t>SARS-CoV-2-Testungen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Derzeit </a:t>
            </a:r>
            <a:r>
              <a:rPr lang="de-DE" b="1" dirty="0"/>
              <a:t>50 </a:t>
            </a:r>
            <a:r>
              <a:rPr lang="de-DE" dirty="0" smtClean="0"/>
              <a:t>Labore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362.478</a:t>
            </a:r>
            <a:r>
              <a:rPr lang="de-DE" dirty="0" smtClean="0"/>
              <a:t> übermittelte Testergebnisse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31.504 (8,7%</a:t>
            </a:r>
            <a:r>
              <a:rPr lang="de-DE" dirty="0"/>
              <a:t>)</a:t>
            </a:r>
            <a:r>
              <a:rPr lang="de-DE" dirty="0" smtClean="0"/>
              <a:t> positiv</a:t>
            </a:r>
          </a:p>
          <a:p>
            <a:endParaRPr lang="de-D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1022141"/>
            <a:ext cx="65532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64825" y="3062394"/>
            <a:ext cx="491031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 </a:t>
            </a:r>
          </a:p>
          <a:p>
            <a:r>
              <a:rPr lang="de-DE" sz="1100" dirty="0"/>
              <a:t>					KW 10	KW11	KW12	KW13	   KW14</a:t>
            </a:r>
          </a:p>
          <a:p>
            <a:r>
              <a:rPr lang="de-DE" sz="1100" dirty="0"/>
              <a:t>Anzahl übermittelnde Labore		28	93	111	113	   132</a:t>
            </a:r>
          </a:p>
          <a:p>
            <a:r>
              <a:rPr lang="de-DE" sz="1100" dirty="0"/>
              <a:t>Testkapazität pro Tag			7.115	31.010	64.725	103.515   116.655</a:t>
            </a:r>
          </a:p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319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Amtshilfeersuchen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865745"/>
              </p:ext>
            </p:extLst>
          </p:nvPr>
        </p:nvGraphicFramePr>
        <p:xfrm>
          <a:off x="-1" y="585355"/>
          <a:ext cx="9023231" cy="6006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69"/>
                <a:gridCol w="897147"/>
                <a:gridCol w="1035170"/>
                <a:gridCol w="3934389"/>
                <a:gridCol w="2285256"/>
              </a:tblGrid>
              <a:tr h="315063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Bundesland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Kreis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Datum Beginn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Details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RKI-Mitarbeitende</a:t>
                      </a:r>
                      <a:endParaRPr lang="de-DE" sz="11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Starnberg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30.01.2020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WEBASO-Cluster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 Zeitlmann,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Andreas Reich,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Sonja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Nadine</a:t>
                      </a:r>
                      <a:r>
                        <a:rPr lang="de-DE" sz="1000" baseline="0" dirty="0" smtClean="0"/>
                        <a:t> Muller, </a:t>
                      </a:r>
                      <a:r>
                        <a:rPr lang="de-DE" sz="1000" dirty="0" smtClean="0"/>
                        <a:t>Kirsten Pörtner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Heinsberg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27.02.2020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Fälle nach Karnevalsveranstaltung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Juliane Seidel,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Madlen</a:t>
                      </a:r>
                      <a:r>
                        <a:rPr lang="de-DE" sz="1000" dirty="0" smtClean="0"/>
                        <a:t> Schranz,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Doreen</a:t>
                      </a:r>
                      <a:r>
                        <a:rPr lang="de-DE" sz="1000" baseline="0" dirty="0" smtClean="0"/>
                        <a:t> Staat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Telefonische Beratung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01.03.2020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Fachliche Unterstützung des RKI bei den vielfältigen Anfragen Ministerium für Arbeit, Gesundheit und Soziales in NRW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err="1" smtClean="0"/>
                        <a:t>Muna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Abu Sin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Freising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05.03.2020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Ausbruchs im Landkreis, 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 Jennifer Bender, Nadine Zeitlmann</a:t>
                      </a:r>
                      <a:endParaRPr lang="de-DE" sz="1000" dirty="0"/>
                    </a:p>
                  </a:txBody>
                  <a:tcPr/>
                </a:tc>
              </a:tr>
              <a:tr h="36253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Mitte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9.03., 22.03.2020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Cluster</a:t>
                      </a:r>
                      <a:r>
                        <a:rPr lang="de-DE" sz="1000" baseline="0" dirty="0" smtClean="0"/>
                        <a:t> im </a:t>
                      </a:r>
                      <a:r>
                        <a:rPr lang="de-DE" sz="1000" dirty="0" smtClean="0"/>
                        <a:t>Zusammenhang mit einem Großraumbüro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</a:t>
                      </a:r>
                      <a:r>
                        <a:rPr lang="de-DE" sz="1000" baseline="0" dirty="0" smtClean="0"/>
                        <a:t> Muller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Nürnberg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10.03.2020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in Arztpraxis mit SARS-CoV-2-positivem Arzt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Sonia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Kai Michaelis,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Jennifer Bender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Tirschenreuth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19.03.2020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40 Fälle nach Starkbierfest;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Europäisches mobiles Labor angefordert (Kapazität bis zu 100 Proben/Tag)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</a:t>
                      </a:r>
                      <a:r>
                        <a:rPr lang="de-DE" sz="1000" baseline="0" dirty="0" smtClean="0"/>
                        <a:t> S</a:t>
                      </a:r>
                      <a:r>
                        <a:rPr lang="de-DE" sz="1000" dirty="0" smtClean="0"/>
                        <a:t>ybille </a:t>
                      </a:r>
                      <a:r>
                        <a:rPr lang="de-DE" sz="1000" dirty="0" err="1" smtClean="0"/>
                        <a:t>Rehmet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Sankt Wendel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20.03.2020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 im Krankenhaus mit SARS-CoV2-positiven Mitarbeitern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 Kirsten Pörtner</a:t>
                      </a:r>
                      <a:endParaRPr lang="de-DE" sz="1000" dirty="0"/>
                    </a:p>
                  </a:txBody>
                  <a:tcPr/>
                </a:tc>
              </a:tr>
              <a:tr h="398143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Wittenberg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26.03.2020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Großer Ausbruch LK Wittenberg – 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 in </a:t>
                      </a:r>
                      <a:r>
                        <a:rPr lang="de-DE" sz="1000" dirty="0" smtClean="0"/>
                        <a:t>Altenpflegeheim  </a:t>
                      </a:r>
                      <a:r>
                        <a:rPr lang="de-DE" sz="1000" dirty="0" err="1" smtClean="0">
                          <a:solidFill>
                            <a:srgbClr val="006EC7"/>
                          </a:solidFill>
                        </a:rPr>
                        <a:t>zusätzl</a:t>
                      </a:r>
                      <a:r>
                        <a:rPr lang="de-DE" sz="1000" dirty="0" smtClean="0">
                          <a:solidFill>
                            <a:srgbClr val="006EC7"/>
                          </a:solidFill>
                        </a:rPr>
                        <a:t>. Ausbruch in Krankenhaus</a:t>
                      </a:r>
                      <a:endParaRPr lang="de-DE" sz="1000" kern="1200" dirty="0" smtClean="0">
                        <a:solidFill>
                          <a:srgbClr val="006EC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Christina Frank,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Marina Lewandowsky,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Neil Saad</a:t>
                      </a:r>
                      <a:endParaRPr lang="de-DE" sz="1000" dirty="0"/>
                    </a:p>
                  </a:txBody>
                  <a:tcPr/>
                </a:tc>
              </a:tr>
              <a:tr h="36253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Hamburg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Probleme mit der Datenerfassung und Übermittlung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Herman Claus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Potsdam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im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Ernst-von-Bergmann-Klinikum Potsdam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Muna</a:t>
                      </a:r>
                      <a:r>
                        <a:rPr lang="de-DE" sz="1000" dirty="0" smtClean="0"/>
                        <a:t> Abu Sin,</a:t>
                      </a:r>
                      <a:r>
                        <a:rPr lang="de-DE" sz="1000" baseline="0" dirty="0" smtClean="0"/>
                        <a:t> Felix </a:t>
                      </a:r>
                      <a:r>
                        <a:rPr lang="de-DE" sz="1000" baseline="0" dirty="0" err="1" smtClean="0"/>
                        <a:t>Moek</a:t>
                      </a:r>
                      <a:endParaRPr lang="de-DE" sz="1000" dirty="0"/>
                    </a:p>
                  </a:txBody>
                  <a:tcPr/>
                </a:tc>
              </a:tr>
              <a:tr h="419284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Halberstadt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in einer Flüchtlingsunterkunft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Sabine </a:t>
                      </a:r>
                      <a:r>
                        <a:rPr lang="de-DE" sz="1000" dirty="0" err="1" smtClean="0"/>
                        <a:t>Vygen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Navina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Sarma</a:t>
                      </a:r>
                      <a:endParaRPr lang="de-DE" sz="1000" dirty="0"/>
                    </a:p>
                  </a:txBody>
                  <a:tcPr/>
                </a:tc>
              </a:tr>
              <a:tr h="53378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Berlin Hellersdorf &amp; </a:t>
                      </a:r>
                      <a:r>
                        <a:rPr lang="de-DE" sz="1000" dirty="0" smtClean="0">
                          <a:solidFill>
                            <a:srgbClr val="006EC7"/>
                          </a:solidFill>
                        </a:rPr>
                        <a:t>Lichtenberg</a:t>
                      </a:r>
                      <a:endParaRPr lang="de-DE" sz="1000" dirty="0">
                        <a:solidFill>
                          <a:srgbClr val="006EC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03.04.2020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 in Unfallkrankenhaus </a:t>
                      </a:r>
                      <a:r>
                        <a:rPr lang="de-DE" sz="1000" dirty="0" smtClean="0"/>
                        <a:t> Hellersdorf– </a:t>
                      </a:r>
                      <a:r>
                        <a:rPr lang="de-DE" sz="1000" dirty="0" smtClean="0"/>
                        <a:t>3 nosokomiale Infektionen, 25 MA </a:t>
                      </a:r>
                      <a:r>
                        <a:rPr lang="de-DE" sz="1000" dirty="0" smtClean="0"/>
                        <a:t>positiv; </a:t>
                      </a:r>
                      <a:r>
                        <a:rPr lang="de-DE" sz="1000" dirty="0" smtClean="0">
                          <a:solidFill>
                            <a:srgbClr val="006EC7"/>
                          </a:solidFill>
                        </a:rPr>
                        <a:t>Ausbruch in KH Lichtenberg</a:t>
                      </a:r>
                      <a:endParaRPr lang="de-DE" sz="1000" dirty="0" smtClean="0">
                        <a:solidFill>
                          <a:srgbClr val="006EC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Sebastian Haller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rgbClr val="006EC7"/>
                          </a:solidFill>
                        </a:rPr>
                        <a:t>HB</a:t>
                      </a:r>
                      <a:endParaRPr lang="de-DE" sz="1000" dirty="0" smtClean="0">
                        <a:solidFill>
                          <a:srgbClr val="006EC7"/>
                        </a:solidFill>
                      </a:endParaRPr>
                    </a:p>
                    <a:p>
                      <a:endParaRPr lang="de-DE" sz="1000" dirty="0">
                        <a:solidFill>
                          <a:srgbClr val="006EC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rgbClr val="006EC7"/>
                          </a:solidFill>
                        </a:rPr>
                        <a:t>Bremen</a:t>
                      </a:r>
                      <a:endParaRPr lang="de-DE" sz="1000" dirty="0">
                        <a:solidFill>
                          <a:srgbClr val="006EC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rgbClr val="006EC7"/>
                          </a:solidFill>
                        </a:rPr>
                        <a:t>08.04.2020</a:t>
                      </a:r>
                      <a:endParaRPr lang="de-DE" sz="1000" dirty="0" smtClean="0">
                        <a:solidFill>
                          <a:srgbClr val="006EC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rgbClr val="006EC7"/>
                          </a:solidFill>
                          <a:latin typeface="+mn-lt"/>
                          <a:ea typeface="+mn-ea"/>
                          <a:cs typeface="+mn-cs"/>
                        </a:rPr>
                        <a:t>Klinikum Links der Weser – noch keine genauen</a:t>
                      </a:r>
                      <a:r>
                        <a:rPr lang="de-DE" sz="1000" kern="1200" baseline="0" dirty="0" smtClean="0">
                          <a:solidFill>
                            <a:srgbClr val="006EC7"/>
                          </a:solidFill>
                          <a:latin typeface="+mn-lt"/>
                          <a:ea typeface="+mn-ea"/>
                          <a:cs typeface="+mn-cs"/>
                        </a:rPr>
                        <a:t> Infos</a:t>
                      </a:r>
                      <a:endParaRPr lang="de-DE" sz="1000" kern="1200" dirty="0" smtClean="0">
                        <a:solidFill>
                          <a:srgbClr val="006EC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rgbClr val="006EC7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rgbClr val="006EC7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rgbClr val="006EC7"/>
                          </a:solidFill>
                        </a:rPr>
                        <a:t> &amp;</a:t>
                      </a:r>
                      <a:r>
                        <a:rPr lang="de-DE" sz="1000" baseline="0" dirty="0" smtClean="0">
                          <a:solidFill>
                            <a:srgbClr val="006EC7"/>
                          </a:solidFill>
                        </a:rPr>
                        <a:t> Sebastian Haller</a:t>
                      </a:r>
                      <a:endParaRPr lang="de-DE" sz="1000" dirty="0">
                        <a:solidFill>
                          <a:srgbClr val="006EC7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5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Neue Themen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26570" y="1174537"/>
            <a:ext cx="766626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Ab </a:t>
            </a:r>
            <a:r>
              <a:rPr lang="de-DE" dirty="0" smtClean="0"/>
              <a:t>Freitag </a:t>
            </a:r>
            <a:r>
              <a:rPr lang="de-DE" dirty="0" smtClean="0"/>
              <a:t>keine </a:t>
            </a:r>
            <a:r>
              <a:rPr lang="de-DE" dirty="0" smtClean="0"/>
              <a:t>Risikogebiete </a:t>
            </a:r>
            <a:r>
              <a:rPr lang="de-DE" dirty="0" smtClean="0"/>
              <a:t>mehr</a:t>
            </a:r>
            <a:endParaRPr lang="de-D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850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Meldedatum </a:t>
            </a: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solidFill>
                  <a:schemeClr val="bg1"/>
                </a:solidFill>
              </a:rPr>
              <a:t>Dashboard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52488"/>
            <a:ext cx="8382000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6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Nowcast</a:t>
            </a:r>
            <a:r>
              <a:rPr lang="de-DE" dirty="0" smtClean="0"/>
              <a:t> – an der Heiden, </a:t>
            </a:r>
            <a:r>
              <a:rPr lang="de-DE" dirty="0" smtClean="0"/>
              <a:t>7.4.2020: Tägliche Fallzahlen</a:t>
            </a:r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29581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267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Nowcast</a:t>
            </a:r>
            <a:r>
              <a:rPr lang="de-DE" dirty="0"/>
              <a:t> – an der Heiden, </a:t>
            </a:r>
            <a:r>
              <a:rPr lang="de-DE" dirty="0" smtClean="0"/>
              <a:t>7.4.2020 - Kumulativ</a:t>
            </a:r>
            <a:endParaRPr lang="de-DE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1696244"/>
            <a:ext cx="76104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171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29728"/>
            <a:ext cx="7803766" cy="562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6309320"/>
            <a:ext cx="509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hlinkClick r:id="rId4"/>
              </a:rPr>
              <a:t>http://rocs.hu-berlin.de/corona/docs/forecast/results_by_country/</a:t>
            </a:r>
            <a:endParaRPr lang="de-DE" sz="1400" dirty="0" smtClean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20192" y="58570"/>
            <a:ext cx="8229600" cy="338554"/>
          </a:xfrm>
        </p:spPr>
        <p:txBody>
          <a:bodyPr/>
          <a:lstStyle/>
          <a:p>
            <a:r>
              <a:rPr lang="de-DE" dirty="0" smtClean="0"/>
              <a:t>Forecast – Brockmann, Stand 05.04.2020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317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377"/>
            <a:ext cx="7884368" cy="599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51520" y="6343824"/>
            <a:ext cx="509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hlinkClick r:id="rId3"/>
              </a:rPr>
              <a:t>http://rocs.hu-berlin.de/corona/docs/forecast/results_by_country/</a:t>
            </a:r>
            <a:endParaRPr lang="de-DE" sz="1400" dirty="0" smtClean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51520" y="209617"/>
            <a:ext cx="8092592" cy="338554"/>
          </a:xfrm>
        </p:spPr>
        <p:txBody>
          <a:bodyPr/>
          <a:lstStyle/>
          <a:p>
            <a:r>
              <a:rPr lang="de-DE" dirty="0" smtClean="0"/>
              <a:t>Forecast – Brockmann, Stand 05.04.2020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057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275" y="354142"/>
            <a:ext cx="8092592" cy="338554"/>
          </a:xfrm>
        </p:spPr>
        <p:txBody>
          <a:bodyPr>
            <a:normAutofit/>
          </a:bodyPr>
          <a:lstStyle/>
          <a:p>
            <a:r>
              <a:rPr lang="de-DE" dirty="0" smtClean="0"/>
              <a:t>IHME – </a:t>
            </a:r>
            <a:r>
              <a:rPr lang="de-DE" dirty="0" err="1" smtClean="0"/>
              <a:t>Forcast</a:t>
            </a:r>
            <a:r>
              <a:rPr lang="de-DE" dirty="0" smtClean="0"/>
              <a:t> für Deutschland, Stand </a:t>
            </a:r>
            <a:r>
              <a:rPr lang="de-DE" dirty="0" smtClean="0"/>
              <a:t>9.4.2020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6383069"/>
            <a:ext cx="3144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hlinkClick r:id="rId2"/>
              </a:rPr>
              <a:t>https://covid19.healthdata.org/germany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73" y="692696"/>
            <a:ext cx="4329680" cy="567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81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1625</Words>
  <Application>Microsoft Office PowerPoint</Application>
  <PresentationFormat>Bildschirmpräsentation (4:3)</PresentationFormat>
  <Paragraphs>798</Paragraphs>
  <Slides>34</Slides>
  <Notes>23</Notes>
  <HiddenSlides>6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5" baseType="lpstr">
      <vt:lpstr>Office-Design</vt:lpstr>
      <vt:lpstr>COVID-19:   Lage National  Informationen für den Krisenstab</vt:lpstr>
      <vt:lpstr>Fälle und Todesfälle pro Bundesland (Datenstand: 09.04.2020. 00:00)</vt:lpstr>
      <vt:lpstr>Epikurve nach Erkrankungsbeginn, ersatzweise Meldedatum</vt:lpstr>
      <vt:lpstr>Epikurve nach Meldedatum  Dashboard</vt:lpstr>
      <vt:lpstr>Nowcast – an der Heiden, 7.4.2020: Tägliche Fallzahlen</vt:lpstr>
      <vt:lpstr>Nowcast – an der Heiden, 7.4.2020 - Kumulativ</vt:lpstr>
      <vt:lpstr>Forecast – Brockmann, Stand 05.04.2020</vt:lpstr>
      <vt:lpstr>Forecast – Brockmann, Stand 05.04.2020</vt:lpstr>
      <vt:lpstr>IHME – Forcast für Deutschland, Stand 9.4.2020</vt:lpstr>
      <vt:lpstr>PowerPoint-Präsentation</vt:lpstr>
      <vt:lpstr>Alters- &amp; Geschlechtsverteilung: Gesamtfälle</vt:lpstr>
      <vt:lpstr>Alters- &amp; Geschlechtsverteilung: Todesfälle</vt:lpstr>
      <vt:lpstr>Hintergrund  zur Schätzung der Genesenden</vt:lpstr>
      <vt:lpstr>Geographische Verteilung in Deutschland</vt:lpstr>
      <vt:lpstr>Geographische Verteilung in Deutschland: 7-Tage-Inzidenz </vt:lpstr>
      <vt:lpstr>Geographische Verteilung in Deutschland: 5-Tage-Inzidenz </vt:lpstr>
      <vt:lpstr>Geographische Verteilung in Deutschland: 3-Tage-Inzidenz </vt:lpstr>
      <vt:lpstr>Geographische Verteilung: 7-Tageskarte - Vergleich mit Vorwoche</vt:lpstr>
      <vt:lpstr>Trendanalyse der Bundesländer</vt:lpstr>
      <vt:lpstr>Trendanalyse der Kreise mit den meisten Fällen</vt:lpstr>
      <vt:lpstr>Übermittelte COVID-19-Fälle nach Expositionsort</vt:lpstr>
      <vt:lpstr>Expositionsorte national (Datenstand 09.04.2020, 0:00 Uhr)</vt:lpstr>
      <vt:lpstr>Mobilität in Deutschland</vt:lpstr>
      <vt:lpstr>GrippeWeb – 8.4.2020</vt:lpstr>
      <vt:lpstr>AGInfluenza ARE-Konsultationen 8.4.2020</vt:lpstr>
      <vt:lpstr>AG Influenza ARE-Positivenrate 8.4.2020</vt:lpstr>
      <vt:lpstr>ICOSARI – 08.04.2020</vt:lpstr>
      <vt:lpstr>ICOSARI – Anteil COVID-19 an SARI  08.04.2020</vt:lpstr>
      <vt:lpstr>DIVI Intensivregister</vt:lpstr>
      <vt:lpstr>DIVI Intensivregister</vt:lpstr>
      <vt:lpstr>DIVI Intensivregister</vt:lpstr>
      <vt:lpstr>Anzahl Labortestungen</vt:lpstr>
      <vt:lpstr>Amtshilfeersuchen</vt:lpstr>
      <vt:lpstr>Neue Themen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Hellenbrand, Wiebke</cp:lastModifiedBy>
  <cp:revision>975</cp:revision>
  <cp:lastPrinted>2020-03-31T05:01:40Z</cp:lastPrinted>
  <dcterms:created xsi:type="dcterms:W3CDTF">2015-11-02T12:29:13Z</dcterms:created>
  <dcterms:modified xsi:type="dcterms:W3CDTF">2020-04-09T08:18:43Z</dcterms:modified>
</cp:coreProperties>
</file>