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9"/>
  </p:notesMasterIdLst>
  <p:sldIdLst>
    <p:sldId id="260" r:id="rId3"/>
    <p:sldId id="261" r:id="rId4"/>
    <p:sldId id="256" r:id="rId5"/>
    <p:sldId id="257" r:id="rId6"/>
    <p:sldId id="262" r:id="rId7"/>
    <p:sldId id="263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57185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 7.000 neue Fälle in den letzten</a:t>
            </a:r>
            <a:r>
              <a:rPr lang="de-DE" baseline="0" dirty="0" smtClean="0"/>
              <a:t> 7 Tagen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1400-7000 neue Fälle in der letzten Woche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https://en.wikipedia.org/wiki/2020_coronavirus_pandemic_in_Kazakhstan</a:t>
            </a:r>
          </a:p>
          <a:p>
            <a:r>
              <a:rPr lang="de-DE" dirty="0" smtClean="0"/>
              <a:t>https://menafn.com/1099932399/Kazakhstans-Atyrau-to-close-for-quarantine-to-battle-coronavirus-spread</a:t>
            </a:r>
          </a:p>
          <a:p>
            <a:r>
              <a:rPr lang="de-DE" dirty="0" smtClean="0"/>
              <a:t>https://www.coronavirus2020.kz/</a:t>
            </a:r>
          </a:p>
          <a:p>
            <a:r>
              <a:rPr lang="de-DE" dirty="0" smtClean="0"/>
              <a:t>https://en.wikipedia.org/wiki/COVID-19_testing</a:t>
            </a:r>
          </a:p>
          <a:p>
            <a:r>
              <a:rPr lang="de-DE" dirty="0" smtClean="0"/>
              <a:t>https://kazakh-tv.kz/en/view/health/page_210053_new-covid19-testing-labs-to-be-opened-in-kazakhstan</a:t>
            </a:r>
          </a:p>
          <a:p>
            <a:r>
              <a:rPr lang="de-DE" dirty="0" smtClean="0"/>
              <a:t>https://kasachstan.diplo.de/kz-de/vertretungen/-/2328944</a:t>
            </a:r>
          </a:p>
          <a:p>
            <a:endParaRPr lang="de-DE" dirty="0" smtClean="0"/>
          </a:p>
          <a:p>
            <a:r>
              <a:rPr lang="de-DE" dirty="0" smtClean="0"/>
              <a:t>Population (World Bank, 2018): 18.276.499</a:t>
            </a:r>
          </a:p>
          <a:p>
            <a:r>
              <a:rPr lang="de-DE" dirty="0" smtClean="0"/>
              <a:t>Almaty: 2.039.376 	</a:t>
            </a:r>
          </a:p>
          <a:p>
            <a:r>
              <a:rPr lang="de-DE" smtClean="0"/>
              <a:t>Nur-Sultan (Astana): 1.136.008</a:t>
            </a:r>
            <a:endParaRPr lang="de-DE" dirty="0" smtClean="0"/>
          </a:p>
          <a:p>
            <a:r>
              <a:rPr lang="de-DE" sz="1200" dirty="0" err="1" smtClean="0"/>
              <a:t>Kyzylorda</a:t>
            </a:r>
            <a:r>
              <a:rPr lang="de-DE" sz="1200" dirty="0" smtClean="0"/>
              <a:t> Region: 794.165 </a:t>
            </a:r>
            <a:endParaRPr lang="de-DE" dirty="0" smtClean="0"/>
          </a:p>
          <a:p>
            <a:r>
              <a:rPr lang="de-DE" dirty="0" err="1" smtClean="0"/>
              <a:t>Karangandy</a:t>
            </a:r>
            <a:r>
              <a:rPr lang="de-DE" dirty="0" smtClean="0"/>
              <a:t> Region:</a:t>
            </a:r>
            <a:r>
              <a:rPr lang="de-DE" baseline="0" dirty="0" smtClean="0"/>
              <a:t> 1.378.554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erade Verbindung 12"/>
          <p:cNvSpPr/>
          <p:nvPr/>
        </p:nvSpPr>
        <p:spPr>
          <a:xfrm>
            <a:off x="2594238" y="6628376"/>
            <a:ext cx="1" cy="229624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Gerade Verbindung 13"/>
          <p:cNvSpPr/>
          <p:nvPr/>
        </p:nvSpPr>
        <p:spPr>
          <a:xfrm>
            <a:off x="457200" y="6622712"/>
            <a:ext cx="0" cy="23528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Gerade Verbindung 15"/>
          <p:cNvSpPr/>
          <p:nvPr/>
        </p:nvSpPr>
        <p:spPr>
          <a:xfrm>
            <a:off x="8564139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2" name="Bild 14" descr="Bild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6622" y="182309"/>
            <a:ext cx="1656185" cy="480392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Gerade Verbindung 16"/>
          <p:cNvSpPr/>
          <p:nvPr/>
        </p:nvSpPr>
        <p:spPr>
          <a:xfrm>
            <a:off x="8045635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" name="Rechteck 12"/>
          <p:cNvSpPr/>
          <p:nvPr/>
        </p:nvSpPr>
        <p:spPr>
          <a:xfrm>
            <a:off x="6409266" y="118533"/>
            <a:ext cx="2411206" cy="927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5" name="Bild 2" descr="Bild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0" y="1384874"/>
            <a:ext cx="8746484" cy="435864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Textfeld 20"/>
          <p:cNvSpPr/>
          <p:nvPr/>
        </p:nvSpPr>
        <p:spPr>
          <a:xfrm>
            <a:off x="3624352" y="2264791"/>
            <a:ext cx="5124113" cy="2678578"/>
          </a:xfrm>
          <a:prstGeom prst="rect">
            <a:avLst/>
          </a:prstGeom>
          <a:solidFill>
            <a:srgbClr val="4D8AD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ts val="1200"/>
              </a:lnSpc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Gerade Verbindung 22"/>
          <p:cNvSpPr/>
          <p:nvPr/>
        </p:nvSpPr>
        <p:spPr>
          <a:xfrm flipH="1">
            <a:off x="3934889" y="2015660"/>
            <a:ext cx="1" cy="316041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" name="Gerade Verbindung 23"/>
          <p:cNvSpPr/>
          <p:nvPr/>
        </p:nvSpPr>
        <p:spPr>
          <a:xfrm>
            <a:off x="8439733" y="2009668"/>
            <a:ext cx="1" cy="3166403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" name="Rechteck 1"/>
          <p:cNvSpPr/>
          <p:nvPr/>
        </p:nvSpPr>
        <p:spPr>
          <a:xfrm>
            <a:off x="89646" y="6432175"/>
            <a:ext cx="8658819" cy="4258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3934890" y="2267305"/>
            <a:ext cx="4504845" cy="1548941"/>
          </a:xfrm>
          <a:prstGeom prst="rect">
            <a:avLst/>
          </a:prstGeom>
        </p:spPr>
        <p:txBody>
          <a:bodyPr lIns="107999" tIns="107999" rIns="107999" bIns="107999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35412" y="3816244"/>
            <a:ext cx="4503738" cy="1127126"/>
          </a:xfrm>
          <a:prstGeom prst="rect">
            <a:avLst/>
          </a:prstGeom>
        </p:spPr>
        <p:txBody>
          <a:bodyPr lIns="107999" tIns="107999" rIns="107999" bIns="107999" anchor="b"/>
          <a:lstStyle>
            <a:lvl1pPr marL="0" indent="0">
              <a:lnSpc>
                <a:spcPts val="22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1pPr>
            <a:lvl2pPr marL="0" indent="457200">
              <a:lnSpc>
                <a:spcPts val="22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lnSpc>
                <a:spcPts val="22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lnSpc>
                <a:spcPts val="22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lnSpc>
                <a:spcPts val="22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2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70378" y="332655"/>
            <a:ext cx="2050095" cy="59465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Rechteck 13"/>
          <p:cNvSpPr/>
          <p:nvPr/>
        </p:nvSpPr>
        <p:spPr>
          <a:xfrm>
            <a:off x="8748463" y="2267304"/>
            <a:ext cx="395538" cy="2676065"/>
          </a:xfrm>
          <a:prstGeom prst="rect">
            <a:avLst/>
          </a:prstGeom>
          <a:solidFill>
            <a:srgbClr val="80A5D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09.04.2020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22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09.04.2020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60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erade Verbindung 12"/>
          <p:cNvSpPr/>
          <p:nvPr/>
        </p:nvSpPr>
        <p:spPr>
          <a:xfrm>
            <a:off x="2594238" y="6628376"/>
            <a:ext cx="1" cy="229624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" name="Gerade Verbindung 13"/>
          <p:cNvSpPr/>
          <p:nvPr/>
        </p:nvSpPr>
        <p:spPr>
          <a:xfrm>
            <a:off x="457200" y="6622712"/>
            <a:ext cx="0" cy="23528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" name="Gerade Verbindung 15"/>
          <p:cNvSpPr/>
          <p:nvPr/>
        </p:nvSpPr>
        <p:spPr>
          <a:xfrm>
            <a:off x="8564139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3" name="Bild 14" descr="Bild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6622" y="182309"/>
            <a:ext cx="1656185" cy="480392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Gerade Verbindung 16"/>
          <p:cNvSpPr/>
          <p:nvPr/>
        </p:nvSpPr>
        <p:spPr>
          <a:xfrm>
            <a:off x="8045635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06442" y="1155699"/>
            <a:ext cx="3943351" cy="52959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erade Verbindung 12"/>
          <p:cNvSpPr/>
          <p:nvPr/>
        </p:nvSpPr>
        <p:spPr>
          <a:xfrm>
            <a:off x="2594238" y="6628376"/>
            <a:ext cx="1" cy="229624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" name="Gerade Verbindung 13"/>
          <p:cNvSpPr/>
          <p:nvPr/>
        </p:nvSpPr>
        <p:spPr>
          <a:xfrm>
            <a:off x="457200" y="6622712"/>
            <a:ext cx="0" cy="23528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" name="Gerade Verbindung 15"/>
          <p:cNvSpPr/>
          <p:nvPr/>
        </p:nvSpPr>
        <p:spPr>
          <a:xfrm>
            <a:off x="8564139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7" name="Bild 14" descr="Bild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6622" y="182309"/>
            <a:ext cx="1656185" cy="480392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Gerade Verbindung 16"/>
          <p:cNvSpPr/>
          <p:nvPr/>
        </p:nvSpPr>
        <p:spPr>
          <a:xfrm>
            <a:off x="8045635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erade Verbindung 12"/>
          <p:cNvSpPr/>
          <p:nvPr/>
        </p:nvSpPr>
        <p:spPr>
          <a:xfrm>
            <a:off x="2594238" y="6628376"/>
            <a:ext cx="1" cy="229624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" name="Gerade Verbindung 13"/>
          <p:cNvSpPr/>
          <p:nvPr/>
        </p:nvSpPr>
        <p:spPr>
          <a:xfrm>
            <a:off x="457200" y="6622712"/>
            <a:ext cx="0" cy="23528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" name="Gerade Verbindung 15"/>
          <p:cNvSpPr/>
          <p:nvPr/>
        </p:nvSpPr>
        <p:spPr>
          <a:xfrm>
            <a:off x="8564139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0" name="Bild 14" descr="Bild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6622" y="182309"/>
            <a:ext cx="1656185" cy="48039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erade Verbindung 16"/>
          <p:cNvSpPr/>
          <p:nvPr/>
        </p:nvSpPr>
        <p:spPr>
          <a:xfrm>
            <a:off x="8045635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de-DE" kern="12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hangingPunct="1"/>
            <a:endParaRPr lang="de-DE" kern="120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hangingPunct="1">
              <a:lnSpc>
                <a:spcPts val="1200"/>
              </a:lnSpc>
              <a:spcAft>
                <a:spcPts val="600"/>
              </a:spcAft>
            </a:pPr>
            <a:endParaRPr lang="de-DE" sz="2800" kern="12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hangingPunct="1"/>
            <a:endParaRPr lang="de-DE" kern="120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de-DE" kern="1200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4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de-DE" kern="1200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hangingPunct="1">
              <a:lnSpc>
                <a:spcPts val="1200"/>
              </a:lnSpc>
              <a:spcAft>
                <a:spcPts val="600"/>
              </a:spcAft>
            </a:pPr>
            <a:endParaRPr lang="de-DE" sz="2800" kern="12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de-DE" kern="120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hangingPunct="1"/>
            <a:endParaRPr lang="de-DE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7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282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09.04.2020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525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2"/>
          <p:cNvSpPr/>
          <p:nvPr/>
        </p:nvSpPr>
        <p:spPr>
          <a:xfrm>
            <a:off x="2594238" y="6628376"/>
            <a:ext cx="1" cy="229624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Gerade Verbindung 13"/>
          <p:cNvSpPr/>
          <p:nvPr/>
        </p:nvSpPr>
        <p:spPr>
          <a:xfrm>
            <a:off x="457200" y="6622712"/>
            <a:ext cx="0" cy="23528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Gerade Verbindung 15"/>
          <p:cNvSpPr/>
          <p:nvPr/>
        </p:nvSpPr>
        <p:spPr>
          <a:xfrm>
            <a:off x="8564139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Bild 14" descr="Bild 1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06622" y="182309"/>
            <a:ext cx="1656185" cy="48039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Gerade Verbindung 16"/>
          <p:cNvSpPr/>
          <p:nvPr/>
        </p:nvSpPr>
        <p:spPr>
          <a:xfrm>
            <a:off x="8045635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198" y="1155700"/>
            <a:ext cx="8092594" cy="5302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692695"/>
            <a:ext cx="8092593" cy="338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17764" y="6622712"/>
            <a:ext cx="167184" cy="15686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▪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71525" marR="0" indent="-314325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▪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93800" marR="0" indent="-2794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▪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85925" marR="0" indent="-314325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▪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8028" marR="0" indent="-35922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▪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537460" marR="0" indent="-25146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94660" marR="0" indent="-25146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51859" marR="0" indent="-25145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909059" marR="0" indent="-25145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pPr hangingPunct="1"/>
            <a:fld id="{7C18AB66-73C6-482C-A963-78CAF95DF4BE}" type="datetimeFigureOut">
              <a:rPr lang="de-DE" kern="1200" smtClean="0">
                <a:ea typeface="+mn-ea"/>
                <a:cs typeface="+mn-cs"/>
              </a:rPr>
              <a:pPr hangingPunct="1"/>
              <a:t>09.04.2020</a:t>
            </a:fld>
            <a:endParaRPr lang="de-DE" kern="1200"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pPr hangingPunct="1"/>
            <a:endParaRPr lang="de-DE" kern="1200"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pPr hangingPunct="1"/>
            <a:fld id="{CAFDD785-DE91-4437-8C59-C2026FC9AFE6}" type="slidenum">
              <a:rPr lang="de-DE" kern="1200" smtClean="0">
                <a:ea typeface="+mn-ea"/>
                <a:cs typeface="+mn-cs"/>
              </a:rPr>
              <a:pPr hangingPunct="1"/>
              <a:t>‹Nr.›</a:t>
            </a:fld>
            <a:endParaRPr lang="de-DE" kern="1200">
              <a:ea typeface="+mn-ea"/>
              <a:cs typeface="+mn-cs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2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395536" y="242064"/>
            <a:ext cx="8092592" cy="738664"/>
          </a:xfrm>
        </p:spPr>
        <p:txBody>
          <a:bodyPr/>
          <a:lstStyle/>
          <a:p>
            <a:r>
              <a:rPr lang="de-DE" sz="2400" dirty="0" smtClean="0"/>
              <a:t>Länder mit </a:t>
            </a:r>
            <a:r>
              <a:rPr lang="de-DE" sz="2400" dirty="0"/>
              <a:t>über 7.000 </a:t>
            </a:r>
            <a:r>
              <a:rPr lang="de-DE" sz="2400" dirty="0" smtClean="0"/>
              <a:t>bis 70.000 neuen COVID 19-Fälle</a:t>
            </a:r>
            <a:br>
              <a:rPr lang="de-DE" sz="2400" dirty="0" smtClean="0"/>
            </a:br>
            <a:r>
              <a:rPr lang="de-DE" sz="2400" dirty="0" smtClean="0"/>
              <a:t>in </a:t>
            </a:r>
            <a:r>
              <a:rPr lang="de-DE" sz="2400" dirty="0"/>
              <a:t>den letzten 7 </a:t>
            </a:r>
            <a:r>
              <a:rPr lang="de-DE" sz="2400" dirty="0" smtClean="0"/>
              <a:t>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09.04.2020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9766"/>
            <a:ext cx="7222118" cy="513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965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3369" y="242064"/>
            <a:ext cx="8092592" cy="738664"/>
          </a:xfrm>
        </p:spPr>
        <p:txBody>
          <a:bodyPr/>
          <a:lstStyle/>
          <a:p>
            <a:r>
              <a:rPr lang="de-DE" sz="2400" dirty="0"/>
              <a:t>Länder mit </a:t>
            </a:r>
            <a:r>
              <a:rPr lang="de-DE" sz="2400" dirty="0" smtClean="0"/>
              <a:t>1.400-7.000 neuen </a:t>
            </a:r>
            <a:r>
              <a:rPr lang="de-DE" sz="2400" dirty="0"/>
              <a:t>COVID </a:t>
            </a:r>
            <a:r>
              <a:rPr lang="de-DE" sz="2400" dirty="0" smtClean="0"/>
              <a:t>19-Fällen </a:t>
            </a:r>
            <a:br>
              <a:rPr lang="de-DE" sz="2400" dirty="0" smtClean="0"/>
            </a:br>
            <a:r>
              <a:rPr lang="de-DE" sz="2400" dirty="0" smtClean="0"/>
              <a:t>in </a:t>
            </a:r>
            <a:r>
              <a:rPr lang="de-DE" sz="2400" dirty="0"/>
              <a:t>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09.04.2020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280"/>
            <a:ext cx="7510264" cy="528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81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el 4"/>
          <p:cNvSpPr txBox="1">
            <a:spLocks noGrp="1"/>
          </p:cNvSpPr>
          <p:nvPr>
            <p:ph type="title"/>
          </p:nvPr>
        </p:nvSpPr>
        <p:spPr>
          <a:xfrm>
            <a:off x="457199" y="548679"/>
            <a:ext cx="8092594" cy="430889"/>
          </a:xfrm>
          <a:prstGeom prst="rect">
            <a:avLst/>
          </a:prstGeom>
        </p:spPr>
        <p:txBody>
          <a:bodyPr/>
          <a:lstStyle/>
          <a:p>
            <a:pPr>
              <a:defRPr sz="2400">
                <a:latin typeface="ScalaSansPro-Bold"/>
                <a:ea typeface="ScalaSansPro-Bold"/>
                <a:cs typeface="ScalaSansPro-Bold"/>
                <a:sym typeface="ScalaSansPro-Bold"/>
              </a:defRPr>
            </a:pPr>
            <a:r>
              <a:rPr dirty="0"/>
              <a:t>COVID-19/ </a:t>
            </a:r>
            <a:r>
              <a:rPr dirty="0" err="1"/>
              <a:t>Russland</a:t>
            </a:r>
            <a:r>
              <a:rPr sz="2800" dirty="0"/>
              <a:t> </a:t>
            </a:r>
            <a:r>
              <a:rPr sz="1400" b="0" dirty="0"/>
              <a:t>(08.04.2020)</a:t>
            </a:r>
          </a:p>
        </p:txBody>
      </p:sp>
      <p:sp>
        <p:nvSpPr>
          <p:cNvPr id="112" name="Gerade Verbindung 7"/>
          <p:cNvSpPr/>
          <p:nvPr/>
        </p:nvSpPr>
        <p:spPr>
          <a:xfrm>
            <a:off x="-1" y="980728"/>
            <a:ext cx="7236298" cy="1"/>
          </a:xfrm>
          <a:prstGeom prst="line">
            <a:avLst/>
          </a:prstGeom>
          <a:ln w="190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" name="Textfeld 4"/>
          <p:cNvSpPr txBox="1"/>
          <p:nvPr/>
        </p:nvSpPr>
        <p:spPr>
          <a:xfrm>
            <a:off x="251519" y="1052736"/>
            <a:ext cx="4896546" cy="954107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lvl="1" indent="-285750">
              <a:buSzPct val="100000"/>
              <a:buFont typeface="Wingdings" panose="05000000000000000000" pitchFamily="2" charset="2"/>
              <a:buChar char="§"/>
              <a:defRPr sz="1400" b="1">
                <a:latin typeface="ScalaSansPro-Bold"/>
                <a:ea typeface="ScalaSansPro-Bold"/>
                <a:cs typeface="ScalaSansPro-Bold"/>
                <a:sym typeface="ScalaSansPro-Bold"/>
              </a:defRPr>
            </a:pPr>
            <a:r>
              <a:rPr dirty="0"/>
              <a:t>8.672 </a:t>
            </a:r>
            <a:r>
              <a:rPr dirty="0" err="1"/>
              <a:t>Fälle</a:t>
            </a:r>
            <a:r>
              <a:rPr dirty="0"/>
              <a:t> </a:t>
            </a:r>
            <a:r>
              <a:rPr b="0" dirty="0">
                <a:latin typeface="ScalaSansPro-Regular"/>
                <a:ea typeface="ScalaSansPro-Regular"/>
                <a:cs typeface="ScalaSansPro-Regular"/>
                <a:sym typeface="ScalaSansPro-Regular"/>
              </a:rPr>
              <a:t>(+1.174</a:t>
            </a:r>
            <a:r>
              <a:rPr b="0" dirty="0" smtClean="0">
                <a:latin typeface="ScalaSansPro-Regular"/>
                <a:ea typeface="ScalaSansPro-Regular"/>
                <a:cs typeface="ScalaSansPro-Regular"/>
                <a:sym typeface="ScalaSansPro-Regular"/>
              </a:rPr>
              <a:t>)</a:t>
            </a:r>
            <a:endParaRPr b="0" dirty="0">
              <a:latin typeface="ScalaSansPro-Regular"/>
              <a:ea typeface="ScalaSansPro-Regular"/>
              <a:cs typeface="ScalaSansPro-Regular"/>
              <a:sym typeface="ScalaSansPro-Regular"/>
            </a:endParaRPr>
          </a:p>
          <a:p>
            <a:pPr lvl="8" indent="0">
              <a:buSzPct val="100000"/>
              <a:defRPr sz="1400">
                <a:latin typeface="ScalaSansPro-Bold"/>
                <a:ea typeface="ScalaSansPro-Bold"/>
                <a:cs typeface="ScalaSansPro-Bold"/>
                <a:sym typeface="ScalaSansPro-Bold"/>
              </a:defRPr>
            </a:pPr>
            <a:r>
              <a:rPr lang="de-DE" dirty="0"/>
              <a:t>	</a:t>
            </a:r>
            <a:r>
              <a:rPr lang="de-DE" dirty="0" smtClean="0"/>
              <a:t>- </a:t>
            </a:r>
            <a:r>
              <a:rPr dirty="0" smtClean="0"/>
              <a:t>63 </a:t>
            </a:r>
            <a:r>
              <a:rPr dirty="0" err="1" smtClean="0"/>
              <a:t>Todesfälle</a:t>
            </a:r>
            <a:endParaRPr lang="de-DE" dirty="0"/>
          </a:p>
          <a:p>
            <a:pPr lvl="8" indent="0">
              <a:buSzPct val="100000"/>
              <a:defRPr sz="1400">
                <a:latin typeface="ScalaSansPro-Bold"/>
                <a:ea typeface="ScalaSansPro-Bold"/>
                <a:cs typeface="ScalaSansPro-Bold"/>
                <a:sym typeface="ScalaSansPro-Bold"/>
              </a:defRPr>
            </a:pPr>
            <a:r>
              <a:rPr lang="de-DE" dirty="0" smtClean="0"/>
              <a:t>	- </a:t>
            </a:r>
            <a:r>
              <a:rPr dirty="0" smtClean="0"/>
              <a:t>Fall</a:t>
            </a:r>
            <a:r>
              <a:rPr lang="de-DE" dirty="0" err="1" smtClean="0"/>
              <a:t>sterblichkeit</a:t>
            </a:r>
            <a:r>
              <a:rPr dirty="0" smtClean="0"/>
              <a:t>: 0,7 %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  <a:defRPr sz="1400" b="1">
                <a:latin typeface="ScalaSansPro-Bold"/>
                <a:ea typeface="ScalaSansPro-Bold"/>
                <a:cs typeface="ScalaSansPro-Bold"/>
                <a:sym typeface="ScalaSansPro-Bold"/>
              </a:defRPr>
            </a:pPr>
            <a:r>
              <a:rPr dirty="0" err="1" smtClean="0"/>
              <a:t>Inzidenz</a:t>
            </a:r>
            <a:r>
              <a:rPr dirty="0" smtClean="0"/>
              <a:t> </a:t>
            </a:r>
            <a:r>
              <a:rPr dirty="0"/>
              <a:t>: 6 / 100.000 </a:t>
            </a:r>
            <a:r>
              <a:rPr dirty="0" err="1"/>
              <a:t>Ew</a:t>
            </a:r>
            <a:r>
              <a:rPr dirty="0"/>
              <a:t>. </a:t>
            </a:r>
          </a:p>
        </p:txBody>
      </p:sp>
      <p:graphicFrame>
        <p:nvGraphicFramePr>
          <p:cNvPr id="114" name="Tabelle 2"/>
          <p:cNvGraphicFramePr/>
          <p:nvPr>
            <p:extLst>
              <p:ext uri="{D42A27DB-BD31-4B8C-83A1-F6EECF244321}">
                <p14:modId xmlns:p14="http://schemas.microsoft.com/office/powerpoint/2010/main" val="235429718"/>
              </p:ext>
            </p:extLst>
          </p:nvPr>
        </p:nvGraphicFramePr>
        <p:xfrm>
          <a:off x="369849" y="2048795"/>
          <a:ext cx="3986127" cy="1092172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520547"/>
                <a:gridCol w="731356"/>
                <a:gridCol w="724750"/>
                <a:gridCol w="1009474"/>
              </a:tblGrid>
              <a:tr h="273043">
                <a:tc>
                  <a:txBody>
                    <a:bodyPr/>
                    <a:lstStyle/>
                    <a:p>
                      <a:pPr algn="l" defTabSz="457200">
                        <a:defRPr sz="1800" b="0"/>
                      </a:pPr>
                      <a:r>
                        <a:rPr sz="1050" b="1" dirty="0"/>
                        <a:t>Region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/>
                      </a:pPr>
                      <a:r>
                        <a:rPr sz="1050" b="1"/>
                        <a:t>Fallzahlen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/>
                      </a:pPr>
                      <a:r>
                        <a:rPr sz="1050" b="1" dirty="0" err="1"/>
                        <a:t>Inzidenz</a:t>
                      </a:r>
                      <a:endParaRPr sz="1050" b="1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/>
                      </a:pPr>
                      <a:r>
                        <a:rPr sz="1050" b="1"/>
                        <a:t>Todesfälle</a:t>
                      </a:r>
                    </a:p>
                  </a:txBody>
                  <a:tcPr marL="45720" marR="45720" horzOverflow="overflow"/>
                </a:tc>
              </a:tr>
              <a:tr h="27304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50" b="1"/>
                        <a:t>Moskau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50" b="1" dirty="0"/>
                        <a:t>5.841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50" b="1" dirty="0"/>
                        <a:t>48,7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50" b="1"/>
                        <a:t>31</a:t>
                      </a:r>
                    </a:p>
                  </a:txBody>
                  <a:tcPr marL="45720" marR="45720" horzOverflow="overflow"/>
                </a:tc>
              </a:tr>
              <a:tr h="27304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50" b="1"/>
                        <a:t>St. Petersburg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50" b="1"/>
                        <a:t>329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50" b="1" dirty="0"/>
                        <a:t>6,6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50" b="1" dirty="0"/>
                        <a:t>2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  <a:tr h="27304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50" b="1" dirty="0" err="1"/>
                        <a:t>Republik</a:t>
                      </a:r>
                      <a:r>
                        <a:rPr sz="1050" b="1" dirty="0"/>
                        <a:t> Komi</a:t>
                      </a:r>
                    </a:p>
                  </a:txBody>
                  <a:tcPr marL="45720" marR="45720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50" b="1" dirty="0"/>
                        <a:t>119</a:t>
                      </a:r>
                    </a:p>
                  </a:txBody>
                  <a:tcPr marL="45720" marR="45720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50" b="1"/>
                        <a:t>13,2</a:t>
                      </a:r>
                    </a:p>
                  </a:txBody>
                  <a:tcPr marL="45720" marR="45720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50" b="1" dirty="0"/>
                        <a:t>3</a:t>
                      </a:r>
                    </a:p>
                  </a:txBody>
                  <a:tcPr marL="45720" marR="45720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15" name="Textfeld 1"/>
          <p:cNvSpPr txBox="1"/>
          <p:nvPr/>
        </p:nvSpPr>
        <p:spPr>
          <a:xfrm>
            <a:off x="107504" y="3212976"/>
            <a:ext cx="5183415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§"/>
              <a:defRPr sz="1400"/>
            </a:pPr>
            <a:r>
              <a:rPr lang="de-DE" sz="1600" b="1" dirty="0" smtClean="0"/>
              <a:t>Erste Fälle</a:t>
            </a:r>
            <a:r>
              <a:rPr lang="de-DE" sz="1600" dirty="0"/>
              <a:t>: </a:t>
            </a:r>
            <a:r>
              <a:rPr lang="de-DE" sz="1600" dirty="0" smtClean="0"/>
              <a:t>31.01</a:t>
            </a:r>
            <a:r>
              <a:rPr lang="de-DE" sz="1600" dirty="0"/>
              <a:t>. zwei </a:t>
            </a:r>
            <a:r>
              <a:rPr lang="de-DE" sz="1600" dirty="0" err="1"/>
              <a:t>chin</a:t>
            </a:r>
            <a:r>
              <a:rPr lang="de-DE" sz="1600" dirty="0"/>
              <a:t>. Staatsangehörige, </a:t>
            </a:r>
            <a:r>
              <a:rPr lang="de-DE" sz="1600" dirty="0" smtClean="0"/>
              <a:t> </a:t>
            </a:r>
            <a:r>
              <a:rPr lang="de-DE" sz="1600" dirty="0"/>
              <a:t>am 02.03. </a:t>
            </a:r>
            <a:r>
              <a:rPr lang="de-DE" sz="1600" dirty="0" smtClean="0"/>
              <a:t>erster </a:t>
            </a:r>
            <a:r>
              <a:rPr lang="de-DE" sz="1600" dirty="0"/>
              <a:t>Fall in Moskau </a:t>
            </a:r>
            <a:r>
              <a:rPr lang="de-DE" sz="1600" dirty="0" smtClean="0"/>
              <a:t>mit </a:t>
            </a:r>
            <a:r>
              <a:rPr lang="de-DE" sz="1600" dirty="0"/>
              <a:t>Reisevorgeschichte nach </a:t>
            </a:r>
            <a:r>
              <a:rPr lang="de-DE" sz="1600" dirty="0" smtClean="0"/>
              <a:t>Italien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  <a:defRPr sz="1400"/>
            </a:pPr>
            <a:r>
              <a:rPr lang="de-DE" sz="1600" dirty="0"/>
              <a:t>Frühe Schließung der Grenzen nach China (31.1.); Grenzübertritt seit dem 30.03. allgemein beschränkt (internationaler Flugverkehr vollständig eingestellt)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  <a:defRPr sz="1400"/>
            </a:pPr>
            <a:r>
              <a:rPr lang="de-DE" sz="1600" dirty="0" smtClean="0"/>
              <a:t>Weitere Maßnahmen</a:t>
            </a:r>
            <a:r>
              <a:rPr lang="de-DE" sz="1600" dirty="0"/>
              <a:t>: seit Ende März Ausgangssperren in fast allen russischen Bezirken, Schließung von Schulen, Versammlungsorten, Geschäften</a:t>
            </a:r>
            <a:r>
              <a:rPr lang="de-DE" sz="1600" dirty="0" smtClean="0"/>
              <a:t>.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  <a:defRPr sz="1400"/>
            </a:pPr>
            <a:r>
              <a:rPr lang="de-DE" sz="1600" dirty="0" smtClean="0"/>
              <a:t>Extensives Contact </a:t>
            </a:r>
            <a:r>
              <a:rPr lang="de-DE" sz="1600" dirty="0"/>
              <a:t>tracing: </a:t>
            </a:r>
            <a:r>
              <a:rPr lang="de-DE" sz="1600" dirty="0" smtClean="0"/>
              <a:t>180.315 Kontaktpersonen </a:t>
            </a:r>
            <a:r>
              <a:rPr lang="de-DE" sz="1600" dirty="0"/>
              <a:t>unter medizinischen </a:t>
            </a:r>
            <a:r>
              <a:rPr lang="de-DE" sz="1600" dirty="0" smtClean="0"/>
              <a:t>Überwachung (Stand 07.03.)</a:t>
            </a:r>
            <a:endParaRPr lang="de-DE" sz="1600" dirty="0" smtClean="0"/>
          </a:p>
          <a:p>
            <a:pPr marL="285750" indent="-285750">
              <a:buSzPct val="100000"/>
              <a:buFont typeface="Wingdings" panose="05000000000000000000" pitchFamily="2" charset="2"/>
              <a:buChar char="§"/>
              <a:defRPr sz="1400"/>
            </a:pPr>
            <a:r>
              <a:rPr sz="1600" dirty="0" err="1" smtClean="0"/>
              <a:t>Teststrategie</a:t>
            </a:r>
            <a:r>
              <a:rPr sz="1600" b="0" dirty="0"/>
              <a:t>: </a:t>
            </a:r>
            <a:r>
              <a:rPr sz="1600" b="1" dirty="0" err="1"/>
              <a:t>Massentestung</a:t>
            </a:r>
            <a:r>
              <a:rPr sz="1600" b="0" dirty="0"/>
              <a:t> auf </a:t>
            </a:r>
            <a:r>
              <a:rPr sz="1600" b="0" dirty="0" err="1"/>
              <a:t>kommerzieller</a:t>
            </a:r>
            <a:r>
              <a:rPr sz="1600" b="0" dirty="0"/>
              <a:t> Basis o. </a:t>
            </a:r>
            <a:r>
              <a:rPr sz="1600" b="0" dirty="0" err="1"/>
              <a:t>ärztliche</a:t>
            </a:r>
            <a:r>
              <a:rPr sz="1600" b="0" dirty="0"/>
              <a:t> </a:t>
            </a:r>
            <a:r>
              <a:rPr sz="1600" b="0" dirty="0" err="1"/>
              <a:t>Verschreibung</a:t>
            </a:r>
            <a:r>
              <a:rPr sz="1600" b="0" dirty="0"/>
              <a:t>; </a:t>
            </a:r>
            <a:r>
              <a:rPr sz="1600" b="0" dirty="0" err="1" smtClean="0"/>
              <a:t>Testung</a:t>
            </a:r>
            <a:r>
              <a:rPr sz="1600" b="0" dirty="0" smtClean="0"/>
              <a:t> </a:t>
            </a:r>
            <a:r>
              <a:rPr sz="1600" b="0" dirty="0" err="1"/>
              <a:t>durch</a:t>
            </a:r>
            <a:r>
              <a:rPr sz="1600" b="0" dirty="0"/>
              <a:t> </a:t>
            </a:r>
            <a:r>
              <a:rPr sz="1600" b="0" dirty="0" smtClean="0"/>
              <a:t>mobile Team</a:t>
            </a:r>
            <a:r>
              <a:rPr lang="de-DE" sz="1600" dirty="0"/>
              <a:t>s</a:t>
            </a:r>
            <a:r>
              <a:rPr sz="1600" b="0" dirty="0" smtClean="0"/>
              <a:t>; </a:t>
            </a:r>
            <a:r>
              <a:rPr sz="1600" b="0" dirty="0" smtClean="0"/>
              <a:t>910.</a:t>
            </a:r>
            <a:r>
              <a:rPr lang="de-DE" sz="1600" b="0" dirty="0" smtClean="0"/>
              <a:t>221</a:t>
            </a:r>
            <a:r>
              <a:rPr sz="1600" b="0" dirty="0" smtClean="0"/>
              <a:t> </a:t>
            </a:r>
            <a:r>
              <a:rPr sz="1600" b="0" dirty="0" err="1"/>
              <a:t>Testungen</a:t>
            </a:r>
            <a:r>
              <a:rPr sz="1600" b="0" dirty="0"/>
              <a:t> </a:t>
            </a:r>
            <a:r>
              <a:rPr sz="1600" b="0" dirty="0" err="1" smtClean="0"/>
              <a:t>durchgeführt</a:t>
            </a:r>
            <a:r>
              <a:rPr lang="de-DE" sz="1600" b="0" dirty="0" smtClean="0"/>
              <a:t>; Positivquote: 1,0%</a:t>
            </a:r>
            <a:endParaRPr sz="1600" b="0" dirty="0"/>
          </a:p>
        </p:txBody>
      </p:sp>
      <p:pic>
        <p:nvPicPr>
          <p:cNvPr id="1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0920" y="4142769"/>
            <a:ext cx="3739672" cy="2728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0796" y="1059059"/>
            <a:ext cx="3199920" cy="2861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/>
              <a:t>Kapazitäten: 8,1 Krankenhausbetten pro 1.000 Einwohner </a:t>
            </a:r>
          </a:p>
          <a:p>
            <a:pPr lvl="1"/>
            <a:r>
              <a:rPr lang="de-DE" dirty="0"/>
              <a:t>12.000 ICU-Betten</a:t>
            </a:r>
          </a:p>
          <a:p>
            <a:pPr lvl="1"/>
            <a:r>
              <a:rPr lang="de-DE" dirty="0"/>
              <a:t>33.000 Beatmungsgeräte verfügbar</a:t>
            </a:r>
          </a:p>
          <a:p>
            <a:r>
              <a:rPr lang="de-DE" dirty="0" smtClean="0"/>
              <a:t>Spezialisierte Coronavirus-Krankenhäuser in Moskau</a:t>
            </a:r>
            <a:endParaRPr lang="de-DE" dirty="0" smtClean="0"/>
          </a:p>
          <a:p>
            <a:r>
              <a:rPr lang="de-DE" dirty="0" smtClean="0"/>
              <a:t>Neubau </a:t>
            </a:r>
            <a:r>
              <a:rPr lang="de-DE" dirty="0"/>
              <a:t>eines Krankenhauses in der Nähe von Moskau (500 Betten)</a:t>
            </a:r>
          </a:p>
          <a:p>
            <a:r>
              <a:rPr lang="de-DE" dirty="0" smtClean="0"/>
              <a:t>Einsatz von Hospitalschiffen </a:t>
            </a:r>
          </a:p>
          <a:p>
            <a:r>
              <a:rPr lang="de-DE" dirty="0" smtClean="0"/>
              <a:t>Bei </a:t>
            </a:r>
            <a:r>
              <a:rPr lang="de-DE" dirty="0" smtClean="0"/>
              <a:t>fehlender Möglichkeit </a:t>
            </a:r>
            <a:r>
              <a:rPr lang="de-DE" dirty="0"/>
              <a:t>zur Selbstisolierung </a:t>
            </a:r>
            <a:r>
              <a:rPr lang="de-DE" dirty="0" smtClean="0"/>
              <a:t>stehen </a:t>
            </a:r>
            <a:r>
              <a:rPr lang="de-DE" dirty="0"/>
              <a:t>424 "Observator" (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isolation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) mit 30.452 Betten zur </a:t>
            </a:r>
            <a:r>
              <a:rPr lang="de-DE" dirty="0" smtClean="0"/>
              <a:t>Verfügung; </a:t>
            </a:r>
            <a:r>
              <a:rPr lang="de-DE" dirty="0"/>
              <a:t>201 "Observator" sind bereits mit 2.238 Personen </a:t>
            </a:r>
            <a:r>
              <a:rPr lang="de-DE" dirty="0" smtClean="0"/>
              <a:t>(7,3%) </a:t>
            </a:r>
            <a:r>
              <a:rPr lang="de-DE" dirty="0" smtClean="0"/>
              <a:t>besetzt.</a:t>
            </a:r>
          </a:p>
          <a:p>
            <a:r>
              <a:rPr lang="de-DE" dirty="0" smtClean="0"/>
              <a:t>Internationale </a:t>
            </a:r>
            <a:r>
              <a:rPr lang="de-DE" dirty="0" err="1" smtClean="0"/>
              <a:t>Untersützung</a:t>
            </a:r>
            <a:r>
              <a:rPr lang="de-DE" dirty="0" smtClean="0"/>
              <a:t>: Lieferung von </a:t>
            </a:r>
            <a:r>
              <a:rPr lang="de-DE" dirty="0" err="1" smtClean="0"/>
              <a:t>Hilsgütern</a:t>
            </a:r>
            <a:r>
              <a:rPr lang="de-DE" dirty="0" smtClean="0"/>
              <a:t> an </a:t>
            </a:r>
            <a:r>
              <a:rPr lang="de-DE" dirty="0" smtClean="0"/>
              <a:t>Armenien, Weißrussland, </a:t>
            </a:r>
            <a:r>
              <a:rPr lang="de-DE" dirty="0" err="1"/>
              <a:t>Kyrgyzstan</a:t>
            </a:r>
            <a:r>
              <a:rPr lang="de-DE" dirty="0"/>
              <a:t>, </a:t>
            </a:r>
            <a:r>
              <a:rPr lang="de-DE" dirty="0" err="1"/>
              <a:t>Uzbekistan</a:t>
            </a:r>
            <a:r>
              <a:rPr lang="de-DE" dirty="0"/>
              <a:t>, </a:t>
            </a:r>
            <a:r>
              <a:rPr lang="de-DE" dirty="0" smtClean="0"/>
              <a:t>Serbien, Ägypten, </a:t>
            </a:r>
            <a:r>
              <a:rPr lang="de-DE" dirty="0"/>
              <a:t>Venezuela, Iran, </a:t>
            </a:r>
            <a:r>
              <a:rPr lang="de-DE" dirty="0" smtClean="0"/>
              <a:t>North Korea und in die USA.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AutoShape 2" descr="https://upload.wikimedia.org/wikipedia/commons/thumb/a/a7/%D0%9F%D0%BB%D0%B0%D0%BA%D0%B0%D1%82_%D0%B1%D1%83%D0%BB%D1%8C%D0%B4%D0%BE%D0%B7%D0%B5%D1%80.jpg/800px-%D0%9F%D0%BB%D0%B0%D0%BA%D0%B0%D1%82_%D0%B1%D1%83%D0%BB%D1%8C%D0%B4%D0%BE%D0%B7%D0%B5%D1%80.jpg"/>
          <p:cNvSpPr>
            <a:spLocks noChangeAspect="1" noChangeArrowheads="1"/>
          </p:cNvSpPr>
          <p:nvPr/>
        </p:nvSpPr>
        <p:spPr bwMode="auto">
          <a:xfrm>
            <a:off x="155575" y="-3916363"/>
            <a:ext cx="5448300" cy="817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457199" y="548679"/>
            <a:ext cx="8092594" cy="430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defRPr sz="2400">
                <a:latin typeface="ScalaSansPro-Bold"/>
                <a:ea typeface="ScalaSansPro-Bold"/>
                <a:cs typeface="ScalaSansPro-Bold"/>
                <a:sym typeface="ScalaSansPro-Bold"/>
              </a:defRPr>
            </a:pPr>
            <a:r>
              <a:rPr lang="de-DE" sz="2400" smtClean="0">
                <a:latin typeface="ScalaSansPro-Bold"/>
                <a:ea typeface="ScalaSansPro-Bold"/>
                <a:cs typeface="ScalaSansPro-Bold"/>
                <a:sym typeface="ScalaSansPro-Bold"/>
              </a:rPr>
              <a:t>COVID-19/ Russland</a:t>
            </a:r>
            <a:r>
              <a:rPr lang="de-DE" sz="2800" smtClean="0">
                <a:latin typeface="ScalaSansPro-Bold"/>
                <a:ea typeface="ScalaSansPro-Bold"/>
                <a:cs typeface="ScalaSansPro-Bold"/>
                <a:sym typeface="ScalaSansPro-Bold"/>
              </a:rPr>
              <a:t> </a:t>
            </a:r>
            <a:r>
              <a:rPr lang="de-DE" sz="1400" b="0" smtClean="0">
                <a:latin typeface="ScalaSansPro-Bold"/>
                <a:ea typeface="ScalaSansPro-Bold"/>
                <a:cs typeface="ScalaSansPro-Bold"/>
                <a:sym typeface="ScalaSansPro-Bold"/>
              </a:rPr>
              <a:t>(08.04.2020)</a:t>
            </a:r>
            <a:endParaRPr lang="de-DE" sz="1400" b="0">
              <a:latin typeface="ScalaSansPro-Bold"/>
              <a:ea typeface="ScalaSansPro-Bold"/>
              <a:cs typeface="ScalaSansPro-Bold"/>
              <a:sym typeface="ScalaSansPro-Bold"/>
            </a:endParaRPr>
          </a:p>
        </p:txBody>
      </p:sp>
      <p:sp>
        <p:nvSpPr>
          <p:cNvPr id="7" name="Gerade Verbindung 7"/>
          <p:cNvSpPr/>
          <p:nvPr/>
        </p:nvSpPr>
        <p:spPr>
          <a:xfrm>
            <a:off x="-1" y="980728"/>
            <a:ext cx="7236298" cy="1"/>
          </a:xfrm>
          <a:prstGeom prst="line">
            <a:avLst/>
          </a:prstGeom>
          <a:ln w="19050">
            <a:solidFill>
              <a:srgbClr val="006EC7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8297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Kasachstan </a:t>
            </a:r>
            <a:r>
              <a:rPr lang="de-DE" sz="1400" dirty="0" smtClean="0">
                <a:latin typeface="ScalaSansPro-Bold" pitchFamily="50" charset="0"/>
              </a:rPr>
              <a:t>(MIC, 18,6 </a:t>
            </a:r>
            <a:r>
              <a:rPr lang="de-DE" sz="1400" dirty="0" err="1" smtClean="0">
                <a:latin typeface="ScalaSansPro-Bold" pitchFamily="50" charset="0"/>
              </a:rPr>
              <a:t>Mio</a:t>
            </a:r>
            <a:r>
              <a:rPr lang="de-DE" sz="1400" dirty="0" smtClean="0">
                <a:latin typeface="ScalaSansPro-Bold" pitchFamily="50" charset="0"/>
              </a:rPr>
              <a:t> </a:t>
            </a:r>
            <a:r>
              <a:rPr lang="de-DE" sz="1400" dirty="0" err="1" smtClean="0">
                <a:latin typeface="ScalaSansPro-Bold" pitchFamily="50" charset="0"/>
              </a:rPr>
              <a:t>Ew</a:t>
            </a:r>
            <a:r>
              <a:rPr lang="de-DE" sz="1400" dirty="0">
                <a:latin typeface="ScalaSansPro-Bold" pitchFamily="50" charset="0"/>
              </a:rPr>
              <a:t>.</a:t>
            </a:r>
            <a:r>
              <a:rPr lang="de-DE" sz="1400" dirty="0" smtClean="0">
                <a:latin typeface="ScalaSansPro-Bold" pitchFamily="50" charset="0"/>
              </a:rPr>
              <a:t>)</a:t>
            </a:r>
            <a:endParaRPr lang="en-GB" sz="1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554461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hangingPunct="1">
              <a:buFont typeface="Wingdings" panose="05000000000000000000" pitchFamily="2" charset="2"/>
              <a:buChar char="§"/>
            </a:pPr>
            <a:r>
              <a:rPr lang="de-DE" sz="1600" b="1" kern="1200" smtClean="0">
                <a:solidFill>
                  <a:prstClr val="black"/>
                </a:solidFill>
                <a:ea typeface="+mn-ea"/>
                <a:cs typeface="+mn-cs"/>
              </a:rPr>
              <a:t>709 Fälle (+24)</a:t>
            </a:r>
            <a:endParaRPr lang="de-DE" sz="1600" b="1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85750" indent="-285750" hangingPunct="1">
              <a:buFont typeface="Wingdings" panose="05000000000000000000" pitchFamily="2" charset="2"/>
              <a:buChar char="§"/>
            </a:pPr>
            <a:r>
              <a:rPr lang="de-DE" sz="1600" b="1" kern="1200" dirty="0" smtClean="0">
                <a:solidFill>
                  <a:prstClr val="black"/>
                </a:solidFill>
                <a:ea typeface="+mn-ea"/>
                <a:cs typeface="+mn-cs"/>
              </a:rPr>
              <a:t>7 Todesfälle </a:t>
            </a:r>
            <a:r>
              <a:rPr lang="de-DE" sz="1600" b="1" kern="1200" dirty="0">
                <a:solidFill>
                  <a:prstClr val="black"/>
                </a:solidFill>
                <a:ea typeface="+mn-ea"/>
                <a:cs typeface="+mn-cs"/>
              </a:rPr>
              <a:t>(</a:t>
            </a:r>
            <a:r>
              <a:rPr lang="de-DE" sz="1600" b="1" kern="1200" dirty="0" smtClean="0">
                <a:solidFill>
                  <a:prstClr val="black"/>
                </a:solidFill>
                <a:ea typeface="+mn-ea"/>
                <a:cs typeface="+mn-cs"/>
              </a:rPr>
              <a:t>Fallsterblichkeit: 1,0%) </a:t>
            </a:r>
          </a:p>
          <a:p>
            <a:pPr marL="285750" indent="-285750" hangingPunct="1">
              <a:buFont typeface="Wingdings" panose="05000000000000000000" pitchFamily="2" charset="2"/>
              <a:buChar char="§"/>
            </a:pPr>
            <a:r>
              <a:rPr lang="de-DE" sz="1600" b="1" kern="1200" dirty="0" smtClean="0">
                <a:solidFill>
                  <a:prstClr val="black"/>
                </a:solidFill>
                <a:ea typeface="+mn-ea"/>
                <a:cs typeface="+mn-cs"/>
              </a:rPr>
              <a:t>Inzidenz / 100.000 </a:t>
            </a:r>
            <a:r>
              <a:rPr lang="de-DE" sz="1600" b="1" kern="1200" dirty="0" err="1" smtClean="0">
                <a:solidFill>
                  <a:prstClr val="black"/>
                </a:solidFill>
                <a:ea typeface="+mn-ea"/>
                <a:cs typeface="+mn-cs"/>
              </a:rPr>
              <a:t>Ew</a:t>
            </a:r>
            <a:r>
              <a:rPr lang="de-DE" sz="1600" b="1" kern="1200" dirty="0" smtClean="0">
                <a:solidFill>
                  <a:prstClr val="black"/>
                </a:solidFill>
                <a:ea typeface="+mn-ea"/>
                <a:cs typeface="+mn-cs"/>
              </a:rPr>
              <a:t>.: 3,9</a:t>
            </a:r>
            <a:endParaRPr lang="de-DE" sz="1600" b="1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05861" y="3384851"/>
            <a:ext cx="5619847" cy="306848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400" dirty="0" smtClean="0"/>
              <a:t>Erste </a:t>
            </a:r>
            <a:r>
              <a:rPr lang="de-DE" sz="1400" dirty="0" smtClean="0"/>
              <a:t>COVID-19-Fälle: </a:t>
            </a:r>
            <a:r>
              <a:rPr lang="de-DE" sz="1400" dirty="0"/>
              <a:t>am 13.03.2020, drei Bewohner aus Almaty mit Reisevorgeschichte nach </a:t>
            </a:r>
            <a:r>
              <a:rPr lang="de-DE" sz="1400" dirty="0" smtClean="0"/>
              <a:t>Deutschland</a:t>
            </a:r>
            <a:endParaRPr lang="de-DE" sz="1400" dirty="0" smtClean="0"/>
          </a:p>
          <a:p>
            <a:r>
              <a:rPr lang="de-DE" sz="1400" dirty="0" smtClean="0"/>
              <a:t>Maßnahmen: </a:t>
            </a:r>
          </a:p>
          <a:p>
            <a:pPr lvl="1"/>
            <a:r>
              <a:rPr lang="de-DE" sz="1400" dirty="0" smtClean="0"/>
              <a:t>Nationaler Notstand seit </a:t>
            </a:r>
            <a:r>
              <a:rPr lang="de-DE" sz="1400" dirty="0"/>
              <a:t>16.03. (gültig vorerst bis 15.04</a:t>
            </a:r>
            <a:r>
              <a:rPr lang="de-DE" sz="1400" dirty="0" smtClean="0"/>
              <a:t>.)</a:t>
            </a:r>
          </a:p>
          <a:p>
            <a:pPr lvl="1"/>
            <a:r>
              <a:rPr lang="de-DE" sz="1400" dirty="0" smtClean="0"/>
              <a:t>Ein- und </a:t>
            </a:r>
            <a:r>
              <a:rPr lang="de-DE" sz="1400" dirty="0" smtClean="0"/>
              <a:t>Ausreisebeschränkungen, Kontrollposten </a:t>
            </a:r>
            <a:r>
              <a:rPr lang="de-DE" sz="1400" dirty="0"/>
              <a:t>und Temperaturkontrollen an </a:t>
            </a:r>
            <a:r>
              <a:rPr lang="de-DE" sz="1400" dirty="0" smtClean="0"/>
              <a:t>Grenzübergängen</a:t>
            </a:r>
            <a:endParaRPr lang="de-DE" sz="1400" dirty="0" smtClean="0"/>
          </a:p>
          <a:p>
            <a:pPr lvl="1"/>
            <a:r>
              <a:rPr lang="de-DE" sz="1400" dirty="0" smtClean="0"/>
              <a:t>Schließung öffentlicher Orte und Einkaufzentren</a:t>
            </a:r>
          </a:p>
          <a:p>
            <a:pPr lvl="1"/>
            <a:r>
              <a:rPr lang="de-DE" sz="1400" dirty="0" smtClean="0"/>
              <a:t>Ausgeweitete </a:t>
            </a:r>
            <a:r>
              <a:rPr lang="de-DE" sz="1400" dirty="0" smtClean="0"/>
              <a:t>Quarantäne in Nur-Sultan und Almaty seit 19.03. (Ausgangsbeschränkungen, Abriegelung einzelner Häuserblocks mit hohen Fallzahlen, komplette Ein-/Ausreisesperre)</a:t>
            </a:r>
            <a:r>
              <a:rPr lang="de-DE" sz="1400" dirty="0"/>
              <a:t> </a:t>
            </a:r>
            <a:endParaRPr lang="de-DE" sz="1400" dirty="0" smtClean="0"/>
          </a:p>
          <a:p>
            <a:pPr lvl="1"/>
            <a:r>
              <a:rPr lang="de-DE" sz="1400" dirty="0"/>
              <a:t>Seit Ende März verschärfen </a:t>
            </a:r>
            <a:r>
              <a:rPr lang="de-DE" sz="1400" dirty="0" smtClean="0"/>
              <a:t>mehrere Städte/Regionen </a:t>
            </a:r>
            <a:r>
              <a:rPr lang="de-DE" sz="1400" dirty="0"/>
              <a:t>Quarantäne-Maßnahmen (z.B. Atyrau, Region </a:t>
            </a:r>
            <a:r>
              <a:rPr lang="de-DE" sz="1400" dirty="0" err="1"/>
              <a:t>Karagandy</a:t>
            </a:r>
            <a:r>
              <a:rPr lang="de-DE" sz="1400" dirty="0" smtClean="0"/>
              <a:t>)</a:t>
            </a:r>
          </a:p>
          <a:p>
            <a:r>
              <a:rPr lang="de-DE" sz="1400" dirty="0"/>
              <a:t>Teststrategie: Symptomatische Personen mit Reisevorgeschichte oder Kontakt zu bestätigten Fällen; Tests gesamt: 29.232; </a:t>
            </a:r>
            <a:r>
              <a:rPr lang="de-DE" sz="1400" dirty="0" smtClean="0"/>
              <a:t>Positivanteil: </a:t>
            </a:r>
            <a:r>
              <a:rPr lang="de-DE" sz="1400" dirty="0"/>
              <a:t>2,3</a:t>
            </a:r>
            <a:r>
              <a:rPr lang="de-DE" sz="1400" dirty="0" smtClean="0"/>
              <a:t>%</a:t>
            </a:r>
            <a:endParaRPr lang="de-DE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04" y="4437112"/>
            <a:ext cx="3079812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7"/>
          <a:stretch/>
        </p:blipFill>
        <p:spPr bwMode="auto">
          <a:xfrm>
            <a:off x="7859039" y="3145088"/>
            <a:ext cx="1205879" cy="81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97" y="1437795"/>
            <a:ext cx="3098421" cy="170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434984" y="2060848"/>
            <a:ext cx="92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de-DE" sz="900" kern="1200" dirty="0" err="1" smtClean="0">
                <a:solidFill>
                  <a:prstClr val="white"/>
                </a:solidFill>
                <a:ea typeface="+mn-ea"/>
                <a:cs typeface="+mn-cs"/>
              </a:rPr>
              <a:t>Karangandy</a:t>
            </a:r>
            <a:r>
              <a:rPr lang="de-DE" sz="900" kern="1200" dirty="0" smtClean="0">
                <a:solidFill>
                  <a:prstClr val="white"/>
                </a:solidFill>
                <a:ea typeface="+mn-ea"/>
                <a:cs typeface="+mn-cs"/>
              </a:rPr>
              <a:t> Region</a:t>
            </a:r>
            <a:endParaRPr lang="de-DE" sz="900" kern="12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142789" y="1161601"/>
            <a:ext cx="1319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de-DE" sz="900" kern="1200" dirty="0" smtClean="0">
                <a:solidFill>
                  <a:prstClr val="black"/>
                </a:solidFill>
                <a:ea typeface="+mn-ea"/>
                <a:cs typeface="+mn-cs"/>
              </a:rPr>
              <a:t>Nur-Sultan (Astana)</a:t>
            </a:r>
            <a:endParaRPr lang="de-DE" sz="9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cxnSp>
        <p:nvCxnSpPr>
          <p:cNvPr id="13" name="Gerade Verbindung 12"/>
          <p:cNvCxnSpPr>
            <a:stCxn id="12" idx="2"/>
          </p:cNvCxnSpPr>
          <p:nvPr/>
        </p:nvCxnSpPr>
        <p:spPr>
          <a:xfrm>
            <a:off x="7802384" y="1392433"/>
            <a:ext cx="9976" cy="524399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8480529" y="2852936"/>
            <a:ext cx="5843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de-DE" sz="900" kern="1200" dirty="0" smtClean="0">
                <a:solidFill>
                  <a:prstClr val="black"/>
                </a:solidFill>
                <a:ea typeface="+mn-ea"/>
                <a:cs typeface="+mn-cs"/>
              </a:rPr>
              <a:t>Almaty</a:t>
            </a:r>
            <a:endParaRPr lang="de-DE" sz="9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cxnSp>
        <p:nvCxnSpPr>
          <p:cNvPr id="21" name="Gerade Verbindung 20"/>
          <p:cNvCxnSpPr>
            <a:endCxn id="20" idx="1"/>
          </p:cNvCxnSpPr>
          <p:nvPr/>
        </p:nvCxnSpPr>
        <p:spPr>
          <a:xfrm>
            <a:off x="8244408" y="2780928"/>
            <a:ext cx="236121" cy="187424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6982305" y="2404338"/>
            <a:ext cx="68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de-DE" sz="900" kern="1200" dirty="0" err="1">
                <a:solidFill>
                  <a:prstClr val="white"/>
                </a:solidFill>
                <a:ea typeface="+mn-ea"/>
                <a:cs typeface="+mn-cs"/>
              </a:rPr>
              <a:t>Kyzylorda</a:t>
            </a:r>
            <a:r>
              <a:rPr lang="de-DE" sz="900" kern="1200" dirty="0" smtClean="0">
                <a:solidFill>
                  <a:prstClr val="white"/>
                </a:solidFill>
                <a:ea typeface="+mn-ea"/>
                <a:cs typeface="+mn-cs"/>
              </a:rPr>
              <a:t> Region</a:t>
            </a:r>
            <a:endParaRPr lang="de-DE" sz="900" kern="12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753082"/>
              </p:ext>
            </p:extLst>
          </p:nvPr>
        </p:nvGraphicFramePr>
        <p:xfrm>
          <a:off x="683568" y="1916832"/>
          <a:ext cx="403244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162"/>
                <a:gridCol w="840093"/>
                <a:gridCol w="784087"/>
                <a:gridCol w="952105"/>
              </a:tblGrid>
              <a:tr h="207268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Stadt/Region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Fälle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Inzidenz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Todesfälle </a:t>
                      </a:r>
                      <a:endParaRPr lang="de-DE" sz="1200" b="1" dirty="0"/>
                    </a:p>
                  </a:txBody>
                  <a:tcPr/>
                </a:tc>
              </a:tr>
              <a:tr h="207268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Nur-Sultan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222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19,4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1</a:t>
                      </a:r>
                      <a:endParaRPr lang="de-DE" sz="1200" b="1" dirty="0"/>
                    </a:p>
                  </a:txBody>
                  <a:tcPr/>
                </a:tc>
              </a:tr>
              <a:tr h="207268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Almaty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119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5,8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0</a:t>
                      </a:r>
                      <a:endParaRPr lang="de-DE" sz="1200" b="1" dirty="0"/>
                    </a:p>
                  </a:txBody>
                  <a:tcPr/>
                </a:tc>
              </a:tr>
              <a:tr h="207268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Kyzylorda</a:t>
                      </a:r>
                      <a:r>
                        <a:rPr lang="de-DE" sz="1200" b="1" dirty="0" smtClean="0"/>
                        <a:t> Region 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72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9,1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0</a:t>
                      </a:r>
                      <a:endParaRPr lang="de-DE" sz="1200" b="1" dirty="0"/>
                    </a:p>
                  </a:txBody>
                  <a:tcPr/>
                </a:tc>
              </a:tr>
              <a:tr h="207268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Karagandy</a:t>
                      </a:r>
                      <a:r>
                        <a:rPr lang="de-DE" sz="1200" b="1" dirty="0" smtClean="0"/>
                        <a:t> Region 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45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3,3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1</a:t>
                      </a:r>
                      <a:endParaRPr lang="de-DE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3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8" y="4037"/>
            <a:ext cx="880180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251520" y="1588212"/>
            <a:ext cx="8092593" cy="3785003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Es liegen keine </a:t>
            </a:r>
            <a:r>
              <a:rPr lang="de-DE" dirty="0" smtClean="0"/>
              <a:t>harten Daten </a:t>
            </a:r>
            <a:r>
              <a:rPr lang="de-DE" dirty="0"/>
              <a:t>über den relativen Beitrag von Schulschließungen zur Übertragungskontrolle vor. </a:t>
            </a:r>
          </a:p>
          <a:p>
            <a:r>
              <a:rPr lang="de-DE" dirty="0" smtClean="0"/>
              <a:t>Kürzlich </a:t>
            </a:r>
            <a:r>
              <a:rPr lang="de-DE" dirty="0"/>
              <a:t>durchgeführte Modellstudien zu COVID-19 sagen voraus, dass allein </a:t>
            </a:r>
            <a:r>
              <a:rPr lang="de-DE" dirty="0" smtClean="0"/>
              <a:t>durch Schulschließungen nur </a:t>
            </a:r>
            <a:r>
              <a:rPr lang="de-DE" dirty="0"/>
              <a:t>2-4% der Todesfälle </a:t>
            </a:r>
            <a:r>
              <a:rPr lang="de-DE" dirty="0" smtClean="0"/>
              <a:t>verhindert werden könnten.</a:t>
            </a:r>
          </a:p>
          <a:p>
            <a:r>
              <a:rPr lang="de-DE" dirty="0" smtClean="0"/>
              <a:t>Andere, </a:t>
            </a:r>
            <a:r>
              <a:rPr lang="de-DE" dirty="0"/>
              <a:t>weniger </a:t>
            </a:r>
            <a:r>
              <a:rPr lang="de-DE" dirty="0" smtClean="0"/>
              <a:t>disruptive Interventionen </a:t>
            </a:r>
            <a:r>
              <a:rPr lang="de-DE" dirty="0"/>
              <a:t>in Schulen müssen weiter untersucht werden, wenn eine restriktive Politik der sozialen Distanzierung über lange Zeiträume durchgeführt wird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Norwegen</a:t>
            </a:r>
            <a:r>
              <a:rPr lang="de-DE" dirty="0"/>
              <a:t>: Was sind die messbaren Auswirkungen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von </a:t>
            </a:r>
            <a:r>
              <a:rPr lang="de-DE" dirty="0"/>
              <a:t>Schul-/</a:t>
            </a:r>
            <a:r>
              <a:rPr lang="de-DE" dirty="0" smtClean="0"/>
              <a:t>Kindergartenschließungen während </a:t>
            </a:r>
            <a:r>
              <a:rPr lang="de-DE" dirty="0"/>
              <a:t>der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COVID-19-Epidemie?: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"</a:t>
            </a:r>
            <a:r>
              <a:rPr lang="de-DE" dirty="0"/>
              <a:t>Wir haben </a:t>
            </a:r>
            <a:r>
              <a:rPr lang="de-DE" dirty="0" smtClean="0"/>
              <a:t>keine </a:t>
            </a:r>
            <a:r>
              <a:rPr lang="de-DE" dirty="0"/>
              <a:t>Daten </a:t>
            </a:r>
            <a:r>
              <a:rPr lang="de-DE" dirty="0" smtClean="0"/>
              <a:t>dazu finden können.“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7032"/>
            <a:ext cx="2725716" cy="30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286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Bildschirmpräsentation (4:3)</PresentationFormat>
  <Paragraphs>103</Paragraphs>
  <Slides>6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Office-Design</vt:lpstr>
      <vt:lpstr>1_Office-Design</vt:lpstr>
      <vt:lpstr>Länder mit über 7.000 bis 70.000 neuen COVID 19-Fälle in den letzten 7 Tagen</vt:lpstr>
      <vt:lpstr>Länder mit 1.400-7.000 neuen COVID 19-Fällen  in den letzten 7 Tagen</vt:lpstr>
      <vt:lpstr>COVID-19/ Russland (08.04.2020)</vt:lpstr>
      <vt:lpstr>PowerPoint-Präsentation</vt:lpstr>
      <vt:lpstr>COVID-19/ Kasachstan (MIC, 18,6 Mio Ew.)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Russland (08.04.2020)</dc:title>
  <dc:creator>Singer, Regina</dc:creator>
  <cp:lastModifiedBy>Jansen, Andreas</cp:lastModifiedBy>
  <cp:revision>15</cp:revision>
  <dcterms:modified xsi:type="dcterms:W3CDTF">2020-04-09T08:26:10Z</dcterms:modified>
</cp:coreProperties>
</file>