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79" r:id="rId2"/>
    <p:sldId id="380" r:id="rId3"/>
    <p:sldId id="381" r:id="rId4"/>
    <p:sldId id="373" r:id="rId5"/>
    <p:sldId id="382" r:id="rId6"/>
    <p:sldId id="378" r:id="rId7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0" autoAdjust="0"/>
    <p:restoredTop sz="92757" autoAdjust="0"/>
  </p:normalViewPr>
  <p:slideViewPr>
    <p:cSldViewPr>
      <p:cViewPr>
        <p:scale>
          <a:sx n="90" d="100"/>
          <a:sy n="90" d="100"/>
        </p:scale>
        <p:origin x="-308" y="216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36" d="100"/>
          <a:sy n="136" d="100"/>
        </p:scale>
        <p:origin x="-1446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11.04.2020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11.04.2020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seisakunitsuite/bunya/newpage_00032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ippon.com/en/japan-data/h00657/coronavirus-cases-in-japan-by-prefecture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7.000 neue Fälle in den letzten</a:t>
            </a:r>
            <a:r>
              <a:rPr lang="de-DE" baseline="0" dirty="0" smtClean="0"/>
              <a:t> 7 Tagen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err="1" smtClean="0"/>
              <a:t>MoH</a:t>
            </a:r>
            <a:r>
              <a:rPr lang="de-DE" sz="1200" dirty="0" smtClean="0"/>
              <a:t> </a:t>
            </a:r>
            <a:r>
              <a:rPr lang="de-DE" sz="1200" dirty="0" smtClean="0">
                <a:hlinkClick r:id="rId3"/>
              </a:rPr>
              <a:t>https://www.mhlw.go.jp/stf/seisakunitsuite/bunya/newpage_00032.html</a:t>
            </a:r>
            <a:endParaRPr lang="de-DE" sz="1200" dirty="0" smtClean="0"/>
          </a:p>
          <a:p>
            <a:r>
              <a:rPr lang="de-DE" sz="1200" dirty="0" smtClean="0"/>
              <a:t>Population : 126.529.500 https://data.worldbank.org/indicator/SP.POP.TOTL?locations=JP</a:t>
            </a:r>
          </a:p>
          <a:p>
            <a:r>
              <a:rPr lang="de-DE" sz="1200" dirty="0" smtClean="0"/>
              <a:t>https://www.statista.com/statistics/610928/japan-population-by-prefecture/</a:t>
            </a:r>
          </a:p>
          <a:p>
            <a:r>
              <a:rPr lang="de-DE" sz="1200" dirty="0" smtClean="0"/>
              <a:t>https://en.wikipedia.org/wiki/2020_coronavirus_pandemic_in_Japan#Restrictions_on_entry_to_Japan</a:t>
            </a:r>
          </a:p>
          <a:p>
            <a:r>
              <a:rPr lang="de-DE" sz="1200" dirty="0" smtClean="0">
                <a:solidFill>
                  <a:prstClr val="black"/>
                </a:solidFill>
                <a:hlinkClick r:id="rId4"/>
              </a:rPr>
              <a:t>https://www.nippon.com/en/japan-data/h00657/coronavirus-cases-in-japan-by-prefecture.html</a:t>
            </a:r>
            <a:endParaRPr lang="de-DE" sz="1200" dirty="0" smtClean="0">
              <a:solidFill>
                <a:prstClr val="black"/>
              </a:solidFill>
            </a:endParaRPr>
          </a:p>
          <a:p>
            <a:r>
              <a:rPr lang="de-DE" sz="1200" dirty="0" smtClean="0">
                <a:solidFill>
                  <a:prstClr val="black"/>
                </a:solidFill>
              </a:rPr>
              <a:t>https://www.nzz.ch/international/coronavirus-japan-greift-zum-notstand-ld.1550434</a:t>
            </a:r>
          </a:p>
          <a:p>
            <a:r>
              <a:rPr lang="de-DE" sz="1200" dirty="0" smtClean="0"/>
              <a:t>https://www.theguardian.com/world/2020/apr/09/clash-looms-in-japan-as-tokyo-governor-says-abes-covid-19-measures-not-enough</a:t>
            </a:r>
          </a:p>
          <a:p>
            <a:r>
              <a:rPr lang="de-DE" sz="1200" dirty="0" smtClean="0"/>
              <a:t>https://www.nytimes.com/2020/04/07/world/asia/japan-coronavirus-emergency.html</a:t>
            </a:r>
          </a:p>
          <a:p>
            <a:r>
              <a:rPr lang="de-DE" sz="1200" dirty="0" smtClean="0"/>
              <a:t>https://www.japantimes.co.jp/news/2020/04/06/national/japan-state-of-emergency-covid-19/</a:t>
            </a:r>
          </a:p>
          <a:p>
            <a:r>
              <a:rPr lang="de-DE" sz="1200" dirty="0" smtClean="0"/>
              <a:t>https://stopcovid19.metro.tokyo.lg.jp/en/</a:t>
            </a:r>
          </a:p>
          <a:p>
            <a:r>
              <a:rPr lang="de-DE" sz="1200" dirty="0" smtClean="0"/>
              <a:t>https://english.kyodonews.net/news/2020/02/36799dcc49ca-urgent-us-raises-travel-alert-to-japan-due-to-community-spread-of-virus.html</a:t>
            </a:r>
          </a:p>
          <a:p>
            <a:r>
              <a:rPr lang="de-DE" dirty="0" smtClean="0"/>
              <a:t>https://ourworldindata.org/coronavirus-data</a:t>
            </a:r>
          </a:p>
          <a:p>
            <a:r>
              <a:rPr lang="de-DE" dirty="0" smtClean="0"/>
              <a:t>https://www.forbes.com/sites/niallmccarthy/2020/03/12/the-countries-with-the-most-critical-care-beds-per-capita-infographic/#252ad4057f86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https://www.spiegel.de/politik/ausland/coronavirus-in-equador-wie-die-situation-in-guayaquil-eskalierte-a-d9a73c04-116a-4cba-9647-968826248b5b</a:t>
            </a:r>
          </a:p>
          <a:p>
            <a:r>
              <a:rPr lang="de-DE" dirty="0" smtClean="0"/>
              <a:t>https://edition.cnn.com/2020/04/03/americas/guayaquil-ecuador-overwhelmed-coronavirus-intl/index.html</a:t>
            </a:r>
          </a:p>
          <a:p>
            <a:r>
              <a:rPr lang="de-DE" dirty="0" smtClean="0"/>
              <a:t>https://www.ncbi.nlm.nih.gov/pubmed/28437376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11.04.2020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11.04.2020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11.04.2020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11.04.2020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11.04.2020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</p:spPr>
        <p:txBody>
          <a:bodyPr/>
          <a:lstStyle/>
          <a:p>
            <a:r>
              <a:rPr lang="de-DE" sz="2000" dirty="0"/>
              <a:t>Länder mit über </a:t>
            </a:r>
            <a:r>
              <a:rPr lang="de-DE" sz="2000" dirty="0" smtClean="0"/>
              <a:t>70.000 neuen </a:t>
            </a:r>
            <a:r>
              <a:rPr lang="de-DE" sz="2000" dirty="0"/>
              <a:t>COVID 19-Fälle in den letzten 7 Tagen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10.04.2020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9704"/>
            <a:ext cx="3816424" cy="263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75" y="1672495"/>
            <a:ext cx="450418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2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92592" cy="738664"/>
          </a:xfrm>
        </p:spPr>
        <p:txBody>
          <a:bodyPr/>
          <a:lstStyle/>
          <a:p>
            <a:r>
              <a:rPr lang="de-DE" sz="2400" dirty="0" smtClean="0"/>
              <a:t>Länder mit </a:t>
            </a:r>
            <a:r>
              <a:rPr lang="de-DE" sz="2400" dirty="0"/>
              <a:t>über 7.000 </a:t>
            </a:r>
            <a:r>
              <a:rPr lang="de-DE" sz="2400" dirty="0" smtClean="0"/>
              <a:t>neuen COVID 19-Fälle in </a:t>
            </a:r>
            <a:r>
              <a:rPr lang="de-DE" sz="2400" dirty="0"/>
              <a:t>den letzten 7 </a:t>
            </a:r>
            <a:r>
              <a:rPr lang="de-DE" sz="2400" dirty="0" smtClean="0"/>
              <a:t>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10.04.2020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" y="1139070"/>
            <a:ext cx="7718585" cy="542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3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3369" y="332656"/>
            <a:ext cx="8092592" cy="738664"/>
          </a:xfrm>
        </p:spPr>
        <p:txBody>
          <a:bodyPr/>
          <a:lstStyle/>
          <a:p>
            <a:r>
              <a:rPr lang="de-DE" sz="2400" dirty="0"/>
              <a:t>Länder mit </a:t>
            </a:r>
            <a:r>
              <a:rPr lang="de-DE" sz="2400" dirty="0" smtClean="0"/>
              <a:t>1.400-7.000 neuen </a:t>
            </a:r>
            <a:r>
              <a:rPr lang="de-DE" sz="2400" dirty="0"/>
              <a:t>COVID 19-Fälle </a:t>
            </a: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10.04.2020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7910" r="31866" b="6069"/>
          <a:stretch/>
        </p:blipFill>
        <p:spPr bwMode="auto">
          <a:xfrm>
            <a:off x="395535" y="1174614"/>
            <a:ext cx="7646765" cy="538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3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Japan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468052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6.005 Fälle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99 Todesfälle </a:t>
            </a:r>
            <a:r>
              <a:rPr lang="de-DE" sz="1600" b="1" dirty="0">
                <a:solidFill>
                  <a:prstClr val="black"/>
                </a:solidFill>
              </a:rPr>
              <a:t>(</a:t>
            </a:r>
            <a:r>
              <a:rPr lang="de-DE" sz="1600" b="1" dirty="0" smtClean="0">
                <a:solidFill>
                  <a:prstClr val="black"/>
                </a:solidFill>
              </a:rPr>
              <a:t>Fallsterblichkeit:  </a:t>
            </a:r>
            <a:r>
              <a:rPr lang="de-DE" sz="1600" b="1" dirty="0" smtClean="0">
                <a:solidFill>
                  <a:prstClr val="black"/>
                </a:solidFill>
              </a:rPr>
              <a:t>1,6%) 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Hospitalisierte </a:t>
            </a:r>
            <a:r>
              <a:rPr lang="de-DE" sz="1600" b="1" dirty="0" smtClean="0">
                <a:solidFill>
                  <a:prstClr val="black"/>
                </a:solidFill>
              </a:rPr>
              <a:t>Fälle: 3.544 (ICU: 99)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/ 100.000 </a:t>
            </a:r>
            <a:r>
              <a:rPr lang="de-DE" sz="1600" b="1" dirty="0" err="1" smtClean="0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3,4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23528" y="2276872"/>
            <a:ext cx="5619847" cy="409336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Erste lokale Fälle </a:t>
            </a:r>
            <a:r>
              <a:rPr lang="de-DE" sz="1600" dirty="0"/>
              <a:t>Anfang </a:t>
            </a:r>
            <a:r>
              <a:rPr lang="de-DE" sz="1600" dirty="0" smtClean="0"/>
              <a:t>Februar; „</a:t>
            </a:r>
            <a:r>
              <a:rPr lang="de-DE" sz="1600" dirty="0"/>
              <a:t>Community Transmission“ im ganzen </a:t>
            </a:r>
            <a:r>
              <a:rPr lang="de-DE" sz="1600" dirty="0" smtClean="0"/>
              <a:t>Land</a:t>
            </a:r>
          </a:p>
          <a:p>
            <a:r>
              <a:rPr lang="de-DE" sz="1600" dirty="0" smtClean="0"/>
              <a:t>Besonders betroffene Region: Tokyo (9,9 Fälle / 100.000 </a:t>
            </a:r>
            <a:r>
              <a:rPr lang="de-DE" sz="1600" dirty="0" err="1" smtClean="0"/>
              <a:t>Ew</a:t>
            </a:r>
            <a:r>
              <a:rPr lang="de-DE" sz="1600" dirty="0" smtClean="0"/>
              <a:t>)</a:t>
            </a:r>
          </a:p>
          <a:p>
            <a:r>
              <a:rPr lang="de-DE" sz="1600" dirty="0" smtClean="0"/>
              <a:t>Maßnahmen: bisher </a:t>
            </a:r>
            <a:r>
              <a:rPr lang="de-DE" sz="1600" dirty="0"/>
              <a:t>weitgehend </a:t>
            </a:r>
            <a:r>
              <a:rPr lang="de-DE" sz="1600" b="1" dirty="0" smtClean="0"/>
              <a:t>freiwillig; </a:t>
            </a:r>
            <a:r>
              <a:rPr lang="de-DE" sz="1600" dirty="0" smtClean="0"/>
              <a:t>Schulschließung Anfang März (zwischenzeitl. </a:t>
            </a:r>
            <a:r>
              <a:rPr lang="de-DE" sz="1600" dirty="0" err="1" smtClean="0"/>
              <a:t>tw</a:t>
            </a:r>
            <a:r>
              <a:rPr lang="de-DE" sz="1600" dirty="0" smtClean="0"/>
              <a:t>. gelockert);</a:t>
            </a:r>
            <a:r>
              <a:rPr lang="de-DE" sz="1600" b="1" dirty="0" smtClean="0"/>
              <a:t> </a:t>
            </a:r>
            <a:r>
              <a:rPr lang="de-DE" sz="1600" dirty="0" smtClean="0"/>
              <a:t>Maßnahmen </a:t>
            </a:r>
            <a:r>
              <a:rPr lang="de-DE" sz="1600" dirty="0"/>
              <a:t>wie Ausgangssperren oder Zwangsquarantäne </a:t>
            </a:r>
            <a:r>
              <a:rPr lang="de-DE" sz="1600" dirty="0" smtClean="0"/>
              <a:t>waren rechtlich </a:t>
            </a:r>
            <a:r>
              <a:rPr lang="de-DE" sz="1600" dirty="0"/>
              <a:t>nicht </a:t>
            </a:r>
            <a:r>
              <a:rPr lang="de-DE" sz="1600" dirty="0" smtClean="0"/>
              <a:t>möglich </a:t>
            </a:r>
            <a:endParaRPr lang="de-DE" sz="1600" dirty="0"/>
          </a:p>
          <a:p>
            <a:r>
              <a:rPr lang="de-DE" sz="1600" b="1" dirty="0" smtClean="0"/>
              <a:t>Notstand am 07.04. </a:t>
            </a:r>
            <a:r>
              <a:rPr lang="de-DE" sz="1600" dirty="0" smtClean="0"/>
              <a:t>für 7 (von 47) Präfekturen (u.a. Tokyo) ausgerufen</a:t>
            </a:r>
          </a:p>
          <a:p>
            <a:r>
              <a:rPr lang="de-DE" sz="1600" dirty="0" smtClean="0"/>
              <a:t>Gouverneure </a:t>
            </a:r>
            <a:r>
              <a:rPr lang="de-DE" sz="1600" b="1" dirty="0" smtClean="0"/>
              <a:t>können</a:t>
            </a:r>
            <a:r>
              <a:rPr lang="de-DE" sz="1600" dirty="0" smtClean="0"/>
              <a:t> Maßnahmen veranlassen (u.a. Geschäfts-schließungen, Veranstaltungen absagen, Ausgangssperren)</a:t>
            </a:r>
          </a:p>
          <a:p>
            <a:r>
              <a:rPr lang="de-DE" sz="1600" dirty="0"/>
              <a:t>T</a:t>
            </a:r>
            <a:r>
              <a:rPr lang="de-DE" sz="1600" dirty="0" smtClean="0"/>
              <a:t>estung: </a:t>
            </a:r>
            <a:r>
              <a:rPr lang="de-DE" sz="1600" b="1" dirty="0" smtClean="0"/>
              <a:t>61.498</a:t>
            </a:r>
            <a:r>
              <a:rPr lang="de-DE" sz="1600" dirty="0" smtClean="0"/>
              <a:t> Testungen insgesamt (486 pro 1 Mio. Personen); 6,9% Positivanteil </a:t>
            </a:r>
          </a:p>
          <a:p>
            <a:r>
              <a:rPr lang="de-DE" sz="1600" dirty="0" smtClean="0"/>
              <a:t>Mit </a:t>
            </a:r>
            <a:r>
              <a:rPr lang="de-DE" sz="1600" dirty="0" smtClean="0"/>
              <a:t>1.200 Tests/Tag </a:t>
            </a:r>
            <a:r>
              <a:rPr lang="de-DE" sz="1600" dirty="0" smtClean="0"/>
              <a:t>lange unterhalb der Kapazität (7.500 </a:t>
            </a:r>
            <a:r>
              <a:rPr lang="de-DE" sz="1600" dirty="0" smtClean="0"/>
              <a:t>/Tag</a:t>
            </a:r>
            <a:r>
              <a:rPr lang="de-DE" sz="1600" dirty="0" smtClean="0"/>
              <a:t>)</a:t>
            </a:r>
          </a:p>
          <a:p>
            <a:r>
              <a:rPr lang="de-DE" sz="1600" dirty="0"/>
              <a:t>Bisherige </a:t>
            </a:r>
            <a:r>
              <a:rPr lang="de-DE" sz="1600" dirty="0" smtClean="0"/>
              <a:t>Teststrategie: Krankenhäuser und Cluster</a:t>
            </a:r>
            <a:endParaRPr lang="de-DE" sz="1600" dirty="0"/>
          </a:p>
          <a:p>
            <a:r>
              <a:rPr lang="de-DE" sz="1600" dirty="0" smtClean="0"/>
              <a:t>Bettenkapazität:  13 Betten pro 1.000 Einwohner, 7,3 „</a:t>
            </a:r>
            <a:r>
              <a:rPr lang="de-DE" sz="1600" dirty="0" err="1" smtClean="0"/>
              <a:t>critical</a:t>
            </a:r>
            <a:r>
              <a:rPr lang="de-DE" sz="1600" dirty="0" smtClean="0"/>
              <a:t> care“ Betten pro 100.000 Einwohner</a:t>
            </a: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  <a:p>
            <a:endParaRPr lang="fr-FR" sz="1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26" y="1052735"/>
            <a:ext cx="3140774" cy="276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24497" y="329601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Fälle pro 1 Mio. Einwohner</a:t>
            </a:r>
            <a:endParaRPr lang="de-DE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889204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940152" y="1340768"/>
            <a:ext cx="1284345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</a:t>
            </a:r>
            <a:r>
              <a:rPr lang="de-DE" sz="2800" dirty="0">
                <a:latin typeface="ScalaSansPro-Bold" pitchFamily="50" charset="0"/>
              </a:rPr>
              <a:t>Ecuador </a:t>
            </a:r>
            <a:r>
              <a:rPr lang="de-DE" sz="1400" b="0" dirty="0" smtClean="0">
                <a:latin typeface="ScalaSansPro-Bold" pitchFamily="50" charset="0"/>
              </a:rPr>
              <a:t>(MIC, 17m Pop.)</a:t>
            </a:r>
            <a:endParaRPr lang="en-GB" sz="1200" b="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51520" y="1052736"/>
            <a:ext cx="504056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7.161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Fälle, davon 1.600 (40%) HCW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297 Todesfälle (Fallsterblichkeit: 4,1%)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Hospitalisierte Fälle 223 (171 ICU)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Inzidenz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:25,4/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2382"/>
              </p:ext>
            </p:extLst>
          </p:nvPr>
        </p:nvGraphicFramePr>
        <p:xfrm>
          <a:off x="266405" y="2132856"/>
          <a:ext cx="5025675" cy="12409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06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8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Provinz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Fallzahlen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Todesfälle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de-DE" sz="1400" b="0" dirty="0" err="1" smtClean="0"/>
                        <a:t>Guayas</a:t>
                      </a:r>
                      <a:r>
                        <a:rPr lang="de-DE" sz="1400" b="0" dirty="0" smtClean="0"/>
                        <a:t> (</a:t>
                      </a:r>
                      <a:r>
                        <a:rPr lang="de-DE" sz="1100" dirty="0" smtClean="0"/>
                        <a:t>Guayaquil)</a:t>
                      </a:r>
                      <a:r>
                        <a:rPr lang="de-DE" sz="1100" b="0" dirty="0" smtClean="0"/>
                        <a:t>1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/>
                        <a:t>3.047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aseline="0" dirty="0" smtClean="0"/>
                        <a:t>144 (</a:t>
                      </a:r>
                      <a:r>
                        <a:rPr lang="de-DE" sz="1400" dirty="0" smtClean="0"/>
                        <a:t>4,7%)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50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Pichincha</a:t>
                      </a:r>
                      <a:r>
                        <a:rPr lang="de-DE" sz="1100" dirty="0" smtClean="0"/>
                        <a:t>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440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15 (3,4%)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Los Ríos</a:t>
                      </a:r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175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11 (6,3%)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29978" y="3541653"/>
            <a:ext cx="55221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prstClr val="black"/>
                </a:solidFill>
              </a:rPr>
              <a:t>Erste bestätigte Fälle am </a:t>
            </a:r>
            <a:r>
              <a:rPr lang="de-DE" sz="1600" dirty="0" smtClean="0">
                <a:solidFill>
                  <a:prstClr val="black"/>
                </a:solidFill>
              </a:rPr>
              <a:t>29.02. (ex. Spanien)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prstClr val="black"/>
                </a:solidFill>
              </a:rPr>
              <a:t>„COVID-Hot-Spot“ Südamerikas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prstClr val="black"/>
                </a:solidFill>
              </a:rPr>
              <a:t>11.03.: Nationaler </a:t>
            </a:r>
            <a:r>
              <a:rPr lang="de-DE" sz="1600" dirty="0">
                <a:solidFill>
                  <a:prstClr val="black"/>
                </a:solidFill>
              </a:rPr>
              <a:t>Gesundheitsnotstand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prstClr val="black"/>
                </a:solidFill>
              </a:rPr>
              <a:t>Maßnahmen </a:t>
            </a:r>
            <a:r>
              <a:rPr lang="de-DE" sz="1600" dirty="0" smtClean="0">
                <a:solidFill>
                  <a:prstClr val="black"/>
                </a:solidFill>
              </a:rPr>
              <a:t>(13.03.): Reiserestriktionen; Schulschließungen; </a:t>
            </a:r>
            <a:r>
              <a:rPr lang="de-DE" sz="1600" dirty="0" smtClean="0">
                <a:solidFill>
                  <a:prstClr val="black"/>
                </a:solidFill>
              </a:rPr>
              <a:t>Versammlungsverbote; Ausgangssperre </a:t>
            </a:r>
            <a:r>
              <a:rPr lang="de-DE" sz="1600" dirty="0" smtClean="0">
                <a:solidFill>
                  <a:prstClr val="black"/>
                </a:solidFill>
              </a:rPr>
              <a:t>ab 14:00Uhr </a:t>
            </a:r>
            <a:r>
              <a:rPr lang="de-DE" sz="1600" dirty="0" smtClean="0">
                <a:solidFill>
                  <a:prstClr val="black"/>
                </a:solidFill>
              </a:rPr>
              <a:t>– verzögerte  Umsetzung, Konflikte mit indigener Bevölkerung</a:t>
            </a:r>
            <a:endParaRPr lang="de-DE" sz="1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Laborkapazität</a:t>
            </a:r>
            <a:r>
              <a:rPr lang="de-DE" sz="1600" dirty="0">
                <a:solidFill>
                  <a:prstClr val="black"/>
                </a:solidFill>
              </a:rPr>
              <a:t>: i</a:t>
            </a:r>
            <a:r>
              <a:rPr lang="de-DE" sz="1600" dirty="0" smtClean="0">
                <a:solidFill>
                  <a:prstClr val="black"/>
                </a:solidFill>
              </a:rPr>
              <a:t>nsgesamt 21.568 Tests </a:t>
            </a:r>
            <a:r>
              <a:rPr lang="de-DE" sz="1600" dirty="0">
                <a:solidFill>
                  <a:prstClr val="black"/>
                </a:solidFill>
              </a:rPr>
              <a:t>(Positivanteil: </a:t>
            </a:r>
            <a:r>
              <a:rPr lang="de-DE" sz="1600" dirty="0" smtClean="0">
                <a:solidFill>
                  <a:prstClr val="black"/>
                </a:solidFill>
              </a:rPr>
              <a:t>33,2%); </a:t>
            </a:r>
            <a:r>
              <a:rPr lang="de-DE" sz="1600" dirty="0" smtClean="0">
                <a:solidFill>
                  <a:prstClr val="black"/>
                </a:solidFill>
              </a:rPr>
              <a:t>ca. </a:t>
            </a:r>
            <a:r>
              <a:rPr lang="de-DE" sz="1600" dirty="0" smtClean="0">
                <a:solidFill>
                  <a:prstClr val="black"/>
                </a:solidFill>
              </a:rPr>
              <a:t>1.200 Tests /Tag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prstClr val="black"/>
                </a:solidFill>
              </a:rPr>
              <a:t>1,6 Krankenhausbetten/1.000 </a:t>
            </a:r>
            <a:r>
              <a:rPr lang="de-DE" sz="1600" dirty="0" err="1">
                <a:solidFill>
                  <a:prstClr val="black"/>
                </a:solidFill>
              </a:rPr>
              <a:t>Ew</a:t>
            </a:r>
            <a:r>
              <a:rPr lang="de-DE" sz="1600" dirty="0">
                <a:solidFill>
                  <a:prstClr val="black"/>
                </a:solidFill>
              </a:rPr>
              <a:t>.; Gesundheitssystem in der größten Stadt Guayaquil zusammengebrochen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27 </a:t>
            </a:r>
            <a:r>
              <a:rPr lang="de-DE" sz="1600" b="1" dirty="0">
                <a:solidFill>
                  <a:prstClr val="black"/>
                </a:solidFill>
              </a:rPr>
              <a:t>Krankenhäuser </a:t>
            </a:r>
            <a:r>
              <a:rPr lang="de-DE" sz="1600" dirty="0">
                <a:solidFill>
                  <a:prstClr val="black"/>
                </a:solidFill>
              </a:rPr>
              <a:t>für die spezifische </a:t>
            </a:r>
            <a:r>
              <a:rPr lang="de-DE" sz="1600" dirty="0" smtClean="0">
                <a:solidFill>
                  <a:prstClr val="black"/>
                </a:solidFill>
              </a:rPr>
              <a:t>COVID-Versorgung </a:t>
            </a: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00" y="1529789"/>
            <a:ext cx="3054929" cy="2300443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804248" y="216660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white"/>
                </a:solidFill>
              </a:rPr>
              <a:t>1</a:t>
            </a:r>
            <a:endParaRPr lang="de-DE" sz="1100" b="1" dirty="0">
              <a:solidFill>
                <a:prstClr val="white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388673" y="153306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white"/>
                </a:solidFill>
              </a:rPr>
              <a:t>2</a:t>
            </a:r>
            <a:endParaRPr lang="de-DE" sz="1100" b="1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91494" y="2035801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white"/>
                </a:solidFill>
              </a:rPr>
              <a:t>3</a:t>
            </a:r>
            <a:endParaRPr lang="de-DE" sz="1100" b="1" dirty="0">
              <a:solidFill>
                <a:prstClr val="white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740624" y="166387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white"/>
                </a:solidFill>
              </a:rPr>
              <a:t>4</a:t>
            </a:r>
            <a:endParaRPr lang="de-DE" sz="11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73" y="4260966"/>
            <a:ext cx="2864525" cy="208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92"/>
          <a:stretch/>
        </p:blipFill>
        <p:spPr bwMode="auto">
          <a:xfrm>
            <a:off x="340470" y="260648"/>
            <a:ext cx="6175746" cy="88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67545" y="1412776"/>
            <a:ext cx="4608512" cy="5302250"/>
          </a:xfrm>
        </p:spPr>
        <p:txBody>
          <a:bodyPr>
            <a:normAutofit/>
          </a:bodyPr>
          <a:lstStyle/>
          <a:p>
            <a:r>
              <a:rPr lang="en-US" dirty="0"/>
              <a:t>SORA Institute for Social Research and Consulting</a:t>
            </a:r>
            <a:endParaRPr lang="de-DE" dirty="0" smtClean="0"/>
          </a:p>
          <a:p>
            <a:r>
              <a:rPr lang="de-DE" dirty="0"/>
              <a:t>Schätzung der Perioden-Prävalenz</a:t>
            </a:r>
          </a:p>
          <a:p>
            <a:r>
              <a:rPr lang="de-DE" dirty="0" smtClean="0"/>
              <a:t>n=1.544 (</a:t>
            </a:r>
            <a:r>
              <a:rPr lang="de-DE" dirty="0"/>
              <a:t>Zufallsstichprobe, </a:t>
            </a:r>
            <a:r>
              <a:rPr lang="de-DE" dirty="0" smtClean="0"/>
              <a:t>österreichweit)</a:t>
            </a:r>
          </a:p>
          <a:p>
            <a:r>
              <a:rPr lang="de-DE" dirty="0" smtClean="0"/>
              <a:t>Testzeitraum</a:t>
            </a:r>
            <a:r>
              <a:rPr lang="de-DE" dirty="0"/>
              <a:t>: 1.4. bis </a:t>
            </a:r>
            <a:r>
              <a:rPr lang="de-DE" dirty="0" smtClean="0"/>
              <a:t>6.4.2020</a:t>
            </a:r>
          </a:p>
          <a:p>
            <a:r>
              <a:rPr lang="de-DE" dirty="0" smtClean="0"/>
              <a:t>Der </a:t>
            </a:r>
            <a:r>
              <a:rPr lang="de-DE" dirty="0"/>
              <a:t>Anteil der positiv Getesteten beträgt in der gewichteten </a:t>
            </a:r>
            <a:r>
              <a:rPr lang="de-DE" dirty="0" smtClean="0"/>
              <a:t>Stichprobe 0,33% (</a:t>
            </a:r>
            <a:r>
              <a:rPr lang="de-DE" dirty="0"/>
              <a:t>95%CI </a:t>
            </a:r>
            <a:r>
              <a:rPr lang="de-DE" dirty="0" smtClean="0"/>
              <a:t>0,12%-0,76%)</a:t>
            </a:r>
          </a:p>
          <a:p>
            <a:r>
              <a:rPr lang="de-DE" dirty="0" smtClean="0"/>
              <a:t>Bezogen auf die Bevölkerung: 28.500 (95%CI 10.200-67.400) Fälle </a:t>
            </a:r>
          </a:p>
          <a:p>
            <a:r>
              <a:rPr lang="de-DE" dirty="0" smtClean="0"/>
              <a:t>8.600 Fälle </a:t>
            </a:r>
            <a:r>
              <a:rPr lang="de-DE" dirty="0" smtClean="0"/>
              <a:t>zum </a:t>
            </a:r>
            <a:r>
              <a:rPr lang="de-DE" dirty="0" smtClean="0"/>
              <a:t>selben Zeitpunkt behördlich gemeldet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9" r="21030" b="10369"/>
          <a:stretch/>
        </p:blipFill>
        <p:spPr bwMode="auto">
          <a:xfrm>
            <a:off x="2500710" y="283106"/>
            <a:ext cx="3744416" cy="72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3532" r="4586" b="10084"/>
          <a:stretch/>
        </p:blipFill>
        <p:spPr bwMode="auto">
          <a:xfrm>
            <a:off x="5148064" y="1519064"/>
            <a:ext cx="390297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33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487</Words>
  <Application>Microsoft Office PowerPoint</Application>
  <PresentationFormat>Bildschirmpräsentation (4:3)</PresentationFormat>
  <Paragraphs>79</Paragraphs>
  <Slides>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Länder mit über 70.000 neuen COVID 19-Fälle in den letzten 7 Tagen</vt:lpstr>
      <vt:lpstr>Länder mit über 7.000 neuen COVID 19-Fälle in den letzten 7 Tagen</vt:lpstr>
      <vt:lpstr>Länder mit 1.400-7.000 neuen COVID 19-Fälle in den letzten 7 Tagen</vt:lpstr>
      <vt:lpstr>COVID-19/ Japan</vt:lpstr>
      <vt:lpstr>COVID-19/ Ecuador (MIC, 17m Pop.)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Jansen, Andreas</cp:lastModifiedBy>
  <cp:revision>518</cp:revision>
  <cp:lastPrinted>2020-02-21T11:12:50Z</cp:lastPrinted>
  <dcterms:created xsi:type="dcterms:W3CDTF">2020-02-03T08:44:15Z</dcterms:created>
  <dcterms:modified xsi:type="dcterms:W3CDTF">2020-04-11T08:02:58Z</dcterms:modified>
</cp:coreProperties>
</file>