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27" r:id="rId2"/>
    <p:sldId id="428" r:id="rId3"/>
    <p:sldId id="431" r:id="rId4"/>
    <p:sldId id="430" r:id="rId5"/>
    <p:sldId id="471" r:id="rId6"/>
    <p:sldId id="472" r:id="rId7"/>
    <p:sldId id="466" r:id="rId8"/>
    <p:sldId id="468" r:id="rId9"/>
    <p:sldId id="469" r:id="rId10"/>
    <p:sldId id="433" r:id="rId11"/>
    <p:sldId id="435" r:id="rId12"/>
    <p:sldId id="470" r:id="rId13"/>
    <p:sldId id="429" r:id="rId14"/>
    <p:sldId id="473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32" r:id="rId23"/>
    <p:sldId id="348" r:id="rId24"/>
    <p:sldId id="463" r:id="rId25"/>
    <p:sldId id="458" r:id="rId26"/>
    <p:sldId id="459" r:id="rId27"/>
    <p:sldId id="460" r:id="rId28"/>
    <p:sldId id="461" r:id="rId29"/>
    <p:sldId id="462" r:id="rId30"/>
    <p:sldId id="475" r:id="rId31"/>
    <p:sldId id="476" r:id="rId32"/>
    <p:sldId id="477" r:id="rId33"/>
    <p:sldId id="478" r:id="rId34"/>
    <p:sldId id="479" r:id="rId35"/>
    <p:sldId id="445" r:id="rId36"/>
    <p:sldId id="446" r:id="rId37"/>
    <p:sldId id="447" r:id="rId38"/>
    <p:sldId id="448" r:id="rId39"/>
    <p:sldId id="474" r:id="rId40"/>
    <p:sldId id="450" r:id="rId41"/>
    <p:sldId id="451" r:id="rId42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045AA6"/>
    <a:srgbClr val="D0D8E8"/>
    <a:srgbClr val="E9EDF4"/>
    <a:srgbClr val="367BB8"/>
    <a:srgbClr val="338BD2"/>
    <a:srgbClr val="4D8AD2"/>
    <a:srgbClr val="66A8DD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59" autoAdjust="0"/>
    <p:restoredTop sz="87626" autoAdjust="0"/>
  </p:normalViewPr>
  <p:slideViewPr>
    <p:cSldViewPr snapToGrid="0" snapToObjects="1">
      <p:cViewPr>
        <p:scale>
          <a:sx n="90" d="100"/>
          <a:sy n="90" d="100"/>
        </p:scale>
        <p:origin x="-3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11.04.2020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11.04.2020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NEU: Datenquelle:</a:t>
            </a:r>
            <a:r>
              <a:rPr lang="de-DE" baseline="0" dirty="0" smtClean="0"/>
              <a:t> COVID-19-Cube</a:t>
            </a:r>
            <a:endParaRPr lang="de-DE" dirty="0" smtClean="0"/>
          </a:p>
          <a:p>
            <a:pPr defTabSz="457886">
              <a:defRPr/>
            </a:pPr>
            <a:endParaRPr lang="de-DE" dirty="0" smtClean="0"/>
          </a:p>
          <a:p>
            <a:pPr defTabSz="457886">
              <a:defRPr/>
            </a:pPr>
            <a:r>
              <a:rPr lang="de-DE" dirty="0" smtClean="0"/>
              <a:t>----------</a:t>
            </a:r>
          </a:p>
          <a:p>
            <a:pPr defTabSz="457886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86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86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Datenquelle: Covid19_Liste, Datenblätter: </a:t>
            </a:r>
            <a:r>
              <a:rPr lang="de-DE" dirty="0" smtClean="0"/>
              <a:t>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86">
              <a:defRPr/>
            </a:pPr>
            <a:r>
              <a:rPr lang="de-DE" baseline="0" dirty="0" smtClean="0"/>
              <a:t>Bundesland/Anzahl Nennungen: 2. </a:t>
            </a:r>
            <a:r>
              <a:rPr lang="de-DE" dirty="0" smtClean="0"/>
              <a:t>Ebene</a:t>
            </a:r>
            <a:r>
              <a:rPr lang="de-DE" baseline="0" dirty="0" smtClean="0"/>
              <a:t>; nach Deutschland filtern 	</a:t>
            </a:r>
          </a:p>
          <a:p>
            <a:pPr defTabSz="457886">
              <a:defRPr/>
            </a:pPr>
            <a:r>
              <a:rPr lang="de-DE" dirty="0"/>
              <a:t>Häufig genannte Kreise: 3. Ebene; nach Bundesländern filtern</a:t>
            </a:r>
            <a:endParaRPr lang="de-DE" baseline="0" dirty="0" smtClean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271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Quelle: Bericht DIVI-Intensivregister; meist nachmittags gesendet; daher verwendet vom Vortag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Vergleiche</a:t>
            </a:r>
            <a:r>
              <a:rPr lang="de-DE" baseline="0" dirty="0" smtClean="0"/>
              <a:t>:</a:t>
            </a:r>
          </a:p>
          <a:p>
            <a:pPr defTabSz="457886">
              <a:defRPr/>
            </a:pPr>
            <a:r>
              <a:rPr lang="de-DE" baseline="0" dirty="0" smtClean="0"/>
              <a:t>Lageprotokoll, unter: S:\Projekte\RKI_nCoV-Lage\1.Lagemanagement\1.2.Lageprotokolle\Lageprotokoll_nCoV.xlsx </a:t>
            </a:r>
          </a:p>
          <a:p>
            <a:pPr defTabSz="457886">
              <a:defRPr/>
            </a:pPr>
            <a:r>
              <a:rPr lang="de-DE" baseline="0" dirty="0" smtClean="0"/>
              <a:t>Einsatzteams, unter: S:\Projekte\RKI_nCoV-Lage\5.Unterstützung_im_Feld\Covid-19_Bereitschaft_für_BL-Einsätze.xlsx, Reiter: Teams im Einsatz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2DE-C6CD-423A-B668-BE689A81F15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823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DDCF-DBEB-458D-A4CF-4208AFCA6E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45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ki.de/DE/Content/Infekt/EpidBull/Archiv/2020/Ausgaben/17_20_SARSCoV2_vorab.pdf?__blob=publicationFile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ocs.hu-berlin.de/corona/docs/forecast/results_by_country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ovid19.healthdata.org/germany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vid19.healthdata.org/germany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529" y="69269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410785"/>
              </p:ext>
            </p:extLst>
          </p:nvPr>
        </p:nvGraphicFramePr>
        <p:xfrm>
          <a:off x="473529" y="2157186"/>
          <a:ext cx="8659861" cy="26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11.04.2020</a:t>
                      </a:r>
                    </a:p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117.658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+ 4.133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+ 3,5%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142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2.544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+ 171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+ 7%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2,1%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57.400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Alters- &amp; Geschlechtsverteilung:	Gesamtfälle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833947"/>
              </p:ext>
            </p:extLst>
          </p:nvPr>
        </p:nvGraphicFramePr>
        <p:xfrm>
          <a:off x="288247" y="629093"/>
          <a:ext cx="4827217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(m. Angaben)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117.658</a:t>
                      </a: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117.072)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Median/Mittelwert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50/49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70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Jahre und älter (an allen Fällen)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17%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männlich/weiblich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49%/51%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2682817"/>
            <a:ext cx="4525838" cy="253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35" y="2320740"/>
            <a:ext cx="4003581" cy="326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7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Alters- &amp; Geschlechtsverteilung:	Todesfälle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442537"/>
              </p:ext>
            </p:extLst>
          </p:nvPr>
        </p:nvGraphicFramePr>
        <p:xfrm>
          <a:off x="112143" y="1865518"/>
          <a:ext cx="2812212" cy="2773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12482"/>
                <a:gridCol w="899730"/>
              </a:tblGrid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Todesfälle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2.544</a:t>
                      </a: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Todesfälle mit Alter und Geschlecht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2.540</a:t>
                      </a: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Median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Mittelwert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70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Jahre und älter 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86%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Männer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Frauen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215" y="1049188"/>
            <a:ext cx="5653380" cy="452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0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Fall-Verstorbenen-Anteil (Datenstand: 11.04.2020, 0:00Uhr)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6" y="1526874"/>
            <a:ext cx="8371675" cy="441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82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Hintergrund  zur Schätzung der Genesenden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36765" y="799072"/>
            <a:ext cx="8596684" cy="531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b="1" dirty="0" err="1"/>
              <a:t>GenesenStatus</a:t>
            </a:r>
            <a:r>
              <a:rPr lang="de-DE" b="1" dirty="0"/>
              <a:t>		Anzahl</a:t>
            </a:r>
          </a:p>
          <a:p>
            <a:pPr indent="182563">
              <a:spcBef>
                <a:spcPts val="300"/>
              </a:spcBef>
            </a:pPr>
            <a:r>
              <a:rPr lang="de-DE" dirty="0"/>
              <a:t>Genesen			</a:t>
            </a:r>
            <a:r>
              <a:rPr lang="de-DE" dirty="0" smtClean="0"/>
              <a:t>57.443</a:t>
            </a:r>
            <a:endParaRPr lang="de-DE" dirty="0"/>
          </a:p>
          <a:p>
            <a:pPr indent="182563">
              <a:spcBef>
                <a:spcPts val="300"/>
              </a:spcBef>
            </a:pPr>
            <a:r>
              <a:rPr lang="de-DE" dirty="0"/>
              <a:t>Offen				</a:t>
            </a:r>
            <a:r>
              <a:rPr lang="de-DE" dirty="0" smtClean="0"/>
              <a:t>57.671</a:t>
            </a:r>
            <a:endParaRPr lang="de-DE" dirty="0"/>
          </a:p>
          <a:p>
            <a:pPr indent="182563">
              <a:spcBef>
                <a:spcPts val="300"/>
              </a:spcBef>
            </a:pPr>
            <a:r>
              <a:rPr lang="de-DE" dirty="0"/>
              <a:t>Verstorben			</a:t>
            </a:r>
            <a:r>
              <a:rPr lang="de-DE" dirty="0" smtClean="0"/>
              <a:t>2.544</a:t>
            </a:r>
            <a:endParaRPr lang="de-DE" dirty="0"/>
          </a:p>
          <a:p>
            <a:pPr indent="182563">
              <a:spcBef>
                <a:spcPts val="300"/>
              </a:spcBef>
            </a:pPr>
            <a:r>
              <a:rPr lang="de-DE" dirty="0"/>
              <a:t>Summe				</a:t>
            </a:r>
            <a:r>
              <a:rPr lang="de-DE" dirty="0" smtClean="0"/>
              <a:t>117.658</a:t>
            </a:r>
            <a:endParaRPr lang="de-DE" dirty="0"/>
          </a:p>
          <a:p>
            <a:endParaRPr lang="de-DE" b="1" dirty="0" smtClean="0"/>
          </a:p>
          <a:p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Schätzung – Kriterien für Genesen</a:t>
            </a:r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Nicht-hospitalisierte </a:t>
            </a: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Fälle: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Erkrankungsbeginn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+ 14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wenn Erkrankungsbeginn unbekannt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Meldedatum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+ 14 Tage </a:t>
            </a:r>
          </a:p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  <a:p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Hospitalisierte 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Fälle: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Entlassungsdatum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+ 7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Wenn Entlassungsdatum unbekannt: Erkrankungsbeginn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bzw. Meldedatum +28 Tage</a:t>
            </a:r>
          </a:p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  <a:p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Ohne Angaben zur Hospitalisierung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Erkrankungsbeginn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bzw. Meldedatum +28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Tage</a:t>
            </a:r>
          </a:p>
          <a:p>
            <a:pPr indent="182563">
              <a:spcBef>
                <a:spcPts val="300"/>
              </a:spcBef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9244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719747"/>
            <a:ext cx="8092593" cy="5302250"/>
          </a:xfrm>
        </p:spPr>
        <p:txBody>
          <a:bodyPr/>
          <a:lstStyle/>
          <a:p>
            <a:r>
              <a:rPr lang="de-DE" dirty="0" smtClean="0"/>
              <a:t>In medizinischen </a:t>
            </a:r>
            <a:r>
              <a:rPr lang="de-DE" dirty="0"/>
              <a:t>Einrichtungen gemäß §23 Abs. 3 IfSG </a:t>
            </a:r>
            <a:r>
              <a:rPr lang="de-DE" dirty="0" smtClean="0"/>
              <a:t>tätig</a:t>
            </a:r>
          </a:p>
          <a:p>
            <a:pPr lvl="1"/>
            <a:r>
              <a:rPr lang="de-DE" dirty="0" smtClean="0"/>
              <a:t>mindestens </a:t>
            </a:r>
            <a:r>
              <a:rPr lang="de-DE" dirty="0"/>
              <a:t>5.300 </a:t>
            </a:r>
            <a:r>
              <a:rPr lang="de-DE" dirty="0" smtClean="0"/>
              <a:t>der COVID-19-Fälle</a:t>
            </a:r>
            <a:endParaRPr lang="de-DE" dirty="0"/>
          </a:p>
          <a:p>
            <a:r>
              <a:rPr lang="de-DE" dirty="0" smtClean="0"/>
              <a:t>Zu </a:t>
            </a:r>
            <a:r>
              <a:rPr lang="de-DE" dirty="0"/>
              <a:t>den Einrichtungen zählen z.B.</a:t>
            </a:r>
          </a:p>
          <a:p>
            <a:pPr lvl="1"/>
            <a:r>
              <a:rPr lang="de-DE" dirty="0"/>
              <a:t>Krankenhäuser, Arztpraxen, Dialyseeinrichtungen, ambulante Pflegedienste und Rettungsdienste.</a:t>
            </a:r>
          </a:p>
          <a:p>
            <a:r>
              <a:rPr lang="de-DE" dirty="0"/>
              <a:t>Von diesen 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72</a:t>
            </a:r>
            <a:r>
              <a:rPr lang="de-DE" dirty="0"/>
              <a:t>% </a:t>
            </a:r>
            <a:r>
              <a:rPr lang="de-DE" dirty="0" smtClean="0"/>
              <a:t>weiblich</a:t>
            </a:r>
            <a:endParaRPr lang="de-DE" dirty="0"/>
          </a:p>
          <a:p>
            <a:pPr lvl="1"/>
            <a:r>
              <a:rPr lang="de-DE" dirty="0" smtClean="0"/>
              <a:t>28</a:t>
            </a:r>
            <a:r>
              <a:rPr lang="de-DE" dirty="0"/>
              <a:t>% männlich. </a:t>
            </a:r>
            <a:endParaRPr lang="de-DE" dirty="0" smtClean="0"/>
          </a:p>
          <a:p>
            <a:r>
              <a:rPr lang="de-DE" dirty="0" smtClean="0"/>
              <a:t>Der </a:t>
            </a:r>
            <a:r>
              <a:rPr lang="de-DE" dirty="0"/>
              <a:t>Altersmedian liegt bei 42 Jahren.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95532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unter Personal in medizinischen Einrichtungen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86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017" y="175041"/>
            <a:ext cx="6800849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010327"/>
              </p:ext>
            </p:extLst>
          </p:nvPr>
        </p:nvGraphicFramePr>
        <p:xfrm>
          <a:off x="254017" y="536889"/>
          <a:ext cx="6800849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6481"/>
                <a:gridCol w="6304368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117.658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4338" name="Picture 2" descr="S:\Projekte\RKI_nCoV-Lage\3.Kommunikation\3.7.Lageberichte\2020-04-11\Karten\Deutsch_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7" y="1155700"/>
            <a:ext cx="7497980" cy="530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66413"/>
            <a:ext cx="6784521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825619"/>
              </p:ext>
            </p:extLst>
          </p:nvPr>
        </p:nvGraphicFramePr>
        <p:xfrm>
          <a:off x="236765" y="519637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25.648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5362" name="Picture 2" descr="S:\Projekte\RKI_nCoV-Lage\3.Kommunikation\3.7.Lageberichte\2020-04-11\Karten\Meldeaktivität 7 Tage_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7" y="1417532"/>
            <a:ext cx="7127719" cy="504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3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5391" y="189709"/>
            <a:ext cx="6775895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5-Tage-Inzidenz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892881"/>
              </p:ext>
            </p:extLst>
          </p:nvPr>
        </p:nvGraphicFramePr>
        <p:xfrm>
          <a:off x="236765" y="528263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18.960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mit 5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mit 5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6386" name="Picture 2" descr="S:\Projekte\RKI_nCoV-Lage\3.Kommunikation\3.7.Lageberichte\2020-04-11\Karten\Meldeaktivität 5 Tage_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7" y="1751576"/>
            <a:ext cx="6655344" cy="470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3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017" y="189709"/>
            <a:ext cx="6767269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3-Tage-Inzidenz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770529"/>
              </p:ext>
            </p:extLst>
          </p:nvPr>
        </p:nvGraphicFramePr>
        <p:xfrm>
          <a:off x="236765" y="528263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10.359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3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de-DE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3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7410" name="Picture 2" descr="S:\Projekte\RKI_nCoV-Lage\3.Kommunikation\3.7.Lageberichte\2020-04-11\Karten\Meldeaktivität 3 Tage_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7" y="1611270"/>
            <a:ext cx="6853751" cy="484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923" y="356726"/>
            <a:ext cx="7039155" cy="3765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Verteilung: 7-Tageskarte - Vergleich mit Vorwoche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18434" name="Picture 2" descr="S:\Projekte\RKI_nCoV-Lage\3.Kommunikation\3.7.Lageberichte\2020-04-11\Karten\Wochenvergleich_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7" y="1155700"/>
            <a:ext cx="7497980" cy="530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11.04.2020.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555403"/>
              </p:ext>
            </p:extLst>
          </p:nvPr>
        </p:nvGraphicFramePr>
        <p:xfrm>
          <a:off x="236765" y="1114381"/>
          <a:ext cx="8093074" cy="4821598"/>
        </p:xfrm>
        <a:graphic>
          <a:graphicData uri="http://schemas.openxmlformats.org/drawingml/2006/table">
            <a:tbl>
              <a:tblPr/>
              <a:tblGrid>
                <a:gridCol w="2408080"/>
                <a:gridCol w="1289721"/>
                <a:gridCol w="1758710"/>
                <a:gridCol w="1382918"/>
                <a:gridCol w="1253645"/>
              </a:tblGrid>
              <a:tr h="50581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Anzahl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Fälle/100.000 Einw.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23.617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31.453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23.644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194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117.658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5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540" y="205575"/>
            <a:ext cx="6504317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Trendanalyse der Bundesländer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11.04.2020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55122" y="812766"/>
            <a:ext cx="7086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N</a:t>
            </a:r>
            <a:r>
              <a:rPr lang="de-DE" dirty="0" smtClean="0"/>
              <a:t>ach </a:t>
            </a:r>
            <a:r>
              <a:rPr lang="de-DE" dirty="0"/>
              <a:t>Erkrankungs- bzw. Meldedatum-Diagnoseverzug v. 5 Tagen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" t="10405" r="59945" b="3713"/>
          <a:stretch/>
        </p:blipFill>
        <p:spPr bwMode="auto">
          <a:xfrm>
            <a:off x="405442" y="1276710"/>
            <a:ext cx="7565366" cy="530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6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3300" y="234037"/>
            <a:ext cx="6780360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Trendanalyse der Kreise mit den meisten Fällen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06878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11.04.2020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206878" y="812766"/>
            <a:ext cx="7086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nach Erkrankungs- bzw. Meldedatum-Diagnoseverzug v. 5 Tagen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76" y="1157883"/>
            <a:ext cx="7510923" cy="529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60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1139825"/>
            <a:ext cx="7224713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4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9694" y="184865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Expositionsorte national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11.04.2020, </a:t>
            </a:r>
            <a:r>
              <a:rPr lang="de-DE" sz="1600" b="0" dirty="0">
                <a:solidFill>
                  <a:schemeClr val="tx1"/>
                </a:solidFill>
              </a:rPr>
              <a:t>0:00 </a:t>
            </a:r>
            <a:r>
              <a:rPr lang="de-DE" sz="1600" b="0" dirty="0" smtClean="0">
                <a:solidFill>
                  <a:schemeClr val="tx1"/>
                </a:solidFill>
              </a:rPr>
              <a:t>Uhr)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303927"/>
              </p:ext>
            </p:extLst>
          </p:nvPr>
        </p:nvGraphicFramePr>
        <p:xfrm>
          <a:off x="529165" y="894446"/>
          <a:ext cx="8167159" cy="5780650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342685"/>
                <a:gridCol w="1740891"/>
                <a:gridCol w="4083583"/>
              </a:tblGrid>
              <a:tr h="465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</a:rPr>
                        <a:t>Bundesland (Expositionsort)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 dirty="0">
                          <a:effectLst/>
                        </a:rPr>
                        <a:t>Anzahl Nennungen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 dirty="0">
                          <a:effectLst/>
                        </a:rPr>
                        <a:t>Häufig genannte </a:t>
                      </a:r>
                      <a:r>
                        <a:rPr lang="de-DE" sz="1400" u="none" strike="noStrike" dirty="0" smtClean="0">
                          <a:effectLst/>
                        </a:rPr>
                        <a:t>Kreise </a:t>
                      </a:r>
                    </a:p>
                    <a:p>
                      <a:pPr algn="r" fontAlgn="ctr"/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43929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Bayern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15812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Rosenheim:  1.537; Tirschenreuth: 952; </a:t>
                      </a:r>
                    </a:p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Freising: 736; </a:t>
                      </a:r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Traunstein: 608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; SK Nürnberg: 599</a:t>
                      </a:r>
                      <a:endParaRPr lang="de-DE" sz="1200" u="none" strike="noStrike" kern="12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43344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Nordrhein-Westfalen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14249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Aachen: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1.405;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Heinsberg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: 1.087; 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LK Steinfurt 762; Borken: 644; SK Essen 513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894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Baden-Württemberg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7154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Ortenaukreis: 532; Esslingen: 528; SK Freiburg i. Breisgau: 511, </a:t>
                      </a:r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SK Stuttgart: 501</a:t>
                      </a:r>
                      <a:endParaRPr lang="de-DE" sz="120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Niedersachsen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LK Osnabrück: 579, LK Harburg: 341; SK Osnabrück 341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Berlin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3269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Mitte: 504, </a:t>
                      </a:r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Charlottenburg-Wilmersdorf: 366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; Neukölln: 360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Hessen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2694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 Frankfurt am Main: 384; LK Schwalm-Eder-Kreis:</a:t>
                      </a:r>
                      <a:r>
                        <a:rPr lang="de-DE" sz="120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259; LK Lahn-Dill-Kreis: 200</a:t>
                      </a:r>
                      <a:endParaRPr lang="de-DE" sz="120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Brandenburg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1209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Potsdam: 382; LK Barnim: 157</a:t>
                      </a:r>
                      <a:endParaRPr lang="de-DE" sz="120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Rheinland-Pfalz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1128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0414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Saarland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973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Hamburg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889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Thüringen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Schleswig-Holstein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Sachsen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663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Sachsen-Anhalt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3477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Mecklenburg-Vorpommern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Bremen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241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219693" y="523419"/>
            <a:ext cx="538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Deutschland als Expositionsland: 53.748 Nennungen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523419"/>
            <a:ext cx="8092592" cy="338554"/>
          </a:xfrm>
        </p:spPr>
        <p:txBody>
          <a:bodyPr/>
          <a:lstStyle/>
          <a:p>
            <a:r>
              <a:rPr lang="de-DE" dirty="0" smtClean="0"/>
              <a:t>Mobilität in Deutschland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7933"/>
            <a:ext cx="8093075" cy="501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4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GrippeWeb</a:t>
            </a:r>
            <a:r>
              <a:rPr lang="de-DE" dirty="0" smtClean="0"/>
              <a:t> – 8.4.2020</a:t>
            </a:r>
            <a:endParaRPr lang="de-D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5658"/>
            <a:ext cx="8229600" cy="363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10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AGInfluenza</a:t>
            </a:r>
            <a:r>
              <a:rPr lang="de-DE" dirty="0" smtClean="0"/>
              <a:t> ARE-Konsultationen 8.4.2020</a:t>
            </a:r>
            <a:endParaRPr lang="de-D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25" y="1600200"/>
            <a:ext cx="68949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659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 Influenza ARE-</a:t>
            </a:r>
            <a:r>
              <a:rPr lang="de-DE" dirty="0" err="1" smtClean="0"/>
              <a:t>Positivenrate</a:t>
            </a:r>
            <a:r>
              <a:rPr lang="de-DE" dirty="0" smtClean="0"/>
              <a:t> </a:t>
            </a:r>
            <a:r>
              <a:rPr lang="de-DE" dirty="0"/>
              <a:t>8.4.2020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829594"/>
            <a:ext cx="76771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36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ICOSARI – 08.04.2020</a:t>
            </a:r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72816"/>
            <a:ext cx="8277748" cy="414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05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338554"/>
          </a:xfrm>
        </p:spPr>
        <p:txBody>
          <a:bodyPr/>
          <a:lstStyle/>
          <a:p>
            <a:r>
              <a:rPr lang="de-DE" dirty="0" smtClean="0"/>
              <a:t>ICOSARI – Anteil COVID-19 an SARI		08.04.2020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4" y="1431984"/>
            <a:ext cx="8618986" cy="365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DDCF-DBEB-458D-A4CF-4208AFCA6EC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56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Epikurve</a:t>
            </a:r>
            <a:r>
              <a:rPr lang="de-DE" sz="2000" dirty="0" smtClean="0">
                <a:solidFill>
                  <a:schemeClr val="bg1"/>
                </a:solidFill>
              </a:rPr>
              <a:t> nach Erkrankungsbeginn, ersatzweise Meldedatum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066800"/>
            <a:ext cx="83947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5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 flipV="1">
            <a:off x="-1297172" y="1031250"/>
            <a:ext cx="9846964" cy="2785838"/>
          </a:xfrm>
        </p:spPr>
        <p:txBody>
          <a:bodyPr/>
          <a:lstStyle/>
          <a:p>
            <a:r>
              <a:rPr lang="de-DE" dirty="0" smtClean="0"/>
              <a:t>EUROMOMO-Woche 14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B3DDCF-DBEB-458D-A4CF-4208AFCA6EC5}" type="slidenum">
              <a:rPr lang="de-DE" smtClean="0"/>
              <a:t>30</a:t>
            </a:fld>
            <a:endParaRPr lang="de-D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10" y="1155700"/>
            <a:ext cx="6042654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6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EUROMOMO-Woche 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5400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31</a:t>
            </a:fld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8239"/>
            <a:ext cx="8093075" cy="489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6"/>
          <p:cNvSpPr txBox="1">
            <a:spLocks/>
          </p:cNvSpPr>
          <p:nvPr/>
        </p:nvSpPr>
        <p:spPr>
          <a:xfrm>
            <a:off x="609600" y="8450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EUROMOMO-Woche 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8798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32</a:t>
            </a:fld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1020"/>
            <a:ext cx="8093075" cy="459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EUROMOMO-Woche 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3670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33</a:t>
            </a:fld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44" y="1155700"/>
            <a:ext cx="7615586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EUROMOMO-Woche 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3219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34</a:t>
            </a:fld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84" y="1155700"/>
            <a:ext cx="7515306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EUROMOMO-Woche 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7102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Intensivregister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10.04.2020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6784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</a:t>
            </a:r>
            <a:r>
              <a:rPr lang="de-DE" dirty="0" smtClean="0"/>
              <a:t>754 </a:t>
            </a:r>
            <a:r>
              <a:rPr lang="de-DE" dirty="0" smtClean="0">
                <a:solidFill>
                  <a:srgbClr val="006EC7"/>
                </a:solidFill>
              </a:rPr>
              <a:t>(niedriger als Vortage aufgrund Umzug der Webseite)</a:t>
            </a:r>
            <a:endParaRPr lang="de-DE" dirty="0">
              <a:solidFill>
                <a:srgbClr val="006EC7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162526"/>
              </p:ext>
            </p:extLst>
          </p:nvPr>
        </p:nvGraphicFramePr>
        <p:xfrm>
          <a:off x="209550" y="1635125"/>
          <a:ext cx="8085887" cy="143339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866247"/>
                <a:gridCol w="1499841"/>
                <a:gridCol w="816668"/>
                <a:gridCol w="1903131"/>
              </a:tblGrid>
              <a:tr h="310718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Anzahl_Covid19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 smtClean="0">
                          <a:effectLst/>
                        </a:rPr>
                        <a:t>Prozent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Differenz zum Vortag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Aktuell: in intensivmedizinischer Behandlung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2.304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Aktuell: davon beatmet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1.810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Gesamt: abgeschlossene Behandlung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2.475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Gesamt: davon verstorben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733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587366"/>
              </p:ext>
            </p:extLst>
          </p:nvPr>
        </p:nvGraphicFramePr>
        <p:xfrm>
          <a:off x="307239" y="3482442"/>
          <a:ext cx="7783372" cy="14414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19210"/>
                <a:gridCol w="1407157"/>
                <a:gridCol w="1451130"/>
                <a:gridCol w="787173"/>
                <a:gridCol w="913942"/>
                <a:gridCol w="1904760"/>
              </a:tblGrid>
              <a:tr h="37465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Low care ICU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High care ICU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ECMO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Gesamt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Differenz zum Vortag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Belegt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3.368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7.822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11.336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2.428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5.111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7.891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 in 24 h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k.A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k.A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k.A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k.A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402336" y="5303520"/>
            <a:ext cx="82515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Prognose Prof. Busse: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1000 Covid-19 Fälle benötigen ca. 400-500 ICU-Bettentage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Daher: bei ca. 15.000 </a:t>
            </a:r>
            <a:r>
              <a:rPr lang="de-DE" sz="1600" dirty="0"/>
              <a:t>zur Verfügung stehenden Betten </a:t>
            </a:r>
            <a:r>
              <a:rPr lang="de-DE" sz="1600" dirty="0" smtClean="0"/>
              <a:t>würde Kapazität </a:t>
            </a:r>
            <a:r>
              <a:rPr lang="de-DE" sz="1600" dirty="0"/>
              <a:t>für 30.000-37.500 Neuinfizierte pro </a:t>
            </a:r>
            <a:r>
              <a:rPr lang="de-DE" sz="1600" dirty="0" smtClean="0"/>
              <a:t>Tag reichen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76054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Intensivregister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04.04.2020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6784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1.052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759732"/>
              </p:ext>
            </p:extLst>
          </p:nvPr>
        </p:nvGraphicFramePr>
        <p:xfrm>
          <a:off x="117042" y="1857383"/>
          <a:ext cx="8697774" cy="431664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50670"/>
                <a:gridCol w="614477"/>
                <a:gridCol w="380390"/>
                <a:gridCol w="402336"/>
                <a:gridCol w="358445"/>
                <a:gridCol w="416966"/>
                <a:gridCol w="402336"/>
                <a:gridCol w="424282"/>
                <a:gridCol w="409651"/>
                <a:gridCol w="358445"/>
                <a:gridCol w="365760"/>
                <a:gridCol w="373075"/>
                <a:gridCol w="373075"/>
                <a:gridCol w="365760"/>
                <a:gridCol w="314554"/>
                <a:gridCol w="307238"/>
                <a:gridCol w="329184"/>
                <a:gridCol w="351130"/>
              </a:tblGrid>
              <a:tr h="277937">
                <a:tc>
                  <a:txBody>
                    <a:bodyPr/>
                    <a:lstStyle/>
                    <a:p>
                      <a:pPr algn="l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Gesamt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BE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NRW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BB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BY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HH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HE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RP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TH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NI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MV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BW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HB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SH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SL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Kliniken/Abteilungen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COVID.19.aktuell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COVID.19.beatmet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COVID.19.kumulativ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COVID.19.verstorben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ICU.low.care..frei.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3.245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ICU.low.care..belegt.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3.735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ICU.low.care.in.24.h..Anzahl.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ICU.high.care..frei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6.037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274</a:t>
                      </a:r>
                    </a:p>
                  </a:txBody>
                  <a:tcPr marL="9525" marR="9525" marT="9525" marB="0" anchor="b"/>
                </a:tc>
              </a:tr>
              <a:tr h="425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ICU.high.care..belegt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8.645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1.631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198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ICU.high.care.in.24.h..Anzahl.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5.475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141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ICU.ECMO..frei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ICU.ECMO..belegt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ICU.ECMO.care.in.24.h..Anzahl.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8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Intensivregister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10.04.2020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6784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</a:t>
            </a:r>
            <a:r>
              <a:rPr lang="de-DE" dirty="0" smtClean="0"/>
              <a:t>754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1940942"/>
            <a:ext cx="3247418" cy="363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457" y="1940942"/>
            <a:ext cx="4532012" cy="399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88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Anzahl Labortestungen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78285" y="3946898"/>
            <a:ext cx="7112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b="1" dirty="0">
                <a:solidFill>
                  <a:srgbClr val="045AA6"/>
                </a:solidFill>
              </a:rPr>
              <a:t>Antibiotika-Resistenz-</a:t>
            </a:r>
            <a:r>
              <a:rPr lang="de-DE" b="1" dirty="0" err="1">
                <a:solidFill>
                  <a:srgbClr val="045AA6"/>
                </a:solidFill>
              </a:rPr>
              <a:t>Surveillance</a:t>
            </a:r>
            <a:r>
              <a:rPr lang="de-DE" b="1" dirty="0">
                <a:solidFill>
                  <a:srgbClr val="045AA6"/>
                </a:solidFill>
              </a:rPr>
              <a:t> </a:t>
            </a:r>
            <a:r>
              <a:rPr lang="de-DE" b="1" dirty="0" smtClean="0">
                <a:solidFill>
                  <a:srgbClr val="045AA6"/>
                </a:solidFill>
              </a:rPr>
              <a:t>(ARS) </a:t>
            </a:r>
            <a:r>
              <a:rPr lang="de-DE" sz="1400" dirty="0"/>
              <a:t>(Datenstand 06.04.2020</a:t>
            </a:r>
            <a:r>
              <a:rPr lang="de-DE" sz="1400" dirty="0" smtClean="0"/>
              <a:t>)</a:t>
            </a:r>
            <a:r>
              <a:rPr lang="de-DE" b="1" dirty="0" smtClean="0">
                <a:solidFill>
                  <a:srgbClr val="045AA6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Über aggregierte </a:t>
            </a:r>
            <a:r>
              <a:rPr lang="de-DE" dirty="0"/>
              <a:t>wöchentliche Erfassung von SARS-CoV-2-Labortestungen hinaus </a:t>
            </a:r>
            <a:r>
              <a:rPr lang="de-DE" dirty="0" smtClean="0"/>
              <a:t>(s.o.) melden beteiligte Labore </a:t>
            </a:r>
            <a:r>
              <a:rPr lang="de-DE" dirty="0"/>
              <a:t>seit </a:t>
            </a:r>
            <a:r>
              <a:rPr lang="de-DE" dirty="0" smtClean="0"/>
              <a:t>01.01.2020 </a:t>
            </a:r>
            <a:r>
              <a:rPr lang="de-DE" dirty="0"/>
              <a:t>detaillierte Daten zu </a:t>
            </a:r>
            <a:r>
              <a:rPr lang="de-DE" dirty="0" smtClean="0"/>
              <a:t>SARS-CoV-2-Testungen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Derzeit </a:t>
            </a:r>
            <a:r>
              <a:rPr lang="de-DE" b="1" dirty="0"/>
              <a:t>50 </a:t>
            </a:r>
            <a:r>
              <a:rPr lang="de-DE" dirty="0" smtClean="0"/>
              <a:t>Labore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362.478</a:t>
            </a:r>
            <a:r>
              <a:rPr lang="de-DE" dirty="0" smtClean="0"/>
              <a:t> übermittelte Testergebnisse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31.504 (8,7%</a:t>
            </a:r>
            <a:r>
              <a:rPr lang="de-DE" dirty="0"/>
              <a:t>)</a:t>
            </a:r>
            <a:r>
              <a:rPr lang="de-DE" dirty="0" smtClean="0"/>
              <a:t> positiv</a:t>
            </a:r>
          </a:p>
          <a:p>
            <a:endParaRPr lang="de-D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" y="1022141"/>
            <a:ext cx="65532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64825" y="3062394"/>
            <a:ext cx="491031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 </a:t>
            </a:r>
          </a:p>
          <a:p>
            <a:r>
              <a:rPr lang="de-DE" sz="1100" dirty="0"/>
              <a:t>					KW 10	KW11	KW12	KW13	   KW14</a:t>
            </a:r>
          </a:p>
          <a:p>
            <a:r>
              <a:rPr lang="de-DE" sz="1100" dirty="0"/>
              <a:t>Anzahl übermittelnde Labore		28	93	111	113	   132</a:t>
            </a:r>
          </a:p>
          <a:p>
            <a:r>
              <a:rPr lang="de-DE" sz="1100" dirty="0"/>
              <a:t>Testkapazität pro Tag			7.115	31.010	64.725	103.515   116.655</a:t>
            </a:r>
          </a:p>
          <a:p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5319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709114"/>
            <a:ext cx="8092593" cy="5302250"/>
          </a:xfrm>
        </p:spPr>
        <p:txBody>
          <a:bodyPr>
            <a:normAutofit/>
          </a:bodyPr>
          <a:lstStyle/>
          <a:p>
            <a:r>
              <a:rPr lang="de-DE" dirty="0" smtClean="0"/>
              <a:t>Reproduktionszahl Schätzung:  </a:t>
            </a:r>
          </a:p>
          <a:p>
            <a:pPr lvl="1"/>
            <a:r>
              <a:rPr lang="de-DE" dirty="0" smtClean="0"/>
              <a:t>R </a:t>
            </a:r>
            <a:r>
              <a:rPr lang="de-DE" dirty="0"/>
              <a:t>= 1,3 (95%-Konfidenzintervall: 1,1-1,7) </a:t>
            </a:r>
            <a:endParaRPr lang="de-DE" dirty="0" smtClean="0"/>
          </a:p>
          <a:p>
            <a:r>
              <a:rPr lang="de-DE" dirty="0" smtClean="0"/>
              <a:t>Diese </a:t>
            </a:r>
            <a:r>
              <a:rPr lang="de-DE" dirty="0"/>
              <a:t>Schätzung basiert auf </a:t>
            </a:r>
            <a:endParaRPr lang="de-DE" dirty="0" smtClean="0"/>
          </a:p>
          <a:p>
            <a:pPr lvl="1"/>
            <a:r>
              <a:rPr lang="de-DE" dirty="0" smtClean="0"/>
              <a:t>den übermittelten </a:t>
            </a:r>
            <a:r>
              <a:rPr lang="de-DE" dirty="0"/>
              <a:t>COVID-19 Fällen mit Stand 10.04.2020 </a:t>
            </a:r>
            <a:endParaRPr lang="de-DE" dirty="0" smtClean="0"/>
          </a:p>
          <a:p>
            <a:pPr lvl="1"/>
            <a:r>
              <a:rPr lang="de-DE" dirty="0" smtClean="0"/>
              <a:t>Annahme </a:t>
            </a:r>
            <a:r>
              <a:rPr lang="de-DE" dirty="0"/>
              <a:t>einer </a:t>
            </a:r>
            <a:r>
              <a:rPr lang="de-DE" dirty="0" smtClean="0"/>
              <a:t>mittleren Generationszeit </a:t>
            </a:r>
            <a:r>
              <a:rPr lang="de-DE" dirty="0"/>
              <a:t>von 4 Tagen. </a:t>
            </a:r>
            <a:endParaRPr lang="de-DE" dirty="0" smtClean="0"/>
          </a:p>
          <a:p>
            <a:pPr lvl="1"/>
            <a:r>
              <a:rPr lang="de-DE" dirty="0" smtClean="0"/>
              <a:t>Fälle </a:t>
            </a:r>
            <a:r>
              <a:rPr lang="de-DE" dirty="0"/>
              <a:t>mit Erkrankungsbeginn in den </a:t>
            </a:r>
            <a:r>
              <a:rPr lang="de-DE" dirty="0" smtClean="0"/>
              <a:t>letzten 3 </a:t>
            </a:r>
            <a:r>
              <a:rPr lang="de-DE" dirty="0"/>
              <a:t>Tagen </a:t>
            </a:r>
            <a:r>
              <a:rPr lang="de-DE" dirty="0" smtClean="0"/>
              <a:t>nicht berücksichtigt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r>
              <a:rPr lang="de-DE" dirty="0"/>
              <a:t>Methodik </a:t>
            </a:r>
            <a:r>
              <a:rPr lang="de-DE" dirty="0" smtClean="0"/>
              <a:t>siehe </a:t>
            </a:r>
            <a:r>
              <a:rPr lang="de-DE" dirty="0" err="1" smtClean="0"/>
              <a:t>Epid</a:t>
            </a:r>
            <a:r>
              <a:rPr lang="de-DE" dirty="0"/>
              <a:t>. Bull. 17 | 2020 Online vorab: 9. April 2020</a:t>
            </a:r>
          </a:p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www.rki.de/DE/Content/Infekt/EpidBull/Archiv/2020/Ausgaben/17_20_SARSCoV2_vorab.pdf</a:t>
            </a:r>
            <a:r>
              <a:rPr lang="de-DE" dirty="0">
                <a:hlinkClick r:id="rId2"/>
              </a:rPr>
              <a:t>?__</a:t>
            </a:r>
            <a:r>
              <a:rPr lang="de-DE" dirty="0" smtClean="0">
                <a:hlinkClick r:id="rId2"/>
              </a:rPr>
              <a:t>blob=publicationFile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95532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Schätzung der Reproduktionszahl (R)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18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Epikurve</a:t>
            </a:r>
            <a:r>
              <a:rPr lang="de-DE" sz="2000" dirty="0" smtClean="0">
                <a:solidFill>
                  <a:schemeClr val="bg1"/>
                </a:solidFill>
              </a:rPr>
              <a:t> nach Meldedatum </a:t>
            </a:r>
            <a:r>
              <a:rPr lang="de-DE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de-DE" sz="2000" dirty="0" smtClean="0">
                <a:solidFill>
                  <a:schemeClr val="bg1"/>
                </a:solidFill>
              </a:rPr>
              <a:t>Dashboard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5" y="956005"/>
            <a:ext cx="8382000" cy="51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6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Amtshilfeersuchen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12416"/>
              </p:ext>
            </p:extLst>
          </p:nvPr>
        </p:nvGraphicFramePr>
        <p:xfrm>
          <a:off x="-1" y="585355"/>
          <a:ext cx="9023231" cy="6004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69"/>
                <a:gridCol w="897147"/>
                <a:gridCol w="1035170"/>
                <a:gridCol w="3934389"/>
                <a:gridCol w="2285256"/>
              </a:tblGrid>
              <a:tr h="315063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Bundesland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Kreis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Datum Beginn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Details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RKI-Mitarbeitende</a:t>
                      </a:r>
                      <a:endParaRPr lang="de-DE" sz="11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Starnberg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30.01.2020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WEBASO-Cluster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Nadine Zeitlmann,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Andreas Reich,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Sonja </a:t>
                      </a:r>
                      <a:r>
                        <a:rPr lang="de-DE" sz="1000" dirty="0" err="1" smtClean="0"/>
                        <a:t>Boender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Nadine</a:t>
                      </a:r>
                      <a:r>
                        <a:rPr lang="de-DE" sz="1000" baseline="0" dirty="0" smtClean="0"/>
                        <a:t> Muller, </a:t>
                      </a:r>
                      <a:r>
                        <a:rPr lang="de-DE" sz="1000" dirty="0" smtClean="0"/>
                        <a:t>Kirsten Pörtner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Heinsberg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27.02.2020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Fälle nach Karnevalsveranstaltung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Juliane Seidel,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Madlen</a:t>
                      </a:r>
                      <a:r>
                        <a:rPr lang="de-DE" sz="1000" dirty="0" smtClean="0"/>
                        <a:t> Schranz,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Doreen</a:t>
                      </a:r>
                      <a:r>
                        <a:rPr lang="de-DE" sz="1000" baseline="0" dirty="0" smtClean="0"/>
                        <a:t> Staat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Telefonische Beratung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01.03.2020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Fachliche Unterstützung des RKI bei den vielfältigen Anfragen Ministerium für Arbeit, Gesundheit und Soziales in NRW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err="1" smtClean="0"/>
                        <a:t>Muna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Abu Sin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Freising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05.03.2020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Ausbruchs im Landkreis, Unterstützung bei </a:t>
                      </a:r>
                      <a:r>
                        <a:rPr lang="de-DE" sz="1000" dirty="0" err="1" smtClean="0"/>
                        <a:t>KoNa</a:t>
                      </a:r>
                      <a:r>
                        <a:rPr lang="de-DE" sz="10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Michael Brandl, Jennifer Bender, Nadine Zeitlmann</a:t>
                      </a:r>
                      <a:endParaRPr lang="de-DE" sz="1000" dirty="0"/>
                    </a:p>
                  </a:txBody>
                  <a:tcPr/>
                </a:tc>
              </a:tr>
              <a:tr h="362538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Mitte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9.03., 22.03.2020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Cluster</a:t>
                      </a:r>
                      <a:r>
                        <a:rPr lang="de-DE" sz="1000" baseline="0" dirty="0" smtClean="0"/>
                        <a:t> im </a:t>
                      </a:r>
                      <a:r>
                        <a:rPr lang="de-DE" sz="1000" dirty="0" smtClean="0"/>
                        <a:t>Zusammenhang mit einem Großraumbüro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Nadine</a:t>
                      </a:r>
                      <a:r>
                        <a:rPr lang="de-DE" sz="1000" baseline="0" dirty="0" smtClean="0"/>
                        <a:t> Muller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Nürnberg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10.03.2020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Unterstützung bei </a:t>
                      </a:r>
                      <a:r>
                        <a:rPr lang="de-DE" sz="1000" dirty="0" err="1" smtClean="0"/>
                        <a:t>KoNa</a:t>
                      </a:r>
                      <a:r>
                        <a:rPr lang="de-DE" sz="1000" dirty="0" smtClean="0"/>
                        <a:t> in Arztpraxis mit SARS-CoV-2-positivem Arzt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Sonia </a:t>
                      </a:r>
                      <a:r>
                        <a:rPr lang="de-DE" sz="1000" dirty="0" err="1" smtClean="0"/>
                        <a:t>Boender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Kai Michaelis,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Jennifer Bender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Tirschenreuth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19.03.2020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40 Fälle nach Starkbierfest;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Europäisches mobiles Labor angefordert (Kapazität bis zu 100 Proben/Tag)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Michael Brandl,</a:t>
                      </a:r>
                      <a:r>
                        <a:rPr lang="de-DE" sz="1000" baseline="0" dirty="0" smtClean="0"/>
                        <a:t> S</a:t>
                      </a:r>
                      <a:r>
                        <a:rPr lang="de-DE" sz="1000" dirty="0" smtClean="0"/>
                        <a:t>ybille </a:t>
                      </a:r>
                      <a:r>
                        <a:rPr lang="de-DE" sz="1000" dirty="0" err="1" smtClean="0"/>
                        <a:t>Rehmet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Sankt Wendel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20.03.2020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Ausbruch im Krankenhaus mit SARS-CoV2-positiven Mitarbeitern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Tim </a:t>
                      </a:r>
                      <a:r>
                        <a:rPr lang="de-DE" sz="1000" dirty="0" err="1" smtClean="0"/>
                        <a:t>Eckmanns</a:t>
                      </a:r>
                      <a:r>
                        <a:rPr lang="de-DE" sz="1000" dirty="0" smtClean="0"/>
                        <a:t>, Kirsten Pörtner</a:t>
                      </a:r>
                      <a:endParaRPr lang="de-DE" sz="1000" dirty="0"/>
                    </a:p>
                  </a:txBody>
                  <a:tcPr/>
                </a:tc>
              </a:tr>
              <a:tr h="337760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Wittenberg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26.03.2020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Großer Ausbruch LK Wittenberg – Unterstützung bei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KoNa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  in Altenpflegeheim 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zusätzl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. Ausbruch in Krankenhaus</a:t>
                      </a:r>
                      <a:endParaRPr lang="de-DE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Christina Frank,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Marina Lewandowsky,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Neil Saad</a:t>
                      </a:r>
                      <a:endParaRPr lang="de-DE" sz="1000" dirty="0"/>
                    </a:p>
                  </a:txBody>
                  <a:tcPr/>
                </a:tc>
              </a:tr>
              <a:tr h="362538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HH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Hamburg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30.03.2020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Probleme mit der Datenerfassung und Übermittlung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Herman Claus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Potsdam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03.04.2020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Ausbruch im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Ernst-von-Bergmann-Klinikum Potsdam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Tim </a:t>
                      </a:r>
                      <a:r>
                        <a:rPr lang="de-DE" sz="1000" dirty="0" err="1" smtClean="0"/>
                        <a:t>Eckmanns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Muna</a:t>
                      </a:r>
                      <a:r>
                        <a:rPr lang="de-DE" sz="1000" dirty="0" smtClean="0"/>
                        <a:t> Abu Sin,</a:t>
                      </a:r>
                      <a:r>
                        <a:rPr lang="de-DE" sz="1000" baseline="0" dirty="0" smtClean="0"/>
                        <a:t> Felix </a:t>
                      </a:r>
                      <a:r>
                        <a:rPr lang="de-DE" sz="1000" baseline="0" dirty="0" err="1" smtClean="0"/>
                        <a:t>Moek</a:t>
                      </a:r>
                      <a:endParaRPr lang="de-DE" sz="1000" dirty="0"/>
                    </a:p>
                  </a:txBody>
                  <a:tcPr/>
                </a:tc>
              </a:tr>
              <a:tr h="419284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Halberstadt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03.04.2020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Ausbruch in einer Flüchtlingsunterkunft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Sabine </a:t>
                      </a:r>
                      <a:r>
                        <a:rPr lang="de-DE" sz="1000" dirty="0" err="1" smtClean="0"/>
                        <a:t>Vygen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Navina</a:t>
                      </a:r>
                      <a:r>
                        <a:rPr lang="de-DE" sz="1000" dirty="0" smtClean="0"/>
                        <a:t> </a:t>
                      </a:r>
                      <a:r>
                        <a:rPr lang="de-DE" sz="1000" dirty="0" err="1" smtClean="0"/>
                        <a:t>Sarma</a:t>
                      </a:r>
                      <a:endParaRPr lang="de-DE" sz="1000" dirty="0"/>
                    </a:p>
                  </a:txBody>
                  <a:tcPr/>
                </a:tc>
              </a:tr>
              <a:tr h="533785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Berlin Hellersdorf &amp; Lichtenberg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03.04.2020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Ausbruch in Unfallkrankenhaus  Hellersdorf– 3 nosokomiale Infektionen, 25 MA positiv; Ausbruch in KH Lichtenberg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Tim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Eckmanns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e-DE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Sebastian Haller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HB</a:t>
                      </a:r>
                    </a:p>
                    <a:p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Bremen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08.04.2020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Klinikum Links der Weser – noch keine genauen</a:t>
                      </a:r>
                      <a:r>
                        <a:rPr lang="de-DE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Infos</a:t>
                      </a:r>
                      <a:endParaRPr lang="de-DE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Tim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Eckmanns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 &amp;</a:t>
                      </a:r>
                      <a:r>
                        <a:rPr lang="de-DE" sz="1000" baseline="0" dirty="0" smtClean="0">
                          <a:solidFill>
                            <a:schemeClr val="tx1"/>
                          </a:solidFill>
                        </a:rPr>
                        <a:t> Sebastian Haller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5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Neue Themen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86596"/>
            <a:ext cx="8092592" cy="783208"/>
          </a:xfrm>
        </p:spPr>
        <p:txBody>
          <a:bodyPr/>
          <a:lstStyle/>
          <a:p>
            <a:r>
              <a:rPr lang="de-DE" dirty="0" err="1" smtClean="0"/>
              <a:t>Nowcast</a:t>
            </a:r>
            <a:r>
              <a:rPr lang="de-DE" dirty="0" smtClean="0"/>
              <a:t> – an der Heiden, 10.4.2020 (mit Datenstand 9.04.2020): Tägliche Fallzahlen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 t="16813" r="58772" b="9853"/>
          <a:stretch/>
        </p:blipFill>
        <p:spPr bwMode="auto">
          <a:xfrm>
            <a:off x="457200" y="1302589"/>
            <a:ext cx="8169215" cy="462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9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Nowcast</a:t>
            </a:r>
            <a:r>
              <a:rPr lang="de-DE" dirty="0"/>
              <a:t> – an der Heiden, 10.4.2020 (mit Datenstand 9.04.2020): </a:t>
            </a:r>
            <a:r>
              <a:rPr lang="de-DE" dirty="0" smtClean="0"/>
              <a:t>Kumulativ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t="17434" r="58856" b="8830"/>
          <a:stretch/>
        </p:blipFill>
        <p:spPr bwMode="auto">
          <a:xfrm>
            <a:off x="564826" y="1457864"/>
            <a:ext cx="7987202" cy="453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9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6309320"/>
            <a:ext cx="509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hlinkClick r:id="rId3"/>
              </a:rPr>
              <a:t>http://rocs.hu-berlin.de/corona/docs/forecast/results_by_country/</a:t>
            </a:r>
            <a:endParaRPr lang="de-DE" sz="1400" dirty="0" smtClean="0"/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Forecast – Brockmann, Stand 11.04.2020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29" y="1155700"/>
            <a:ext cx="7425291" cy="543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6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IHME – </a:t>
            </a:r>
            <a:r>
              <a:rPr lang="de-DE" dirty="0" err="1" smtClean="0"/>
              <a:t>Forcast</a:t>
            </a:r>
            <a:r>
              <a:rPr lang="de-DE" dirty="0" smtClean="0"/>
              <a:t> für Deutschland, Stand 11.4.2020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39552" y="6383069"/>
            <a:ext cx="3144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hlinkClick r:id="rId2"/>
              </a:rPr>
              <a:t>https://covid19.healthdata.org/germany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1" t="5216" b="8701"/>
          <a:stretch/>
        </p:blipFill>
        <p:spPr bwMode="auto">
          <a:xfrm>
            <a:off x="260129" y="1302589"/>
            <a:ext cx="8739920" cy="470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77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221412" y="366653"/>
            <a:ext cx="8229600" cy="366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 smtClean="0">
                <a:solidFill>
                  <a:srgbClr val="045AA6"/>
                </a:solidFill>
              </a:rPr>
              <a:t>IHME – Forecast für Deutschland, Stand 11.4.2020</a:t>
            </a:r>
            <a:endParaRPr lang="de-DE" sz="2400" b="1" dirty="0">
              <a:solidFill>
                <a:srgbClr val="045AA6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1452" y="6299547"/>
            <a:ext cx="3984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2"/>
              </a:rPr>
              <a:t>https://covid19.healthdata.org/germany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8" t="6391" r="734" b="31160"/>
          <a:stretch/>
        </p:blipFill>
        <p:spPr bwMode="auto">
          <a:xfrm>
            <a:off x="53482" y="1708029"/>
            <a:ext cx="9072696" cy="364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2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1851</Words>
  <Application>Microsoft Office PowerPoint</Application>
  <PresentationFormat>Bildschirmpräsentation (4:3)</PresentationFormat>
  <Paragraphs>844</Paragraphs>
  <Slides>41</Slides>
  <Notes>23</Notes>
  <HiddenSlides>12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2" baseType="lpstr">
      <vt:lpstr>Office-Design</vt:lpstr>
      <vt:lpstr>COVID-19:   Lage National  Informationen für den Krisenstab</vt:lpstr>
      <vt:lpstr>Fälle und Todesfälle pro Bundesland (Datenstand: 11.04.2020. 00:00)</vt:lpstr>
      <vt:lpstr>Epikurve nach Erkrankungsbeginn, ersatzweise Meldedatum</vt:lpstr>
      <vt:lpstr>Epikurve nach Meldedatum  Dashboard</vt:lpstr>
      <vt:lpstr>Nowcast – an der Heiden, 10.4.2020 (mit Datenstand 9.04.2020): Tägliche Fallzahlen</vt:lpstr>
      <vt:lpstr>Nowcast – an der Heiden, 10.4.2020 (mit Datenstand 9.04.2020): Kumulativ</vt:lpstr>
      <vt:lpstr>Forecast – Brockmann, Stand 11.04.2020</vt:lpstr>
      <vt:lpstr>IHME – Forcast für Deutschland, Stand 11.4.2020</vt:lpstr>
      <vt:lpstr>PowerPoint-Präsentation</vt:lpstr>
      <vt:lpstr>Alters- &amp; Geschlechtsverteilung: Gesamtfälle</vt:lpstr>
      <vt:lpstr>Alters- &amp; Geschlechtsverteilung: Todesfälle</vt:lpstr>
      <vt:lpstr>Fall-Verstorbenen-Anteil (Datenstand: 11.04.2020, 0:00Uhr)</vt:lpstr>
      <vt:lpstr>Hintergrund  zur Schätzung der Genesenden</vt:lpstr>
      <vt:lpstr>PowerPoint-Präsentation</vt:lpstr>
      <vt:lpstr>Geographische Verteilung in Deutschland</vt:lpstr>
      <vt:lpstr>Geographische Verteilung in Deutschland: 7-Tage-Inzidenz </vt:lpstr>
      <vt:lpstr>Geographische Verteilung in Deutschland: 5-Tage-Inzidenz </vt:lpstr>
      <vt:lpstr>Geographische Verteilung in Deutschland: 3-Tage-Inzidenz </vt:lpstr>
      <vt:lpstr>Geographische Verteilung: 7-Tageskarte - Vergleich mit Vorwoche</vt:lpstr>
      <vt:lpstr>Trendanalyse der Bundesländer</vt:lpstr>
      <vt:lpstr>Trendanalyse der Kreise mit den meisten Fällen</vt:lpstr>
      <vt:lpstr>Übermittelte COVID-19-Fälle nach Expositionsort</vt:lpstr>
      <vt:lpstr>Expositionsorte national (Datenstand 11.04.2020, 0:00 Uhr)</vt:lpstr>
      <vt:lpstr>Mobilität in Deutschland</vt:lpstr>
      <vt:lpstr>GrippeWeb – 8.4.2020</vt:lpstr>
      <vt:lpstr>AGInfluenza ARE-Konsultationen 8.4.2020</vt:lpstr>
      <vt:lpstr>AG Influenza ARE-Positivenrate 8.4.2020</vt:lpstr>
      <vt:lpstr>ICOSARI – 08.04.2020</vt:lpstr>
      <vt:lpstr>ICOSARI – Anteil COVID-19 an SARI  08.04.2020</vt:lpstr>
      <vt:lpstr>EUROMOMO-Woche 14</vt:lpstr>
      <vt:lpstr>PowerPoint-Präsentation</vt:lpstr>
      <vt:lpstr>EUROMOMO-Woche 14</vt:lpstr>
      <vt:lpstr>EUROMOMO-Woche 14</vt:lpstr>
      <vt:lpstr>EUROMOMO-Woche 14</vt:lpstr>
      <vt:lpstr>DIVI Intensivregister</vt:lpstr>
      <vt:lpstr>DIVI Intensivregister</vt:lpstr>
      <vt:lpstr>DIVI Intensivregister</vt:lpstr>
      <vt:lpstr>Anzahl Labortestungen</vt:lpstr>
      <vt:lpstr>PowerPoint-Präsentation</vt:lpstr>
      <vt:lpstr>Amtshilfeersuchen</vt:lpstr>
      <vt:lpstr>Neue Themen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Rexroth, Ute</cp:lastModifiedBy>
  <cp:revision>998</cp:revision>
  <cp:lastPrinted>2020-03-31T05:01:40Z</cp:lastPrinted>
  <dcterms:created xsi:type="dcterms:W3CDTF">2015-11-02T12:29:13Z</dcterms:created>
  <dcterms:modified xsi:type="dcterms:W3CDTF">2020-04-11T18:19:46Z</dcterms:modified>
</cp:coreProperties>
</file>