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80" r:id="rId3"/>
    <p:sldId id="281" r:id="rId4"/>
    <p:sldId id="282" r:id="rId5"/>
    <p:sldId id="272" r:id="rId6"/>
    <p:sldId id="264" r:id="rId7"/>
    <p:sldId id="266" r:id="rId8"/>
    <p:sldId id="278" r:id="rId9"/>
    <p:sldId id="259" r:id="rId10"/>
    <p:sldId id="260" r:id="rId11"/>
    <p:sldId id="273" r:id="rId12"/>
    <p:sldId id="279" r:id="rId13"/>
    <p:sldId id="263" r:id="rId14"/>
    <p:sldId id="261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ECF14-FFE3-4649-AB46-B74F4CFED8BE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8DB24-D535-4546-BF2F-59221298889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8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 7.000 neue Fälle in den letzten</a:t>
            </a:r>
            <a:r>
              <a:rPr lang="de-DE" baseline="0" dirty="0" smtClean="0"/>
              <a:t> 7 Tagen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1400-7000 neue Fälle in der letzten Woche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https://www.cdc.gov.tw/En</a:t>
            </a:r>
          </a:p>
          <a:p>
            <a:r>
              <a:rPr lang="de-DE" dirty="0" smtClean="0"/>
              <a:t>https://jamanetwork.com/journals/jama/fullarticle/2762689?utm_source=For_The_Media&amp;utm_medium=referral&amp;utm_campaign=ftm_links&amp;utm_content=tfl&amp;utm_term=030320</a:t>
            </a:r>
          </a:p>
          <a:p>
            <a:r>
              <a:rPr lang="de-DE" dirty="0" smtClean="0"/>
              <a:t>https://en.wikipedia.org/wiki/2020_coronavirus_pandemic_in_Taiwan</a:t>
            </a:r>
          </a:p>
          <a:p>
            <a:r>
              <a:rPr lang="de-DE" dirty="0" smtClean="0"/>
              <a:t>https://www.focus.de/perspektiven/covid-19-ausbreitung-verhindert-von-china-und-who-ignoriert-taiwan-weiss-wie-corona-ausbruch-eingedaemmt-werden-kann_id_11742992.html</a:t>
            </a:r>
          </a:p>
          <a:p>
            <a:endParaRPr lang="de-DE" dirty="0" smtClean="0"/>
          </a:p>
          <a:p>
            <a:r>
              <a:rPr lang="de-DE" dirty="0" smtClean="0"/>
              <a:t>Population:23.805.933 (https://www.worldometers.info/world-population/taiwan-population/)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1813"/>
            <a:ext cx="5026025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652E-7F9E-48B0-9875-E2DC8AC0624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B2B8-DCB9-4E2B-8375-BE480E462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652E-7F9E-48B0-9875-E2DC8AC0624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B2B8-DCB9-4E2B-8375-BE480E462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0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652E-7F9E-48B0-9875-E2DC8AC0624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B2B8-DCB9-4E2B-8375-BE480E462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04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80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2090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14.04.2020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9543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14.04.2020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133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14.04.2020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265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83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652E-7F9E-48B0-9875-E2DC8AC0624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B2B8-DCB9-4E2B-8375-BE480E462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652E-7F9E-48B0-9875-E2DC8AC0624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B2B8-DCB9-4E2B-8375-BE480E462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0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652E-7F9E-48B0-9875-E2DC8AC0624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B2B8-DCB9-4E2B-8375-BE480E462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8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652E-7F9E-48B0-9875-E2DC8AC0624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B2B8-DCB9-4E2B-8375-BE480E462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6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652E-7F9E-48B0-9875-E2DC8AC0624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B2B8-DCB9-4E2B-8375-BE480E462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0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652E-7F9E-48B0-9875-E2DC8AC0624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B2B8-DCB9-4E2B-8375-BE480E462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0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652E-7F9E-48B0-9875-E2DC8AC0624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B2B8-DCB9-4E2B-8375-BE480E462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1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652E-7F9E-48B0-9875-E2DC8AC0624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B2B8-DCB9-4E2B-8375-BE480E462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5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4652E-7F9E-48B0-9875-E2DC8AC06241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B2B8-DCB9-4E2B-8375-BE480E462EE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5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14.04.2020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62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paper.pccu.edu.tw/photo/2004518121320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92592" cy="738664"/>
          </a:xfrm>
        </p:spPr>
        <p:txBody>
          <a:bodyPr/>
          <a:lstStyle/>
          <a:p>
            <a:r>
              <a:rPr lang="de-DE" sz="2400" dirty="0"/>
              <a:t>Länder mit über </a:t>
            </a:r>
            <a:r>
              <a:rPr lang="de-DE" sz="2400" dirty="0" smtClean="0"/>
              <a:t>70.000 </a:t>
            </a:r>
            <a:r>
              <a:rPr lang="de-DE" sz="2400" dirty="0"/>
              <a:t>neuen COVID </a:t>
            </a:r>
            <a:r>
              <a:rPr lang="de-DE" sz="2400" dirty="0" smtClean="0"/>
              <a:t>19-Fällen</a:t>
            </a:r>
            <a:br>
              <a:rPr lang="de-DE" sz="2400" dirty="0" smtClean="0"/>
            </a:br>
            <a:r>
              <a:rPr lang="de-DE" sz="2400" dirty="0" smtClean="0"/>
              <a:t>in </a:t>
            </a:r>
            <a:r>
              <a:rPr lang="de-DE" sz="2400" dirty="0"/>
              <a:t>den letzten 7 Tagen</a:t>
            </a:r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14.04.2020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432990" cy="453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7596" y="6288613"/>
            <a:ext cx="7228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Cori A, Ferguson NM, Fraser C, </a:t>
            </a:r>
            <a:r>
              <a:rPr lang="de-DE" sz="1400" dirty="0" err="1"/>
              <a:t>Cauchemez</a:t>
            </a:r>
            <a:r>
              <a:rPr lang="de-DE" sz="1400" dirty="0"/>
              <a:t> S. A </a:t>
            </a:r>
            <a:r>
              <a:rPr lang="de-DE" sz="1400" dirty="0" err="1"/>
              <a:t>new</a:t>
            </a:r>
            <a:r>
              <a:rPr lang="de-DE" sz="1400" dirty="0"/>
              <a:t> </a:t>
            </a:r>
            <a:r>
              <a:rPr lang="de-DE" sz="1400" dirty="0" err="1"/>
              <a:t>framework</a:t>
            </a:r>
            <a:r>
              <a:rPr lang="de-DE" sz="1400" dirty="0"/>
              <a:t> and </a:t>
            </a:r>
            <a:r>
              <a:rPr lang="de-DE" sz="1400" dirty="0" err="1"/>
              <a:t>software</a:t>
            </a:r>
            <a:r>
              <a:rPr lang="de-DE" sz="1400" dirty="0"/>
              <a:t> to </a:t>
            </a:r>
            <a:r>
              <a:rPr lang="de-DE" sz="1400" dirty="0" err="1"/>
              <a:t>estimate</a:t>
            </a:r>
            <a:r>
              <a:rPr lang="de-DE" sz="1400" dirty="0"/>
              <a:t> time-</a:t>
            </a:r>
            <a:r>
              <a:rPr lang="de-DE" sz="1400" dirty="0" err="1"/>
              <a:t>varying</a:t>
            </a:r>
            <a:r>
              <a:rPr lang="de-DE" sz="1400" dirty="0"/>
              <a:t> </a:t>
            </a:r>
            <a:r>
              <a:rPr lang="de-DE" sz="1400" dirty="0" err="1"/>
              <a:t>reproduction</a:t>
            </a:r>
            <a:r>
              <a:rPr lang="de-DE" sz="1400" dirty="0"/>
              <a:t> </a:t>
            </a:r>
            <a:r>
              <a:rPr lang="de-DE" sz="1400" dirty="0" err="1"/>
              <a:t>numbers</a:t>
            </a:r>
            <a:r>
              <a:rPr lang="de-DE" sz="1400" dirty="0"/>
              <a:t> </a:t>
            </a:r>
            <a:r>
              <a:rPr lang="de-DE" sz="1400" dirty="0" err="1"/>
              <a:t>during</a:t>
            </a:r>
            <a:r>
              <a:rPr lang="de-DE" sz="1400" dirty="0"/>
              <a:t> </a:t>
            </a:r>
            <a:r>
              <a:rPr lang="de-DE" sz="1400" dirty="0" err="1"/>
              <a:t>epidemics</a:t>
            </a:r>
            <a:r>
              <a:rPr lang="de-DE" sz="1400" dirty="0"/>
              <a:t>. </a:t>
            </a:r>
            <a:r>
              <a:rPr lang="de-DE" sz="1400" i="1" dirty="0"/>
              <a:t>Am J </a:t>
            </a:r>
            <a:r>
              <a:rPr lang="de-DE" sz="1400" i="1" dirty="0" err="1"/>
              <a:t>Epidemiol</a:t>
            </a:r>
            <a:r>
              <a:rPr lang="de-DE" sz="1400" dirty="0"/>
              <a:t>. </a:t>
            </a:r>
            <a:r>
              <a:rPr lang="de-DE" sz="1400" dirty="0" smtClean="0"/>
              <a:t>2013;178(9):1505–1512.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9741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Falldefinition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dirty="0" err="1"/>
              <a:t>I.Klinische</a:t>
            </a:r>
            <a:r>
              <a:rPr lang="de-DE" sz="1600" b="1" dirty="0"/>
              <a:t> </a:t>
            </a:r>
            <a:r>
              <a:rPr lang="de-DE" sz="1600" b="1" dirty="0" smtClean="0"/>
              <a:t>Präsentationskriterien</a:t>
            </a:r>
          </a:p>
          <a:p>
            <a:pPr marL="0" indent="0">
              <a:buNone/>
            </a:pPr>
            <a:r>
              <a:rPr lang="de-DE" sz="1600" dirty="0" smtClean="0"/>
              <a:t>Einer </a:t>
            </a:r>
            <a:r>
              <a:rPr lang="de-DE" sz="1600" dirty="0"/>
              <a:t>oder mehrere der folgenden Punkte</a:t>
            </a:r>
            <a:r>
              <a:rPr lang="de-DE" sz="1600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dirty="0" smtClean="0"/>
              <a:t>(</a:t>
            </a:r>
            <a:r>
              <a:rPr lang="de-DE" sz="1400" dirty="0" smtClean="0"/>
              <a:t>1 )</a:t>
            </a:r>
            <a:r>
              <a:rPr lang="de-DE" sz="1400" dirty="0"/>
              <a:t>Fieber (≧ 38°C)oder Symptome einer akuten Infektion der Atemwege</a:t>
            </a:r>
            <a:r>
              <a:rPr lang="de-DE" sz="1400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dirty="0" smtClean="0">
                <a:solidFill>
                  <a:srgbClr val="FF0000"/>
                </a:solidFill>
              </a:rPr>
              <a:t>(</a:t>
            </a:r>
            <a:r>
              <a:rPr lang="de-DE" sz="1400" dirty="0" smtClean="0">
                <a:solidFill>
                  <a:srgbClr val="FF0000"/>
                </a:solidFill>
              </a:rPr>
              <a:t>2 )</a:t>
            </a:r>
            <a:r>
              <a:rPr lang="de-DE" sz="1400" dirty="0">
                <a:solidFill>
                  <a:srgbClr val="FF0000"/>
                </a:solidFill>
              </a:rPr>
              <a:t>Abnormaler Geruchs- (Anosmie) und Geschmackssinn (</a:t>
            </a:r>
            <a:r>
              <a:rPr lang="de-DE" sz="1400" dirty="0" err="1">
                <a:solidFill>
                  <a:srgbClr val="FF0000"/>
                </a:solidFill>
              </a:rPr>
              <a:t>Dysgeusie</a:t>
            </a:r>
            <a:r>
              <a:rPr lang="de-DE" sz="1400" dirty="0">
                <a:solidFill>
                  <a:srgbClr val="FF0000"/>
                </a:solidFill>
              </a:rPr>
              <a:t>) oder Durchfall unbekannter Ätiologie</a:t>
            </a:r>
            <a:r>
              <a:rPr lang="de-DE" sz="1400" dirty="0" smtClean="0">
                <a:solidFill>
                  <a:srgbClr val="FF0000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dirty="0" smtClean="0"/>
              <a:t>(</a:t>
            </a:r>
            <a:r>
              <a:rPr lang="de-DE" sz="1400" dirty="0" smtClean="0"/>
              <a:t>3) Von </a:t>
            </a:r>
            <a:r>
              <a:rPr lang="de-DE" sz="1400" dirty="0"/>
              <a:t>Ärzten hochgradig COVID-19-verdächtige ambulant erworbene Lungenentzündung (CAP</a:t>
            </a:r>
            <a:r>
              <a:rPr lang="de-DE" sz="1400" dirty="0" smtClean="0"/>
              <a:t>)</a:t>
            </a:r>
            <a:endParaRPr lang="de-DE" sz="1400" dirty="0"/>
          </a:p>
          <a:p>
            <a:pPr marL="0" indent="0">
              <a:buNone/>
            </a:pPr>
            <a:endParaRPr lang="de-DE" sz="1600" b="1" dirty="0" smtClean="0"/>
          </a:p>
          <a:p>
            <a:pPr marL="0" indent="0">
              <a:buNone/>
            </a:pPr>
            <a:r>
              <a:rPr lang="de-DE" sz="1600" b="1" dirty="0" err="1" smtClean="0"/>
              <a:t>II.Labordiagnosekriterien</a:t>
            </a:r>
            <a:endParaRPr lang="de-DE" sz="1600" b="1" dirty="0" smtClean="0"/>
          </a:p>
          <a:p>
            <a:pPr marL="0" indent="0">
              <a:buNone/>
            </a:pPr>
            <a:r>
              <a:rPr lang="de-DE" sz="1600" dirty="0" smtClean="0"/>
              <a:t>Ein </a:t>
            </a:r>
            <a:r>
              <a:rPr lang="de-DE" sz="1600" dirty="0"/>
              <a:t>oder mehrere der folgenden Kriterien</a:t>
            </a:r>
            <a:r>
              <a:rPr lang="de-DE" sz="1600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dirty="0" smtClean="0"/>
              <a:t>(</a:t>
            </a:r>
            <a:r>
              <a:rPr lang="de-DE" sz="1400" dirty="0"/>
              <a:t>1</a:t>
            </a:r>
            <a:r>
              <a:rPr lang="de-DE" sz="1400" dirty="0" smtClean="0"/>
              <a:t>) Erreger </a:t>
            </a:r>
            <a:r>
              <a:rPr lang="de-DE" sz="1400" dirty="0"/>
              <a:t>(SARS-CoV-2</a:t>
            </a:r>
            <a:r>
              <a:rPr lang="de-DE" sz="1400" dirty="0" smtClean="0"/>
              <a:t>) </a:t>
            </a:r>
            <a:r>
              <a:rPr lang="de-DE" sz="1400" dirty="0"/>
              <a:t>isoliert und identifiziert aus einer klinischen </a:t>
            </a:r>
            <a:r>
              <a:rPr lang="de-DE" sz="1400" dirty="0" smtClean="0"/>
              <a:t>Probe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dirty="0" smtClean="0"/>
              <a:t>(2) Positiver </a:t>
            </a:r>
            <a:r>
              <a:rPr lang="de-DE" sz="1400" dirty="0"/>
              <a:t>molekularbiologischer Test auf virale (SARS-CoV-2) RNA aus einer klinischen </a:t>
            </a:r>
            <a:r>
              <a:rPr lang="de-DE" sz="1400" dirty="0" smtClean="0"/>
              <a:t>Probe</a:t>
            </a:r>
            <a:endParaRPr lang="de-DE" sz="1400" dirty="0"/>
          </a:p>
          <a:p>
            <a:pPr marL="0" indent="0">
              <a:buNone/>
            </a:pPr>
            <a:endParaRPr lang="de-DE" sz="1600" b="1" dirty="0" smtClean="0"/>
          </a:p>
          <a:p>
            <a:pPr marL="0" indent="0">
              <a:buNone/>
            </a:pPr>
            <a:r>
              <a:rPr lang="de-DE" sz="1600" b="1" dirty="0" err="1" smtClean="0"/>
              <a:t>III.Epidemiologische</a:t>
            </a:r>
            <a:r>
              <a:rPr lang="de-DE" sz="1600" b="1" dirty="0" smtClean="0"/>
              <a:t> </a:t>
            </a:r>
            <a:r>
              <a:rPr lang="de-DE" sz="1600" b="1" dirty="0"/>
              <a:t>Kriterien </a:t>
            </a:r>
            <a:endParaRPr lang="de-DE" sz="1600" b="1" dirty="0" smtClean="0"/>
          </a:p>
          <a:p>
            <a:pPr marL="0" indent="0">
              <a:buNone/>
            </a:pPr>
            <a:r>
              <a:rPr lang="de-DE" sz="1600" dirty="0" smtClean="0"/>
              <a:t>Innerhalb </a:t>
            </a:r>
            <a:r>
              <a:rPr lang="de-DE" sz="1600" dirty="0"/>
              <a:t>von 14 Tagen vor Symptombeginn eines oder mehrere der folgenden Kriterien</a:t>
            </a:r>
            <a:r>
              <a:rPr lang="de-DE" sz="1600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dirty="0" smtClean="0"/>
              <a:t>(</a:t>
            </a:r>
            <a:r>
              <a:rPr lang="de-DE" sz="1400" dirty="0"/>
              <a:t>1</a:t>
            </a:r>
            <a:r>
              <a:rPr lang="de-DE" sz="1400" dirty="0" smtClean="0"/>
              <a:t>) Reise- </a:t>
            </a:r>
            <a:r>
              <a:rPr lang="de-DE" sz="1400" dirty="0"/>
              <a:t>oder Auslandsaufenthalte in der Vergangenheit oder Kontakt mit symptomatischen </a:t>
            </a:r>
            <a:r>
              <a:rPr lang="de-DE" sz="1400" dirty="0" smtClean="0"/>
              <a:t>Personen, </a:t>
            </a:r>
            <a:r>
              <a:rPr lang="de-DE" sz="1400" dirty="0"/>
              <a:t>die aus dem Ausland zurückkehren.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dirty="0"/>
              <a:t>(2</a:t>
            </a:r>
            <a:r>
              <a:rPr lang="de-DE" sz="1400" dirty="0" smtClean="0"/>
              <a:t>) Vorgeschichte </a:t>
            </a:r>
            <a:r>
              <a:rPr lang="de-DE" sz="1400" dirty="0"/>
              <a:t>eines engen Kontakts mit symptomatischen Verdachtsfällen oder bestätigten </a:t>
            </a:r>
            <a:r>
              <a:rPr lang="de-DE" sz="1400" dirty="0" smtClean="0"/>
              <a:t>Fällen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400" dirty="0" smtClean="0"/>
              <a:t>(</a:t>
            </a:r>
            <a:r>
              <a:rPr lang="de-DE" sz="1400" dirty="0"/>
              <a:t>3</a:t>
            </a:r>
            <a:r>
              <a:rPr lang="de-DE" sz="1400" dirty="0" smtClean="0"/>
              <a:t>) Vorgeschichte </a:t>
            </a:r>
            <a:r>
              <a:rPr lang="de-DE" sz="1400" dirty="0"/>
              <a:t>eines Clusters im Zusammenhang mit bestätigten </a:t>
            </a:r>
            <a:r>
              <a:rPr lang="de-DE" sz="1400" dirty="0" smtClean="0"/>
              <a:t>Fällen</a:t>
            </a:r>
          </a:p>
        </p:txBody>
      </p:sp>
    </p:spTree>
    <p:extLst>
      <p:ext uri="{BB962C8B-B14F-4D97-AF65-F5344CB8AC3E}">
        <p14:creationId xmlns:p14="http://schemas.microsoft.com/office/powerpoint/2010/main" val="329797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Aktive</a:t>
            </a:r>
            <a:r>
              <a:rPr lang="en-US" dirty="0" smtClean="0"/>
              <a:t> </a:t>
            </a:r>
            <a:r>
              <a:rPr lang="en-US" dirty="0" err="1" smtClean="0"/>
              <a:t>Fallsuche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3600" dirty="0"/>
              <a:t>Seit 16</a:t>
            </a:r>
            <a:r>
              <a:rPr lang="de-DE" sz="3600" dirty="0"/>
              <a:t>. Februar </a:t>
            </a:r>
            <a:r>
              <a:rPr lang="de-DE" sz="3600" dirty="0"/>
              <a:t>2020 proaktive Suche </a:t>
            </a:r>
            <a:r>
              <a:rPr lang="de-DE" sz="3600" dirty="0"/>
              <a:t>nach </a:t>
            </a:r>
            <a:r>
              <a:rPr lang="de-DE" sz="3600" dirty="0"/>
              <a:t>COVID-19-Patienten bei Personen mit: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schweren Atemwegssymptomen, </a:t>
            </a:r>
            <a:r>
              <a:rPr lang="de-DE" dirty="0"/>
              <a:t>die negativ auf Influenza getestet </a:t>
            </a:r>
            <a:r>
              <a:rPr lang="de-DE" dirty="0" smtClean="0"/>
              <a:t>wurden;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Patienten</a:t>
            </a:r>
            <a:r>
              <a:rPr lang="de-DE" dirty="0"/>
              <a:t>, bei denen der Verdacht auf eine COVID-19-Infektion durch </a:t>
            </a:r>
            <a:r>
              <a:rPr lang="de-DE" dirty="0" smtClean="0"/>
              <a:t>Ärzte gestellt wird;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medizinisches </a:t>
            </a:r>
            <a:r>
              <a:rPr lang="de-DE" dirty="0"/>
              <a:t>Personal </a:t>
            </a:r>
            <a:r>
              <a:rPr lang="de-DE" dirty="0" smtClean="0"/>
              <a:t>mit </a:t>
            </a:r>
            <a:r>
              <a:rPr lang="de-DE" dirty="0"/>
              <a:t>Atemwegssymptomen </a:t>
            </a:r>
            <a:r>
              <a:rPr lang="de-DE" dirty="0" smtClean="0"/>
              <a:t>oder</a:t>
            </a:r>
            <a:r>
              <a:rPr lang="de-DE" dirty="0" smtClean="0"/>
              <a:t> Kontakt zu einem </a:t>
            </a:r>
            <a:r>
              <a:rPr lang="de-DE" dirty="0"/>
              <a:t>bekannten </a:t>
            </a:r>
            <a:r>
              <a:rPr lang="de-DE" dirty="0" smtClean="0"/>
              <a:t>Cluster</a:t>
            </a:r>
          </a:p>
          <a:p>
            <a:pPr marL="628650" indent="-571500">
              <a:buFont typeface="Wingdings" panose="05000000000000000000" pitchFamily="2" charset="2"/>
              <a:buChar char="§"/>
            </a:pPr>
            <a:r>
              <a:rPr lang="de-DE" sz="3600" dirty="0"/>
              <a:t>Alle Fälle </a:t>
            </a:r>
            <a:r>
              <a:rPr lang="de-DE" sz="3600" dirty="0"/>
              <a:t>werden in Krankenhäusern oder speziellen Quarantäneeinrichtungen isoliert</a:t>
            </a:r>
            <a:r>
              <a:rPr lang="de-DE" sz="3600" dirty="0" smtClean="0"/>
              <a:t>.</a:t>
            </a:r>
          </a:p>
          <a:p>
            <a:pPr marL="628650" indent="-571500">
              <a:buFont typeface="Wingdings" panose="05000000000000000000" pitchFamily="2" charset="2"/>
              <a:buChar char="§"/>
            </a:pPr>
            <a:r>
              <a:rPr lang="de-DE" sz="3600" dirty="0" smtClean="0"/>
              <a:t>Alle Kontakte und Reiserückkehrer gehen in häusliche Isolation</a:t>
            </a:r>
            <a:endParaRPr lang="de-DE" sz="3600" dirty="0"/>
          </a:p>
          <a:p>
            <a:pPr lvl="1">
              <a:buFont typeface="Wingdings" panose="05000000000000000000" pitchFamily="2" charset="2"/>
              <a:buChar char="§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4151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</a:t>
            </a:r>
            <a:r>
              <a:rPr lang="en-US" dirty="0" smtClean="0"/>
              <a:t>Health </a:t>
            </a:r>
            <a:r>
              <a:rPr lang="en-US" dirty="0" smtClean="0"/>
              <a:t>Care (post SARS)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3"/>
          <a:stretch/>
        </p:blipFill>
        <p:spPr bwMode="auto">
          <a:xfrm>
            <a:off x="201152" y="1412776"/>
            <a:ext cx="6308370" cy="46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7094933" y="4221088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167 </a:t>
            </a:r>
            <a:r>
              <a:rPr lang="en-US" sz="2400" b="1" dirty="0" smtClean="0">
                <a:solidFill>
                  <a:srgbClr val="FF0000"/>
                </a:solidFill>
              </a:rPr>
              <a:t>CSSs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876256" y="2924944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284 CHGPCs</a:t>
            </a:r>
          </a:p>
        </p:txBody>
      </p:sp>
      <p:sp>
        <p:nvSpPr>
          <p:cNvPr id="6" name="Rechteck 5"/>
          <p:cNvSpPr/>
          <p:nvPr/>
        </p:nvSpPr>
        <p:spPr>
          <a:xfrm>
            <a:off x="6228184" y="5157192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52 </a:t>
            </a:r>
            <a:r>
              <a:rPr lang="de-DE" b="1" dirty="0" smtClean="0">
                <a:solidFill>
                  <a:srgbClr val="FF0000"/>
                </a:solidFill>
              </a:rPr>
              <a:t>Krankenhäuser für Behandlung schwerer Fälle 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165 </a:t>
            </a:r>
            <a:r>
              <a:rPr lang="de-DE" b="1" dirty="0">
                <a:solidFill>
                  <a:srgbClr val="FF0000"/>
                </a:solidFill>
              </a:rPr>
              <a:t>medizinische Einrichtungen </a:t>
            </a:r>
            <a:r>
              <a:rPr lang="de-DE" b="1" dirty="0" smtClean="0">
                <a:solidFill>
                  <a:srgbClr val="FF0000"/>
                </a:solidFill>
              </a:rPr>
              <a:t>für Behandlung leichter Fälle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01152" y="1268760"/>
            <a:ext cx="437084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1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</a:t>
            </a:r>
            <a:r>
              <a:rPr lang="en-US" altLang="en-US" b="0" dirty="0" smtClean="0"/>
              <a:t>raffic control bundling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92514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Integrierte IPC-Strategie, die eine Triage vor dem Eintritt in die Krankenhäuser einschließt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strikte Trennung zwischen Risikozonen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Strikte Anforderungen und Protokolle für persönliche Schutzausrüstung (</a:t>
            </a:r>
            <a:r>
              <a:rPr lang="de-DE" dirty="0" smtClean="0"/>
              <a:t>PSA)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Zahlreiche Kontrollpunkte zur Überwachung der Maßnah</a:t>
            </a:r>
            <a:r>
              <a:rPr lang="de-DE" dirty="0" smtClean="0"/>
              <a:t>men</a:t>
            </a: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5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283968" y="1556792"/>
            <a:ext cx="460851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3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2"/>
          <a:stretch/>
        </p:blipFill>
        <p:spPr bwMode="auto">
          <a:xfrm>
            <a:off x="663208" y="1628800"/>
            <a:ext cx="7509192" cy="38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395536" y="242064"/>
            <a:ext cx="8092592" cy="738664"/>
          </a:xfrm>
        </p:spPr>
        <p:txBody>
          <a:bodyPr/>
          <a:lstStyle/>
          <a:p>
            <a:r>
              <a:rPr lang="de-DE" sz="2400" dirty="0" smtClean="0"/>
              <a:t>Länder mit </a:t>
            </a:r>
            <a:r>
              <a:rPr lang="de-DE" sz="2400" dirty="0"/>
              <a:t>über 7.000 </a:t>
            </a:r>
            <a:r>
              <a:rPr lang="de-DE" sz="2400" dirty="0" smtClean="0"/>
              <a:t>bis 70.000 neuen COVID 19-Fällen</a:t>
            </a:r>
            <a:br>
              <a:rPr lang="de-DE" sz="2400" dirty="0" smtClean="0"/>
            </a:br>
            <a:r>
              <a:rPr lang="de-DE" sz="2400" dirty="0" smtClean="0"/>
              <a:t>in </a:t>
            </a:r>
            <a:r>
              <a:rPr lang="de-DE" sz="2400" dirty="0"/>
              <a:t>den letzten 7 </a:t>
            </a:r>
            <a:r>
              <a:rPr lang="de-DE" sz="2400" dirty="0" smtClean="0"/>
              <a:t>Tagen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14.04.2020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15" r="70846" b="5044"/>
          <a:stretch/>
        </p:blipFill>
        <p:spPr bwMode="auto">
          <a:xfrm>
            <a:off x="676569" y="2896295"/>
            <a:ext cx="2189294" cy="124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960475" y="5426752"/>
            <a:ext cx="1877679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3369" y="242064"/>
            <a:ext cx="8092592" cy="738664"/>
          </a:xfrm>
        </p:spPr>
        <p:txBody>
          <a:bodyPr/>
          <a:lstStyle/>
          <a:p>
            <a:r>
              <a:rPr lang="de-DE" sz="2400" dirty="0"/>
              <a:t>Länder mit </a:t>
            </a:r>
            <a:r>
              <a:rPr lang="de-DE" sz="2400" dirty="0" smtClean="0"/>
              <a:t>1.400-7.000 neuen </a:t>
            </a:r>
            <a:r>
              <a:rPr lang="de-DE" sz="2400" dirty="0"/>
              <a:t>COVID </a:t>
            </a:r>
            <a:r>
              <a:rPr lang="de-DE" sz="2400" dirty="0" smtClean="0"/>
              <a:t>19-Fällen </a:t>
            </a:r>
            <a:br>
              <a:rPr lang="de-DE" sz="2400" dirty="0" smtClean="0"/>
            </a:br>
            <a:r>
              <a:rPr lang="de-DE" sz="2400" dirty="0" smtClean="0"/>
              <a:t>in </a:t>
            </a:r>
            <a:r>
              <a:rPr lang="de-DE" sz="2400" dirty="0"/>
              <a:t>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14.04.2020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9" y="1155700"/>
            <a:ext cx="7544216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8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251520" y="2200325"/>
            <a:ext cx="5040560" cy="417646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endParaRPr lang="de-DE" sz="1400" b="1" dirty="0" smtClean="0"/>
          </a:p>
          <a:p>
            <a:pPr marL="0" indent="0">
              <a:buNone/>
            </a:pPr>
            <a:r>
              <a:rPr lang="de-DE" sz="1800" b="1" dirty="0" smtClean="0"/>
              <a:t>„Die </a:t>
            </a:r>
            <a:r>
              <a:rPr lang="de-DE" sz="1800" b="1" dirty="0"/>
              <a:t>sechs </a:t>
            </a:r>
            <a:r>
              <a:rPr lang="de-DE" sz="1800" b="1" dirty="0" smtClean="0"/>
              <a:t>Strategien“</a:t>
            </a:r>
            <a:endParaRPr lang="de-DE" sz="1800" b="1" dirty="0"/>
          </a:p>
          <a:p>
            <a:r>
              <a:rPr lang="de-DE" sz="1800" dirty="0" smtClean="0"/>
              <a:t>1. </a:t>
            </a:r>
            <a:r>
              <a:rPr lang="de-DE" sz="1800" dirty="0" smtClean="0"/>
              <a:t>Hohe Testkapazität (3.800 </a:t>
            </a:r>
            <a:r>
              <a:rPr lang="de-DE" sz="1800" dirty="0" smtClean="0"/>
              <a:t>Tests/d in 34 </a:t>
            </a:r>
            <a:r>
              <a:rPr lang="de-DE" sz="1800" dirty="0" smtClean="0"/>
              <a:t>Laboren)</a:t>
            </a:r>
            <a:endParaRPr lang="de-DE" sz="1800" dirty="0"/>
          </a:p>
          <a:p>
            <a:r>
              <a:rPr lang="de-DE" sz="1800" dirty="0"/>
              <a:t>2. </a:t>
            </a:r>
            <a:r>
              <a:rPr lang="de-DE" sz="1800" dirty="0" smtClean="0"/>
              <a:t> Ausgeprägte </a:t>
            </a:r>
            <a:r>
              <a:rPr lang="de-DE" sz="1800" dirty="0"/>
              <a:t>Community </a:t>
            </a:r>
            <a:r>
              <a:rPr lang="de-DE" sz="1800" dirty="0" err="1"/>
              <a:t>surveillance</a:t>
            </a:r>
            <a:r>
              <a:rPr lang="de-DE" sz="1800" dirty="0"/>
              <a:t>: „gemeinschaftliches </a:t>
            </a:r>
            <a:r>
              <a:rPr lang="de-DE" sz="1800" dirty="0" smtClean="0"/>
              <a:t>Überwachungsnetz“, „</a:t>
            </a:r>
            <a:r>
              <a:rPr lang="de-DE" sz="1800" dirty="0" smtClean="0"/>
              <a:t>gemeindenahes </a:t>
            </a:r>
            <a:r>
              <a:rPr lang="de-DE" sz="1800" dirty="0" err="1" smtClean="0"/>
              <a:t>Beprobungsprogramm</a:t>
            </a:r>
            <a:r>
              <a:rPr lang="de-DE" sz="1800" dirty="0" smtClean="0"/>
              <a:t>“</a:t>
            </a:r>
            <a:endParaRPr lang="de-DE" sz="1800" dirty="0"/>
          </a:p>
          <a:p>
            <a:r>
              <a:rPr lang="de-DE" sz="1800" dirty="0" smtClean="0">
                <a:solidFill>
                  <a:srgbClr val="FF0000"/>
                </a:solidFill>
              </a:rPr>
              <a:t>3. Erweiterung der Krankenhauskapazität mit ausgewiesenen Krankenhäuser und -Stationen</a:t>
            </a:r>
          </a:p>
          <a:p>
            <a:r>
              <a:rPr lang="de-DE" sz="1800" dirty="0" smtClean="0">
                <a:solidFill>
                  <a:srgbClr val="FF0000"/>
                </a:solidFill>
              </a:rPr>
              <a:t>4</a:t>
            </a:r>
            <a:r>
              <a:rPr lang="de-DE" sz="1800" dirty="0">
                <a:solidFill>
                  <a:srgbClr val="FF0000"/>
                </a:solidFill>
              </a:rPr>
              <a:t>. </a:t>
            </a:r>
            <a:r>
              <a:rPr lang="de-DE" sz="1800" dirty="0" smtClean="0">
                <a:solidFill>
                  <a:srgbClr val="FF0000"/>
                </a:solidFill>
              </a:rPr>
              <a:t>Fortlaufende </a:t>
            </a:r>
            <a:r>
              <a:rPr lang="de-DE" sz="1800" dirty="0" smtClean="0">
                <a:solidFill>
                  <a:srgbClr val="FF0000"/>
                </a:solidFill>
              </a:rPr>
              <a:t>Bestandsaufnahme </a:t>
            </a:r>
            <a:r>
              <a:rPr lang="de-DE" sz="1800" dirty="0">
                <a:solidFill>
                  <a:srgbClr val="FF0000"/>
                </a:solidFill>
              </a:rPr>
              <a:t>der </a:t>
            </a:r>
            <a:r>
              <a:rPr lang="de-DE" sz="1800" dirty="0" smtClean="0">
                <a:solidFill>
                  <a:srgbClr val="FF0000"/>
                </a:solidFill>
              </a:rPr>
              <a:t>verfügbaren ICU Betten</a:t>
            </a:r>
            <a:endParaRPr lang="de-DE" sz="1800" dirty="0">
              <a:solidFill>
                <a:srgbClr val="FF0000"/>
              </a:solidFill>
            </a:endParaRPr>
          </a:p>
          <a:p>
            <a:r>
              <a:rPr lang="de-DE" sz="1800" dirty="0" smtClean="0"/>
              <a:t>5. Ausgewiesenen Standorte für Gruppenquarantäne</a:t>
            </a:r>
          </a:p>
          <a:p>
            <a:r>
              <a:rPr lang="de-DE" sz="1800" dirty="0" smtClean="0">
                <a:solidFill>
                  <a:srgbClr val="FF0000"/>
                </a:solidFill>
              </a:rPr>
              <a:t>6</a:t>
            </a:r>
            <a:r>
              <a:rPr lang="de-DE" sz="1800" dirty="0">
                <a:solidFill>
                  <a:srgbClr val="FF0000"/>
                </a:solidFill>
              </a:rPr>
              <a:t>. </a:t>
            </a:r>
            <a:r>
              <a:rPr lang="de-DE" sz="1800" dirty="0" smtClean="0">
                <a:solidFill>
                  <a:srgbClr val="FF0000"/>
                </a:solidFill>
              </a:rPr>
              <a:t>Strikte IPC und </a:t>
            </a:r>
            <a:r>
              <a:rPr lang="de-DE" sz="1800" dirty="0" smtClean="0">
                <a:solidFill>
                  <a:srgbClr val="FF0000"/>
                </a:solidFill>
              </a:rPr>
              <a:t>Separation („Traffic Control </a:t>
            </a:r>
            <a:r>
              <a:rPr lang="de-DE" sz="1800" dirty="0" err="1" smtClean="0">
                <a:solidFill>
                  <a:srgbClr val="FF0000"/>
                </a:solidFill>
              </a:rPr>
              <a:t>Bundling</a:t>
            </a:r>
            <a:r>
              <a:rPr lang="de-DE" sz="1800" dirty="0" smtClean="0">
                <a:solidFill>
                  <a:srgbClr val="FF0000"/>
                </a:solidFill>
              </a:rPr>
              <a:t>“)</a:t>
            </a:r>
            <a:endParaRPr lang="de-DE" sz="1800" dirty="0" smtClean="0">
              <a:solidFill>
                <a:srgbClr val="FF0000"/>
              </a:solidFill>
            </a:endParaRP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Taiwan </a:t>
            </a:r>
            <a:r>
              <a:rPr lang="de-DE" sz="1400" dirty="0" smtClean="0">
                <a:latin typeface="ScalaSansPro-Bold" pitchFamily="50" charset="0"/>
              </a:rPr>
              <a:t>(24 </a:t>
            </a:r>
            <a:r>
              <a:rPr lang="de-DE" sz="1400" dirty="0" err="1" smtClean="0">
                <a:latin typeface="ScalaSansPro-Bold" pitchFamily="50" charset="0"/>
              </a:rPr>
              <a:t>Mio</a:t>
            </a:r>
            <a:r>
              <a:rPr lang="de-DE" sz="1400" dirty="0" smtClean="0">
                <a:latin typeface="ScalaSansPro-Bold" pitchFamily="50" charset="0"/>
              </a:rPr>
              <a:t> </a:t>
            </a:r>
            <a:r>
              <a:rPr lang="de-DE" sz="1400" dirty="0" err="1" smtClean="0">
                <a:latin typeface="ScalaSansPro-Bold" pitchFamily="50" charset="0"/>
              </a:rPr>
              <a:t>Ew</a:t>
            </a:r>
            <a:r>
              <a:rPr lang="de-DE" sz="1400" dirty="0" smtClean="0">
                <a:latin typeface="ScalaSansPro-Bold" pitchFamily="50" charset="0"/>
              </a:rPr>
              <a:t>.)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23528" y="1052736"/>
            <a:ext cx="5184576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393 Fälle (davon 333 importiert)</a:t>
            </a:r>
            <a:endParaRPr lang="de-DE" sz="16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6 </a:t>
            </a: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Todesfälle</a:t>
            </a:r>
            <a:endParaRPr lang="de-DE" sz="1600" b="1" dirty="0" smtClean="0">
              <a:solidFill>
                <a:prstClr val="black"/>
              </a:solidFill>
              <a:latin typeface="ScalaSansPro-Bold" pitchFamily="50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Fall-Verstorbenen-Anteil: 1,5% </a:t>
            </a:r>
            <a:endParaRPr lang="de-DE" sz="16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Inzidenz / </a:t>
            </a: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6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.: 1,3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  <a:latin typeface="ScalaSansPro-Bold" pitchFamily="50" charset="0"/>
              </a:rPr>
              <a:t>Tests gesamt: 46.547/Positivrate: 0,8%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3"/>
            <a:ext cx="3808145" cy="280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https://upload.wikimedia.org/wikipedia/commons/thumb/6/65/COVID-19_outbreak_Taiwan_per_capita_cases_map.svg/1024px-COVID-19_outbreak_Taiwan_per_capita_cases_map.svg.png"/>
          <p:cNvSpPr>
            <a:spLocks noChangeAspect="1" noChangeArrowheads="1"/>
          </p:cNvSpPr>
          <p:nvPr/>
        </p:nvSpPr>
        <p:spPr bwMode="auto">
          <a:xfrm>
            <a:off x="155575" y="-2667000"/>
            <a:ext cx="389572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C:\Users\jansena\Desktop\1024px-COVID-19_outbreak_Taiwan_per_capita_cases_map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0"/>
            <a:ext cx="1844536" cy="263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4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15871" cy="385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251520" y="4365104"/>
            <a:ext cx="8424936" cy="219450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25. März: Veranstaltungen in geschlossenen Räumen mit mehr als 100 Personen und im Freien mit mehr als 500 Personen sollen ausgesetzt werden (Risikobewertungen auf der Grundlage von sechs Indikatoren)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10</a:t>
            </a:r>
            <a:r>
              <a:rPr lang="de-DE" dirty="0" smtClean="0"/>
              <a:t>. April: Aufgrund </a:t>
            </a:r>
            <a:r>
              <a:rPr lang="de-DE" dirty="0"/>
              <a:t>eines sprunghaften Anstiegs der Zahl der Verdachtsfälle </a:t>
            </a:r>
            <a:r>
              <a:rPr lang="de-DE" dirty="0" smtClean="0"/>
              <a:t>nach </a:t>
            </a:r>
            <a:r>
              <a:rPr lang="de-DE" dirty="0"/>
              <a:t>dem viertägigen </a:t>
            </a:r>
            <a:r>
              <a:rPr lang="de-DE" dirty="0" smtClean="0"/>
              <a:t>„</a:t>
            </a:r>
            <a:r>
              <a:rPr lang="de-DE" dirty="0" err="1" smtClean="0"/>
              <a:t>Tomb</a:t>
            </a:r>
            <a:r>
              <a:rPr lang="de-DE" dirty="0" smtClean="0"/>
              <a:t> </a:t>
            </a:r>
            <a:r>
              <a:rPr lang="de-DE" dirty="0" err="1"/>
              <a:t>Sweeping</a:t>
            </a:r>
            <a:r>
              <a:rPr lang="de-DE" dirty="0"/>
              <a:t> </a:t>
            </a:r>
            <a:r>
              <a:rPr lang="de-DE" dirty="0" smtClean="0"/>
              <a:t>Day“ </a:t>
            </a:r>
            <a:r>
              <a:rPr lang="de-DE" dirty="0" smtClean="0"/>
              <a:t>(</a:t>
            </a:r>
            <a:r>
              <a:rPr lang="de-DE" dirty="0" smtClean="0"/>
              <a:t>chinesisches Allerseelen) wurden </a:t>
            </a:r>
            <a:r>
              <a:rPr lang="de-DE" dirty="0"/>
              <a:t>Maßnahmen zur Kontrolle von Menschenansammlungen </a:t>
            </a:r>
            <a:r>
              <a:rPr lang="de-DE" dirty="0" smtClean="0"/>
              <a:t>an </a:t>
            </a:r>
            <a:r>
              <a:rPr lang="de-DE" dirty="0"/>
              <a:t>öffentlichen </a:t>
            </a:r>
            <a:r>
              <a:rPr lang="de-DE" dirty="0" smtClean="0"/>
              <a:t>Orten</a:t>
            </a:r>
            <a:r>
              <a:rPr lang="de-DE" dirty="0"/>
              <a:t> </a:t>
            </a:r>
            <a:r>
              <a:rPr lang="de-DE" dirty="0" smtClean="0"/>
              <a:t>( </a:t>
            </a:r>
            <a:r>
              <a:rPr lang="de-DE" dirty="0" smtClean="0"/>
              <a:t>Touristenattraktionen</a:t>
            </a:r>
            <a:r>
              <a:rPr lang="de-DE" dirty="0"/>
              <a:t>, Nationalparks, Erholungsgebiete, Nachtmärkte und </a:t>
            </a:r>
            <a:r>
              <a:rPr lang="de-DE" dirty="0" smtClean="0"/>
              <a:t>Tempel</a:t>
            </a:r>
            <a:r>
              <a:rPr lang="de-DE" dirty="0" smtClean="0"/>
              <a:t>) eingeführt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9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Hintergrund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Seit</a:t>
            </a:r>
            <a:r>
              <a:rPr lang="en-US" dirty="0"/>
              <a:t> 1995: National Health Insurance (NHI)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Bürgerversicherung</a:t>
            </a:r>
            <a:r>
              <a:rPr lang="en-US" dirty="0" smtClean="0"/>
              <a:t> </a:t>
            </a:r>
            <a:r>
              <a:rPr lang="en-US" dirty="0" smtClean="0"/>
              <a:t>(“single-payer”)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Abdeckungsgrad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&gt; 99</a:t>
            </a:r>
            <a:r>
              <a:rPr lang="en-US" dirty="0" smtClean="0"/>
              <a:t>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“Gesundheitskarte” </a:t>
            </a:r>
            <a:r>
              <a:rPr lang="en-US" dirty="0" smtClean="0"/>
              <a:t>(</a:t>
            </a:r>
            <a:r>
              <a:rPr lang="en-US" dirty="0" err="1" smtClean="0"/>
              <a:t>seit</a:t>
            </a:r>
            <a:r>
              <a:rPr lang="en-US" dirty="0" smtClean="0"/>
              <a:t> 2004)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2004</a:t>
            </a:r>
            <a:r>
              <a:rPr lang="de-DE" dirty="0" smtClean="0"/>
              <a:t>: Einrichtung des National </a:t>
            </a:r>
            <a:r>
              <a:rPr lang="de-DE" dirty="0"/>
              <a:t>Health Command Center (</a:t>
            </a:r>
            <a:r>
              <a:rPr lang="de-DE" dirty="0" smtClean="0"/>
              <a:t>NHCC) </a:t>
            </a:r>
            <a:r>
              <a:rPr lang="de-DE" dirty="0" smtClean="0"/>
              <a:t>als </a:t>
            </a:r>
            <a:r>
              <a:rPr lang="de-DE" dirty="0"/>
              <a:t>o</a:t>
            </a:r>
            <a:r>
              <a:rPr lang="de-DE" dirty="0" smtClean="0"/>
              <a:t>perative </a:t>
            </a:r>
            <a:r>
              <a:rPr lang="de-DE" dirty="0"/>
              <a:t>Kommandozentrale für die direkte Kommunikation zwischen zentralen, regionalen und lokalen </a:t>
            </a:r>
            <a:r>
              <a:rPr lang="de-DE" dirty="0" smtClean="0"/>
              <a:t>Behörden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Zentrale </a:t>
            </a:r>
            <a:r>
              <a:rPr lang="de-DE" dirty="0"/>
              <a:t>Epidemie-Kommandozentrale (CECC</a:t>
            </a:r>
            <a:r>
              <a:rPr lang="de-DE" dirty="0" smtClean="0"/>
              <a:t>) ist Teil des NHCC</a:t>
            </a:r>
            <a:endParaRPr lang="en-US" dirty="0"/>
          </a:p>
        </p:txBody>
      </p:sp>
      <p:pic>
        <p:nvPicPr>
          <p:cNvPr id="4" name="Picture 5" descr="200451812132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0808"/>
            <a:ext cx="230353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73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5888"/>
            <a:ext cx="7772400" cy="7223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NHI VPN</a:t>
            </a:r>
          </a:p>
        </p:txBody>
      </p:sp>
      <p:sp>
        <p:nvSpPr>
          <p:cNvPr id="18435" name="Freeform 3"/>
          <p:cNvSpPr>
            <a:spLocks/>
          </p:cNvSpPr>
          <p:nvPr/>
        </p:nvSpPr>
        <p:spPr bwMode="auto">
          <a:xfrm>
            <a:off x="914400" y="1066800"/>
            <a:ext cx="4667250" cy="2590800"/>
          </a:xfrm>
          <a:custGeom>
            <a:avLst/>
            <a:gdLst>
              <a:gd name="T0" fmla="*/ 2147483647 w 9252"/>
              <a:gd name="T1" fmla="*/ 2147483647 h 5854"/>
              <a:gd name="T2" fmla="*/ 2147483647 w 9252"/>
              <a:gd name="T3" fmla="*/ 2147483647 h 5854"/>
              <a:gd name="T4" fmla="*/ 2147483647 w 9252"/>
              <a:gd name="T5" fmla="*/ 2147483647 h 5854"/>
              <a:gd name="T6" fmla="*/ 2147483647 w 9252"/>
              <a:gd name="T7" fmla="*/ 2147483647 h 5854"/>
              <a:gd name="T8" fmla="*/ 2147483647 w 9252"/>
              <a:gd name="T9" fmla="*/ 2147483647 h 5854"/>
              <a:gd name="T10" fmla="*/ 2147483647 w 9252"/>
              <a:gd name="T11" fmla="*/ 2147483647 h 5854"/>
              <a:gd name="T12" fmla="*/ 2147483647 w 9252"/>
              <a:gd name="T13" fmla="*/ 2147483647 h 5854"/>
              <a:gd name="T14" fmla="*/ 2147483647 w 9252"/>
              <a:gd name="T15" fmla="*/ 2147483647 h 5854"/>
              <a:gd name="T16" fmla="*/ 2147483647 w 9252"/>
              <a:gd name="T17" fmla="*/ 2147483647 h 5854"/>
              <a:gd name="T18" fmla="*/ 2147483647 w 9252"/>
              <a:gd name="T19" fmla="*/ 2147483647 h 5854"/>
              <a:gd name="T20" fmla="*/ 2147483647 w 9252"/>
              <a:gd name="T21" fmla="*/ 2147483647 h 5854"/>
              <a:gd name="T22" fmla="*/ 2147483647 w 9252"/>
              <a:gd name="T23" fmla="*/ 2147483647 h 5854"/>
              <a:gd name="T24" fmla="*/ 2147483647 w 9252"/>
              <a:gd name="T25" fmla="*/ 2147483647 h 5854"/>
              <a:gd name="T26" fmla="*/ 2147483647 w 9252"/>
              <a:gd name="T27" fmla="*/ 2147483647 h 5854"/>
              <a:gd name="T28" fmla="*/ 2147483647 w 9252"/>
              <a:gd name="T29" fmla="*/ 2147483647 h 5854"/>
              <a:gd name="T30" fmla="*/ 2147483647 w 9252"/>
              <a:gd name="T31" fmla="*/ 2147483647 h 5854"/>
              <a:gd name="T32" fmla="*/ 2147483647 w 9252"/>
              <a:gd name="T33" fmla="*/ 2147483647 h 5854"/>
              <a:gd name="T34" fmla="*/ 2147483647 w 9252"/>
              <a:gd name="T35" fmla="*/ 2147483647 h 5854"/>
              <a:gd name="T36" fmla="*/ 2147483647 w 9252"/>
              <a:gd name="T37" fmla="*/ 2147483647 h 5854"/>
              <a:gd name="T38" fmla="*/ 2147483647 w 9252"/>
              <a:gd name="T39" fmla="*/ 2147483647 h 5854"/>
              <a:gd name="T40" fmla="*/ 2147483647 w 9252"/>
              <a:gd name="T41" fmla="*/ 2147483647 h 5854"/>
              <a:gd name="T42" fmla="*/ 2147483647 w 9252"/>
              <a:gd name="T43" fmla="*/ 2147483647 h 5854"/>
              <a:gd name="T44" fmla="*/ 2147483647 w 9252"/>
              <a:gd name="T45" fmla="*/ 2147483647 h 5854"/>
              <a:gd name="T46" fmla="*/ 2147483647 w 9252"/>
              <a:gd name="T47" fmla="*/ 2147483647 h 5854"/>
              <a:gd name="T48" fmla="*/ 2147483647 w 9252"/>
              <a:gd name="T49" fmla="*/ 2147483647 h 5854"/>
              <a:gd name="T50" fmla="*/ 2147483647 w 9252"/>
              <a:gd name="T51" fmla="*/ 2147483647 h 5854"/>
              <a:gd name="T52" fmla="*/ 2147483647 w 9252"/>
              <a:gd name="T53" fmla="*/ 2147483647 h 5854"/>
              <a:gd name="T54" fmla="*/ 2147483647 w 9252"/>
              <a:gd name="T55" fmla="*/ 2147483647 h 5854"/>
              <a:gd name="T56" fmla="*/ 2147483647 w 9252"/>
              <a:gd name="T57" fmla="*/ 2147483647 h 5854"/>
              <a:gd name="T58" fmla="*/ 2147483647 w 9252"/>
              <a:gd name="T59" fmla="*/ 2147483647 h 5854"/>
              <a:gd name="T60" fmla="*/ 2147483647 w 9252"/>
              <a:gd name="T61" fmla="*/ 2147483647 h 5854"/>
              <a:gd name="T62" fmla="*/ 2147483647 w 9252"/>
              <a:gd name="T63" fmla="*/ 2147483647 h 5854"/>
              <a:gd name="T64" fmla="*/ 2147483647 w 9252"/>
              <a:gd name="T65" fmla="*/ 2147483647 h 5854"/>
              <a:gd name="T66" fmla="*/ 2147483647 w 9252"/>
              <a:gd name="T67" fmla="*/ 2147483647 h 5854"/>
              <a:gd name="T68" fmla="*/ 2147483647 w 9252"/>
              <a:gd name="T69" fmla="*/ 2147483647 h 5854"/>
              <a:gd name="T70" fmla="*/ 2147483647 w 9252"/>
              <a:gd name="T71" fmla="*/ 2147483647 h 5854"/>
              <a:gd name="T72" fmla="*/ 2147483647 w 9252"/>
              <a:gd name="T73" fmla="*/ 2147483647 h 5854"/>
              <a:gd name="T74" fmla="*/ 2147483647 w 9252"/>
              <a:gd name="T75" fmla="*/ 2147483647 h 5854"/>
              <a:gd name="T76" fmla="*/ 2147483647 w 9252"/>
              <a:gd name="T77" fmla="*/ 2147483647 h 5854"/>
              <a:gd name="T78" fmla="*/ 2147483647 w 9252"/>
              <a:gd name="T79" fmla="*/ 2147483647 h 5854"/>
              <a:gd name="T80" fmla="*/ 2147483647 w 9252"/>
              <a:gd name="T81" fmla="*/ 2147483647 h 5854"/>
              <a:gd name="T82" fmla="*/ 2147483647 w 9252"/>
              <a:gd name="T83" fmla="*/ 2147483647 h 5854"/>
              <a:gd name="T84" fmla="*/ 2147483647 w 9252"/>
              <a:gd name="T85" fmla="*/ 2147483647 h 5854"/>
              <a:gd name="T86" fmla="*/ 2147483647 w 9252"/>
              <a:gd name="T87" fmla="*/ 2147483647 h 5854"/>
              <a:gd name="T88" fmla="*/ 2147483647 w 9252"/>
              <a:gd name="T89" fmla="*/ 2147483647 h 5854"/>
              <a:gd name="T90" fmla="*/ 2147483647 w 9252"/>
              <a:gd name="T91" fmla="*/ 2147483647 h 5854"/>
              <a:gd name="T92" fmla="*/ 2147483647 w 9252"/>
              <a:gd name="T93" fmla="*/ 2147483647 h 5854"/>
              <a:gd name="T94" fmla="*/ 2147483647 w 9252"/>
              <a:gd name="T95" fmla="*/ 2147483647 h 5854"/>
              <a:gd name="T96" fmla="*/ 2147483647 w 9252"/>
              <a:gd name="T97" fmla="*/ 2147483647 h 5854"/>
              <a:gd name="T98" fmla="*/ 2147483647 w 9252"/>
              <a:gd name="T99" fmla="*/ 2147483647 h 5854"/>
              <a:gd name="T100" fmla="*/ 2147483647 w 9252"/>
              <a:gd name="T101" fmla="*/ 2147483647 h 5854"/>
              <a:gd name="T102" fmla="*/ 2147483647 w 9252"/>
              <a:gd name="T103" fmla="*/ 2147483647 h 5854"/>
              <a:gd name="T104" fmla="*/ 2147483647 w 9252"/>
              <a:gd name="T105" fmla="*/ 2147483647 h 5854"/>
              <a:gd name="T106" fmla="*/ 2147483647 w 9252"/>
              <a:gd name="T107" fmla="*/ 2147483647 h 5854"/>
              <a:gd name="T108" fmla="*/ 2147483647 w 9252"/>
              <a:gd name="T109" fmla="*/ 2147483647 h 5854"/>
              <a:gd name="T110" fmla="*/ 2147483647 w 9252"/>
              <a:gd name="T111" fmla="*/ 2147483647 h 5854"/>
              <a:gd name="T112" fmla="*/ 2147483647 w 9252"/>
              <a:gd name="T113" fmla="*/ 2147483647 h 585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252"/>
              <a:gd name="T172" fmla="*/ 0 h 5854"/>
              <a:gd name="T173" fmla="*/ 9252 w 9252"/>
              <a:gd name="T174" fmla="*/ 5854 h 585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252" h="5854">
                <a:moveTo>
                  <a:pt x="1360" y="4344"/>
                </a:moveTo>
                <a:lnTo>
                  <a:pt x="1388" y="4409"/>
                </a:lnTo>
                <a:lnTo>
                  <a:pt x="1418" y="4473"/>
                </a:lnTo>
                <a:lnTo>
                  <a:pt x="1447" y="4536"/>
                </a:lnTo>
                <a:lnTo>
                  <a:pt x="1478" y="4597"/>
                </a:lnTo>
                <a:lnTo>
                  <a:pt x="1510" y="4658"/>
                </a:lnTo>
                <a:lnTo>
                  <a:pt x="1544" y="4717"/>
                </a:lnTo>
                <a:lnTo>
                  <a:pt x="1577" y="4775"/>
                </a:lnTo>
                <a:lnTo>
                  <a:pt x="1612" y="4831"/>
                </a:lnTo>
                <a:lnTo>
                  <a:pt x="1647" y="4886"/>
                </a:lnTo>
                <a:lnTo>
                  <a:pt x="1684" y="4939"/>
                </a:lnTo>
                <a:lnTo>
                  <a:pt x="1722" y="4991"/>
                </a:lnTo>
                <a:lnTo>
                  <a:pt x="1759" y="5041"/>
                </a:lnTo>
                <a:lnTo>
                  <a:pt x="1799" y="5090"/>
                </a:lnTo>
                <a:lnTo>
                  <a:pt x="1838" y="5137"/>
                </a:lnTo>
                <a:lnTo>
                  <a:pt x="1878" y="5183"/>
                </a:lnTo>
                <a:lnTo>
                  <a:pt x="1920" y="5229"/>
                </a:lnTo>
                <a:lnTo>
                  <a:pt x="1962" y="5272"/>
                </a:lnTo>
                <a:lnTo>
                  <a:pt x="2006" y="5313"/>
                </a:lnTo>
                <a:lnTo>
                  <a:pt x="2049" y="5353"/>
                </a:lnTo>
                <a:lnTo>
                  <a:pt x="2093" y="5392"/>
                </a:lnTo>
                <a:lnTo>
                  <a:pt x="2138" y="5430"/>
                </a:lnTo>
                <a:lnTo>
                  <a:pt x="2182" y="5466"/>
                </a:lnTo>
                <a:lnTo>
                  <a:pt x="2229" y="5500"/>
                </a:lnTo>
                <a:lnTo>
                  <a:pt x="2275" y="5533"/>
                </a:lnTo>
                <a:lnTo>
                  <a:pt x="2322" y="5564"/>
                </a:lnTo>
                <a:lnTo>
                  <a:pt x="2370" y="5593"/>
                </a:lnTo>
                <a:lnTo>
                  <a:pt x="2418" y="5621"/>
                </a:lnTo>
                <a:lnTo>
                  <a:pt x="2465" y="5648"/>
                </a:lnTo>
                <a:lnTo>
                  <a:pt x="2514" y="5673"/>
                </a:lnTo>
                <a:lnTo>
                  <a:pt x="2563" y="5697"/>
                </a:lnTo>
                <a:lnTo>
                  <a:pt x="2614" y="5719"/>
                </a:lnTo>
                <a:lnTo>
                  <a:pt x="2664" y="5738"/>
                </a:lnTo>
                <a:lnTo>
                  <a:pt x="2715" y="5758"/>
                </a:lnTo>
                <a:lnTo>
                  <a:pt x="2765" y="5774"/>
                </a:lnTo>
                <a:lnTo>
                  <a:pt x="2816" y="5790"/>
                </a:lnTo>
                <a:lnTo>
                  <a:pt x="2867" y="5803"/>
                </a:lnTo>
                <a:lnTo>
                  <a:pt x="2918" y="5815"/>
                </a:lnTo>
                <a:lnTo>
                  <a:pt x="2970" y="5826"/>
                </a:lnTo>
                <a:lnTo>
                  <a:pt x="3023" y="5835"/>
                </a:lnTo>
                <a:lnTo>
                  <a:pt x="3075" y="5842"/>
                </a:lnTo>
                <a:lnTo>
                  <a:pt x="3126" y="5848"/>
                </a:lnTo>
                <a:lnTo>
                  <a:pt x="3178" y="5851"/>
                </a:lnTo>
                <a:lnTo>
                  <a:pt x="3232" y="5852"/>
                </a:lnTo>
                <a:lnTo>
                  <a:pt x="3285" y="5854"/>
                </a:lnTo>
                <a:lnTo>
                  <a:pt x="3337" y="5852"/>
                </a:lnTo>
                <a:lnTo>
                  <a:pt x="3390" y="5849"/>
                </a:lnTo>
                <a:lnTo>
                  <a:pt x="3442" y="5843"/>
                </a:lnTo>
                <a:lnTo>
                  <a:pt x="3495" y="5837"/>
                </a:lnTo>
                <a:lnTo>
                  <a:pt x="3548" y="5829"/>
                </a:lnTo>
                <a:lnTo>
                  <a:pt x="3600" y="5818"/>
                </a:lnTo>
                <a:lnTo>
                  <a:pt x="3653" y="5806"/>
                </a:lnTo>
                <a:lnTo>
                  <a:pt x="3705" y="5793"/>
                </a:lnTo>
                <a:lnTo>
                  <a:pt x="3758" y="5778"/>
                </a:lnTo>
                <a:lnTo>
                  <a:pt x="3810" y="5761"/>
                </a:lnTo>
                <a:lnTo>
                  <a:pt x="3862" y="5741"/>
                </a:lnTo>
                <a:lnTo>
                  <a:pt x="3914" y="5721"/>
                </a:lnTo>
                <a:lnTo>
                  <a:pt x="3966" y="5698"/>
                </a:lnTo>
                <a:lnTo>
                  <a:pt x="4017" y="5673"/>
                </a:lnTo>
                <a:lnTo>
                  <a:pt x="4068" y="5647"/>
                </a:lnTo>
                <a:lnTo>
                  <a:pt x="4120" y="5618"/>
                </a:lnTo>
                <a:lnTo>
                  <a:pt x="4170" y="5589"/>
                </a:lnTo>
                <a:lnTo>
                  <a:pt x="4220" y="5556"/>
                </a:lnTo>
                <a:lnTo>
                  <a:pt x="4270" y="5522"/>
                </a:lnTo>
                <a:lnTo>
                  <a:pt x="4320" y="5487"/>
                </a:lnTo>
                <a:lnTo>
                  <a:pt x="4359" y="5457"/>
                </a:lnTo>
                <a:lnTo>
                  <a:pt x="4400" y="5424"/>
                </a:lnTo>
                <a:lnTo>
                  <a:pt x="4439" y="5392"/>
                </a:lnTo>
                <a:lnTo>
                  <a:pt x="4477" y="5358"/>
                </a:lnTo>
                <a:lnTo>
                  <a:pt x="4515" y="5322"/>
                </a:lnTo>
                <a:lnTo>
                  <a:pt x="4552" y="5287"/>
                </a:lnTo>
                <a:lnTo>
                  <a:pt x="4590" y="5248"/>
                </a:lnTo>
                <a:lnTo>
                  <a:pt x="4627" y="5211"/>
                </a:lnTo>
                <a:lnTo>
                  <a:pt x="4670" y="5257"/>
                </a:lnTo>
                <a:lnTo>
                  <a:pt x="4715" y="5302"/>
                </a:lnTo>
                <a:lnTo>
                  <a:pt x="4761" y="5345"/>
                </a:lnTo>
                <a:lnTo>
                  <a:pt x="4807" y="5386"/>
                </a:lnTo>
                <a:lnTo>
                  <a:pt x="4854" y="5426"/>
                </a:lnTo>
                <a:lnTo>
                  <a:pt x="4900" y="5463"/>
                </a:lnTo>
                <a:lnTo>
                  <a:pt x="4947" y="5499"/>
                </a:lnTo>
                <a:lnTo>
                  <a:pt x="4996" y="5533"/>
                </a:lnTo>
                <a:lnTo>
                  <a:pt x="5044" y="5565"/>
                </a:lnTo>
                <a:lnTo>
                  <a:pt x="5093" y="5596"/>
                </a:lnTo>
                <a:lnTo>
                  <a:pt x="5142" y="5624"/>
                </a:lnTo>
                <a:lnTo>
                  <a:pt x="5193" y="5652"/>
                </a:lnTo>
                <a:lnTo>
                  <a:pt x="5243" y="5678"/>
                </a:lnTo>
                <a:lnTo>
                  <a:pt x="5293" y="5701"/>
                </a:lnTo>
                <a:lnTo>
                  <a:pt x="5344" y="5724"/>
                </a:lnTo>
                <a:lnTo>
                  <a:pt x="5394" y="5743"/>
                </a:lnTo>
                <a:lnTo>
                  <a:pt x="5446" y="5762"/>
                </a:lnTo>
                <a:lnTo>
                  <a:pt x="5497" y="5778"/>
                </a:lnTo>
                <a:lnTo>
                  <a:pt x="5548" y="5793"/>
                </a:lnTo>
                <a:lnTo>
                  <a:pt x="5600" y="5806"/>
                </a:lnTo>
                <a:lnTo>
                  <a:pt x="5652" y="5818"/>
                </a:lnTo>
                <a:lnTo>
                  <a:pt x="5704" y="5829"/>
                </a:lnTo>
                <a:lnTo>
                  <a:pt x="5756" y="5836"/>
                </a:lnTo>
                <a:lnTo>
                  <a:pt x="5809" y="5843"/>
                </a:lnTo>
                <a:lnTo>
                  <a:pt x="5861" y="5848"/>
                </a:lnTo>
                <a:lnTo>
                  <a:pt x="5913" y="5851"/>
                </a:lnTo>
                <a:lnTo>
                  <a:pt x="5966" y="5852"/>
                </a:lnTo>
                <a:lnTo>
                  <a:pt x="6018" y="5852"/>
                </a:lnTo>
                <a:lnTo>
                  <a:pt x="6069" y="5851"/>
                </a:lnTo>
                <a:lnTo>
                  <a:pt x="6123" y="5846"/>
                </a:lnTo>
                <a:lnTo>
                  <a:pt x="6175" y="5842"/>
                </a:lnTo>
                <a:lnTo>
                  <a:pt x="6226" y="5835"/>
                </a:lnTo>
                <a:lnTo>
                  <a:pt x="6278" y="5827"/>
                </a:lnTo>
                <a:lnTo>
                  <a:pt x="6330" y="5817"/>
                </a:lnTo>
                <a:lnTo>
                  <a:pt x="6382" y="5805"/>
                </a:lnTo>
                <a:lnTo>
                  <a:pt x="6432" y="5790"/>
                </a:lnTo>
                <a:lnTo>
                  <a:pt x="6484" y="5775"/>
                </a:lnTo>
                <a:lnTo>
                  <a:pt x="6535" y="5759"/>
                </a:lnTo>
                <a:lnTo>
                  <a:pt x="6585" y="5740"/>
                </a:lnTo>
                <a:lnTo>
                  <a:pt x="6635" y="5721"/>
                </a:lnTo>
                <a:lnTo>
                  <a:pt x="6686" y="5698"/>
                </a:lnTo>
                <a:lnTo>
                  <a:pt x="6735" y="5675"/>
                </a:lnTo>
                <a:lnTo>
                  <a:pt x="6784" y="5649"/>
                </a:lnTo>
                <a:lnTo>
                  <a:pt x="6833" y="5623"/>
                </a:lnTo>
                <a:lnTo>
                  <a:pt x="6880" y="5595"/>
                </a:lnTo>
                <a:lnTo>
                  <a:pt x="6928" y="5565"/>
                </a:lnTo>
                <a:lnTo>
                  <a:pt x="6976" y="5534"/>
                </a:lnTo>
                <a:lnTo>
                  <a:pt x="7023" y="5501"/>
                </a:lnTo>
                <a:lnTo>
                  <a:pt x="7070" y="5466"/>
                </a:lnTo>
                <a:lnTo>
                  <a:pt x="7116" y="5430"/>
                </a:lnTo>
                <a:lnTo>
                  <a:pt x="7161" y="5392"/>
                </a:lnTo>
                <a:lnTo>
                  <a:pt x="7205" y="5352"/>
                </a:lnTo>
                <a:lnTo>
                  <a:pt x="7249" y="5312"/>
                </a:lnTo>
                <a:lnTo>
                  <a:pt x="7292" y="5269"/>
                </a:lnTo>
                <a:lnTo>
                  <a:pt x="7336" y="5225"/>
                </a:lnTo>
                <a:lnTo>
                  <a:pt x="7378" y="5179"/>
                </a:lnTo>
                <a:lnTo>
                  <a:pt x="7418" y="5131"/>
                </a:lnTo>
                <a:lnTo>
                  <a:pt x="7459" y="5083"/>
                </a:lnTo>
                <a:lnTo>
                  <a:pt x="7500" y="5032"/>
                </a:lnTo>
                <a:lnTo>
                  <a:pt x="7539" y="4979"/>
                </a:lnTo>
                <a:lnTo>
                  <a:pt x="7577" y="4926"/>
                </a:lnTo>
                <a:lnTo>
                  <a:pt x="7614" y="4871"/>
                </a:lnTo>
                <a:lnTo>
                  <a:pt x="7651" y="4813"/>
                </a:lnTo>
                <a:lnTo>
                  <a:pt x="7686" y="4755"/>
                </a:lnTo>
                <a:lnTo>
                  <a:pt x="7715" y="4707"/>
                </a:lnTo>
                <a:lnTo>
                  <a:pt x="7742" y="4656"/>
                </a:lnTo>
                <a:lnTo>
                  <a:pt x="7770" y="4606"/>
                </a:lnTo>
                <a:lnTo>
                  <a:pt x="7795" y="4556"/>
                </a:lnTo>
                <a:lnTo>
                  <a:pt x="7820" y="4504"/>
                </a:lnTo>
                <a:lnTo>
                  <a:pt x="7846" y="4451"/>
                </a:lnTo>
                <a:lnTo>
                  <a:pt x="7869" y="4397"/>
                </a:lnTo>
                <a:lnTo>
                  <a:pt x="7892" y="4344"/>
                </a:lnTo>
                <a:lnTo>
                  <a:pt x="7946" y="4360"/>
                </a:lnTo>
                <a:lnTo>
                  <a:pt x="8001" y="4374"/>
                </a:lnTo>
                <a:lnTo>
                  <a:pt x="8056" y="4382"/>
                </a:lnTo>
                <a:lnTo>
                  <a:pt x="8109" y="4388"/>
                </a:lnTo>
                <a:lnTo>
                  <a:pt x="8164" y="4390"/>
                </a:lnTo>
                <a:lnTo>
                  <a:pt x="8217" y="4388"/>
                </a:lnTo>
                <a:lnTo>
                  <a:pt x="8270" y="4382"/>
                </a:lnTo>
                <a:lnTo>
                  <a:pt x="8323" y="4374"/>
                </a:lnTo>
                <a:lnTo>
                  <a:pt x="8375" y="4362"/>
                </a:lnTo>
                <a:lnTo>
                  <a:pt x="8427" y="4347"/>
                </a:lnTo>
                <a:lnTo>
                  <a:pt x="8477" y="4328"/>
                </a:lnTo>
                <a:lnTo>
                  <a:pt x="8528" y="4305"/>
                </a:lnTo>
                <a:lnTo>
                  <a:pt x="8577" y="4280"/>
                </a:lnTo>
                <a:lnTo>
                  <a:pt x="8624" y="4252"/>
                </a:lnTo>
                <a:lnTo>
                  <a:pt x="8671" y="4221"/>
                </a:lnTo>
                <a:lnTo>
                  <a:pt x="8717" y="4187"/>
                </a:lnTo>
                <a:lnTo>
                  <a:pt x="8760" y="4150"/>
                </a:lnTo>
                <a:lnTo>
                  <a:pt x="8804" y="4110"/>
                </a:lnTo>
                <a:lnTo>
                  <a:pt x="8846" y="4067"/>
                </a:lnTo>
                <a:lnTo>
                  <a:pt x="8885" y="4021"/>
                </a:lnTo>
                <a:lnTo>
                  <a:pt x="8924" y="3974"/>
                </a:lnTo>
                <a:lnTo>
                  <a:pt x="8961" y="3924"/>
                </a:lnTo>
                <a:lnTo>
                  <a:pt x="8996" y="3870"/>
                </a:lnTo>
                <a:lnTo>
                  <a:pt x="9029" y="3816"/>
                </a:lnTo>
                <a:lnTo>
                  <a:pt x="9060" y="3758"/>
                </a:lnTo>
                <a:lnTo>
                  <a:pt x="9089" y="3697"/>
                </a:lnTo>
                <a:lnTo>
                  <a:pt x="9116" y="3635"/>
                </a:lnTo>
                <a:lnTo>
                  <a:pt x="9141" y="3570"/>
                </a:lnTo>
                <a:lnTo>
                  <a:pt x="9164" y="3503"/>
                </a:lnTo>
                <a:lnTo>
                  <a:pt x="9185" y="3435"/>
                </a:lnTo>
                <a:lnTo>
                  <a:pt x="9203" y="3364"/>
                </a:lnTo>
                <a:lnTo>
                  <a:pt x="9218" y="3293"/>
                </a:lnTo>
                <a:lnTo>
                  <a:pt x="9225" y="3247"/>
                </a:lnTo>
                <a:lnTo>
                  <a:pt x="9232" y="3203"/>
                </a:lnTo>
                <a:lnTo>
                  <a:pt x="9239" y="3157"/>
                </a:lnTo>
                <a:lnTo>
                  <a:pt x="9244" y="3111"/>
                </a:lnTo>
                <a:lnTo>
                  <a:pt x="9248" y="3065"/>
                </a:lnTo>
                <a:lnTo>
                  <a:pt x="9251" y="3019"/>
                </a:lnTo>
                <a:lnTo>
                  <a:pt x="9252" y="2973"/>
                </a:lnTo>
                <a:lnTo>
                  <a:pt x="9252" y="2927"/>
                </a:lnTo>
                <a:lnTo>
                  <a:pt x="9251" y="2852"/>
                </a:lnTo>
                <a:lnTo>
                  <a:pt x="9246" y="2776"/>
                </a:lnTo>
                <a:lnTo>
                  <a:pt x="9239" y="2704"/>
                </a:lnTo>
                <a:lnTo>
                  <a:pt x="9230" y="2631"/>
                </a:lnTo>
                <a:lnTo>
                  <a:pt x="9218" y="2562"/>
                </a:lnTo>
                <a:lnTo>
                  <a:pt x="9203" y="2492"/>
                </a:lnTo>
                <a:lnTo>
                  <a:pt x="9186" y="2424"/>
                </a:lnTo>
                <a:lnTo>
                  <a:pt x="9167" y="2358"/>
                </a:lnTo>
                <a:lnTo>
                  <a:pt x="9146" y="2292"/>
                </a:lnTo>
                <a:lnTo>
                  <a:pt x="9120" y="2229"/>
                </a:lnTo>
                <a:lnTo>
                  <a:pt x="9095" y="2168"/>
                </a:lnTo>
                <a:lnTo>
                  <a:pt x="9067" y="2109"/>
                </a:lnTo>
                <a:lnTo>
                  <a:pt x="9036" y="2051"/>
                </a:lnTo>
                <a:lnTo>
                  <a:pt x="9004" y="1996"/>
                </a:lnTo>
                <a:lnTo>
                  <a:pt x="8969" y="1943"/>
                </a:lnTo>
                <a:lnTo>
                  <a:pt x="8934" y="1893"/>
                </a:lnTo>
                <a:lnTo>
                  <a:pt x="8896" y="1844"/>
                </a:lnTo>
                <a:lnTo>
                  <a:pt x="8856" y="1798"/>
                </a:lnTo>
                <a:lnTo>
                  <a:pt x="8815" y="1754"/>
                </a:lnTo>
                <a:lnTo>
                  <a:pt x="8773" y="1714"/>
                </a:lnTo>
                <a:lnTo>
                  <a:pt x="8728" y="1675"/>
                </a:lnTo>
                <a:lnTo>
                  <a:pt x="8682" y="1640"/>
                </a:lnTo>
                <a:lnTo>
                  <a:pt x="8636" y="1609"/>
                </a:lnTo>
                <a:lnTo>
                  <a:pt x="8588" y="1579"/>
                </a:lnTo>
                <a:lnTo>
                  <a:pt x="8538" y="1552"/>
                </a:lnTo>
                <a:lnTo>
                  <a:pt x="8487" y="1529"/>
                </a:lnTo>
                <a:lnTo>
                  <a:pt x="8435" y="1509"/>
                </a:lnTo>
                <a:lnTo>
                  <a:pt x="8383" y="1493"/>
                </a:lnTo>
                <a:lnTo>
                  <a:pt x="8329" y="1480"/>
                </a:lnTo>
                <a:lnTo>
                  <a:pt x="8274" y="1471"/>
                </a:lnTo>
                <a:lnTo>
                  <a:pt x="8220" y="1465"/>
                </a:lnTo>
                <a:lnTo>
                  <a:pt x="8164" y="1463"/>
                </a:lnTo>
                <a:lnTo>
                  <a:pt x="8147" y="1463"/>
                </a:lnTo>
                <a:lnTo>
                  <a:pt x="8129" y="1465"/>
                </a:lnTo>
                <a:lnTo>
                  <a:pt x="8095" y="1466"/>
                </a:lnTo>
                <a:lnTo>
                  <a:pt x="8061" y="1471"/>
                </a:lnTo>
                <a:lnTo>
                  <a:pt x="8026" y="1475"/>
                </a:lnTo>
                <a:lnTo>
                  <a:pt x="7993" y="1481"/>
                </a:lnTo>
                <a:lnTo>
                  <a:pt x="7959" y="1490"/>
                </a:lnTo>
                <a:lnTo>
                  <a:pt x="7925" y="1499"/>
                </a:lnTo>
                <a:lnTo>
                  <a:pt x="7892" y="1511"/>
                </a:lnTo>
                <a:lnTo>
                  <a:pt x="7864" y="1444"/>
                </a:lnTo>
                <a:lnTo>
                  <a:pt x="7834" y="1381"/>
                </a:lnTo>
                <a:lnTo>
                  <a:pt x="7805" y="1317"/>
                </a:lnTo>
                <a:lnTo>
                  <a:pt x="7774" y="1256"/>
                </a:lnTo>
                <a:lnTo>
                  <a:pt x="7742" y="1196"/>
                </a:lnTo>
                <a:lnTo>
                  <a:pt x="7710" y="1136"/>
                </a:lnTo>
                <a:lnTo>
                  <a:pt x="7675" y="1079"/>
                </a:lnTo>
                <a:lnTo>
                  <a:pt x="7641" y="1022"/>
                </a:lnTo>
                <a:lnTo>
                  <a:pt x="7605" y="968"/>
                </a:lnTo>
                <a:lnTo>
                  <a:pt x="7568" y="914"/>
                </a:lnTo>
                <a:lnTo>
                  <a:pt x="7530" y="862"/>
                </a:lnTo>
                <a:lnTo>
                  <a:pt x="7493" y="812"/>
                </a:lnTo>
                <a:lnTo>
                  <a:pt x="7453" y="763"/>
                </a:lnTo>
                <a:lnTo>
                  <a:pt x="7414" y="716"/>
                </a:lnTo>
                <a:lnTo>
                  <a:pt x="7374" y="670"/>
                </a:lnTo>
                <a:lnTo>
                  <a:pt x="7332" y="624"/>
                </a:lnTo>
                <a:lnTo>
                  <a:pt x="7290" y="581"/>
                </a:lnTo>
                <a:lnTo>
                  <a:pt x="7246" y="540"/>
                </a:lnTo>
                <a:lnTo>
                  <a:pt x="7203" y="500"/>
                </a:lnTo>
                <a:lnTo>
                  <a:pt x="7159" y="461"/>
                </a:lnTo>
                <a:lnTo>
                  <a:pt x="7114" y="423"/>
                </a:lnTo>
                <a:lnTo>
                  <a:pt x="7070" y="387"/>
                </a:lnTo>
                <a:lnTo>
                  <a:pt x="7023" y="353"/>
                </a:lnTo>
                <a:lnTo>
                  <a:pt x="6977" y="321"/>
                </a:lnTo>
                <a:lnTo>
                  <a:pt x="6930" y="290"/>
                </a:lnTo>
                <a:lnTo>
                  <a:pt x="6882" y="260"/>
                </a:lnTo>
                <a:lnTo>
                  <a:pt x="6834" y="232"/>
                </a:lnTo>
                <a:lnTo>
                  <a:pt x="6787" y="205"/>
                </a:lnTo>
                <a:lnTo>
                  <a:pt x="6738" y="180"/>
                </a:lnTo>
                <a:lnTo>
                  <a:pt x="6689" y="156"/>
                </a:lnTo>
                <a:lnTo>
                  <a:pt x="6638" y="134"/>
                </a:lnTo>
                <a:lnTo>
                  <a:pt x="6588" y="115"/>
                </a:lnTo>
                <a:lnTo>
                  <a:pt x="6539" y="96"/>
                </a:lnTo>
                <a:lnTo>
                  <a:pt x="6487" y="79"/>
                </a:lnTo>
                <a:lnTo>
                  <a:pt x="6436" y="63"/>
                </a:lnTo>
                <a:lnTo>
                  <a:pt x="6385" y="50"/>
                </a:lnTo>
                <a:lnTo>
                  <a:pt x="6334" y="38"/>
                </a:lnTo>
                <a:lnTo>
                  <a:pt x="6282" y="28"/>
                </a:lnTo>
                <a:lnTo>
                  <a:pt x="6231" y="19"/>
                </a:lnTo>
                <a:lnTo>
                  <a:pt x="6177" y="11"/>
                </a:lnTo>
                <a:lnTo>
                  <a:pt x="6125" y="5"/>
                </a:lnTo>
                <a:lnTo>
                  <a:pt x="6074" y="2"/>
                </a:lnTo>
                <a:lnTo>
                  <a:pt x="6020" y="1"/>
                </a:lnTo>
                <a:lnTo>
                  <a:pt x="5969" y="0"/>
                </a:lnTo>
                <a:lnTo>
                  <a:pt x="5915" y="1"/>
                </a:lnTo>
                <a:lnTo>
                  <a:pt x="5862" y="4"/>
                </a:lnTo>
                <a:lnTo>
                  <a:pt x="5810" y="10"/>
                </a:lnTo>
                <a:lnTo>
                  <a:pt x="5757" y="16"/>
                </a:lnTo>
                <a:lnTo>
                  <a:pt x="5704" y="25"/>
                </a:lnTo>
                <a:lnTo>
                  <a:pt x="5652" y="35"/>
                </a:lnTo>
                <a:lnTo>
                  <a:pt x="5599" y="47"/>
                </a:lnTo>
                <a:lnTo>
                  <a:pt x="5547" y="60"/>
                </a:lnTo>
                <a:lnTo>
                  <a:pt x="5494" y="75"/>
                </a:lnTo>
                <a:lnTo>
                  <a:pt x="5442" y="93"/>
                </a:lnTo>
                <a:lnTo>
                  <a:pt x="5390" y="112"/>
                </a:lnTo>
                <a:lnTo>
                  <a:pt x="5338" y="133"/>
                </a:lnTo>
                <a:lnTo>
                  <a:pt x="5286" y="155"/>
                </a:lnTo>
                <a:lnTo>
                  <a:pt x="5235" y="180"/>
                </a:lnTo>
                <a:lnTo>
                  <a:pt x="5184" y="207"/>
                </a:lnTo>
                <a:lnTo>
                  <a:pt x="5132" y="235"/>
                </a:lnTo>
                <a:lnTo>
                  <a:pt x="5082" y="264"/>
                </a:lnTo>
                <a:lnTo>
                  <a:pt x="5032" y="297"/>
                </a:lnTo>
                <a:lnTo>
                  <a:pt x="4982" y="331"/>
                </a:lnTo>
                <a:lnTo>
                  <a:pt x="4933" y="367"/>
                </a:lnTo>
                <a:lnTo>
                  <a:pt x="4893" y="396"/>
                </a:lnTo>
                <a:lnTo>
                  <a:pt x="4852" y="429"/>
                </a:lnTo>
                <a:lnTo>
                  <a:pt x="4814" y="461"/>
                </a:lnTo>
                <a:lnTo>
                  <a:pt x="4775" y="495"/>
                </a:lnTo>
                <a:lnTo>
                  <a:pt x="4737" y="531"/>
                </a:lnTo>
                <a:lnTo>
                  <a:pt x="4700" y="566"/>
                </a:lnTo>
                <a:lnTo>
                  <a:pt x="4663" y="605"/>
                </a:lnTo>
                <a:lnTo>
                  <a:pt x="4627" y="643"/>
                </a:lnTo>
                <a:lnTo>
                  <a:pt x="4582" y="596"/>
                </a:lnTo>
                <a:lnTo>
                  <a:pt x="4537" y="552"/>
                </a:lnTo>
                <a:lnTo>
                  <a:pt x="4491" y="509"/>
                </a:lnTo>
                <a:lnTo>
                  <a:pt x="4445" y="467"/>
                </a:lnTo>
                <a:lnTo>
                  <a:pt x="4398" y="429"/>
                </a:lnTo>
                <a:lnTo>
                  <a:pt x="4352" y="390"/>
                </a:lnTo>
                <a:lnTo>
                  <a:pt x="4305" y="355"/>
                </a:lnTo>
                <a:lnTo>
                  <a:pt x="4255" y="321"/>
                </a:lnTo>
                <a:lnTo>
                  <a:pt x="4208" y="288"/>
                </a:lnTo>
                <a:lnTo>
                  <a:pt x="4159" y="257"/>
                </a:lnTo>
                <a:lnTo>
                  <a:pt x="4110" y="229"/>
                </a:lnTo>
                <a:lnTo>
                  <a:pt x="4059" y="201"/>
                </a:lnTo>
                <a:lnTo>
                  <a:pt x="4009" y="176"/>
                </a:lnTo>
                <a:lnTo>
                  <a:pt x="3959" y="152"/>
                </a:lnTo>
                <a:lnTo>
                  <a:pt x="3908" y="130"/>
                </a:lnTo>
                <a:lnTo>
                  <a:pt x="3858" y="111"/>
                </a:lnTo>
                <a:lnTo>
                  <a:pt x="3806" y="91"/>
                </a:lnTo>
                <a:lnTo>
                  <a:pt x="3755" y="75"/>
                </a:lnTo>
                <a:lnTo>
                  <a:pt x="3704" y="60"/>
                </a:lnTo>
                <a:lnTo>
                  <a:pt x="3652" y="47"/>
                </a:lnTo>
                <a:lnTo>
                  <a:pt x="3600" y="35"/>
                </a:lnTo>
                <a:lnTo>
                  <a:pt x="3548" y="25"/>
                </a:lnTo>
                <a:lnTo>
                  <a:pt x="3496" y="17"/>
                </a:lnTo>
                <a:lnTo>
                  <a:pt x="3443" y="10"/>
                </a:lnTo>
                <a:lnTo>
                  <a:pt x="3391" y="5"/>
                </a:lnTo>
                <a:lnTo>
                  <a:pt x="3339" y="2"/>
                </a:lnTo>
                <a:lnTo>
                  <a:pt x="3286" y="1"/>
                </a:lnTo>
                <a:lnTo>
                  <a:pt x="3234" y="1"/>
                </a:lnTo>
                <a:lnTo>
                  <a:pt x="3183" y="2"/>
                </a:lnTo>
                <a:lnTo>
                  <a:pt x="3129" y="7"/>
                </a:lnTo>
                <a:lnTo>
                  <a:pt x="3077" y="11"/>
                </a:lnTo>
                <a:lnTo>
                  <a:pt x="3026" y="19"/>
                </a:lnTo>
                <a:lnTo>
                  <a:pt x="2974" y="28"/>
                </a:lnTo>
                <a:lnTo>
                  <a:pt x="2922" y="37"/>
                </a:lnTo>
                <a:lnTo>
                  <a:pt x="2870" y="48"/>
                </a:lnTo>
                <a:lnTo>
                  <a:pt x="2820" y="63"/>
                </a:lnTo>
                <a:lnTo>
                  <a:pt x="2768" y="78"/>
                </a:lnTo>
                <a:lnTo>
                  <a:pt x="2717" y="94"/>
                </a:lnTo>
                <a:lnTo>
                  <a:pt x="2667" y="114"/>
                </a:lnTo>
                <a:lnTo>
                  <a:pt x="2617" y="133"/>
                </a:lnTo>
                <a:lnTo>
                  <a:pt x="2568" y="155"/>
                </a:lnTo>
                <a:lnTo>
                  <a:pt x="2517" y="179"/>
                </a:lnTo>
                <a:lnTo>
                  <a:pt x="2468" y="204"/>
                </a:lnTo>
                <a:lnTo>
                  <a:pt x="2419" y="230"/>
                </a:lnTo>
                <a:lnTo>
                  <a:pt x="2371" y="259"/>
                </a:lnTo>
                <a:lnTo>
                  <a:pt x="2324" y="288"/>
                </a:lnTo>
                <a:lnTo>
                  <a:pt x="2276" y="319"/>
                </a:lnTo>
                <a:lnTo>
                  <a:pt x="2229" y="352"/>
                </a:lnTo>
                <a:lnTo>
                  <a:pt x="2182" y="387"/>
                </a:lnTo>
                <a:lnTo>
                  <a:pt x="2136" y="423"/>
                </a:lnTo>
                <a:lnTo>
                  <a:pt x="2091" y="461"/>
                </a:lnTo>
                <a:lnTo>
                  <a:pt x="2047" y="501"/>
                </a:lnTo>
                <a:lnTo>
                  <a:pt x="2003" y="541"/>
                </a:lnTo>
                <a:lnTo>
                  <a:pt x="1960" y="584"/>
                </a:lnTo>
                <a:lnTo>
                  <a:pt x="1916" y="629"/>
                </a:lnTo>
                <a:lnTo>
                  <a:pt x="1874" y="675"/>
                </a:lnTo>
                <a:lnTo>
                  <a:pt x="1834" y="722"/>
                </a:lnTo>
                <a:lnTo>
                  <a:pt x="1793" y="771"/>
                </a:lnTo>
                <a:lnTo>
                  <a:pt x="1752" y="821"/>
                </a:lnTo>
                <a:lnTo>
                  <a:pt x="1713" y="874"/>
                </a:lnTo>
                <a:lnTo>
                  <a:pt x="1675" y="928"/>
                </a:lnTo>
                <a:lnTo>
                  <a:pt x="1637" y="982"/>
                </a:lnTo>
                <a:lnTo>
                  <a:pt x="1601" y="1040"/>
                </a:lnTo>
                <a:lnTo>
                  <a:pt x="1566" y="1098"/>
                </a:lnTo>
                <a:lnTo>
                  <a:pt x="1537" y="1147"/>
                </a:lnTo>
                <a:lnTo>
                  <a:pt x="1510" y="1197"/>
                </a:lnTo>
                <a:lnTo>
                  <a:pt x="1482" y="1247"/>
                </a:lnTo>
                <a:lnTo>
                  <a:pt x="1457" y="1298"/>
                </a:lnTo>
                <a:lnTo>
                  <a:pt x="1432" y="1349"/>
                </a:lnTo>
                <a:lnTo>
                  <a:pt x="1406" y="1403"/>
                </a:lnTo>
                <a:lnTo>
                  <a:pt x="1384" y="1456"/>
                </a:lnTo>
                <a:lnTo>
                  <a:pt x="1360" y="1511"/>
                </a:lnTo>
                <a:lnTo>
                  <a:pt x="1306" y="1493"/>
                </a:lnTo>
                <a:lnTo>
                  <a:pt x="1251" y="1480"/>
                </a:lnTo>
                <a:lnTo>
                  <a:pt x="1196" y="1471"/>
                </a:lnTo>
                <a:lnTo>
                  <a:pt x="1143" y="1465"/>
                </a:lnTo>
                <a:lnTo>
                  <a:pt x="1088" y="1463"/>
                </a:lnTo>
                <a:lnTo>
                  <a:pt x="1035" y="1465"/>
                </a:lnTo>
                <a:lnTo>
                  <a:pt x="982" y="1471"/>
                </a:lnTo>
                <a:lnTo>
                  <a:pt x="929" y="1480"/>
                </a:lnTo>
                <a:lnTo>
                  <a:pt x="877" y="1492"/>
                </a:lnTo>
                <a:lnTo>
                  <a:pt x="825" y="1506"/>
                </a:lnTo>
                <a:lnTo>
                  <a:pt x="775" y="1526"/>
                </a:lnTo>
                <a:lnTo>
                  <a:pt x="724" y="1548"/>
                </a:lnTo>
                <a:lnTo>
                  <a:pt x="675" y="1573"/>
                </a:lnTo>
                <a:lnTo>
                  <a:pt x="628" y="1601"/>
                </a:lnTo>
                <a:lnTo>
                  <a:pt x="581" y="1632"/>
                </a:lnTo>
                <a:lnTo>
                  <a:pt x="535" y="1666"/>
                </a:lnTo>
                <a:lnTo>
                  <a:pt x="492" y="1703"/>
                </a:lnTo>
                <a:lnTo>
                  <a:pt x="448" y="1743"/>
                </a:lnTo>
                <a:lnTo>
                  <a:pt x="406" y="1786"/>
                </a:lnTo>
                <a:lnTo>
                  <a:pt x="367" y="1832"/>
                </a:lnTo>
                <a:lnTo>
                  <a:pt x="328" y="1879"/>
                </a:lnTo>
                <a:lnTo>
                  <a:pt x="291" y="1930"/>
                </a:lnTo>
                <a:lnTo>
                  <a:pt x="256" y="1983"/>
                </a:lnTo>
                <a:lnTo>
                  <a:pt x="223" y="2038"/>
                </a:lnTo>
                <a:lnTo>
                  <a:pt x="192" y="2096"/>
                </a:lnTo>
                <a:lnTo>
                  <a:pt x="163" y="2156"/>
                </a:lnTo>
                <a:lnTo>
                  <a:pt x="136" y="2218"/>
                </a:lnTo>
                <a:lnTo>
                  <a:pt x="111" y="2283"/>
                </a:lnTo>
                <a:lnTo>
                  <a:pt x="88" y="2350"/>
                </a:lnTo>
                <a:lnTo>
                  <a:pt x="67" y="2418"/>
                </a:lnTo>
                <a:lnTo>
                  <a:pt x="49" y="2489"/>
                </a:lnTo>
                <a:lnTo>
                  <a:pt x="35" y="2562"/>
                </a:lnTo>
                <a:lnTo>
                  <a:pt x="27" y="2606"/>
                </a:lnTo>
                <a:lnTo>
                  <a:pt x="20" y="2651"/>
                </a:lnTo>
                <a:lnTo>
                  <a:pt x="13" y="2696"/>
                </a:lnTo>
                <a:lnTo>
                  <a:pt x="8" y="2742"/>
                </a:lnTo>
                <a:lnTo>
                  <a:pt x="4" y="2788"/>
                </a:lnTo>
                <a:lnTo>
                  <a:pt x="1" y="2834"/>
                </a:lnTo>
                <a:lnTo>
                  <a:pt x="0" y="2880"/>
                </a:lnTo>
                <a:lnTo>
                  <a:pt x="0" y="2927"/>
                </a:lnTo>
                <a:lnTo>
                  <a:pt x="1" y="3001"/>
                </a:lnTo>
                <a:lnTo>
                  <a:pt x="6" y="3077"/>
                </a:lnTo>
                <a:lnTo>
                  <a:pt x="13" y="3149"/>
                </a:lnTo>
                <a:lnTo>
                  <a:pt x="22" y="3222"/>
                </a:lnTo>
                <a:lnTo>
                  <a:pt x="34" y="3292"/>
                </a:lnTo>
                <a:lnTo>
                  <a:pt x="49" y="3361"/>
                </a:lnTo>
                <a:lnTo>
                  <a:pt x="66" y="3429"/>
                </a:lnTo>
                <a:lnTo>
                  <a:pt x="85" y="3496"/>
                </a:lnTo>
                <a:lnTo>
                  <a:pt x="106" y="3561"/>
                </a:lnTo>
                <a:lnTo>
                  <a:pt x="132" y="3625"/>
                </a:lnTo>
                <a:lnTo>
                  <a:pt x="157" y="3685"/>
                </a:lnTo>
                <a:lnTo>
                  <a:pt x="186" y="3744"/>
                </a:lnTo>
                <a:lnTo>
                  <a:pt x="216" y="3802"/>
                </a:lnTo>
                <a:lnTo>
                  <a:pt x="248" y="3857"/>
                </a:lnTo>
                <a:lnTo>
                  <a:pt x="283" y="3910"/>
                </a:lnTo>
                <a:lnTo>
                  <a:pt x="318" y="3961"/>
                </a:lnTo>
                <a:lnTo>
                  <a:pt x="356" y="4009"/>
                </a:lnTo>
                <a:lnTo>
                  <a:pt x="396" y="4055"/>
                </a:lnTo>
                <a:lnTo>
                  <a:pt x="437" y="4098"/>
                </a:lnTo>
                <a:lnTo>
                  <a:pt x="479" y="4140"/>
                </a:lnTo>
                <a:lnTo>
                  <a:pt x="524" y="4178"/>
                </a:lnTo>
                <a:lnTo>
                  <a:pt x="570" y="4212"/>
                </a:lnTo>
                <a:lnTo>
                  <a:pt x="616" y="4245"/>
                </a:lnTo>
                <a:lnTo>
                  <a:pt x="664" y="4274"/>
                </a:lnTo>
                <a:lnTo>
                  <a:pt x="714" y="4301"/>
                </a:lnTo>
                <a:lnTo>
                  <a:pt x="765" y="4323"/>
                </a:lnTo>
                <a:lnTo>
                  <a:pt x="817" y="4344"/>
                </a:lnTo>
                <a:lnTo>
                  <a:pt x="868" y="4360"/>
                </a:lnTo>
                <a:lnTo>
                  <a:pt x="923" y="4372"/>
                </a:lnTo>
                <a:lnTo>
                  <a:pt x="978" y="4382"/>
                </a:lnTo>
                <a:lnTo>
                  <a:pt x="1032" y="4387"/>
                </a:lnTo>
                <a:lnTo>
                  <a:pt x="1088" y="4390"/>
                </a:lnTo>
                <a:lnTo>
                  <a:pt x="1123" y="4388"/>
                </a:lnTo>
                <a:lnTo>
                  <a:pt x="1157" y="4387"/>
                </a:lnTo>
                <a:lnTo>
                  <a:pt x="1192" y="4382"/>
                </a:lnTo>
                <a:lnTo>
                  <a:pt x="1226" y="4378"/>
                </a:lnTo>
                <a:lnTo>
                  <a:pt x="1259" y="4372"/>
                </a:lnTo>
                <a:lnTo>
                  <a:pt x="1293" y="4363"/>
                </a:lnTo>
                <a:lnTo>
                  <a:pt x="1327" y="4354"/>
                </a:lnTo>
                <a:lnTo>
                  <a:pt x="1360" y="4344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914400" y="1085850"/>
            <a:ext cx="4687888" cy="2571750"/>
          </a:xfrm>
          <a:custGeom>
            <a:avLst/>
            <a:gdLst>
              <a:gd name="T0" fmla="*/ 2147483647 w 9252"/>
              <a:gd name="T1" fmla="*/ 2147483647 h 5854"/>
              <a:gd name="T2" fmla="*/ 2147483647 w 9252"/>
              <a:gd name="T3" fmla="*/ 2147483647 h 5854"/>
              <a:gd name="T4" fmla="*/ 2147483647 w 9252"/>
              <a:gd name="T5" fmla="*/ 2147483647 h 5854"/>
              <a:gd name="T6" fmla="*/ 2147483647 w 9252"/>
              <a:gd name="T7" fmla="*/ 2147483647 h 5854"/>
              <a:gd name="T8" fmla="*/ 2147483647 w 9252"/>
              <a:gd name="T9" fmla="*/ 2147483647 h 5854"/>
              <a:gd name="T10" fmla="*/ 2147483647 w 9252"/>
              <a:gd name="T11" fmla="*/ 2147483647 h 5854"/>
              <a:gd name="T12" fmla="*/ 2147483647 w 9252"/>
              <a:gd name="T13" fmla="*/ 2147483647 h 5854"/>
              <a:gd name="T14" fmla="*/ 2147483647 w 9252"/>
              <a:gd name="T15" fmla="*/ 2147483647 h 5854"/>
              <a:gd name="T16" fmla="*/ 2147483647 w 9252"/>
              <a:gd name="T17" fmla="*/ 2147483647 h 5854"/>
              <a:gd name="T18" fmla="*/ 2147483647 w 9252"/>
              <a:gd name="T19" fmla="*/ 2147483647 h 5854"/>
              <a:gd name="T20" fmla="*/ 2147483647 w 9252"/>
              <a:gd name="T21" fmla="*/ 2147483647 h 5854"/>
              <a:gd name="T22" fmla="*/ 2147483647 w 9252"/>
              <a:gd name="T23" fmla="*/ 2147483647 h 5854"/>
              <a:gd name="T24" fmla="*/ 2147483647 w 9252"/>
              <a:gd name="T25" fmla="*/ 2147483647 h 5854"/>
              <a:gd name="T26" fmla="*/ 2147483647 w 9252"/>
              <a:gd name="T27" fmla="*/ 2147483647 h 5854"/>
              <a:gd name="T28" fmla="*/ 2147483647 w 9252"/>
              <a:gd name="T29" fmla="*/ 2147483647 h 5854"/>
              <a:gd name="T30" fmla="*/ 2147483647 w 9252"/>
              <a:gd name="T31" fmla="*/ 2147483647 h 5854"/>
              <a:gd name="T32" fmla="*/ 2147483647 w 9252"/>
              <a:gd name="T33" fmla="*/ 2147483647 h 5854"/>
              <a:gd name="T34" fmla="*/ 2147483647 w 9252"/>
              <a:gd name="T35" fmla="*/ 2147483647 h 5854"/>
              <a:gd name="T36" fmla="*/ 2147483647 w 9252"/>
              <a:gd name="T37" fmla="*/ 2147483647 h 5854"/>
              <a:gd name="T38" fmla="*/ 2147483647 w 9252"/>
              <a:gd name="T39" fmla="*/ 2147483647 h 5854"/>
              <a:gd name="T40" fmla="*/ 2147483647 w 9252"/>
              <a:gd name="T41" fmla="*/ 2147483647 h 5854"/>
              <a:gd name="T42" fmla="*/ 2147483647 w 9252"/>
              <a:gd name="T43" fmla="*/ 2147483647 h 5854"/>
              <a:gd name="T44" fmla="*/ 2147483647 w 9252"/>
              <a:gd name="T45" fmla="*/ 2147483647 h 5854"/>
              <a:gd name="T46" fmla="*/ 2147483647 w 9252"/>
              <a:gd name="T47" fmla="*/ 2147483647 h 5854"/>
              <a:gd name="T48" fmla="*/ 2147483647 w 9252"/>
              <a:gd name="T49" fmla="*/ 2147483647 h 5854"/>
              <a:gd name="T50" fmla="*/ 2147483647 w 9252"/>
              <a:gd name="T51" fmla="*/ 2147483647 h 5854"/>
              <a:gd name="T52" fmla="*/ 2147483647 w 9252"/>
              <a:gd name="T53" fmla="*/ 2147483647 h 5854"/>
              <a:gd name="T54" fmla="*/ 2147483647 w 9252"/>
              <a:gd name="T55" fmla="*/ 2147483647 h 5854"/>
              <a:gd name="T56" fmla="*/ 2147483647 w 9252"/>
              <a:gd name="T57" fmla="*/ 2147483647 h 5854"/>
              <a:gd name="T58" fmla="*/ 2147483647 w 9252"/>
              <a:gd name="T59" fmla="*/ 2147483647 h 5854"/>
              <a:gd name="T60" fmla="*/ 2147483647 w 9252"/>
              <a:gd name="T61" fmla="*/ 2147483647 h 5854"/>
              <a:gd name="T62" fmla="*/ 2147483647 w 9252"/>
              <a:gd name="T63" fmla="*/ 2147483647 h 5854"/>
              <a:gd name="T64" fmla="*/ 2147483647 w 9252"/>
              <a:gd name="T65" fmla="*/ 2147483647 h 5854"/>
              <a:gd name="T66" fmla="*/ 2147483647 w 9252"/>
              <a:gd name="T67" fmla="*/ 2147483647 h 5854"/>
              <a:gd name="T68" fmla="*/ 2147483647 w 9252"/>
              <a:gd name="T69" fmla="*/ 2147483647 h 5854"/>
              <a:gd name="T70" fmla="*/ 2147483647 w 9252"/>
              <a:gd name="T71" fmla="*/ 2147483647 h 5854"/>
              <a:gd name="T72" fmla="*/ 2147483647 w 9252"/>
              <a:gd name="T73" fmla="*/ 2147483647 h 5854"/>
              <a:gd name="T74" fmla="*/ 2147483647 w 9252"/>
              <a:gd name="T75" fmla="*/ 2147483647 h 5854"/>
              <a:gd name="T76" fmla="*/ 2147483647 w 9252"/>
              <a:gd name="T77" fmla="*/ 2147483647 h 5854"/>
              <a:gd name="T78" fmla="*/ 2147483647 w 9252"/>
              <a:gd name="T79" fmla="*/ 2147483647 h 5854"/>
              <a:gd name="T80" fmla="*/ 2147483647 w 9252"/>
              <a:gd name="T81" fmla="*/ 2147483647 h 5854"/>
              <a:gd name="T82" fmla="*/ 2147483647 w 9252"/>
              <a:gd name="T83" fmla="*/ 2147483647 h 5854"/>
              <a:gd name="T84" fmla="*/ 2147483647 w 9252"/>
              <a:gd name="T85" fmla="*/ 2147483647 h 5854"/>
              <a:gd name="T86" fmla="*/ 2147483647 w 9252"/>
              <a:gd name="T87" fmla="*/ 2147483647 h 5854"/>
              <a:gd name="T88" fmla="*/ 2147483647 w 9252"/>
              <a:gd name="T89" fmla="*/ 2147483647 h 5854"/>
              <a:gd name="T90" fmla="*/ 2147483647 w 9252"/>
              <a:gd name="T91" fmla="*/ 2147483647 h 5854"/>
              <a:gd name="T92" fmla="*/ 2147483647 w 9252"/>
              <a:gd name="T93" fmla="*/ 2147483647 h 5854"/>
              <a:gd name="T94" fmla="*/ 2147483647 w 9252"/>
              <a:gd name="T95" fmla="*/ 2147483647 h 5854"/>
              <a:gd name="T96" fmla="*/ 2147483647 w 9252"/>
              <a:gd name="T97" fmla="*/ 2147483647 h 5854"/>
              <a:gd name="T98" fmla="*/ 2147483647 w 9252"/>
              <a:gd name="T99" fmla="*/ 2147483647 h 5854"/>
              <a:gd name="T100" fmla="*/ 2147483647 w 9252"/>
              <a:gd name="T101" fmla="*/ 2147483647 h 5854"/>
              <a:gd name="T102" fmla="*/ 2147483647 w 9252"/>
              <a:gd name="T103" fmla="*/ 2147483647 h 5854"/>
              <a:gd name="T104" fmla="*/ 2147483647 w 9252"/>
              <a:gd name="T105" fmla="*/ 2147483647 h 5854"/>
              <a:gd name="T106" fmla="*/ 2147483647 w 9252"/>
              <a:gd name="T107" fmla="*/ 2147483647 h 5854"/>
              <a:gd name="T108" fmla="*/ 2147483647 w 9252"/>
              <a:gd name="T109" fmla="*/ 2147483647 h 5854"/>
              <a:gd name="T110" fmla="*/ 2147483647 w 9252"/>
              <a:gd name="T111" fmla="*/ 2147483647 h 5854"/>
              <a:gd name="T112" fmla="*/ 2147483647 w 9252"/>
              <a:gd name="T113" fmla="*/ 2147483647 h 585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252"/>
              <a:gd name="T172" fmla="*/ 0 h 5854"/>
              <a:gd name="T173" fmla="*/ 9252 w 9252"/>
              <a:gd name="T174" fmla="*/ 5854 h 585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252" h="5854">
                <a:moveTo>
                  <a:pt x="1360" y="4344"/>
                </a:moveTo>
                <a:lnTo>
                  <a:pt x="1388" y="4409"/>
                </a:lnTo>
                <a:lnTo>
                  <a:pt x="1418" y="4473"/>
                </a:lnTo>
                <a:lnTo>
                  <a:pt x="1447" y="4536"/>
                </a:lnTo>
                <a:lnTo>
                  <a:pt x="1478" y="4597"/>
                </a:lnTo>
                <a:lnTo>
                  <a:pt x="1510" y="4658"/>
                </a:lnTo>
                <a:lnTo>
                  <a:pt x="1544" y="4717"/>
                </a:lnTo>
                <a:lnTo>
                  <a:pt x="1577" y="4775"/>
                </a:lnTo>
                <a:lnTo>
                  <a:pt x="1612" y="4831"/>
                </a:lnTo>
                <a:lnTo>
                  <a:pt x="1647" y="4886"/>
                </a:lnTo>
                <a:lnTo>
                  <a:pt x="1684" y="4939"/>
                </a:lnTo>
                <a:lnTo>
                  <a:pt x="1722" y="4991"/>
                </a:lnTo>
                <a:lnTo>
                  <a:pt x="1759" y="5041"/>
                </a:lnTo>
                <a:lnTo>
                  <a:pt x="1799" y="5090"/>
                </a:lnTo>
                <a:lnTo>
                  <a:pt x="1838" y="5137"/>
                </a:lnTo>
                <a:lnTo>
                  <a:pt x="1878" y="5183"/>
                </a:lnTo>
                <a:lnTo>
                  <a:pt x="1920" y="5229"/>
                </a:lnTo>
                <a:lnTo>
                  <a:pt x="1962" y="5272"/>
                </a:lnTo>
                <a:lnTo>
                  <a:pt x="2006" y="5313"/>
                </a:lnTo>
                <a:lnTo>
                  <a:pt x="2049" y="5353"/>
                </a:lnTo>
                <a:lnTo>
                  <a:pt x="2093" y="5392"/>
                </a:lnTo>
                <a:lnTo>
                  <a:pt x="2138" y="5430"/>
                </a:lnTo>
                <a:lnTo>
                  <a:pt x="2182" y="5466"/>
                </a:lnTo>
                <a:lnTo>
                  <a:pt x="2229" y="5500"/>
                </a:lnTo>
                <a:lnTo>
                  <a:pt x="2275" y="5533"/>
                </a:lnTo>
                <a:lnTo>
                  <a:pt x="2322" y="5564"/>
                </a:lnTo>
                <a:lnTo>
                  <a:pt x="2370" y="5593"/>
                </a:lnTo>
                <a:lnTo>
                  <a:pt x="2418" y="5621"/>
                </a:lnTo>
                <a:lnTo>
                  <a:pt x="2465" y="5648"/>
                </a:lnTo>
                <a:lnTo>
                  <a:pt x="2514" y="5673"/>
                </a:lnTo>
                <a:lnTo>
                  <a:pt x="2563" y="5697"/>
                </a:lnTo>
                <a:lnTo>
                  <a:pt x="2614" y="5719"/>
                </a:lnTo>
                <a:lnTo>
                  <a:pt x="2664" y="5738"/>
                </a:lnTo>
                <a:lnTo>
                  <a:pt x="2715" y="5758"/>
                </a:lnTo>
                <a:lnTo>
                  <a:pt x="2765" y="5774"/>
                </a:lnTo>
                <a:lnTo>
                  <a:pt x="2816" y="5790"/>
                </a:lnTo>
                <a:lnTo>
                  <a:pt x="2867" y="5803"/>
                </a:lnTo>
                <a:lnTo>
                  <a:pt x="2918" y="5815"/>
                </a:lnTo>
                <a:lnTo>
                  <a:pt x="2970" y="5826"/>
                </a:lnTo>
                <a:lnTo>
                  <a:pt x="3023" y="5835"/>
                </a:lnTo>
                <a:lnTo>
                  <a:pt x="3075" y="5842"/>
                </a:lnTo>
                <a:lnTo>
                  <a:pt x="3126" y="5848"/>
                </a:lnTo>
                <a:lnTo>
                  <a:pt x="3178" y="5851"/>
                </a:lnTo>
                <a:lnTo>
                  <a:pt x="3232" y="5852"/>
                </a:lnTo>
                <a:lnTo>
                  <a:pt x="3285" y="5854"/>
                </a:lnTo>
                <a:lnTo>
                  <a:pt x="3337" y="5852"/>
                </a:lnTo>
                <a:lnTo>
                  <a:pt x="3390" y="5849"/>
                </a:lnTo>
                <a:lnTo>
                  <a:pt x="3442" y="5843"/>
                </a:lnTo>
                <a:lnTo>
                  <a:pt x="3495" y="5837"/>
                </a:lnTo>
                <a:lnTo>
                  <a:pt x="3548" y="5829"/>
                </a:lnTo>
                <a:lnTo>
                  <a:pt x="3600" y="5818"/>
                </a:lnTo>
                <a:lnTo>
                  <a:pt x="3653" y="5806"/>
                </a:lnTo>
                <a:lnTo>
                  <a:pt x="3705" y="5793"/>
                </a:lnTo>
                <a:lnTo>
                  <a:pt x="3758" y="5778"/>
                </a:lnTo>
                <a:lnTo>
                  <a:pt x="3810" y="5761"/>
                </a:lnTo>
                <a:lnTo>
                  <a:pt x="3862" y="5741"/>
                </a:lnTo>
                <a:lnTo>
                  <a:pt x="3914" y="5721"/>
                </a:lnTo>
                <a:lnTo>
                  <a:pt x="3966" y="5698"/>
                </a:lnTo>
                <a:lnTo>
                  <a:pt x="4017" y="5673"/>
                </a:lnTo>
                <a:lnTo>
                  <a:pt x="4068" y="5647"/>
                </a:lnTo>
                <a:lnTo>
                  <a:pt x="4120" y="5618"/>
                </a:lnTo>
                <a:lnTo>
                  <a:pt x="4170" y="5589"/>
                </a:lnTo>
                <a:lnTo>
                  <a:pt x="4220" y="5556"/>
                </a:lnTo>
                <a:lnTo>
                  <a:pt x="4270" y="5522"/>
                </a:lnTo>
                <a:lnTo>
                  <a:pt x="4320" y="5487"/>
                </a:lnTo>
                <a:lnTo>
                  <a:pt x="4359" y="5457"/>
                </a:lnTo>
                <a:lnTo>
                  <a:pt x="4400" y="5424"/>
                </a:lnTo>
                <a:lnTo>
                  <a:pt x="4439" y="5392"/>
                </a:lnTo>
                <a:lnTo>
                  <a:pt x="4477" y="5358"/>
                </a:lnTo>
                <a:lnTo>
                  <a:pt x="4515" y="5322"/>
                </a:lnTo>
                <a:lnTo>
                  <a:pt x="4552" y="5287"/>
                </a:lnTo>
                <a:lnTo>
                  <a:pt x="4590" y="5248"/>
                </a:lnTo>
                <a:lnTo>
                  <a:pt x="4627" y="5211"/>
                </a:lnTo>
                <a:lnTo>
                  <a:pt x="4670" y="5257"/>
                </a:lnTo>
                <a:lnTo>
                  <a:pt x="4715" y="5302"/>
                </a:lnTo>
                <a:lnTo>
                  <a:pt x="4761" y="5345"/>
                </a:lnTo>
                <a:lnTo>
                  <a:pt x="4807" y="5386"/>
                </a:lnTo>
                <a:lnTo>
                  <a:pt x="4854" y="5426"/>
                </a:lnTo>
                <a:lnTo>
                  <a:pt x="4900" y="5463"/>
                </a:lnTo>
                <a:lnTo>
                  <a:pt x="4947" y="5499"/>
                </a:lnTo>
                <a:lnTo>
                  <a:pt x="4996" y="5533"/>
                </a:lnTo>
                <a:lnTo>
                  <a:pt x="5044" y="5565"/>
                </a:lnTo>
                <a:lnTo>
                  <a:pt x="5093" y="5596"/>
                </a:lnTo>
                <a:lnTo>
                  <a:pt x="5142" y="5624"/>
                </a:lnTo>
                <a:lnTo>
                  <a:pt x="5193" y="5652"/>
                </a:lnTo>
                <a:lnTo>
                  <a:pt x="5243" y="5678"/>
                </a:lnTo>
                <a:lnTo>
                  <a:pt x="5293" y="5701"/>
                </a:lnTo>
                <a:lnTo>
                  <a:pt x="5344" y="5724"/>
                </a:lnTo>
                <a:lnTo>
                  <a:pt x="5394" y="5743"/>
                </a:lnTo>
                <a:lnTo>
                  <a:pt x="5446" y="5762"/>
                </a:lnTo>
                <a:lnTo>
                  <a:pt x="5497" y="5778"/>
                </a:lnTo>
                <a:lnTo>
                  <a:pt x="5548" y="5793"/>
                </a:lnTo>
                <a:lnTo>
                  <a:pt x="5600" y="5806"/>
                </a:lnTo>
                <a:lnTo>
                  <a:pt x="5652" y="5818"/>
                </a:lnTo>
                <a:lnTo>
                  <a:pt x="5704" y="5829"/>
                </a:lnTo>
                <a:lnTo>
                  <a:pt x="5756" y="5836"/>
                </a:lnTo>
                <a:lnTo>
                  <a:pt x="5809" y="5843"/>
                </a:lnTo>
                <a:lnTo>
                  <a:pt x="5861" y="5848"/>
                </a:lnTo>
                <a:lnTo>
                  <a:pt x="5913" y="5851"/>
                </a:lnTo>
                <a:lnTo>
                  <a:pt x="5966" y="5852"/>
                </a:lnTo>
                <a:lnTo>
                  <a:pt x="6018" y="5852"/>
                </a:lnTo>
                <a:lnTo>
                  <a:pt x="6069" y="5851"/>
                </a:lnTo>
                <a:lnTo>
                  <a:pt x="6123" y="5846"/>
                </a:lnTo>
                <a:lnTo>
                  <a:pt x="6175" y="5842"/>
                </a:lnTo>
                <a:lnTo>
                  <a:pt x="6226" y="5835"/>
                </a:lnTo>
                <a:lnTo>
                  <a:pt x="6278" y="5827"/>
                </a:lnTo>
                <a:lnTo>
                  <a:pt x="6330" y="5817"/>
                </a:lnTo>
                <a:lnTo>
                  <a:pt x="6382" y="5805"/>
                </a:lnTo>
                <a:lnTo>
                  <a:pt x="6432" y="5790"/>
                </a:lnTo>
                <a:lnTo>
                  <a:pt x="6484" y="5775"/>
                </a:lnTo>
                <a:lnTo>
                  <a:pt x="6535" y="5759"/>
                </a:lnTo>
                <a:lnTo>
                  <a:pt x="6585" y="5740"/>
                </a:lnTo>
                <a:lnTo>
                  <a:pt x="6635" y="5721"/>
                </a:lnTo>
                <a:lnTo>
                  <a:pt x="6686" y="5698"/>
                </a:lnTo>
                <a:lnTo>
                  <a:pt x="6735" y="5675"/>
                </a:lnTo>
                <a:lnTo>
                  <a:pt x="6784" y="5649"/>
                </a:lnTo>
                <a:lnTo>
                  <a:pt x="6833" y="5623"/>
                </a:lnTo>
                <a:lnTo>
                  <a:pt x="6880" y="5595"/>
                </a:lnTo>
                <a:lnTo>
                  <a:pt x="6928" y="5565"/>
                </a:lnTo>
                <a:lnTo>
                  <a:pt x="6976" y="5534"/>
                </a:lnTo>
                <a:lnTo>
                  <a:pt x="7023" y="5501"/>
                </a:lnTo>
                <a:lnTo>
                  <a:pt x="7070" y="5466"/>
                </a:lnTo>
                <a:lnTo>
                  <a:pt x="7116" y="5430"/>
                </a:lnTo>
                <a:lnTo>
                  <a:pt x="7161" y="5392"/>
                </a:lnTo>
                <a:lnTo>
                  <a:pt x="7205" y="5352"/>
                </a:lnTo>
                <a:lnTo>
                  <a:pt x="7249" y="5312"/>
                </a:lnTo>
                <a:lnTo>
                  <a:pt x="7292" y="5269"/>
                </a:lnTo>
                <a:lnTo>
                  <a:pt x="7336" y="5225"/>
                </a:lnTo>
                <a:lnTo>
                  <a:pt x="7378" y="5179"/>
                </a:lnTo>
                <a:lnTo>
                  <a:pt x="7418" y="5131"/>
                </a:lnTo>
                <a:lnTo>
                  <a:pt x="7459" y="5083"/>
                </a:lnTo>
                <a:lnTo>
                  <a:pt x="7500" y="5032"/>
                </a:lnTo>
                <a:lnTo>
                  <a:pt x="7539" y="4979"/>
                </a:lnTo>
                <a:lnTo>
                  <a:pt x="7577" y="4926"/>
                </a:lnTo>
                <a:lnTo>
                  <a:pt x="7614" y="4871"/>
                </a:lnTo>
                <a:lnTo>
                  <a:pt x="7651" y="4813"/>
                </a:lnTo>
                <a:lnTo>
                  <a:pt x="7686" y="4755"/>
                </a:lnTo>
                <a:lnTo>
                  <a:pt x="7715" y="4707"/>
                </a:lnTo>
                <a:lnTo>
                  <a:pt x="7742" y="4656"/>
                </a:lnTo>
                <a:lnTo>
                  <a:pt x="7770" y="4606"/>
                </a:lnTo>
                <a:lnTo>
                  <a:pt x="7795" y="4556"/>
                </a:lnTo>
                <a:lnTo>
                  <a:pt x="7820" y="4504"/>
                </a:lnTo>
                <a:lnTo>
                  <a:pt x="7846" y="4451"/>
                </a:lnTo>
                <a:lnTo>
                  <a:pt x="7869" y="4397"/>
                </a:lnTo>
                <a:lnTo>
                  <a:pt x="7892" y="4344"/>
                </a:lnTo>
                <a:lnTo>
                  <a:pt x="7946" y="4360"/>
                </a:lnTo>
                <a:lnTo>
                  <a:pt x="8001" y="4374"/>
                </a:lnTo>
                <a:lnTo>
                  <a:pt x="8056" y="4382"/>
                </a:lnTo>
                <a:lnTo>
                  <a:pt x="8109" y="4388"/>
                </a:lnTo>
                <a:lnTo>
                  <a:pt x="8164" y="4390"/>
                </a:lnTo>
                <a:lnTo>
                  <a:pt x="8217" y="4388"/>
                </a:lnTo>
                <a:lnTo>
                  <a:pt x="8270" y="4382"/>
                </a:lnTo>
                <a:lnTo>
                  <a:pt x="8323" y="4374"/>
                </a:lnTo>
                <a:lnTo>
                  <a:pt x="8375" y="4362"/>
                </a:lnTo>
                <a:lnTo>
                  <a:pt x="8427" y="4347"/>
                </a:lnTo>
                <a:lnTo>
                  <a:pt x="8477" y="4328"/>
                </a:lnTo>
                <a:lnTo>
                  <a:pt x="8528" y="4305"/>
                </a:lnTo>
                <a:lnTo>
                  <a:pt x="8577" y="4280"/>
                </a:lnTo>
                <a:lnTo>
                  <a:pt x="8624" y="4252"/>
                </a:lnTo>
                <a:lnTo>
                  <a:pt x="8671" y="4221"/>
                </a:lnTo>
                <a:lnTo>
                  <a:pt x="8717" y="4187"/>
                </a:lnTo>
                <a:lnTo>
                  <a:pt x="8760" y="4150"/>
                </a:lnTo>
                <a:lnTo>
                  <a:pt x="8804" y="4110"/>
                </a:lnTo>
                <a:lnTo>
                  <a:pt x="8846" y="4067"/>
                </a:lnTo>
                <a:lnTo>
                  <a:pt x="8885" y="4021"/>
                </a:lnTo>
                <a:lnTo>
                  <a:pt x="8924" y="3974"/>
                </a:lnTo>
                <a:lnTo>
                  <a:pt x="8961" y="3924"/>
                </a:lnTo>
                <a:lnTo>
                  <a:pt x="8996" y="3870"/>
                </a:lnTo>
                <a:lnTo>
                  <a:pt x="9029" y="3816"/>
                </a:lnTo>
                <a:lnTo>
                  <a:pt x="9060" y="3758"/>
                </a:lnTo>
                <a:lnTo>
                  <a:pt x="9089" y="3697"/>
                </a:lnTo>
                <a:lnTo>
                  <a:pt x="9116" y="3635"/>
                </a:lnTo>
                <a:lnTo>
                  <a:pt x="9141" y="3570"/>
                </a:lnTo>
                <a:lnTo>
                  <a:pt x="9164" y="3503"/>
                </a:lnTo>
                <a:lnTo>
                  <a:pt x="9185" y="3435"/>
                </a:lnTo>
                <a:lnTo>
                  <a:pt x="9203" y="3364"/>
                </a:lnTo>
                <a:lnTo>
                  <a:pt x="9218" y="3293"/>
                </a:lnTo>
                <a:lnTo>
                  <a:pt x="9225" y="3247"/>
                </a:lnTo>
                <a:lnTo>
                  <a:pt x="9232" y="3203"/>
                </a:lnTo>
                <a:lnTo>
                  <a:pt x="9239" y="3157"/>
                </a:lnTo>
                <a:lnTo>
                  <a:pt x="9244" y="3111"/>
                </a:lnTo>
                <a:lnTo>
                  <a:pt x="9248" y="3065"/>
                </a:lnTo>
                <a:lnTo>
                  <a:pt x="9251" y="3019"/>
                </a:lnTo>
                <a:lnTo>
                  <a:pt x="9252" y="2973"/>
                </a:lnTo>
                <a:lnTo>
                  <a:pt x="9252" y="2927"/>
                </a:lnTo>
                <a:lnTo>
                  <a:pt x="9251" y="2852"/>
                </a:lnTo>
                <a:lnTo>
                  <a:pt x="9246" y="2776"/>
                </a:lnTo>
                <a:lnTo>
                  <a:pt x="9239" y="2704"/>
                </a:lnTo>
                <a:lnTo>
                  <a:pt x="9230" y="2631"/>
                </a:lnTo>
                <a:lnTo>
                  <a:pt x="9218" y="2562"/>
                </a:lnTo>
                <a:lnTo>
                  <a:pt x="9203" y="2492"/>
                </a:lnTo>
                <a:lnTo>
                  <a:pt x="9186" y="2424"/>
                </a:lnTo>
                <a:lnTo>
                  <a:pt x="9167" y="2358"/>
                </a:lnTo>
                <a:lnTo>
                  <a:pt x="9146" y="2292"/>
                </a:lnTo>
                <a:lnTo>
                  <a:pt x="9120" y="2229"/>
                </a:lnTo>
                <a:lnTo>
                  <a:pt x="9095" y="2168"/>
                </a:lnTo>
                <a:lnTo>
                  <a:pt x="9067" y="2109"/>
                </a:lnTo>
                <a:lnTo>
                  <a:pt x="9036" y="2051"/>
                </a:lnTo>
                <a:lnTo>
                  <a:pt x="9004" y="1996"/>
                </a:lnTo>
                <a:lnTo>
                  <a:pt x="8969" y="1943"/>
                </a:lnTo>
                <a:lnTo>
                  <a:pt x="8934" y="1893"/>
                </a:lnTo>
                <a:lnTo>
                  <a:pt x="8896" y="1844"/>
                </a:lnTo>
                <a:lnTo>
                  <a:pt x="8856" y="1798"/>
                </a:lnTo>
                <a:lnTo>
                  <a:pt x="8815" y="1754"/>
                </a:lnTo>
                <a:lnTo>
                  <a:pt x="8773" y="1714"/>
                </a:lnTo>
                <a:lnTo>
                  <a:pt x="8728" y="1675"/>
                </a:lnTo>
                <a:lnTo>
                  <a:pt x="8682" y="1640"/>
                </a:lnTo>
                <a:lnTo>
                  <a:pt x="8636" y="1609"/>
                </a:lnTo>
                <a:lnTo>
                  <a:pt x="8588" y="1579"/>
                </a:lnTo>
                <a:lnTo>
                  <a:pt x="8538" y="1552"/>
                </a:lnTo>
                <a:lnTo>
                  <a:pt x="8487" y="1529"/>
                </a:lnTo>
                <a:lnTo>
                  <a:pt x="8435" y="1509"/>
                </a:lnTo>
                <a:lnTo>
                  <a:pt x="8383" y="1493"/>
                </a:lnTo>
                <a:lnTo>
                  <a:pt x="8329" y="1480"/>
                </a:lnTo>
                <a:lnTo>
                  <a:pt x="8274" y="1471"/>
                </a:lnTo>
                <a:lnTo>
                  <a:pt x="8220" y="1465"/>
                </a:lnTo>
                <a:lnTo>
                  <a:pt x="8164" y="1463"/>
                </a:lnTo>
                <a:lnTo>
                  <a:pt x="8147" y="1463"/>
                </a:lnTo>
                <a:lnTo>
                  <a:pt x="8129" y="1465"/>
                </a:lnTo>
                <a:lnTo>
                  <a:pt x="8095" y="1466"/>
                </a:lnTo>
                <a:lnTo>
                  <a:pt x="8061" y="1471"/>
                </a:lnTo>
                <a:lnTo>
                  <a:pt x="8026" y="1475"/>
                </a:lnTo>
                <a:lnTo>
                  <a:pt x="7993" y="1481"/>
                </a:lnTo>
                <a:lnTo>
                  <a:pt x="7959" y="1490"/>
                </a:lnTo>
                <a:lnTo>
                  <a:pt x="7925" y="1499"/>
                </a:lnTo>
                <a:lnTo>
                  <a:pt x="7892" y="1511"/>
                </a:lnTo>
                <a:lnTo>
                  <a:pt x="7864" y="1444"/>
                </a:lnTo>
                <a:lnTo>
                  <a:pt x="7834" y="1381"/>
                </a:lnTo>
                <a:lnTo>
                  <a:pt x="7805" y="1317"/>
                </a:lnTo>
                <a:lnTo>
                  <a:pt x="7774" y="1256"/>
                </a:lnTo>
                <a:lnTo>
                  <a:pt x="7742" y="1196"/>
                </a:lnTo>
                <a:lnTo>
                  <a:pt x="7710" y="1136"/>
                </a:lnTo>
                <a:lnTo>
                  <a:pt x="7675" y="1079"/>
                </a:lnTo>
                <a:lnTo>
                  <a:pt x="7641" y="1022"/>
                </a:lnTo>
                <a:lnTo>
                  <a:pt x="7605" y="968"/>
                </a:lnTo>
                <a:lnTo>
                  <a:pt x="7568" y="914"/>
                </a:lnTo>
                <a:lnTo>
                  <a:pt x="7530" y="862"/>
                </a:lnTo>
                <a:lnTo>
                  <a:pt x="7493" y="812"/>
                </a:lnTo>
                <a:lnTo>
                  <a:pt x="7453" y="763"/>
                </a:lnTo>
                <a:lnTo>
                  <a:pt x="7414" y="716"/>
                </a:lnTo>
                <a:lnTo>
                  <a:pt x="7374" y="670"/>
                </a:lnTo>
                <a:lnTo>
                  <a:pt x="7332" y="624"/>
                </a:lnTo>
                <a:lnTo>
                  <a:pt x="7290" y="581"/>
                </a:lnTo>
                <a:lnTo>
                  <a:pt x="7246" y="540"/>
                </a:lnTo>
                <a:lnTo>
                  <a:pt x="7203" y="500"/>
                </a:lnTo>
                <a:lnTo>
                  <a:pt x="7159" y="461"/>
                </a:lnTo>
                <a:lnTo>
                  <a:pt x="7114" y="423"/>
                </a:lnTo>
                <a:lnTo>
                  <a:pt x="7070" y="387"/>
                </a:lnTo>
                <a:lnTo>
                  <a:pt x="7023" y="353"/>
                </a:lnTo>
                <a:lnTo>
                  <a:pt x="6977" y="321"/>
                </a:lnTo>
                <a:lnTo>
                  <a:pt x="6930" y="290"/>
                </a:lnTo>
                <a:lnTo>
                  <a:pt x="6882" y="260"/>
                </a:lnTo>
                <a:lnTo>
                  <a:pt x="6834" y="232"/>
                </a:lnTo>
                <a:lnTo>
                  <a:pt x="6787" y="205"/>
                </a:lnTo>
                <a:lnTo>
                  <a:pt x="6738" y="180"/>
                </a:lnTo>
                <a:lnTo>
                  <a:pt x="6689" y="156"/>
                </a:lnTo>
                <a:lnTo>
                  <a:pt x="6638" y="134"/>
                </a:lnTo>
                <a:lnTo>
                  <a:pt x="6588" y="115"/>
                </a:lnTo>
                <a:lnTo>
                  <a:pt x="6539" y="96"/>
                </a:lnTo>
                <a:lnTo>
                  <a:pt x="6487" y="79"/>
                </a:lnTo>
                <a:lnTo>
                  <a:pt x="6436" y="63"/>
                </a:lnTo>
                <a:lnTo>
                  <a:pt x="6385" y="50"/>
                </a:lnTo>
                <a:lnTo>
                  <a:pt x="6334" y="38"/>
                </a:lnTo>
                <a:lnTo>
                  <a:pt x="6282" y="28"/>
                </a:lnTo>
                <a:lnTo>
                  <a:pt x="6231" y="19"/>
                </a:lnTo>
                <a:lnTo>
                  <a:pt x="6177" y="11"/>
                </a:lnTo>
                <a:lnTo>
                  <a:pt x="6125" y="5"/>
                </a:lnTo>
                <a:lnTo>
                  <a:pt x="6074" y="2"/>
                </a:lnTo>
                <a:lnTo>
                  <a:pt x="6020" y="1"/>
                </a:lnTo>
                <a:lnTo>
                  <a:pt x="5969" y="0"/>
                </a:lnTo>
                <a:lnTo>
                  <a:pt x="5915" y="1"/>
                </a:lnTo>
                <a:lnTo>
                  <a:pt x="5862" y="4"/>
                </a:lnTo>
                <a:lnTo>
                  <a:pt x="5810" y="10"/>
                </a:lnTo>
                <a:lnTo>
                  <a:pt x="5757" y="16"/>
                </a:lnTo>
                <a:lnTo>
                  <a:pt x="5704" y="25"/>
                </a:lnTo>
                <a:lnTo>
                  <a:pt x="5652" y="35"/>
                </a:lnTo>
                <a:lnTo>
                  <a:pt x="5599" y="47"/>
                </a:lnTo>
                <a:lnTo>
                  <a:pt x="5547" y="60"/>
                </a:lnTo>
                <a:lnTo>
                  <a:pt x="5494" y="75"/>
                </a:lnTo>
                <a:lnTo>
                  <a:pt x="5442" y="93"/>
                </a:lnTo>
                <a:lnTo>
                  <a:pt x="5390" y="112"/>
                </a:lnTo>
                <a:lnTo>
                  <a:pt x="5338" y="133"/>
                </a:lnTo>
                <a:lnTo>
                  <a:pt x="5286" y="155"/>
                </a:lnTo>
                <a:lnTo>
                  <a:pt x="5235" y="180"/>
                </a:lnTo>
                <a:lnTo>
                  <a:pt x="5184" y="207"/>
                </a:lnTo>
                <a:lnTo>
                  <a:pt x="5132" y="235"/>
                </a:lnTo>
                <a:lnTo>
                  <a:pt x="5082" y="264"/>
                </a:lnTo>
                <a:lnTo>
                  <a:pt x="5032" y="297"/>
                </a:lnTo>
                <a:lnTo>
                  <a:pt x="4982" y="331"/>
                </a:lnTo>
                <a:lnTo>
                  <a:pt x="4933" y="367"/>
                </a:lnTo>
                <a:lnTo>
                  <a:pt x="4893" y="396"/>
                </a:lnTo>
                <a:lnTo>
                  <a:pt x="4852" y="429"/>
                </a:lnTo>
                <a:lnTo>
                  <a:pt x="4814" y="461"/>
                </a:lnTo>
                <a:lnTo>
                  <a:pt x="4775" y="495"/>
                </a:lnTo>
                <a:lnTo>
                  <a:pt x="4737" y="531"/>
                </a:lnTo>
                <a:lnTo>
                  <a:pt x="4700" y="566"/>
                </a:lnTo>
                <a:lnTo>
                  <a:pt x="4663" y="605"/>
                </a:lnTo>
                <a:lnTo>
                  <a:pt x="4627" y="643"/>
                </a:lnTo>
                <a:lnTo>
                  <a:pt x="4582" y="596"/>
                </a:lnTo>
                <a:lnTo>
                  <a:pt x="4537" y="552"/>
                </a:lnTo>
                <a:lnTo>
                  <a:pt x="4491" y="509"/>
                </a:lnTo>
                <a:lnTo>
                  <a:pt x="4445" y="467"/>
                </a:lnTo>
                <a:lnTo>
                  <a:pt x="4398" y="429"/>
                </a:lnTo>
                <a:lnTo>
                  <a:pt x="4352" y="390"/>
                </a:lnTo>
                <a:lnTo>
                  <a:pt x="4305" y="355"/>
                </a:lnTo>
                <a:lnTo>
                  <a:pt x="4255" y="321"/>
                </a:lnTo>
                <a:lnTo>
                  <a:pt x="4208" y="288"/>
                </a:lnTo>
                <a:lnTo>
                  <a:pt x="4159" y="257"/>
                </a:lnTo>
                <a:lnTo>
                  <a:pt x="4110" y="229"/>
                </a:lnTo>
                <a:lnTo>
                  <a:pt x="4059" y="201"/>
                </a:lnTo>
                <a:lnTo>
                  <a:pt x="4009" y="176"/>
                </a:lnTo>
                <a:lnTo>
                  <a:pt x="3959" y="152"/>
                </a:lnTo>
                <a:lnTo>
                  <a:pt x="3908" y="130"/>
                </a:lnTo>
                <a:lnTo>
                  <a:pt x="3858" y="111"/>
                </a:lnTo>
                <a:lnTo>
                  <a:pt x="3806" y="91"/>
                </a:lnTo>
                <a:lnTo>
                  <a:pt x="3755" y="75"/>
                </a:lnTo>
                <a:lnTo>
                  <a:pt x="3704" y="60"/>
                </a:lnTo>
                <a:lnTo>
                  <a:pt x="3652" y="47"/>
                </a:lnTo>
                <a:lnTo>
                  <a:pt x="3600" y="35"/>
                </a:lnTo>
                <a:lnTo>
                  <a:pt x="3548" y="25"/>
                </a:lnTo>
                <a:lnTo>
                  <a:pt x="3496" y="17"/>
                </a:lnTo>
                <a:lnTo>
                  <a:pt x="3443" y="10"/>
                </a:lnTo>
                <a:lnTo>
                  <a:pt x="3391" y="5"/>
                </a:lnTo>
                <a:lnTo>
                  <a:pt x="3339" y="2"/>
                </a:lnTo>
                <a:lnTo>
                  <a:pt x="3286" y="1"/>
                </a:lnTo>
                <a:lnTo>
                  <a:pt x="3234" y="1"/>
                </a:lnTo>
                <a:lnTo>
                  <a:pt x="3183" y="2"/>
                </a:lnTo>
                <a:lnTo>
                  <a:pt x="3129" y="7"/>
                </a:lnTo>
                <a:lnTo>
                  <a:pt x="3077" y="11"/>
                </a:lnTo>
                <a:lnTo>
                  <a:pt x="3026" y="19"/>
                </a:lnTo>
                <a:lnTo>
                  <a:pt x="2974" y="28"/>
                </a:lnTo>
                <a:lnTo>
                  <a:pt x="2922" y="37"/>
                </a:lnTo>
                <a:lnTo>
                  <a:pt x="2870" y="48"/>
                </a:lnTo>
                <a:lnTo>
                  <a:pt x="2820" y="63"/>
                </a:lnTo>
                <a:lnTo>
                  <a:pt x="2768" y="78"/>
                </a:lnTo>
                <a:lnTo>
                  <a:pt x="2717" y="94"/>
                </a:lnTo>
                <a:lnTo>
                  <a:pt x="2667" y="114"/>
                </a:lnTo>
                <a:lnTo>
                  <a:pt x="2617" y="133"/>
                </a:lnTo>
                <a:lnTo>
                  <a:pt x="2568" y="155"/>
                </a:lnTo>
                <a:lnTo>
                  <a:pt x="2517" y="179"/>
                </a:lnTo>
                <a:lnTo>
                  <a:pt x="2468" y="204"/>
                </a:lnTo>
                <a:lnTo>
                  <a:pt x="2419" y="230"/>
                </a:lnTo>
                <a:lnTo>
                  <a:pt x="2371" y="259"/>
                </a:lnTo>
                <a:lnTo>
                  <a:pt x="2324" y="288"/>
                </a:lnTo>
                <a:lnTo>
                  <a:pt x="2276" y="319"/>
                </a:lnTo>
                <a:lnTo>
                  <a:pt x="2229" y="352"/>
                </a:lnTo>
                <a:lnTo>
                  <a:pt x="2182" y="387"/>
                </a:lnTo>
                <a:lnTo>
                  <a:pt x="2136" y="423"/>
                </a:lnTo>
                <a:lnTo>
                  <a:pt x="2091" y="461"/>
                </a:lnTo>
                <a:lnTo>
                  <a:pt x="2047" y="501"/>
                </a:lnTo>
                <a:lnTo>
                  <a:pt x="2003" y="541"/>
                </a:lnTo>
                <a:lnTo>
                  <a:pt x="1960" y="584"/>
                </a:lnTo>
                <a:lnTo>
                  <a:pt x="1916" y="629"/>
                </a:lnTo>
                <a:lnTo>
                  <a:pt x="1874" y="675"/>
                </a:lnTo>
                <a:lnTo>
                  <a:pt x="1834" y="722"/>
                </a:lnTo>
                <a:lnTo>
                  <a:pt x="1793" y="771"/>
                </a:lnTo>
                <a:lnTo>
                  <a:pt x="1752" y="821"/>
                </a:lnTo>
                <a:lnTo>
                  <a:pt x="1713" y="874"/>
                </a:lnTo>
                <a:lnTo>
                  <a:pt x="1675" y="928"/>
                </a:lnTo>
                <a:lnTo>
                  <a:pt x="1637" y="982"/>
                </a:lnTo>
                <a:lnTo>
                  <a:pt x="1601" y="1040"/>
                </a:lnTo>
                <a:lnTo>
                  <a:pt x="1566" y="1098"/>
                </a:lnTo>
                <a:lnTo>
                  <a:pt x="1537" y="1147"/>
                </a:lnTo>
                <a:lnTo>
                  <a:pt x="1510" y="1197"/>
                </a:lnTo>
                <a:lnTo>
                  <a:pt x="1482" y="1247"/>
                </a:lnTo>
                <a:lnTo>
                  <a:pt x="1457" y="1298"/>
                </a:lnTo>
                <a:lnTo>
                  <a:pt x="1432" y="1349"/>
                </a:lnTo>
                <a:lnTo>
                  <a:pt x="1406" y="1403"/>
                </a:lnTo>
                <a:lnTo>
                  <a:pt x="1384" y="1456"/>
                </a:lnTo>
                <a:lnTo>
                  <a:pt x="1360" y="1511"/>
                </a:lnTo>
                <a:lnTo>
                  <a:pt x="1306" y="1493"/>
                </a:lnTo>
                <a:lnTo>
                  <a:pt x="1251" y="1480"/>
                </a:lnTo>
                <a:lnTo>
                  <a:pt x="1196" y="1471"/>
                </a:lnTo>
                <a:lnTo>
                  <a:pt x="1143" y="1465"/>
                </a:lnTo>
                <a:lnTo>
                  <a:pt x="1088" y="1463"/>
                </a:lnTo>
                <a:lnTo>
                  <a:pt x="1035" y="1465"/>
                </a:lnTo>
                <a:lnTo>
                  <a:pt x="982" y="1471"/>
                </a:lnTo>
                <a:lnTo>
                  <a:pt x="929" y="1480"/>
                </a:lnTo>
                <a:lnTo>
                  <a:pt x="877" y="1492"/>
                </a:lnTo>
                <a:lnTo>
                  <a:pt x="825" y="1506"/>
                </a:lnTo>
                <a:lnTo>
                  <a:pt x="775" y="1526"/>
                </a:lnTo>
                <a:lnTo>
                  <a:pt x="724" y="1548"/>
                </a:lnTo>
                <a:lnTo>
                  <a:pt x="675" y="1573"/>
                </a:lnTo>
                <a:lnTo>
                  <a:pt x="628" y="1601"/>
                </a:lnTo>
                <a:lnTo>
                  <a:pt x="581" y="1632"/>
                </a:lnTo>
                <a:lnTo>
                  <a:pt x="535" y="1666"/>
                </a:lnTo>
                <a:lnTo>
                  <a:pt x="492" y="1703"/>
                </a:lnTo>
                <a:lnTo>
                  <a:pt x="448" y="1743"/>
                </a:lnTo>
                <a:lnTo>
                  <a:pt x="406" y="1786"/>
                </a:lnTo>
                <a:lnTo>
                  <a:pt x="367" y="1832"/>
                </a:lnTo>
                <a:lnTo>
                  <a:pt x="328" y="1879"/>
                </a:lnTo>
                <a:lnTo>
                  <a:pt x="291" y="1930"/>
                </a:lnTo>
                <a:lnTo>
                  <a:pt x="256" y="1983"/>
                </a:lnTo>
                <a:lnTo>
                  <a:pt x="223" y="2038"/>
                </a:lnTo>
                <a:lnTo>
                  <a:pt x="192" y="2096"/>
                </a:lnTo>
                <a:lnTo>
                  <a:pt x="163" y="2156"/>
                </a:lnTo>
                <a:lnTo>
                  <a:pt x="136" y="2218"/>
                </a:lnTo>
                <a:lnTo>
                  <a:pt x="111" y="2283"/>
                </a:lnTo>
                <a:lnTo>
                  <a:pt x="88" y="2350"/>
                </a:lnTo>
                <a:lnTo>
                  <a:pt x="67" y="2418"/>
                </a:lnTo>
                <a:lnTo>
                  <a:pt x="49" y="2489"/>
                </a:lnTo>
                <a:lnTo>
                  <a:pt x="35" y="2562"/>
                </a:lnTo>
                <a:lnTo>
                  <a:pt x="27" y="2606"/>
                </a:lnTo>
                <a:lnTo>
                  <a:pt x="20" y="2651"/>
                </a:lnTo>
                <a:lnTo>
                  <a:pt x="13" y="2696"/>
                </a:lnTo>
                <a:lnTo>
                  <a:pt x="8" y="2742"/>
                </a:lnTo>
                <a:lnTo>
                  <a:pt x="4" y="2788"/>
                </a:lnTo>
                <a:lnTo>
                  <a:pt x="1" y="2834"/>
                </a:lnTo>
                <a:lnTo>
                  <a:pt x="0" y="2880"/>
                </a:lnTo>
                <a:lnTo>
                  <a:pt x="0" y="2927"/>
                </a:lnTo>
                <a:lnTo>
                  <a:pt x="1" y="3001"/>
                </a:lnTo>
                <a:lnTo>
                  <a:pt x="6" y="3077"/>
                </a:lnTo>
                <a:lnTo>
                  <a:pt x="13" y="3149"/>
                </a:lnTo>
                <a:lnTo>
                  <a:pt x="22" y="3222"/>
                </a:lnTo>
                <a:lnTo>
                  <a:pt x="34" y="3292"/>
                </a:lnTo>
                <a:lnTo>
                  <a:pt x="49" y="3361"/>
                </a:lnTo>
                <a:lnTo>
                  <a:pt x="66" y="3429"/>
                </a:lnTo>
                <a:lnTo>
                  <a:pt x="85" y="3496"/>
                </a:lnTo>
                <a:lnTo>
                  <a:pt x="106" y="3561"/>
                </a:lnTo>
                <a:lnTo>
                  <a:pt x="132" y="3625"/>
                </a:lnTo>
                <a:lnTo>
                  <a:pt x="157" y="3685"/>
                </a:lnTo>
                <a:lnTo>
                  <a:pt x="186" y="3744"/>
                </a:lnTo>
                <a:lnTo>
                  <a:pt x="216" y="3802"/>
                </a:lnTo>
                <a:lnTo>
                  <a:pt x="248" y="3857"/>
                </a:lnTo>
                <a:lnTo>
                  <a:pt x="283" y="3910"/>
                </a:lnTo>
                <a:lnTo>
                  <a:pt x="318" y="3961"/>
                </a:lnTo>
                <a:lnTo>
                  <a:pt x="356" y="4009"/>
                </a:lnTo>
                <a:lnTo>
                  <a:pt x="396" y="4055"/>
                </a:lnTo>
                <a:lnTo>
                  <a:pt x="437" y="4098"/>
                </a:lnTo>
                <a:lnTo>
                  <a:pt x="479" y="4140"/>
                </a:lnTo>
                <a:lnTo>
                  <a:pt x="524" y="4178"/>
                </a:lnTo>
                <a:lnTo>
                  <a:pt x="570" y="4212"/>
                </a:lnTo>
                <a:lnTo>
                  <a:pt x="616" y="4245"/>
                </a:lnTo>
                <a:lnTo>
                  <a:pt x="664" y="4274"/>
                </a:lnTo>
                <a:lnTo>
                  <a:pt x="714" y="4301"/>
                </a:lnTo>
                <a:lnTo>
                  <a:pt x="765" y="4323"/>
                </a:lnTo>
                <a:lnTo>
                  <a:pt x="817" y="4344"/>
                </a:lnTo>
                <a:lnTo>
                  <a:pt x="868" y="4360"/>
                </a:lnTo>
                <a:lnTo>
                  <a:pt x="923" y="4372"/>
                </a:lnTo>
                <a:lnTo>
                  <a:pt x="978" y="4382"/>
                </a:lnTo>
                <a:lnTo>
                  <a:pt x="1032" y="4387"/>
                </a:lnTo>
                <a:lnTo>
                  <a:pt x="1088" y="4390"/>
                </a:lnTo>
                <a:lnTo>
                  <a:pt x="1123" y="4388"/>
                </a:lnTo>
                <a:lnTo>
                  <a:pt x="1157" y="4387"/>
                </a:lnTo>
                <a:lnTo>
                  <a:pt x="1192" y="4382"/>
                </a:lnTo>
                <a:lnTo>
                  <a:pt x="1226" y="4378"/>
                </a:lnTo>
                <a:lnTo>
                  <a:pt x="1259" y="4372"/>
                </a:lnTo>
                <a:lnTo>
                  <a:pt x="1293" y="4363"/>
                </a:lnTo>
                <a:lnTo>
                  <a:pt x="1327" y="4354"/>
                </a:lnTo>
                <a:lnTo>
                  <a:pt x="1360" y="434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236538" y="2114550"/>
            <a:ext cx="525462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HIN</a:t>
            </a:r>
            <a:endParaRPr kumimoji="0" lang="en-US" altLang="zh-TW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4972050" y="2514600"/>
            <a:ext cx="3806825" cy="2408238"/>
          </a:xfrm>
          <a:custGeom>
            <a:avLst/>
            <a:gdLst>
              <a:gd name="T0" fmla="*/ 2147483647 w 7194"/>
              <a:gd name="T1" fmla="*/ 2147483647 h 4550"/>
              <a:gd name="T2" fmla="*/ 2147483647 w 7194"/>
              <a:gd name="T3" fmla="*/ 2147483647 h 4550"/>
              <a:gd name="T4" fmla="*/ 2147483647 w 7194"/>
              <a:gd name="T5" fmla="*/ 2147483647 h 4550"/>
              <a:gd name="T6" fmla="*/ 2147483647 w 7194"/>
              <a:gd name="T7" fmla="*/ 2147483647 h 4550"/>
              <a:gd name="T8" fmla="*/ 2147483647 w 7194"/>
              <a:gd name="T9" fmla="*/ 2147483647 h 4550"/>
              <a:gd name="T10" fmla="*/ 2147483647 w 7194"/>
              <a:gd name="T11" fmla="*/ 2147483647 h 4550"/>
              <a:gd name="T12" fmla="*/ 2147483647 w 7194"/>
              <a:gd name="T13" fmla="*/ 2147483647 h 4550"/>
              <a:gd name="T14" fmla="*/ 2147483647 w 7194"/>
              <a:gd name="T15" fmla="*/ 2147483647 h 4550"/>
              <a:gd name="T16" fmla="*/ 2147483647 w 7194"/>
              <a:gd name="T17" fmla="*/ 2147483647 h 4550"/>
              <a:gd name="T18" fmla="*/ 2147483647 w 7194"/>
              <a:gd name="T19" fmla="*/ 2147483647 h 4550"/>
              <a:gd name="T20" fmla="*/ 2147483647 w 7194"/>
              <a:gd name="T21" fmla="*/ 2147483647 h 4550"/>
              <a:gd name="T22" fmla="*/ 2147483647 w 7194"/>
              <a:gd name="T23" fmla="*/ 2147483647 h 4550"/>
              <a:gd name="T24" fmla="*/ 2147483647 w 7194"/>
              <a:gd name="T25" fmla="*/ 2147483647 h 4550"/>
              <a:gd name="T26" fmla="*/ 2147483647 w 7194"/>
              <a:gd name="T27" fmla="*/ 2147483647 h 4550"/>
              <a:gd name="T28" fmla="*/ 2147483647 w 7194"/>
              <a:gd name="T29" fmla="*/ 2147483647 h 4550"/>
              <a:gd name="T30" fmla="*/ 2147483647 w 7194"/>
              <a:gd name="T31" fmla="*/ 2147483647 h 4550"/>
              <a:gd name="T32" fmla="*/ 2147483647 w 7194"/>
              <a:gd name="T33" fmla="*/ 2147483647 h 4550"/>
              <a:gd name="T34" fmla="*/ 2147483647 w 7194"/>
              <a:gd name="T35" fmla="*/ 2147483647 h 4550"/>
              <a:gd name="T36" fmla="*/ 2147483647 w 7194"/>
              <a:gd name="T37" fmla="*/ 2147483647 h 4550"/>
              <a:gd name="T38" fmla="*/ 2147483647 w 7194"/>
              <a:gd name="T39" fmla="*/ 2147483647 h 4550"/>
              <a:gd name="T40" fmla="*/ 2147483647 w 7194"/>
              <a:gd name="T41" fmla="*/ 2147483647 h 4550"/>
              <a:gd name="T42" fmla="*/ 2147483647 w 7194"/>
              <a:gd name="T43" fmla="*/ 2147483647 h 4550"/>
              <a:gd name="T44" fmla="*/ 2147483647 w 7194"/>
              <a:gd name="T45" fmla="*/ 2147483647 h 4550"/>
              <a:gd name="T46" fmla="*/ 2147483647 w 7194"/>
              <a:gd name="T47" fmla="*/ 2147483647 h 4550"/>
              <a:gd name="T48" fmla="*/ 2147483647 w 7194"/>
              <a:gd name="T49" fmla="*/ 2147483647 h 4550"/>
              <a:gd name="T50" fmla="*/ 2147483647 w 7194"/>
              <a:gd name="T51" fmla="*/ 2147483647 h 4550"/>
              <a:gd name="T52" fmla="*/ 2147483647 w 7194"/>
              <a:gd name="T53" fmla="*/ 2147483647 h 4550"/>
              <a:gd name="T54" fmla="*/ 2147483647 w 7194"/>
              <a:gd name="T55" fmla="*/ 2147483647 h 4550"/>
              <a:gd name="T56" fmla="*/ 2147483647 w 7194"/>
              <a:gd name="T57" fmla="*/ 2147483647 h 4550"/>
              <a:gd name="T58" fmla="*/ 2147483647 w 7194"/>
              <a:gd name="T59" fmla="*/ 2147483647 h 4550"/>
              <a:gd name="T60" fmla="*/ 2147483647 w 7194"/>
              <a:gd name="T61" fmla="*/ 2147483647 h 4550"/>
              <a:gd name="T62" fmla="*/ 2147483647 w 7194"/>
              <a:gd name="T63" fmla="*/ 2147483647 h 4550"/>
              <a:gd name="T64" fmla="*/ 2147483647 w 7194"/>
              <a:gd name="T65" fmla="*/ 2147483647 h 4550"/>
              <a:gd name="T66" fmla="*/ 2147483647 w 7194"/>
              <a:gd name="T67" fmla="*/ 2147483647 h 4550"/>
              <a:gd name="T68" fmla="*/ 2147483647 w 7194"/>
              <a:gd name="T69" fmla="*/ 2147483647 h 4550"/>
              <a:gd name="T70" fmla="*/ 2147483647 w 7194"/>
              <a:gd name="T71" fmla="*/ 2147483647 h 4550"/>
              <a:gd name="T72" fmla="*/ 2147483647 w 7194"/>
              <a:gd name="T73" fmla="*/ 2147483647 h 4550"/>
              <a:gd name="T74" fmla="*/ 2147483647 w 7194"/>
              <a:gd name="T75" fmla="*/ 2147483647 h 4550"/>
              <a:gd name="T76" fmla="*/ 2147483647 w 7194"/>
              <a:gd name="T77" fmla="*/ 2147483647 h 4550"/>
              <a:gd name="T78" fmla="*/ 2147483647 w 7194"/>
              <a:gd name="T79" fmla="*/ 2147483647 h 4550"/>
              <a:gd name="T80" fmla="*/ 2147483647 w 7194"/>
              <a:gd name="T81" fmla="*/ 0 h 4550"/>
              <a:gd name="T82" fmla="*/ 2147483647 w 7194"/>
              <a:gd name="T83" fmla="*/ 2147483647 h 4550"/>
              <a:gd name="T84" fmla="*/ 2147483647 w 7194"/>
              <a:gd name="T85" fmla="*/ 2147483647 h 4550"/>
              <a:gd name="T86" fmla="*/ 2147483647 w 7194"/>
              <a:gd name="T87" fmla="*/ 2147483647 h 4550"/>
              <a:gd name="T88" fmla="*/ 2147483647 w 7194"/>
              <a:gd name="T89" fmla="*/ 2147483647 h 4550"/>
              <a:gd name="T90" fmla="*/ 2147483647 w 7194"/>
              <a:gd name="T91" fmla="*/ 2147483647 h 4550"/>
              <a:gd name="T92" fmla="*/ 2147483647 w 7194"/>
              <a:gd name="T93" fmla="*/ 2147483647 h 4550"/>
              <a:gd name="T94" fmla="*/ 2147483647 w 7194"/>
              <a:gd name="T95" fmla="*/ 2147483647 h 4550"/>
              <a:gd name="T96" fmla="*/ 2147483647 w 7194"/>
              <a:gd name="T97" fmla="*/ 2147483647 h 4550"/>
              <a:gd name="T98" fmla="*/ 2147483647 w 7194"/>
              <a:gd name="T99" fmla="*/ 2147483647 h 4550"/>
              <a:gd name="T100" fmla="*/ 2147483647 w 7194"/>
              <a:gd name="T101" fmla="*/ 2147483647 h 4550"/>
              <a:gd name="T102" fmla="*/ 2147483647 w 7194"/>
              <a:gd name="T103" fmla="*/ 2147483647 h 4550"/>
              <a:gd name="T104" fmla="*/ 2147483647 w 7194"/>
              <a:gd name="T105" fmla="*/ 2147483647 h 4550"/>
              <a:gd name="T106" fmla="*/ 2147483647 w 7194"/>
              <a:gd name="T107" fmla="*/ 2147483647 h 4550"/>
              <a:gd name="T108" fmla="*/ 2147483647 w 7194"/>
              <a:gd name="T109" fmla="*/ 2147483647 h 4550"/>
              <a:gd name="T110" fmla="*/ 2147483647 w 7194"/>
              <a:gd name="T111" fmla="*/ 2147483647 h 45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194"/>
              <a:gd name="T169" fmla="*/ 0 h 4550"/>
              <a:gd name="T170" fmla="*/ 7194 w 7194"/>
              <a:gd name="T171" fmla="*/ 4550 h 45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194" h="4550">
                <a:moveTo>
                  <a:pt x="1059" y="3378"/>
                </a:moveTo>
                <a:lnTo>
                  <a:pt x="1080" y="3428"/>
                </a:lnTo>
                <a:lnTo>
                  <a:pt x="1102" y="3479"/>
                </a:lnTo>
                <a:lnTo>
                  <a:pt x="1126" y="3528"/>
                </a:lnTo>
                <a:lnTo>
                  <a:pt x="1150" y="3575"/>
                </a:lnTo>
                <a:lnTo>
                  <a:pt x="1175" y="3622"/>
                </a:lnTo>
                <a:lnTo>
                  <a:pt x="1200" y="3668"/>
                </a:lnTo>
                <a:lnTo>
                  <a:pt x="1227" y="3713"/>
                </a:lnTo>
                <a:lnTo>
                  <a:pt x="1253" y="3755"/>
                </a:lnTo>
                <a:lnTo>
                  <a:pt x="1281" y="3798"/>
                </a:lnTo>
                <a:lnTo>
                  <a:pt x="1309" y="3840"/>
                </a:lnTo>
                <a:lnTo>
                  <a:pt x="1339" y="3880"/>
                </a:lnTo>
                <a:lnTo>
                  <a:pt x="1368" y="3920"/>
                </a:lnTo>
                <a:lnTo>
                  <a:pt x="1399" y="3958"/>
                </a:lnTo>
                <a:lnTo>
                  <a:pt x="1430" y="3995"/>
                </a:lnTo>
                <a:lnTo>
                  <a:pt x="1461" y="4031"/>
                </a:lnTo>
                <a:lnTo>
                  <a:pt x="1493" y="4065"/>
                </a:lnTo>
                <a:lnTo>
                  <a:pt x="1527" y="4099"/>
                </a:lnTo>
                <a:lnTo>
                  <a:pt x="1559" y="4131"/>
                </a:lnTo>
                <a:lnTo>
                  <a:pt x="1594" y="4163"/>
                </a:lnTo>
                <a:lnTo>
                  <a:pt x="1627" y="4194"/>
                </a:lnTo>
                <a:lnTo>
                  <a:pt x="1662" y="4222"/>
                </a:lnTo>
                <a:lnTo>
                  <a:pt x="1697" y="4250"/>
                </a:lnTo>
                <a:lnTo>
                  <a:pt x="1732" y="4277"/>
                </a:lnTo>
                <a:lnTo>
                  <a:pt x="1769" y="4302"/>
                </a:lnTo>
                <a:lnTo>
                  <a:pt x="1805" y="4327"/>
                </a:lnTo>
                <a:lnTo>
                  <a:pt x="1843" y="4349"/>
                </a:lnTo>
                <a:lnTo>
                  <a:pt x="1880" y="4371"/>
                </a:lnTo>
                <a:lnTo>
                  <a:pt x="1917" y="4392"/>
                </a:lnTo>
                <a:lnTo>
                  <a:pt x="1955" y="4411"/>
                </a:lnTo>
                <a:lnTo>
                  <a:pt x="1994" y="4429"/>
                </a:lnTo>
                <a:lnTo>
                  <a:pt x="2032" y="4447"/>
                </a:lnTo>
                <a:lnTo>
                  <a:pt x="2071" y="4462"/>
                </a:lnTo>
                <a:lnTo>
                  <a:pt x="2111" y="4476"/>
                </a:lnTo>
                <a:lnTo>
                  <a:pt x="2150" y="4490"/>
                </a:lnTo>
                <a:lnTo>
                  <a:pt x="2189" y="4502"/>
                </a:lnTo>
                <a:lnTo>
                  <a:pt x="2230" y="4512"/>
                </a:lnTo>
                <a:lnTo>
                  <a:pt x="2269" y="4522"/>
                </a:lnTo>
                <a:lnTo>
                  <a:pt x="2310" y="4530"/>
                </a:lnTo>
                <a:lnTo>
                  <a:pt x="2350" y="4537"/>
                </a:lnTo>
                <a:lnTo>
                  <a:pt x="2391" y="4541"/>
                </a:lnTo>
                <a:lnTo>
                  <a:pt x="2431" y="4546"/>
                </a:lnTo>
                <a:lnTo>
                  <a:pt x="2472" y="4549"/>
                </a:lnTo>
                <a:lnTo>
                  <a:pt x="2513" y="4550"/>
                </a:lnTo>
                <a:lnTo>
                  <a:pt x="2553" y="4550"/>
                </a:lnTo>
                <a:lnTo>
                  <a:pt x="2595" y="4550"/>
                </a:lnTo>
                <a:lnTo>
                  <a:pt x="2636" y="4547"/>
                </a:lnTo>
                <a:lnTo>
                  <a:pt x="2677" y="4543"/>
                </a:lnTo>
                <a:lnTo>
                  <a:pt x="2717" y="4539"/>
                </a:lnTo>
                <a:lnTo>
                  <a:pt x="2759" y="4533"/>
                </a:lnTo>
                <a:lnTo>
                  <a:pt x="2800" y="4524"/>
                </a:lnTo>
                <a:lnTo>
                  <a:pt x="2840" y="4515"/>
                </a:lnTo>
                <a:lnTo>
                  <a:pt x="2881" y="4504"/>
                </a:lnTo>
                <a:lnTo>
                  <a:pt x="2922" y="4493"/>
                </a:lnTo>
                <a:lnTo>
                  <a:pt x="2962" y="4479"/>
                </a:lnTo>
                <a:lnTo>
                  <a:pt x="3003" y="4465"/>
                </a:lnTo>
                <a:lnTo>
                  <a:pt x="3044" y="4448"/>
                </a:lnTo>
                <a:lnTo>
                  <a:pt x="3084" y="4430"/>
                </a:lnTo>
                <a:lnTo>
                  <a:pt x="3123" y="4411"/>
                </a:lnTo>
                <a:lnTo>
                  <a:pt x="3164" y="4390"/>
                </a:lnTo>
                <a:lnTo>
                  <a:pt x="3203" y="4368"/>
                </a:lnTo>
                <a:lnTo>
                  <a:pt x="3242" y="4345"/>
                </a:lnTo>
                <a:lnTo>
                  <a:pt x="3282" y="4321"/>
                </a:lnTo>
                <a:lnTo>
                  <a:pt x="3321" y="4294"/>
                </a:lnTo>
                <a:lnTo>
                  <a:pt x="3359" y="4266"/>
                </a:lnTo>
                <a:lnTo>
                  <a:pt x="3390" y="4242"/>
                </a:lnTo>
                <a:lnTo>
                  <a:pt x="3420" y="4217"/>
                </a:lnTo>
                <a:lnTo>
                  <a:pt x="3451" y="4192"/>
                </a:lnTo>
                <a:lnTo>
                  <a:pt x="3481" y="4166"/>
                </a:lnTo>
                <a:lnTo>
                  <a:pt x="3510" y="4139"/>
                </a:lnTo>
                <a:lnTo>
                  <a:pt x="3539" y="4111"/>
                </a:lnTo>
                <a:lnTo>
                  <a:pt x="3569" y="4081"/>
                </a:lnTo>
                <a:lnTo>
                  <a:pt x="3597" y="4052"/>
                </a:lnTo>
                <a:lnTo>
                  <a:pt x="3632" y="4087"/>
                </a:lnTo>
                <a:lnTo>
                  <a:pt x="3667" y="4123"/>
                </a:lnTo>
                <a:lnTo>
                  <a:pt x="3702" y="4155"/>
                </a:lnTo>
                <a:lnTo>
                  <a:pt x="3737" y="4188"/>
                </a:lnTo>
                <a:lnTo>
                  <a:pt x="3773" y="4219"/>
                </a:lnTo>
                <a:lnTo>
                  <a:pt x="3810" y="4247"/>
                </a:lnTo>
                <a:lnTo>
                  <a:pt x="3848" y="4275"/>
                </a:lnTo>
                <a:lnTo>
                  <a:pt x="3884" y="4302"/>
                </a:lnTo>
                <a:lnTo>
                  <a:pt x="3922" y="4327"/>
                </a:lnTo>
                <a:lnTo>
                  <a:pt x="3961" y="4351"/>
                </a:lnTo>
                <a:lnTo>
                  <a:pt x="3999" y="4373"/>
                </a:lnTo>
                <a:lnTo>
                  <a:pt x="4038" y="4395"/>
                </a:lnTo>
                <a:lnTo>
                  <a:pt x="4076" y="4414"/>
                </a:lnTo>
                <a:lnTo>
                  <a:pt x="4115" y="4433"/>
                </a:lnTo>
                <a:lnTo>
                  <a:pt x="4154" y="4450"/>
                </a:lnTo>
                <a:lnTo>
                  <a:pt x="4195" y="4466"/>
                </a:lnTo>
                <a:lnTo>
                  <a:pt x="4234" y="4479"/>
                </a:lnTo>
                <a:lnTo>
                  <a:pt x="4273" y="4493"/>
                </a:lnTo>
                <a:lnTo>
                  <a:pt x="4314" y="4504"/>
                </a:lnTo>
                <a:lnTo>
                  <a:pt x="4355" y="4515"/>
                </a:lnTo>
                <a:lnTo>
                  <a:pt x="4395" y="4524"/>
                </a:lnTo>
                <a:lnTo>
                  <a:pt x="4436" y="4531"/>
                </a:lnTo>
                <a:lnTo>
                  <a:pt x="4475" y="4539"/>
                </a:lnTo>
                <a:lnTo>
                  <a:pt x="4516" y="4543"/>
                </a:lnTo>
                <a:lnTo>
                  <a:pt x="4556" y="4547"/>
                </a:lnTo>
                <a:lnTo>
                  <a:pt x="4597" y="4549"/>
                </a:lnTo>
                <a:lnTo>
                  <a:pt x="4639" y="4550"/>
                </a:lnTo>
                <a:lnTo>
                  <a:pt x="4680" y="4550"/>
                </a:lnTo>
                <a:lnTo>
                  <a:pt x="4720" y="4549"/>
                </a:lnTo>
                <a:lnTo>
                  <a:pt x="4761" y="4546"/>
                </a:lnTo>
                <a:lnTo>
                  <a:pt x="4800" y="4543"/>
                </a:lnTo>
                <a:lnTo>
                  <a:pt x="4841" y="4537"/>
                </a:lnTo>
                <a:lnTo>
                  <a:pt x="4881" y="4530"/>
                </a:lnTo>
                <a:lnTo>
                  <a:pt x="4922" y="4522"/>
                </a:lnTo>
                <a:lnTo>
                  <a:pt x="4961" y="4513"/>
                </a:lnTo>
                <a:lnTo>
                  <a:pt x="5002" y="4503"/>
                </a:lnTo>
                <a:lnTo>
                  <a:pt x="5041" y="4491"/>
                </a:lnTo>
                <a:lnTo>
                  <a:pt x="5080" y="4478"/>
                </a:lnTo>
                <a:lnTo>
                  <a:pt x="5119" y="4463"/>
                </a:lnTo>
                <a:lnTo>
                  <a:pt x="5159" y="4448"/>
                </a:lnTo>
                <a:lnTo>
                  <a:pt x="5198" y="4430"/>
                </a:lnTo>
                <a:lnTo>
                  <a:pt x="5236" y="4413"/>
                </a:lnTo>
                <a:lnTo>
                  <a:pt x="5275" y="4393"/>
                </a:lnTo>
                <a:lnTo>
                  <a:pt x="5313" y="4373"/>
                </a:lnTo>
                <a:lnTo>
                  <a:pt x="5351" y="4351"/>
                </a:lnTo>
                <a:lnTo>
                  <a:pt x="5387" y="4327"/>
                </a:lnTo>
                <a:lnTo>
                  <a:pt x="5423" y="4303"/>
                </a:lnTo>
                <a:lnTo>
                  <a:pt x="5460" y="4277"/>
                </a:lnTo>
                <a:lnTo>
                  <a:pt x="5496" y="4250"/>
                </a:lnTo>
                <a:lnTo>
                  <a:pt x="5533" y="4222"/>
                </a:lnTo>
                <a:lnTo>
                  <a:pt x="5568" y="4192"/>
                </a:lnTo>
                <a:lnTo>
                  <a:pt x="5603" y="4163"/>
                </a:lnTo>
                <a:lnTo>
                  <a:pt x="5636" y="4130"/>
                </a:lnTo>
                <a:lnTo>
                  <a:pt x="5670" y="4097"/>
                </a:lnTo>
                <a:lnTo>
                  <a:pt x="5704" y="4062"/>
                </a:lnTo>
                <a:lnTo>
                  <a:pt x="5736" y="4026"/>
                </a:lnTo>
                <a:lnTo>
                  <a:pt x="5768" y="3989"/>
                </a:lnTo>
                <a:lnTo>
                  <a:pt x="5800" y="3952"/>
                </a:lnTo>
                <a:lnTo>
                  <a:pt x="5831" y="3912"/>
                </a:lnTo>
                <a:lnTo>
                  <a:pt x="5860" y="3872"/>
                </a:lnTo>
                <a:lnTo>
                  <a:pt x="5891" y="3831"/>
                </a:lnTo>
                <a:lnTo>
                  <a:pt x="5919" y="3788"/>
                </a:lnTo>
                <a:lnTo>
                  <a:pt x="5949" y="3744"/>
                </a:lnTo>
                <a:lnTo>
                  <a:pt x="5977" y="3698"/>
                </a:lnTo>
                <a:lnTo>
                  <a:pt x="5998" y="3659"/>
                </a:lnTo>
                <a:lnTo>
                  <a:pt x="6020" y="3621"/>
                </a:lnTo>
                <a:lnTo>
                  <a:pt x="6041" y="3582"/>
                </a:lnTo>
                <a:lnTo>
                  <a:pt x="6061" y="3542"/>
                </a:lnTo>
                <a:lnTo>
                  <a:pt x="6080" y="3501"/>
                </a:lnTo>
                <a:lnTo>
                  <a:pt x="6100" y="3461"/>
                </a:lnTo>
                <a:lnTo>
                  <a:pt x="6118" y="3419"/>
                </a:lnTo>
                <a:lnTo>
                  <a:pt x="6136" y="3378"/>
                </a:lnTo>
                <a:lnTo>
                  <a:pt x="6178" y="3390"/>
                </a:lnTo>
                <a:lnTo>
                  <a:pt x="6220" y="3400"/>
                </a:lnTo>
                <a:lnTo>
                  <a:pt x="6262" y="3408"/>
                </a:lnTo>
                <a:lnTo>
                  <a:pt x="6306" y="3412"/>
                </a:lnTo>
                <a:lnTo>
                  <a:pt x="6348" y="3414"/>
                </a:lnTo>
                <a:lnTo>
                  <a:pt x="6389" y="3412"/>
                </a:lnTo>
                <a:lnTo>
                  <a:pt x="6431" y="3408"/>
                </a:lnTo>
                <a:lnTo>
                  <a:pt x="6471" y="3402"/>
                </a:lnTo>
                <a:lnTo>
                  <a:pt x="6512" y="3391"/>
                </a:lnTo>
                <a:lnTo>
                  <a:pt x="6552" y="3380"/>
                </a:lnTo>
                <a:lnTo>
                  <a:pt x="6592" y="3365"/>
                </a:lnTo>
                <a:lnTo>
                  <a:pt x="6631" y="3348"/>
                </a:lnTo>
                <a:lnTo>
                  <a:pt x="6669" y="3329"/>
                </a:lnTo>
                <a:lnTo>
                  <a:pt x="6705" y="3307"/>
                </a:lnTo>
                <a:lnTo>
                  <a:pt x="6742" y="3282"/>
                </a:lnTo>
                <a:lnTo>
                  <a:pt x="6778" y="3255"/>
                </a:lnTo>
                <a:lnTo>
                  <a:pt x="6812" y="3227"/>
                </a:lnTo>
                <a:lnTo>
                  <a:pt x="6845" y="3196"/>
                </a:lnTo>
                <a:lnTo>
                  <a:pt x="6877" y="3163"/>
                </a:lnTo>
                <a:lnTo>
                  <a:pt x="6910" y="3128"/>
                </a:lnTo>
                <a:lnTo>
                  <a:pt x="6939" y="3091"/>
                </a:lnTo>
                <a:lnTo>
                  <a:pt x="6967" y="3051"/>
                </a:lnTo>
                <a:lnTo>
                  <a:pt x="6995" y="3009"/>
                </a:lnTo>
                <a:lnTo>
                  <a:pt x="7020" y="2967"/>
                </a:lnTo>
                <a:lnTo>
                  <a:pt x="7046" y="2922"/>
                </a:lnTo>
                <a:lnTo>
                  <a:pt x="7068" y="2875"/>
                </a:lnTo>
                <a:lnTo>
                  <a:pt x="7089" y="2826"/>
                </a:lnTo>
                <a:lnTo>
                  <a:pt x="7109" y="2777"/>
                </a:lnTo>
                <a:lnTo>
                  <a:pt x="7125" y="2725"/>
                </a:lnTo>
                <a:lnTo>
                  <a:pt x="7142" y="2672"/>
                </a:lnTo>
                <a:lnTo>
                  <a:pt x="7155" y="2617"/>
                </a:lnTo>
                <a:lnTo>
                  <a:pt x="7167" y="2561"/>
                </a:lnTo>
                <a:lnTo>
                  <a:pt x="7173" y="2525"/>
                </a:lnTo>
                <a:lnTo>
                  <a:pt x="7179" y="2490"/>
                </a:lnTo>
                <a:lnTo>
                  <a:pt x="7184" y="2454"/>
                </a:lnTo>
                <a:lnTo>
                  <a:pt x="7187" y="2419"/>
                </a:lnTo>
                <a:lnTo>
                  <a:pt x="7190" y="2383"/>
                </a:lnTo>
                <a:lnTo>
                  <a:pt x="7193" y="2348"/>
                </a:lnTo>
                <a:lnTo>
                  <a:pt x="7194" y="2312"/>
                </a:lnTo>
                <a:lnTo>
                  <a:pt x="7194" y="2277"/>
                </a:lnTo>
                <a:lnTo>
                  <a:pt x="7193" y="2218"/>
                </a:lnTo>
                <a:lnTo>
                  <a:pt x="7190" y="2160"/>
                </a:lnTo>
                <a:lnTo>
                  <a:pt x="7184" y="2102"/>
                </a:lnTo>
                <a:lnTo>
                  <a:pt x="7177" y="2047"/>
                </a:lnTo>
                <a:lnTo>
                  <a:pt x="7167" y="1991"/>
                </a:lnTo>
                <a:lnTo>
                  <a:pt x="7156" y="1938"/>
                </a:lnTo>
                <a:lnTo>
                  <a:pt x="7142" y="1884"/>
                </a:lnTo>
                <a:lnTo>
                  <a:pt x="7128" y="1833"/>
                </a:lnTo>
                <a:lnTo>
                  <a:pt x="7110" y="1782"/>
                </a:lnTo>
                <a:lnTo>
                  <a:pt x="7092" y="1734"/>
                </a:lnTo>
                <a:lnTo>
                  <a:pt x="7072" y="1686"/>
                </a:lnTo>
                <a:lnTo>
                  <a:pt x="7050" y="1640"/>
                </a:lnTo>
                <a:lnTo>
                  <a:pt x="7026" y="1596"/>
                </a:lnTo>
                <a:lnTo>
                  <a:pt x="7001" y="1553"/>
                </a:lnTo>
                <a:lnTo>
                  <a:pt x="6974" y="1511"/>
                </a:lnTo>
                <a:lnTo>
                  <a:pt x="6946" y="1472"/>
                </a:lnTo>
                <a:lnTo>
                  <a:pt x="6917" y="1435"/>
                </a:lnTo>
                <a:lnTo>
                  <a:pt x="6886" y="1398"/>
                </a:lnTo>
                <a:lnTo>
                  <a:pt x="6854" y="1365"/>
                </a:lnTo>
                <a:lnTo>
                  <a:pt x="6821" y="1332"/>
                </a:lnTo>
                <a:lnTo>
                  <a:pt x="6786" y="1303"/>
                </a:lnTo>
                <a:lnTo>
                  <a:pt x="6751" y="1276"/>
                </a:lnTo>
                <a:lnTo>
                  <a:pt x="6715" y="1251"/>
                </a:lnTo>
                <a:lnTo>
                  <a:pt x="6677" y="1227"/>
                </a:lnTo>
                <a:lnTo>
                  <a:pt x="6639" y="1208"/>
                </a:lnTo>
                <a:lnTo>
                  <a:pt x="6600" y="1190"/>
                </a:lnTo>
                <a:lnTo>
                  <a:pt x="6559" y="1174"/>
                </a:lnTo>
                <a:lnTo>
                  <a:pt x="6519" y="1162"/>
                </a:lnTo>
                <a:lnTo>
                  <a:pt x="6477" y="1152"/>
                </a:lnTo>
                <a:lnTo>
                  <a:pt x="6435" y="1144"/>
                </a:lnTo>
                <a:lnTo>
                  <a:pt x="6391" y="1140"/>
                </a:lnTo>
                <a:lnTo>
                  <a:pt x="6348" y="1138"/>
                </a:lnTo>
                <a:lnTo>
                  <a:pt x="6321" y="1138"/>
                </a:lnTo>
                <a:lnTo>
                  <a:pt x="6295" y="1141"/>
                </a:lnTo>
                <a:lnTo>
                  <a:pt x="6268" y="1143"/>
                </a:lnTo>
                <a:lnTo>
                  <a:pt x="6241" y="1147"/>
                </a:lnTo>
                <a:lnTo>
                  <a:pt x="6215" y="1153"/>
                </a:lnTo>
                <a:lnTo>
                  <a:pt x="6188" y="1159"/>
                </a:lnTo>
                <a:lnTo>
                  <a:pt x="6162" y="1167"/>
                </a:lnTo>
                <a:lnTo>
                  <a:pt x="6136" y="1175"/>
                </a:lnTo>
                <a:lnTo>
                  <a:pt x="6114" y="1124"/>
                </a:lnTo>
                <a:lnTo>
                  <a:pt x="6092" y="1073"/>
                </a:lnTo>
                <a:lnTo>
                  <a:pt x="6068" y="1024"/>
                </a:lnTo>
                <a:lnTo>
                  <a:pt x="6044" y="977"/>
                </a:lnTo>
                <a:lnTo>
                  <a:pt x="6020" y="930"/>
                </a:lnTo>
                <a:lnTo>
                  <a:pt x="5994" y="884"/>
                </a:lnTo>
                <a:lnTo>
                  <a:pt x="5967" y="839"/>
                </a:lnTo>
                <a:lnTo>
                  <a:pt x="5940" y="797"/>
                </a:lnTo>
                <a:lnTo>
                  <a:pt x="5912" y="754"/>
                </a:lnTo>
                <a:lnTo>
                  <a:pt x="5884" y="712"/>
                </a:lnTo>
                <a:lnTo>
                  <a:pt x="5855" y="671"/>
                </a:lnTo>
                <a:lnTo>
                  <a:pt x="5825" y="632"/>
                </a:lnTo>
                <a:lnTo>
                  <a:pt x="5795" y="594"/>
                </a:lnTo>
                <a:lnTo>
                  <a:pt x="5764" y="557"/>
                </a:lnTo>
                <a:lnTo>
                  <a:pt x="5733" y="521"/>
                </a:lnTo>
                <a:lnTo>
                  <a:pt x="5701" y="486"/>
                </a:lnTo>
                <a:lnTo>
                  <a:pt x="5667" y="453"/>
                </a:lnTo>
                <a:lnTo>
                  <a:pt x="5635" y="421"/>
                </a:lnTo>
                <a:lnTo>
                  <a:pt x="5601" y="389"/>
                </a:lnTo>
                <a:lnTo>
                  <a:pt x="5566" y="358"/>
                </a:lnTo>
                <a:lnTo>
                  <a:pt x="5531" y="330"/>
                </a:lnTo>
                <a:lnTo>
                  <a:pt x="5496" y="302"/>
                </a:lnTo>
                <a:lnTo>
                  <a:pt x="5461" y="276"/>
                </a:lnTo>
                <a:lnTo>
                  <a:pt x="5425" y="249"/>
                </a:lnTo>
                <a:lnTo>
                  <a:pt x="5388" y="225"/>
                </a:lnTo>
                <a:lnTo>
                  <a:pt x="5352" y="201"/>
                </a:lnTo>
                <a:lnTo>
                  <a:pt x="5314" y="181"/>
                </a:lnTo>
                <a:lnTo>
                  <a:pt x="5276" y="160"/>
                </a:lnTo>
                <a:lnTo>
                  <a:pt x="5239" y="141"/>
                </a:lnTo>
                <a:lnTo>
                  <a:pt x="5201" y="122"/>
                </a:lnTo>
                <a:lnTo>
                  <a:pt x="5161" y="105"/>
                </a:lnTo>
                <a:lnTo>
                  <a:pt x="5122" y="89"/>
                </a:lnTo>
                <a:lnTo>
                  <a:pt x="5083" y="74"/>
                </a:lnTo>
                <a:lnTo>
                  <a:pt x="5044" y="62"/>
                </a:lnTo>
                <a:lnTo>
                  <a:pt x="5005" y="51"/>
                </a:lnTo>
                <a:lnTo>
                  <a:pt x="4965" y="39"/>
                </a:lnTo>
                <a:lnTo>
                  <a:pt x="4925" y="30"/>
                </a:lnTo>
                <a:lnTo>
                  <a:pt x="4884" y="21"/>
                </a:lnTo>
                <a:lnTo>
                  <a:pt x="4844" y="15"/>
                </a:lnTo>
                <a:lnTo>
                  <a:pt x="4804" y="9"/>
                </a:lnTo>
                <a:lnTo>
                  <a:pt x="4764" y="5"/>
                </a:lnTo>
                <a:lnTo>
                  <a:pt x="4722" y="2"/>
                </a:lnTo>
                <a:lnTo>
                  <a:pt x="4681" y="0"/>
                </a:lnTo>
                <a:lnTo>
                  <a:pt x="4640" y="0"/>
                </a:lnTo>
                <a:lnTo>
                  <a:pt x="4600" y="2"/>
                </a:lnTo>
                <a:lnTo>
                  <a:pt x="4559" y="5"/>
                </a:lnTo>
                <a:lnTo>
                  <a:pt x="4517" y="8"/>
                </a:lnTo>
                <a:lnTo>
                  <a:pt x="4477" y="14"/>
                </a:lnTo>
                <a:lnTo>
                  <a:pt x="4436" y="19"/>
                </a:lnTo>
                <a:lnTo>
                  <a:pt x="4395" y="27"/>
                </a:lnTo>
                <a:lnTo>
                  <a:pt x="4353" y="37"/>
                </a:lnTo>
                <a:lnTo>
                  <a:pt x="4313" y="48"/>
                </a:lnTo>
                <a:lnTo>
                  <a:pt x="4272" y="59"/>
                </a:lnTo>
                <a:lnTo>
                  <a:pt x="4231" y="73"/>
                </a:lnTo>
                <a:lnTo>
                  <a:pt x="4191" y="88"/>
                </a:lnTo>
                <a:lnTo>
                  <a:pt x="4150" y="104"/>
                </a:lnTo>
                <a:lnTo>
                  <a:pt x="4111" y="122"/>
                </a:lnTo>
                <a:lnTo>
                  <a:pt x="4070" y="141"/>
                </a:lnTo>
                <a:lnTo>
                  <a:pt x="4031" y="162"/>
                </a:lnTo>
                <a:lnTo>
                  <a:pt x="3992" y="182"/>
                </a:lnTo>
                <a:lnTo>
                  <a:pt x="3953" y="206"/>
                </a:lnTo>
                <a:lnTo>
                  <a:pt x="3913" y="231"/>
                </a:lnTo>
                <a:lnTo>
                  <a:pt x="3874" y="258"/>
                </a:lnTo>
                <a:lnTo>
                  <a:pt x="3836" y="286"/>
                </a:lnTo>
                <a:lnTo>
                  <a:pt x="3804" y="310"/>
                </a:lnTo>
                <a:lnTo>
                  <a:pt x="3773" y="333"/>
                </a:lnTo>
                <a:lnTo>
                  <a:pt x="3743" y="358"/>
                </a:lnTo>
                <a:lnTo>
                  <a:pt x="3713" y="385"/>
                </a:lnTo>
                <a:lnTo>
                  <a:pt x="3684" y="413"/>
                </a:lnTo>
                <a:lnTo>
                  <a:pt x="3654" y="441"/>
                </a:lnTo>
                <a:lnTo>
                  <a:pt x="3625" y="469"/>
                </a:lnTo>
                <a:lnTo>
                  <a:pt x="3597" y="501"/>
                </a:lnTo>
                <a:lnTo>
                  <a:pt x="3562" y="463"/>
                </a:lnTo>
                <a:lnTo>
                  <a:pt x="3527" y="429"/>
                </a:lnTo>
                <a:lnTo>
                  <a:pt x="3492" y="395"/>
                </a:lnTo>
                <a:lnTo>
                  <a:pt x="3457" y="364"/>
                </a:lnTo>
                <a:lnTo>
                  <a:pt x="3420" y="333"/>
                </a:lnTo>
                <a:lnTo>
                  <a:pt x="3384" y="304"/>
                </a:lnTo>
                <a:lnTo>
                  <a:pt x="3346" y="276"/>
                </a:lnTo>
                <a:lnTo>
                  <a:pt x="3310" y="249"/>
                </a:lnTo>
                <a:lnTo>
                  <a:pt x="3272" y="224"/>
                </a:lnTo>
                <a:lnTo>
                  <a:pt x="3233" y="200"/>
                </a:lnTo>
                <a:lnTo>
                  <a:pt x="3195" y="178"/>
                </a:lnTo>
                <a:lnTo>
                  <a:pt x="3157" y="157"/>
                </a:lnTo>
                <a:lnTo>
                  <a:pt x="3118" y="136"/>
                </a:lnTo>
                <a:lnTo>
                  <a:pt x="3079" y="119"/>
                </a:lnTo>
                <a:lnTo>
                  <a:pt x="3039" y="102"/>
                </a:lnTo>
                <a:lnTo>
                  <a:pt x="2999" y="86"/>
                </a:lnTo>
                <a:lnTo>
                  <a:pt x="2960" y="71"/>
                </a:lnTo>
                <a:lnTo>
                  <a:pt x="2920" y="58"/>
                </a:lnTo>
                <a:lnTo>
                  <a:pt x="2880" y="46"/>
                </a:lnTo>
                <a:lnTo>
                  <a:pt x="2839" y="36"/>
                </a:lnTo>
                <a:lnTo>
                  <a:pt x="2798" y="27"/>
                </a:lnTo>
                <a:lnTo>
                  <a:pt x="2759" y="19"/>
                </a:lnTo>
                <a:lnTo>
                  <a:pt x="2719" y="14"/>
                </a:lnTo>
                <a:lnTo>
                  <a:pt x="2678" y="8"/>
                </a:lnTo>
                <a:lnTo>
                  <a:pt x="2637" y="5"/>
                </a:lnTo>
                <a:lnTo>
                  <a:pt x="2597" y="2"/>
                </a:lnTo>
                <a:lnTo>
                  <a:pt x="2556" y="0"/>
                </a:lnTo>
                <a:lnTo>
                  <a:pt x="2515" y="0"/>
                </a:lnTo>
                <a:lnTo>
                  <a:pt x="2475" y="2"/>
                </a:lnTo>
                <a:lnTo>
                  <a:pt x="2434" y="5"/>
                </a:lnTo>
                <a:lnTo>
                  <a:pt x="2394" y="9"/>
                </a:lnTo>
                <a:lnTo>
                  <a:pt x="2353" y="15"/>
                </a:lnTo>
                <a:lnTo>
                  <a:pt x="2312" y="21"/>
                </a:lnTo>
                <a:lnTo>
                  <a:pt x="2272" y="30"/>
                </a:lnTo>
                <a:lnTo>
                  <a:pt x="2233" y="39"/>
                </a:lnTo>
                <a:lnTo>
                  <a:pt x="2192" y="49"/>
                </a:lnTo>
                <a:lnTo>
                  <a:pt x="2153" y="61"/>
                </a:lnTo>
                <a:lnTo>
                  <a:pt x="2113" y="74"/>
                </a:lnTo>
                <a:lnTo>
                  <a:pt x="2074" y="88"/>
                </a:lnTo>
                <a:lnTo>
                  <a:pt x="2035" y="104"/>
                </a:lnTo>
                <a:lnTo>
                  <a:pt x="1996" y="120"/>
                </a:lnTo>
                <a:lnTo>
                  <a:pt x="1958" y="139"/>
                </a:lnTo>
                <a:lnTo>
                  <a:pt x="1919" y="159"/>
                </a:lnTo>
                <a:lnTo>
                  <a:pt x="1881" y="179"/>
                </a:lnTo>
                <a:lnTo>
                  <a:pt x="1843" y="201"/>
                </a:lnTo>
                <a:lnTo>
                  <a:pt x="1807" y="224"/>
                </a:lnTo>
                <a:lnTo>
                  <a:pt x="1770" y="249"/>
                </a:lnTo>
                <a:lnTo>
                  <a:pt x="1734" y="274"/>
                </a:lnTo>
                <a:lnTo>
                  <a:pt x="1697" y="302"/>
                </a:lnTo>
                <a:lnTo>
                  <a:pt x="1661" y="330"/>
                </a:lnTo>
                <a:lnTo>
                  <a:pt x="1626" y="360"/>
                </a:lnTo>
                <a:lnTo>
                  <a:pt x="1591" y="389"/>
                </a:lnTo>
                <a:lnTo>
                  <a:pt x="1557" y="422"/>
                </a:lnTo>
                <a:lnTo>
                  <a:pt x="1524" y="455"/>
                </a:lnTo>
                <a:lnTo>
                  <a:pt x="1490" y="490"/>
                </a:lnTo>
                <a:lnTo>
                  <a:pt x="1458" y="526"/>
                </a:lnTo>
                <a:lnTo>
                  <a:pt x="1426" y="563"/>
                </a:lnTo>
                <a:lnTo>
                  <a:pt x="1393" y="600"/>
                </a:lnTo>
                <a:lnTo>
                  <a:pt x="1363" y="640"/>
                </a:lnTo>
                <a:lnTo>
                  <a:pt x="1333" y="680"/>
                </a:lnTo>
                <a:lnTo>
                  <a:pt x="1302" y="721"/>
                </a:lnTo>
                <a:lnTo>
                  <a:pt x="1274" y="764"/>
                </a:lnTo>
                <a:lnTo>
                  <a:pt x="1245" y="808"/>
                </a:lnTo>
                <a:lnTo>
                  <a:pt x="1218" y="854"/>
                </a:lnTo>
                <a:lnTo>
                  <a:pt x="1196" y="893"/>
                </a:lnTo>
                <a:lnTo>
                  <a:pt x="1174" y="931"/>
                </a:lnTo>
                <a:lnTo>
                  <a:pt x="1153" y="970"/>
                </a:lnTo>
                <a:lnTo>
                  <a:pt x="1133" y="1010"/>
                </a:lnTo>
                <a:lnTo>
                  <a:pt x="1113" y="1050"/>
                </a:lnTo>
                <a:lnTo>
                  <a:pt x="1094" y="1091"/>
                </a:lnTo>
                <a:lnTo>
                  <a:pt x="1076" y="1133"/>
                </a:lnTo>
                <a:lnTo>
                  <a:pt x="1059" y="1175"/>
                </a:lnTo>
                <a:lnTo>
                  <a:pt x="1015" y="1162"/>
                </a:lnTo>
                <a:lnTo>
                  <a:pt x="973" y="1152"/>
                </a:lnTo>
                <a:lnTo>
                  <a:pt x="931" y="1144"/>
                </a:lnTo>
                <a:lnTo>
                  <a:pt x="889" y="1140"/>
                </a:lnTo>
                <a:lnTo>
                  <a:pt x="847" y="1138"/>
                </a:lnTo>
                <a:lnTo>
                  <a:pt x="805" y="1140"/>
                </a:lnTo>
                <a:lnTo>
                  <a:pt x="763" y="1143"/>
                </a:lnTo>
                <a:lnTo>
                  <a:pt x="723" y="1150"/>
                </a:lnTo>
                <a:lnTo>
                  <a:pt x="682" y="1159"/>
                </a:lnTo>
                <a:lnTo>
                  <a:pt x="643" y="1173"/>
                </a:lnTo>
                <a:lnTo>
                  <a:pt x="602" y="1186"/>
                </a:lnTo>
                <a:lnTo>
                  <a:pt x="564" y="1204"/>
                </a:lnTo>
                <a:lnTo>
                  <a:pt x="526" y="1223"/>
                </a:lnTo>
                <a:lnTo>
                  <a:pt x="489" y="1245"/>
                </a:lnTo>
                <a:lnTo>
                  <a:pt x="452" y="1269"/>
                </a:lnTo>
                <a:lnTo>
                  <a:pt x="417" y="1295"/>
                </a:lnTo>
                <a:lnTo>
                  <a:pt x="382" y="1325"/>
                </a:lnTo>
                <a:lnTo>
                  <a:pt x="349" y="1356"/>
                </a:lnTo>
                <a:lnTo>
                  <a:pt x="316" y="1389"/>
                </a:lnTo>
                <a:lnTo>
                  <a:pt x="285" y="1424"/>
                </a:lnTo>
                <a:lnTo>
                  <a:pt x="256" y="1461"/>
                </a:lnTo>
                <a:lnTo>
                  <a:pt x="227" y="1501"/>
                </a:lnTo>
                <a:lnTo>
                  <a:pt x="200" y="1543"/>
                </a:lnTo>
                <a:lnTo>
                  <a:pt x="173" y="1585"/>
                </a:lnTo>
                <a:lnTo>
                  <a:pt x="150" y="1630"/>
                </a:lnTo>
                <a:lnTo>
                  <a:pt x="127" y="1677"/>
                </a:lnTo>
                <a:lnTo>
                  <a:pt x="106" y="1725"/>
                </a:lnTo>
                <a:lnTo>
                  <a:pt x="87" y="1775"/>
                </a:lnTo>
                <a:lnTo>
                  <a:pt x="68" y="1827"/>
                </a:lnTo>
                <a:lnTo>
                  <a:pt x="53" y="1880"/>
                </a:lnTo>
                <a:lnTo>
                  <a:pt x="39" y="1935"/>
                </a:lnTo>
                <a:lnTo>
                  <a:pt x="28" y="1991"/>
                </a:lnTo>
                <a:lnTo>
                  <a:pt x="21" y="2027"/>
                </a:lnTo>
                <a:lnTo>
                  <a:pt x="15" y="2062"/>
                </a:lnTo>
                <a:lnTo>
                  <a:pt x="11" y="2096"/>
                </a:lnTo>
                <a:lnTo>
                  <a:pt x="7" y="2133"/>
                </a:lnTo>
                <a:lnTo>
                  <a:pt x="4" y="2169"/>
                </a:lnTo>
                <a:lnTo>
                  <a:pt x="1" y="2204"/>
                </a:lnTo>
                <a:lnTo>
                  <a:pt x="0" y="2240"/>
                </a:lnTo>
                <a:lnTo>
                  <a:pt x="0" y="2277"/>
                </a:lnTo>
                <a:lnTo>
                  <a:pt x="1" y="2334"/>
                </a:lnTo>
                <a:lnTo>
                  <a:pt x="4" y="2392"/>
                </a:lnTo>
                <a:lnTo>
                  <a:pt x="10" y="2450"/>
                </a:lnTo>
                <a:lnTo>
                  <a:pt x="17" y="2505"/>
                </a:lnTo>
                <a:lnTo>
                  <a:pt x="26" y="2561"/>
                </a:lnTo>
                <a:lnTo>
                  <a:pt x="38" y="2614"/>
                </a:lnTo>
                <a:lnTo>
                  <a:pt x="52" y="2668"/>
                </a:lnTo>
                <a:lnTo>
                  <a:pt x="67" y="2719"/>
                </a:lnTo>
                <a:lnTo>
                  <a:pt x="84" y="2770"/>
                </a:lnTo>
                <a:lnTo>
                  <a:pt x="102" y="2819"/>
                </a:lnTo>
                <a:lnTo>
                  <a:pt x="123" y="2866"/>
                </a:lnTo>
                <a:lnTo>
                  <a:pt x="144" y="2912"/>
                </a:lnTo>
                <a:lnTo>
                  <a:pt x="168" y="2956"/>
                </a:lnTo>
                <a:lnTo>
                  <a:pt x="193" y="2999"/>
                </a:lnTo>
                <a:lnTo>
                  <a:pt x="220" y="3041"/>
                </a:lnTo>
                <a:lnTo>
                  <a:pt x="248" y="3081"/>
                </a:lnTo>
                <a:lnTo>
                  <a:pt x="277" y="3118"/>
                </a:lnTo>
                <a:lnTo>
                  <a:pt x="308" y="3155"/>
                </a:lnTo>
                <a:lnTo>
                  <a:pt x="340" y="3187"/>
                </a:lnTo>
                <a:lnTo>
                  <a:pt x="372" y="3220"/>
                </a:lnTo>
                <a:lnTo>
                  <a:pt x="407" y="3249"/>
                </a:lnTo>
                <a:lnTo>
                  <a:pt x="442" y="3276"/>
                </a:lnTo>
                <a:lnTo>
                  <a:pt x="479" y="3301"/>
                </a:lnTo>
                <a:lnTo>
                  <a:pt x="517" y="3325"/>
                </a:lnTo>
                <a:lnTo>
                  <a:pt x="556" y="3344"/>
                </a:lnTo>
                <a:lnTo>
                  <a:pt x="595" y="3362"/>
                </a:lnTo>
                <a:lnTo>
                  <a:pt x="634" y="3378"/>
                </a:lnTo>
                <a:lnTo>
                  <a:pt x="676" y="3390"/>
                </a:lnTo>
                <a:lnTo>
                  <a:pt x="717" y="3400"/>
                </a:lnTo>
                <a:lnTo>
                  <a:pt x="760" y="3408"/>
                </a:lnTo>
                <a:lnTo>
                  <a:pt x="802" y="3412"/>
                </a:lnTo>
                <a:lnTo>
                  <a:pt x="847" y="3414"/>
                </a:lnTo>
                <a:lnTo>
                  <a:pt x="874" y="3414"/>
                </a:lnTo>
                <a:lnTo>
                  <a:pt x="900" y="3411"/>
                </a:lnTo>
                <a:lnTo>
                  <a:pt x="927" y="3408"/>
                </a:lnTo>
                <a:lnTo>
                  <a:pt x="954" y="3405"/>
                </a:lnTo>
                <a:lnTo>
                  <a:pt x="979" y="3399"/>
                </a:lnTo>
                <a:lnTo>
                  <a:pt x="1005" y="3393"/>
                </a:lnTo>
                <a:lnTo>
                  <a:pt x="1032" y="3385"/>
                </a:lnTo>
                <a:lnTo>
                  <a:pt x="1059" y="3378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4953000" y="2514600"/>
            <a:ext cx="3806825" cy="2408238"/>
          </a:xfrm>
          <a:custGeom>
            <a:avLst/>
            <a:gdLst>
              <a:gd name="T0" fmla="*/ 2147483647 w 7194"/>
              <a:gd name="T1" fmla="*/ 2147483647 h 4550"/>
              <a:gd name="T2" fmla="*/ 2147483647 w 7194"/>
              <a:gd name="T3" fmla="*/ 2147483647 h 4550"/>
              <a:gd name="T4" fmla="*/ 2147483647 w 7194"/>
              <a:gd name="T5" fmla="*/ 2147483647 h 4550"/>
              <a:gd name="T6" fmla="*/ 2147483647 w 7194"/>
              <a:gd name="T7" fmla="*/ 2147483647 h 4550"/>
              <a:gd name="T8" fmla="*/ 2147483647 w 7194"/>
              <a:gd name="T9" fmla="*/ 2147483647 h 4550"/>
              <a:gd name="T10" fmla="*/ 2147483647 w 7194"/>
              <a:gd name="T11" fmla="*/ 2147483647 h 4550"/>
              <a:gd name="T12" fmla="*/ 2147483647 w 7194"/>
              <a:gd name="T13" fmla="*/ 2147483647 h 4550"/>
              <a:gd name="T14" fmla="*/ 2147483647 w 7194"/>
              <a:gd name="T15" fmla="*/ 2147483647 h 4550"/>
              <a:gd name="T16" fmla="*/ 2147483647 w 7194"/>
              <a:gd name="T17" fmla="*/ 2147483647 h 4550"/>
              <a:gd name="T18" fmla="*/ 2147483647 w 7194"/>
              <a:gd name="T19" fmla="*/ 2147483647 h 4550"/>
              <a:gd name="T20" fmla="*/ 2147483647 w 7194"/>
              <a:gd name="T21" fmla="*/ 2147483647 h 4550"/>
              <a:gd name="T22" fmla="*/ 2147483647 w 7194"/>
              <a:gd name="T23" fmla="*/ 2147483647 h 4550"/>
              <a:gd name="T24" fmla="*/ 2147483647 w 7194"/>
              <a:gd name="T25" fmla="*/ 2147483647 h 4550"/>
              <a:gd name="T26" fmla="*/ 2147483647 w 7194"/>
              <a:gd name="T27" fmla="*/ 2147483647 h 4550"/>
              <a:gd name="T28" fmla="*/ 2147483647 w 7194"/>
              <a:gd name="T29" fmla="*/ 2147483647 h 4550"/>
              <a:gd name="T30" fmla="*/ 2147483647 w 7194"/>
              <a:gd name="T31" fmla="*/ 2147483647 h 4550"/>
              <a:gd name="T32" fmla="*/ 2147483647 w 7194"/>
              <a:gd name="T33" fmla="*/ 2147483647 h 4550"/>
              <a:gd name="T34" fmla="*/ 2147483647 w 7194"/>
              <a:gd name="T35" fmla="*/ 2147483647 h 4550"/>
              <a:gd name="T36" fmla="*/ 2147483647 w 7194"/>
              <a:gd name="T37" fmla="*/ 2147483647 h 4550"/>
              <a:gd name="T38" fmla="*/ 2147483647 w 7194"/>
              <a:gd name="T39" fmla="*/ 2147483647 h 4550"/>
              <a:gd name="T40" fmla="*/ 2147483647 w 7194"/>
              <a:gd name="T41" fmla="*/ 2147483647 h 4550"/>
              <a:gd name="T42" fmla="*/ 2147483647 w 7194"/>
              <a:gd name="T43" fmla="*/ 2147483647 h 4550"/>
              <a:gd name="T44" fmla="*/ 2147483647 w 7194"/>
              <a:gd name="T45" fmla="*/ 2147483647 h 4550"/>
              <a:gd name="T46" fmla="*/ 2147483647 w 7194"/>
              <a:gd name="T47" fmla="*/ 2147483647 h 4550"/>
              <a:gd name="T48" fmla="*/ 2147483647 w 7194"/>
              <a:gd name="T49" fmla="*/ 2147483647 h 4550"/>
              <a:gd name="T50" fmla="*/ 2147483647 w 7194"/>
              <a:gd name="T51" fmla="*/ 2147483647 h 4550"/>
              <a:gd name="T52" fmla="*/ 2147483647 w 7194"/>
              <a:gd name="T53" fmla="*/ 2147483647 h 4550"/>
              <a:gd name="T54" fmla="*/ 2147483647 w 7194"/>
              <a:gd name="T55" fmla="*/ 2147483647 h 4550"/>
              <a:gd name="T56" fmla="*/ 2147483647 w 7194"/>
              <a:gd name="T57" fmla="*/ 2147483647 h 4550"/>
              <a:gd name="T58" fmla="*/ 2147483647 w 7194"/>
              <a:gd name="T59" fmla="*/ 2147483647 h 4550"/>
              <a:gd name="T60" fmla="*/ 2147483647 w 7194"/>
              <a:gd name="T61" fmla="*/ 2147483647 h 4550"/>
              <a:gd name="T62" fmla="*/ 2147483647 w 7194"/>
              <a:gd name="T63" fmla="*/ 2147483647 h 4550"/>
              <a:gd name="T64" fmla="*/ 2147483647 w 7194"/>
              <a:gd name="T65" fmla="*/ 2147483647 h 4550"/>
              <a:gd name="T66" fmla="*/ 2147483647 w 7194"/>
              <a:gd name="T67" fmla="*/ 2147483647 h 4550"/>
              <a:gd name="T68" fmla="*/ 2147483647 w 7194"/>
              <a:gd name="T69" fmla="*/ 2147483647 h 4550"/>
              <a:gd name="T70" fmla="*/ 2147483647 w 7194"/>
              <a:gd name="T71" fmla="*/ 2147483647 h 4550"/>
              <a:gd name="T72" fmla="*/ 2147483647 w 7194"/>
              <a:gd name="T73" fmla="*/ 2147483647 h 4550"/>
              <a:gd name="T74" fmla="*/ 2147483647 w 7194"/>
              <a:gd name="T75" fmla="*/ 2147483647 h 4550"/>
              <a:gd name="T76" fmla="*/ 2147483647 w 7194"/>
              <a:gd name="T77" fmla="*/ 2147483647 h 4550"/>
              <a:gd name="T78" fmla="*/ 2147483647 w 7194"/>
              <a:gd name="T79" fmla="*/ 2147483647 h 4550"/>
              <a:gd name="T80" fmla="*/ 2147483647 w 7194"/>
              <a:gd name="T81" fmla="*/ 0 h 4550"/>
              <a:gd name="T82" fmla="*/ 2147483647 w 7194"/>
              <a:gd name="T83" fmla="*/ 2147483647 h 4550"/>
              <a:gd name="T84" fmla="*/ 2147483647 w 7194"/>
              <a:gd name="T85" fmla="*/ 2147483647 h 4550"/>
              <a:gd name="T86" fmla="*/ 2147483647 w 7194"/>
              <a:gd name="T87" fmla="*/ 2147483647 h 4550"/>
              <a:gd name="T88" fmla="*/ 2147483647 w 7194"/>
              <a:gd name="T89" fmla="*/ 2147483647 h 4550"/>
              <a:gd name="T90" fmla="*/ 2147483647 w 7194"/>
              <a:gd name="T91" fmla="*/ 2147483647 h 4550"/>
              <a:gd name="T92" fmla="*/ 2147483647 w 7194"/>
              <a:gd name="T93" fmla="*/ 2147483647 h 4550"/>
              <a:gd name="T94" fmla="*/ 2147483647 w 7194"/>
              <a:gd name="T95" fmla="*/ 2147483647 h 4550"/>
              <a:gd name="T96" fmla="*/ 2147483647 w 7194"/>
              <a:gd name="T97" fmla="*/ 2147483647 h 4550"/>
              <a:gd name="T98" fmla="*/ 2147483647 w 7194"/>
              <a:gd name="T99" fmla="*/ 2147483647 h 4550"/>
              <a:gd name="T100" fmla="*/ 2147483647 w 7194"/>
              <a:gd name="T101" fmla="*/ 2147483647 h 4550"/>
              <a:gd name="T102" fmla="*/ 2147483647 w 7194"/>
              <a:gd name="T103" fmla="*/ 2147483647 h 4550"/>
              <a:gd name="T104" fmla="*/ 2147483647 w 7194"/>
              <a:gd name="T105" fmla="*/ 2147483647 h 4550"/>
              <a:gd name="T106" fmla="*/ 2147483647 w 7194"/>
              <a:gd name="T107" fmla="*/ 2147483647 h 4550"/>
              <a:gd name="T108" fmla="*/ 2147483647 w 7194"/>
              <a:gd name="T109" fmla="*/ 2147483647 h 4550"/>
              <a:gd name="T110" fmla="*/ 2147483647 w 7194"/>
              <a:gd name="T111" fmla="*/ 2147483647 h 45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194"/>
              <a:gd name="T169" fmla="*/ 0 h 4550"/>
              <a:gd name="T170" fmla="*/ 7194 w 7194"/>
              <a:gd name="T171" fmla="*/ 4550 h 455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194" h="4550">
                <a:moveTo>
                  <a:pt x="1059" y="3378"/>
                </a:moveTo>
                <a:lnTo>
                  <a:pt x="1080" y="3428"/>
                </a:lnTo>
                <a:lnTo>
                  <a:pt x="1102" y="3479"/>
                </a:lnTo>
                <a:lnTo>
                  <a:pt x="1126" y="3528"/>
                </a:lnTo>
                <a:lnTo>
                  <a:pt x="1150" y="3575"/>
                </a:lnTo>
                <a:lnTo>
                  <a:pt x="1175" y="3622"/>
                </a:lnTo>
                <a:lnTo>
                  <a:pt x="1200" y="3668"/>
                </a:lnTo>
                <a:lnTo>
                  <a:pt x="1227" y="3713"/>
                </a:lnTo>
                <a:lnTo>
                  <a:pt x="1253" y="3755"/>
                </a:lnTo>
                <a:lnTo>
                  <a:pt x="1281" y="3798"/>
                </a:lnTo>
                <a:lnTo>
                  <a:pt x="1309" y="3840"/>
                </a:lnTo>
                <a:lnTo>
                  <a:pt x="1339" y="3880"/>
                </a:lnTo>
                <a:lnTo>
                  <a:pt x="1368" y="3920"/>
                </a:lnTo>
                <a:lnTo>
                  <a:pt x="1399" y="3958"/>
                </a:lnTo>
                <a:lnTo>
                  <a:pt x="1430" y="3995"/>
                </a:lnTo>
                <a:lnTo>
                  <a:pt x="1461" y="4031"/>
                </a:lnTo>
                <a:lnTo>
                  <a:pt x="1493" y="4065"/>
                </a:lnTo>
                <a:lnTo>
                  <a:pt x="1527" y="4099"/>
                </a:lnTo>
                <a:lnTo>
                  <a:pt x="1559" y="4131"/>
                </a:lnTo>
                <a:lnTo>
                  <a:pt x="1594" y="4163"/>
                </a:lnTo>
                <a:lnTo>
                  <a:pt x="1627" y="4194"/>
                </a:lnTo>
                <a:lnTo>
                  <a:pt x="1662" y="4222"/>
                </a:lnTo>
                <a:lnTo>
                  <a:pt x="1697" y="4250"/>
                </a:lnTo>
                <a:lnTo>
                  <a:pt x="1732" y="4277"/>
                </a:lnTo>
                <a:lnTo>
                  <a:pt x="1769" y="4302"/>
                </a:lnTo>
                <a:lnTo>
                  <a:pt x="1805" y="4327"/>
                </a:lnTo>
                <a:lnTo>
                  <a:pt x="1843" y="4349"/>
                </a:lnTo>
                <a:lnTo>
                  <a:pt x="1880" y="4371"/>
                </a:lnTo>
                <a:lnTo>
                  <a:pt x="1917" y="4392"/>
                </a:lnTo>
                <a:lnTo>
                  <a:pt x="1955" y="4411"/>
                </a:lnTo>
                <a:lnTo>
                  <a:pt x="1994" y="4429"/>
                </a:lnTo>
                <a:lnTo>
                  <a:pt x="2032" y="4447"/>
                </a:lnTo>
                <a:lnTo>
                  <a:pt x="2071" y="4462"/>
                </a:lnTo>
                <a:lnTo>
                  <a:pt x="2111" y="4476"/>
                </a:lnTo>
                <a:lnTo>
                  <a:pt x="2150" y="4490"/>
                </a:lnTo>
                <a:lnTo>
                  <a:pt x="2189" y="4502"/>
                </a:lnTo>
                <a:lnTo>
                  <a:pt x="2230" y="4512"/>
                </a:lnTo>
                <a:lnTo>
                  <a:pt x="2269" y="4522"/>
                </a:lnTo>
                <a:lnTo>
                  <a:pt x="2310" y="4530"/>
                </a:lnTo>
                <a:lnTo>
                  <a:pt x="2350" y="4537"/>
                </a:lnTo>
                <a:lnTo>
                  <a:pt x="2391" y="4541"/>
                </a:lnTo>
                <a:lnTo>
                  <a:pt x="2431" y="4546"/>
                </a:lnTo>
                <a:lnTo>
                  <a:pt x="2472" y="4549"/>
                </a:lnTo>
                <a:lnTo>
                  <a:pt x="2513" y="4550"/>
                </a:lnTo>
                <a:lnTo>
                  <a:pt x="2553" y="4550"/>
                </a:lnTo>
                <a:lnTo>
                  <a:pt x="2595" y="4550"/>
                </a:lnTo>
                <a:lnTo>
                  <a:pt x="2636" y="4547"/>
                </a:lnTo>
                <a:lnTo>
                  <a:pt x="2677" y="4543"/>
                </a:lnTo>
                <a:lnTo>
                  <a:pt x="2717" y="4539"/>
                </a:lnTo>
                <a:lnTo>
                  <a:pt x="2759" y="4533"/>
                </a:lnTo>
                <a:lnTo>
                  <a:pt x="2800" y="4524"/>
                </a:lnTo>
                <a:lnTo>
                  <a:pt x="2840" y="4515"/>
                </a:lnTo>
                <a:lnTo>
                  <a:pt x="2881" y="4504"/>
                </a:lnTo>
                <a:lnTo>
                  <a:pt x="2922" y="4493"/>
                </a:lnTo>
                <a:lnTo>
                  <a:pt x="2962" y="4479"/>
                </a:lnTo>
                <a:lnTo>
                  <a:pt x="3003" y="4465"/>
                </a:lnTo>
                <a:lnTo>
                  <a:pt x="3044" y="4448"/>
                </a:lnTo>
                <a:lnTo>
                  <a:pt x="3084" y="4430"/>
                </a:lnTo>
                <a:lnTo>
                  <a:pt x="3123" y="4411"/>
                </a:lnTo>
                <a:lnTo>
                  <a:pt x="3164" y="4390"/>
                </a:lnTo>
                <a:lnTo>
                  <a:pt x="3203" y="4368"/>
                </a:lnTo>
                <a:lnTo>
                  <a:pt x="3242" y="4345"/>
                </a:lnTo>
                <a:lnTo>
                  <a:pt x="3282" y="4321"/>
                </a:lnTo>
                <a:lnTo>
                  <a:pt x="3321" y="4294"/>
                </a:lnTo>
                <a:lnTo>
                  <a:pt x="3359" y="4266"/>
                </a:lnTo>
                <a:lnTo>
                  <a:pt x="3390" y="4242"/>
                </a:lnTo>
                <a:lnTo>
                  <a:pt x="3420" y="4217"/>
                </a:lnTo>
                <a:lnTo>
                  <a:pt x="3451" y="4192"/>
                </a:lnTo>
                <a:lnTo>
                  <a:pt x="3481" y="4166"/>
                </a:lnTo>
                <a:lnTo>
                  <a:pt x="3510" y="4139"/>
                </a:lnTo>
                <a:lnTo>
                  <a:pt x="3539" y="4111"/>
                </a:lnTo>
                <a:lnTo>
                  <a:pt x="3569" y="4081"/>
                </a:lnTo>
                <a:lnTo>
                  <a:pt x="3597" y="4052"/>
                </a:lnTo>
                <a:lnTo>
                  <a:pt x="3632" y="4087"/>
                </a:lnTo>
                <a:lnTo>
                  <a:pt x="3667" y="4123"/>
                </a:lnTo>
                <a:lnTo>
                  <a:pt x="3702" y="4155"/>
                </a:lnTo>
                <a:lnTo>
                  <a:pt x="3737" y="4188"/>
                </a:lnTo>
                <a:lnTo>
                  <a:pt x="3773" y="4219"/>
                </a:lnTo>
                <a:lnTo>
                  <a:pt x="3810" y="4247"/>
                </a:lnTo>
                <a:lnTo>
                  <a:pt x="3848" y="4275"/>
                </a:lnTo>
                <a:lnTo>
                  <a:pt x="3884" y="4302"/>
                </a:lnTo>
                <a:lnTo>
                  <a:pt x="3922" y="4327"/>
                </a:lnTo>
                <a:lnTo>
                  <a:pt x="3961" y="4351"/>
                </a:lnTo>
                <a:lnTo>
                  <a:pt x="3999" y="4373"/>
                </a:lnTo>
                <a:lnTo>
                  <a:pt x="4038" y="4395"/>
                </a:lnTo>
                <a:lnTo>
                  <a:pt x="4076" y="4414"/>
                </a:lnTo>
                <a:lnTo>
                  <a:pt x="4115" y="4433"/>
                </a:lnTo>
                <a:lnTo>
                  <a:pt x="4154" y="4450"/>
                </a:lnTo>
                <a:lnTo>
                  <a:pt x="4195" y="4466"/>
                </a:lnTo>
                <a:lnTo>
                  <a:pt x="4234" y="4479"/>
                </a:lnTo>
                <a:lnTo>
                  <a:pt x="4273" y="4493"/>
                </a:lnTo>
                <a:lnTo>
                  <a:pt x="4314" y="4504"/>
                </a:lnTo>
                <a:lnTo>
                  <a:pt x="4355" y="4515"/>
                </a:lnTo>
                <a:lnTo>
                  <a:pt x="4395" y="4524"/>
                </a:lnTo>
                <a:lnTo>
                  <a:pt x="4436" y="4531"/>
                </a:lnTo>
                <a:lnTo>
                  <a:pt x="4475" y="4539"/>
                </a:lnTo>
                <a:lnTo>
                  <a:pt x="4516" y="4543"/>
                </a:lnTo>
                <a:lnTo>
                  <a:pt x="4556" y="4547"/>
                </a:lnTo>
                <a:lnTo>
                  <a:pt x="4597" y="4549"/>
                </a:lnTo>
                <a:lnTo>
                  <a:pt x="4639" y="4550"/>
                </a:lnTo>
                <a:lnTo>
                  <a:pt x="4680" y="4550"/>
                </a:lnTo>
                <a:lnTo>
                  <a:pt x="4720" y="4549"/>
                </a:lnTo>
                <a:lnTo>
                  <a:pt x="4761" y="4546"/>
                </a:lnTo>
                <a:lnTo>
                  <a:pt x="4800" y="4543"/>
                </a:lnTo>
                <a:lnTo>
                  <a:pt x="4841" y="4537"/>
                </a:lnTo>
                <a:lnTo>
                  <a:pt x="4881" y="4530"/>
                </a:lnTo>
                <a:lnTo>
                  <a:pt x="4922" y="4522"/>
                </a:lnTo>
                <a:lnTo>
                  <a:pt x="4961" y="4513"/>
                </a:lnTo>
                <a:lnTo>
                  <a:pt x="5002" y="4503"/>
                </a:lnTo>
                <a:lnTo>
                  <a:pt x="5041" y="4491"/>
                </a:lnTo>
                <a:lnTo>
                  <a:pt x="5080" y="4478"/>
                </a:lnTo>
                <a:lnTo>
                  <a:pt x="5119" y="4463"/>
                </a:lnTo>
                <a:lnTo>
                  <a:pt x="5159" y="4448"/>
                </a:lnTo>
                <a:lnTo>
                  <a:pt x="5198" y="4430"/>
                </a:lnTo>
                <a:lnTo>
                  <a:pt x="5236" y="4413"/>
                </a:lnTo>
                <a:lnTo>
                  <a:pt x="5275" y="4393"/>
                </a:lnTo>
                <a:lnTo>
                  <a:pt x="5313" y="4373"/>
                </a:lnTo>
                <a:lnTo>
                  <a:pt x="5351" y="4351"/>
                </a:lnTo>
                <a:lnTo>
                  <a:pt x="5387" y="4327"/>
                </a:lnTo>
                <a:lnTo>
                  <a:pt x="5423" y="4303"/>
                </a:lnTo>
                <a:lnTo>
                  <a:pt x="5460" y="4277"/>
                </a:lnTo>
                <a:lnTo>
                  <a:pt x="5496" y="4250"/>
                </a:lnTo>
                <a:lnTo>
                  <a:pt x="5533" y="4222"/>
                </a:lnTo>
                <a:lnTo>
                  <a:pt x="5568" y="4192"/>
                </a:lnTo>
                <a:lnTo>
                  <a:pt x="5603" y="4163"/>
                </a:lnTo>
                <a:lnTo>
                  <a:pt x="5636" y="4130"/>
                </a:lnTo>
                <a:lnTo>
                  <a:pt x="5670" y="4097"/>
                </a:lnTo>
                <a:lnTo>
                  <a:pt x="5704" y="4062"/>
                </a:lnTo>
                <a:lnTo>
                  <a:pt x="5736" y="4026"/>
                </a:lnTo>
                <a:lnTo>
                  <a:pt x="5768" y="3989"/>
                </a:lnTo>
                <a:lnTo>
                  <a:pt x="5800" y="3952"/>
                </a:lnTo>
                <a:lnTo>
                  <a:pt x="5831" y="3912"/>
                </a:lnTo>
                <a:lnTo>
                  <a:pt x="5860" y="3872"/>
                </a:lnTo>
                <a:lnTo>
                  <a:pt x="5891" y="3831"/>
                </a:lnTo>
                <a:lnTo>
                  <a:pt x="5919" y="3788"/>
                </a:lnTo>
                <a:lnTo>
                  <a:pt x="5949" y="3744"/>
                </a:lnTo>
                <a:lnTo>
                  <a:pt x="5977" y="3698"/>
                </a:lnTo>
                <a:lnTo>
                  <a:pt x="5998" y="3659"/>
                </a:lnTo>
                <a:lnTo>
                  <a:pt x="6020" y="3621"/>
                </a:lnTo>
                <a:lnTo>
                  <a:pt x="6041" y="3582"/>
                </a:lnTo>
                <a:lnTo>
                  <a:pt x="6061" y="3542"/>
                </a:lnTo>
                <a:lnTo>
                  <a:pt x="6080" y="3501"/>
                </a:lnTo>
                <a:lnTo>
                  <a:pt x="6100" y="3461"/>
                </a:lnTo>
                <a:lnTo>
                  <a:pt x="6118" y="3419"/>
                </a:lnTo>
                <a:lnTo>
                  <a:pt x="6136" y="3378"/>
                </a:lnTo>
                <a:lnTo>
                  <a:pt x="6178" y="3390"/>
                </a:lnTo>
                <a:lnTo>
                  <a:pt x="6220" y="3400"/>
                </a:lnTo>
                <a:lnTo>
                  <a:pt x="6262" y="3408"/>
                </a:lnTo>
                <a:lnTo>
                  <a:pt x="6306" y="3412"/>
                </a:lnTo>
                <a:lnTo>
                  <a:pt x="6348" y="3414"/>
                </a:lnTo>
                <a:lnTo>
                  <a:pt x="6389" y="3412"/>
                </a:lnTo>
                <a:lnTo>
                  <a:pt x="6431" y="3408"/>
                </a:lnTo>
                <a:lnTo>
                  <a:pt x="6471" y="3402"/>
                </a:lnTo>
                <a:lnTo>
                  <a:pt x="6512" y="3391"/>
                </a:lnTo>
                <a:lnTo>
                  <a:pt x="6552" y="3380"/>
                </a:lnTo>
                <a:lnTo>
                  <a:pt x="6592" y="3365"/>
                </a:lnTo>
                <a:lnTo>
                  <a:pt x="6631" y="3348"/>
                </a:lnTo>
                <a:lnTo>
                  <a:pt x="6669" y="3329"/>
                </a:lnTo>
                <a:lnTo>
                  <a:pt x="6705" y="3307"/>
                </a:lnTo>
                <a:lnTo>
                  <a:pt x="6742" y="3282"/>
                </a:lnTo>
                <a:lnTo>
                  <a:pt x="6778" y="3255"/>
                </a:lnTo>
                <a:lnTo>
                  <a:pt x="6812" y="3227"/>
                </a:lnTo>
                <a:lnTo>
                  <a:pt x="6845" y="3196"/>
                </a:lnTo>
                <a:lnTo>
                  <a:pt x="6877" y="3163"/>
                </a:lnTo>
                <a:lnTo>
                  <a:pt x="6910" y="3128"/>
                </a:lnTo>
                <a:lnTo>
                  <a:pt x="6939" y="3091"/>
                </a:lnTo>
                <a:lnTo>
                  <a:pt x="6967" y="3051"/>
                </a:lnTo>
                <a:lnTo>
                  <a:pt x="6995" y="3009"/>
                </a:lnTo>
                <a:lnTo>
                  <a:pt x="7020" y="2967"/>
                </a:lnTo>
                <a:lnTo>
                  <a:pt x="7046" y="2922"/>
                </a:lnTo>
                <a:lnTo>
                  <a:pt x="7068" y="2875"/>
                </a:lnTo>
                <a:lnTo>
                  <a:pt x="7089" y="2826"/>
                </a:lnTo>
                <a:lnTo>
                  <a:pt x="7109" y="2777"/>
                </a:lnTo>
                <a:lnTo>
                  <a:pt x="7125" y="2725"/>
                </a:lnTo>
                <a:lnTo>
                  <a:pt x="7142" y="2672"/>
                </a:lnTo>
                <a:lnTo>
                  <a:pt x="7155" y="2617"/>
                </a:lnTo>
                <a:lnTo>
                  <a:pt x="7167" y="2561"/>
                </a:lnTo>
                <a:lnTo>
                  <a:pt x="7173" y="2525"/>
                </a:lnTo>
                <a:lnTo>
                  <a:pt x="7179" y="2490"/>
                </a:lnTo>
                <a:lnTo>
                  <a:pt x="7184" y="2454"/>
                </a:lnTo>
                <a:lnTo>
                  <a:pt x="7187" y="2419"/>
                </a:lnTo>
                <a:lnTo>
                  <a:pt x="7190" y="2383"/>
                </a:lnTo>
                <a:lnTo>
                  <a:pt x="7193" y="2348"/>
                </a:lnTo>
                <a:lnTo>
                  <a:pt x="7194" y="2312"/>
                </a:lnTo>
                <a:lnTo>
                  <a:pt x="7194" y="2277"/>
                </a:lnTo>
                <a:lnTo>
                  <a:pt x="7193" y="2218"/>
                </a:lnTo>
                <a:lnTo>
                  <a:pt x="7190" y="2160"/>
                </a:lnTo>
                <a:lnTo>
                  <a:pt x="7184" y="2102"/>
                </a:lnTo>
                <a:lnTo>
                  <a:pt x="7177" y="2047"/>
                </a:lnTo>
                <a:lnTo>
                  <a:pt x="7167" y="1991"/>
                </a:lnTo>
                <a:lnTo>
                  <a:pt x="7156" y="1938"/>
                </a:lnTo>
                <a:lnTo>
                  <a:pt x="7142" y="1884"/>
                </a:lnTo>
                <a:lnTo>
                  <a:pt x="7128" y="1833"/>
                </a:lnTo>
                <a:lnTo>
                  <a:pt x="7110" y="1782"/>
                </a:lnTo>
                <a:lnTo>
                  <a:pt x="7092" y="1734"/>
                </a:lnTo>
                <a:lnTo>
                  <a:pt x="7072" y="1686"/>
                </a:lnTo>
                <a:lnTo>
                  <a:pt x="7050" y="1640"/>
                </a:lnTo>
                <a:lnTo>
                  <a:pt x="7026" y="1596"/>
                </a:lnTo>
                <a:lnTo>
                  <a:pt x="7001" y="1553"/>
                </a:lnTo>
                <a:lnTo>
                  <a:pt x="6974" y="1511"/>
                </a:lnTo>
                <a:lnTo>
                  <a:pt x="6946" y="1472"/>
                </a:lnTo>
                <a:lnTo>
                  <a:pt x="6917" y="1435"/>
                </a:lnTo>
                <a:lnTo>
                  <a:pt x="6886" y="1398"/>
                </a:lnTo>
                <a:lnTo>
                  <a:pt x="6854" y="1365"/>
                </a:lnTo>
                <a:lnTo>
                  <a:pt x="6821" y="1332"/>
                </a:lnTo>
                <a:lnTo>
                  <a:pt x="6786" y="1303"/>
                </a:lnTo>
                <a:lnTo>
                  <a:pt x="6751" y="1276"/>
                </a:lnTo>
                <a:lnTo>
                  <a:pt x="6715" y="1251"/>
                </a:lnTo>
                <a:lnTo>
                  <a:pt x="6677" y="1227"/>
                </a:lnTo>
                <a:lnTo>
                  <a:pt x="6639" y="1208"/>
                </a:lnTo>
                <a:lnTo>
                  <a:pt x="6600" y="1190"/>
                </a:lnTo>
                <a:lnTo>
                  <a:pt x="6559" y="1174"/>
                </a:lnTo>
                <a:lnTo>
                  <a:pt x="6519" y="1162"/>
                </a:lnTo>
                <a:lnTo>
                  <a:pt x="6477" y="1152"/>
                </a:lnTo>
                <a:lnTo>
                  <a:pt x="6435" y="1144"/>
                </a:lnTo>
                <a:lnTo>
                  <a:pt x="6391" y="1140"/>
                </a:lnTo>
                <a:lnTo>
                  <a:pt x="6348" y="1138"/>
                </a:lnTo>
                <a:lnTo>
                  <a:pt x="6321" y="1138"/>
                </a:lnTo>
                <a:lnTo>
                  <a:pt x="6295" y="1141"/>
                </a:lnTo>
                <a:lnTo>
                  <a:pt x="6268" y="1143"/>
                </a:lnTo>
                <a:lnTo>
                  <a:pt x="6241" y="1147"/>
                </a:lnTo>
                <a:lnTo>
                  <a:pt x="6215" y="1153"/>
                </a:lnTo>
                <a:lnTo>
                  <a:pt x="6188" y="1159"/>
                </a:lnTo>
                <a:lnTo>
                  <a:pt x="6162" y="1167"/>
                </a:lnTo>
                <a:lnTo>
                  <a:pt x="6136" y="1175"/>
                </a:lnTo>
                <a:lnTo>
                  <a:pt x="6114" y="1124"/>
                </a:lnTo>
                <a:lnTo>
                  <a:pt x="6092" y="1073"/>
                </a:lnTo>
                <a:lnTo>
                  <a:pt x="6068" y="1024"/>
                </a:lnTo>
                <a:lnTo>
                  <a:pt x="6044" y="977"/>
                </a:lnTo>
                <a:lnTo>
                  <a:pt x="6020" y="930"/>
                </a:lnTo>
                <a:lnTo>
                  <a:pt x="5994" y="884"/>
                </a:lnTo>
                <a:lnTo>
                  <a:pt x="5967" y="839"/>
                </a:lnTo>
                <a:lnTo>
                  <a:pt x="5940" y="797"/>
                </a:lnTo>
                <a:lnTo>
                  <a:pt x="5912" y="754"/>
                </a:lnTo>
                <a:lnTo>
                  <a:pt x="5884" y="712"/>
                </a:lnTo>
                <a:lnTo>
                  <a:pt x="5855" y="671"/>
                </a:lnTo>
                <a:lnTo>
                  <a:pt x="5825" y="632"/>
                </a:lnTo>
                <a:lnTo>
                  <a:pt x="5795" y="594"/>
                </a:lnTo>
                <a:lnTo>
                  <a:pt x="5764" y="557"/>
                </a:lnTo>
                <a:lnTo>
                  <a:pt x="5733" y="521"/>
                </a:lnTo>
                <a:lnTo>
                  <a:pt x="5701" y="486"/>
                </a:lnTo>
                <a:lnTo>
                  <a:pt x="5667" y="453"/>
                </a:lnTo>
                <a:lnTo>
                  <a:pt x="5635" y="421"/>
                </a:lnTo>
                <a:lnTo>
                  <a:pt x="5601" y="389"/>
                </a:lnTo>
                <a:lnTo>
                  <a:pt x="5566" y="358"/>
                </a:lnTo>
                <a:lnTo>
                  <a:pt x="5531" y="330"/>
                </a:lnTo>
                <a:lnTo>
                  <a:pt x="5496" y="302"/>
                </a:lnTo>
                <a:lnTo>
                  <a:pt x="5461" y="276"/>
                </a:lnTo>
                <a:lnTo>
                  <a:pt x="5425" y="249"/>
                </a:lnTo>
                <a:lnTo>
                  <a:pt x="5388" y="225"/>
                </a:lnTo>
                <a:lnTo>
                  <a:pt x="5352" y="201"/>
                </a:lnTo>
                <a:lnTo>
                  <a:pt x="5314" y="181"/>
                </a:lnTo>
                <a:lnTo>
                  <a:pt x="5276" y="160"/>
                </a:lnTo>
                <a:lnTo>
                  <a:pt x="5239" y="141"/>
                </a:lnTo>
                <a:lnTo>
                  <a:pt x="5201" y="122"/>
                </a:lnTo>
                <a:lnTo>
                  <a:pt x="5161" y="105"/>
                </a:lnTo>
                <a:lnTo>
                  <a:pt x="5122" y="89"/>
                </a:lnTo>
                <a:lnTo>
                  <a:pt x="5083" y="74"/>
                </a:lnTo>
                <a:lnTo>
                  <a:pt x="5044" y="62"/>
                </a:lnTo>
                <a:lnTo>
                  <a:pt x="5005" y="51"/>
                </a:lnTo>
                <a:lnTo>
                  <a:pt x="4965" y="39"/>
                </a:lnTo>
                <a:lnTo>
                  <a:pt x="4925" y="30"/>
                </a:lnTo>
                <a:lnTo>
                  <a:pt x="4884" y="21"/>
                </a:lnTo>
                <a:lnTo>
                  <a:pt x="4844" y="15"/>
                </a:lnTo>
                <a:lnTo>
                  <a:pt x="4804" y="9"/>
                </a:lnTo>
                <a:lnTo>
                  <a:pt x="4764" y="5"/>
                </a:lnTo>
                <a:lnTo>
                  <a:pt x="4722" y="2"/>
                </a:lnTo>
                <a:lnTo>
                  <a:pt x="4681" y="0"/>
                </a:lnTo>
                <a:lnTo>
                  <a:pt x="4640" y="0"/>
                </a:lnTo>
                <a:lnTo>
                  <a:pt x="4600" y="2"/>
                </a:lnTo>
                <a:lnTo>
                  <a:pt x="4559" y="5"/>
                </a:lnTo>
                <a:lnTo>
                  <a:pt x="4517" y="8"/>
                </a:lnTo>
                <a:lnTo>
                  <a:pt x="4477" y="14"/>
                </a:lnTo>
                <a:lnTo>
                  <a:pt x="4436" y="19"/>
                </a:lnTo>
                <a:lnTo>
                  <a:pt x="4395" y="27"/>
                </a:lnTo>
                <a:lnTo>
                  <a:pt x="4353" y="37"/>
                </a:lnTo>
                <a:lnTo>
                  <a:pt x="4313" y="48"/>
                </a:lnTo>
                <a:lnTo>
                  <a:pt x="4272" y="59"/>
                </a:lnTo>
                <a:lnTo>
                  <a:pt x="4231" y="73"/>
                </a:lnTo>
                <a:lnTo>
                  <a:pt x="4191" y="88"/>
                </a:lnTo>
                <a:lnTo>
                  <a:pt x="4150" y="104"/>
                </a:lnTo>
                <a:lnTo>
                  <a:pt x="4111" y="122"/>
                </a:lnTo>
                <a:lnTo>
                  <a:pt x="4070" y="141"/>
                </a:lnTo>
                <a:lnTo>
                  <a:pt x="4031" y="162"/>
                </a:lnTo>
                <a:lnTo>
                  <a:pt x="3992" y="182"/>
                </a:lnTo>
                <a:lnTo>
                  <a:pt x="3953" y="206"/>
                </a:lnTo>
                <a:lnTo>
                  <a:pt x="3913" y="231"/>
                </a:lnTo>
                <a:lnTo>
                  <a:pt x="3874" y="258"/>
                </a:lnTo>
                <a:lnTo>
                  <a:pt x="3836" y="286"/>
                </a:lnTo>
                <a:lnTo>
                  <a:pt x="3804" y="310"/>
                </a:lnTo>
                <a:lnTo>
                  <a:pt x="3773" y="333"/>
                </a:lnTo>
                <a:lnTo>
                  <a:pt x="3743" y="358"/>
                </a:lnTo>
                <a:lnTo>
                  <a:pt x="3713" y="385"/>
                </a:lnTo>
                <a:lnTo>
                  <a:pt x="3684" y="413"/>
                </a:lnTo>
                <a:lnTo>
                  <a:pt x="3654" y="441"/>
                </a:lnTo>
                <a:lnTo>
                  <a:pt x="3625" y="469"/>
                </a:lnTo>
                <a:lnTo>
                  <a:pt x="3597" y="501"/>
                </a:lnTo>
                <a:lnTo>
                  <a:pt x="3562" y="463"/>
                </a:lnTo>
                <a:lnTo>
                  <a:pt x="3527" y="429"/>
                </a:lnTo>
                <a:lnTo>
                  <a:pt x="3492" y="395"/>
                </a:lnTo>
                <a:lnTo>
                  <a:pt x="3457" y="364"/>
                </a:lnTo>
                <a:lnTo>
                  <a:pt x="3420" y="333"/>
                </a:lnTo>
                <a:lnTo>
                  <a:pt x="3384" y="304"/>
                </a:lnTo>
                <a:lnTo>
                  <a:pt x="3346" y="276"/>
                </a:lnTo>
                <a:lnTo>
                  <a:pt x="3310" y="249"/>
                </a:lnTo>
                <a:lnTo>
                  <a:pt x="3272" y="224"/>
                </a:lnTo>
                <a:lnTo>
                  <a:pt x="3233" y="200"/>
                </a:lnTo>
                <a:lnTo>
                  <a:pt x="3195" y="178"/>
                </a:lnTo>
                <a:lnTo>
                  <a:pt x="3157" y="157"/>
                </a:lnTo>
                <a:lnTo>
                  <a:pt x="3118" y="136"/>
                </a:lnTo>
                <a:lnTo>
                  <a:pt x="3079" y="119"/>
                </a:lnTo>
                <a:lnTo>
                  <a:pt x="3039" y="102"/>
                </a:lnTo>
                <a:lnTo>
                  <a:pt x="2999" y="86"/>
                </a:lnTo>
                <a:lnTo>
                  <a:pt x="2960" y="71"/>
                </a:lnTo>
                <a:lnTo>
                  <a:pt x="2920" y="58"/>
                </a:lnTo>
                <a:lnTo>
                  <a:pt x="2880" y="46"/>
                </a:lnTo>
                <a:lnTo>
                  <a:pt x="2839" y="36"/>
                </a:lnTo>
                <a:lnTo>
                  <a:pt x="2798" y="27"/>
                </a:lnTo>
                <a:lnTo>
                  <a:pt x="2759" y="19"/>
                </a:lnTo>
                <a:lnTo>
                  <a:pt x="2719" y="14"/>
                </a:lnTo>
                <a:lnTo>
                  <a:pt x="2678" y="8"/>
                </a:lnTo>
                <a:lnTo>
                  <a:pt x="2637" y="5"/>
                </a:lnTo>
                <a:lnTo>
                  <a:pt x="2597" y="2"/>
                </a:lnTo>
                <a:lnTo>
                  <a:pt x="2556" y="0"/>
                </a:lnTo>
                <a:lnTo>
                  <a:pt x="2515" y="0"/>
                </a:lnTo>
                <a:lnTo>
                  <a:pt x="2475" y="2"/>
                </a:lnTo>
                <a:lnTo>
                  <a:pt x="2434" y="5"/>
                </a:lnTo>
                <a:lnTo>
                  <a:pt x="2394" y="9"/>
                </a:lnTo>
                <a:lnTo>
                  <a:pt x="2353" y="15"/>
                </a:lnTo>
                <a:lnTo>
                  <a:pt x="2312" y="21"/>
                </a:lnTo>
                <a:lnTo>
                  <a:pt x="2272" y="30"/>
                </a:lnTo>
                <a:lnTo>
                  <a:pt x="2233" y="39"/>
                </a:lnTo>
                <a:lnTo>
                  <a:pt x="2192" y="49"/>
                </a:lnTo>
                <a:lnTo>
                  <a:pt x="2153" y="61"/>
                </a:lnTo>
                <a:lnTo>
                  <a:pt x="2113" y="74"/>
                </a:lnTo>
                <a:lnTo>
                  <a:pt x="2074" y="88"/>
                </a:lnTo>
                <a:lnTo>
                  <a:pt x="2035" y="104"/>
                </a:lnTo>
                <a:lnTo>
                  <a:pt x="1996" y="120"/>
                </a:lnTo>
                <a:lnTo>
                  <a:pt x="1958" y="139"/>
                </a:lnTo>
                <a:lnTo>
                  <a:pt x="1919" y="159"/>
                </a:lnTo>
                <a:lnTo>
                  <a:pt x="1881" y="179"/>
                </a:lnTo>
                <a:lnTo>
                  <a:pt x="1843" y="201"/>
                </a:lnTo>
                <a:lnTo>
                  <a:pt x="1807" y="224"/>
                </a:lnTo>
                <a:lnTo>
                  <a:pt x="1770" y="249"/>
                </a:lnTo>
                <a:lnTo>
                  <a:pt x="1734" y="274"/>
                </a:lnTo>
                <a:lnTo>
                  <a:pt x="1697" y="302"/>
                </a:lnTo>
                <a:lnTo>
                  <a:pt x="1661" y="330"/>
                </a:lnTo>
                <a:lnTo>
                  <a:pt x="1626" y="360"/>
                </a:lnTo>
                <a:lnTo>
                  <a:pt x="1591" y="389"/>
                </a:lnTo>
                <a:lnTo>
                  <a:pt x="1557" y="422"/>
                </a:lnTo>
                <a:lnTo>
                  <a:pt x="1524" y="455"/>
                </a:lnTo>
                <a:lnTo>
                  <a:pt x="1490" y="490"/>
                </a:lnTo>
                <a:lnTo>
                  <a:pt x="1458" y="526"/>
                </a:lnTo>
                <a:lnTo>
                  <a:pt x="1426" y="563"/>
                </a:lnTo>
                <a:lnTo>
                  <a:pt x="1393" y="600"/>
                </a:lnTo>
                <a:lnTo>
                  <a:pt x="1363" y="640"/>
                </a:lnTo>
                <a:lnTo>
                  <a:pt x="1333" y="680"/>
                </a:lnTo>
                <a:lnTo>
                  <a:pt x="1302" y="721"/>
                </a:lnTo>
                <a:lnTo>
                  <a:pt x="1274" y="764"/>
                </a:lnTo>
                <a:lnTo>
                  <a:pt x="1245" y="808"/>
                </a:lnTo>
                <a:lnTo>
                  <a:pt x="1218" y="854"/>
                </a:lnTo>
                <a:lnTo>
                  <a:pt x="1196" y="893"/>
                </a:lnTo>
                <a:lnTo>
                  <a:pt x="1174" y="931"/>
                </a:lnTo>
                <a:lnTo>
                  <a:pt x="1153" y="970"/>
                </a:lnTo>
                <a:lnTo>
                  <a:pt x="1133" y="1010"/>
                </a:lnTo>
                <a:lnTo>
                  <a:pt x="1113" y="1050"/>
                </a:lnTo>
                <a:lnTo>
                  <a:pt x="1094" y="1091"/>
                </a:lnTo>
                <a:lnTo>
                  <a:pt x="1076" y="1133"/>
                </a:lnTo>
                <a:lnTo>
                  <a:pt x="1059" y="1175"/>
                </a:lnTo>
                <a:lnTo>
                  <a:pt x="1015" y="1162"/>
                </a:lnTo>
                <a:lnTo>
                  <a:pt x="973" y="1152"/>
                </a:lnTo>
                <a:lnTo>
                  <a:pt x="931" y="1144"/>
                </a:lnTo>
                <a:lnTo>
                  <a:pt x="889" y="1140"/>
                </a:lnTo>
                <a:lnTo>
                  <a:pt x="847" y="1138"/>
                </a:lnTo>
                <a:lnTo>
                  <a:pt x="805" y="1140"/>
                </a:lnTo>
                <a:lnTo>
                  <a:pt x="763" y="1143"/>
                </a:lnTo>
                <a:lnTo>
                  <a:pt x="723" y="1150"/>
                </a:lnTo>
                <a:lnTo>
                  <a:pt x="682" y="1159"/>
                </a:lnTo>
                <a:lnTo>
                  <a:pt x="643" y="1173"/>
                </a:lnTo>
                <a:lnTo>
                  <a:pt x="602" y="1186"/>
                </a:lnTo>
                <a:lnTo>
                  <a:pt x="564" y="1204"/>
                </a:lnTo>
                <a:lnTo>
                  <a:pt x="526" y="1223"/>
                </a:lnTo>
                <a:lnTo>
                  <a:pt x="489" y="1245"/>
                </a:lnTo>
                <a:lnTo>
                  <a:pt x="452" y="1269"/>
                </a:lnTo>
                <a:lnTo>
                  <a:pt x="417" y="1295"/>
                </a:lnTo>
                <a:lnTo>
                  <a:pt x="382" y="1325"/>
                </a:lnTo>
                <a:lnTo>
                  <a:pt x="349" y="1356"/>
                </a:lnTo>
                <a:lnTo>
                  <a:pt x="316" y="1389"/>
                </a:lnTo>
                <a:lnTo>
                  <a:pt x="285" y="1424"/>
                </a:lnTo>
                <a:lnTo>
                  <a:pt x="256" y="1461"/>
                </a:lnTo>
                <a:lnTo>
                  <a:pt x="227" y="1501"/>
                </a:lnTo>
                <a:lnTo>
                  <a:pt x="200" y="1543"/>
                </a:lnTo>
                <a:lnTo>
                  <a:pt x="173" y="1585"/>
                </a:lnTo>
                <a:lnTo>
                  <a:pt x="150" y="1630"/>
                </a:lnTo>
                <a:lnTo>
                  <a:pt x="127" y="1677"/>
                </a:lnTo>
                <a:lnTo>
                  <a:pt x="106" y="1725"/>
                </a:lnTo>
                <a:lnTo>
                  <a:pt x="87" y="1775"/>
                </a:lnTo>
                <a:lnTo>
                  <a:pt x="68" y="1827"/>
                </a:lnTo>
                <a:lnTo>
                  <a:pt x="53" y="1880"/>
                </a:lnTo>
                <a:lnTo>
                  <a:pt x="39" y="1935"/>
                </a:lnTo>
                <a:lnTo>
                  <a:pt x="28" y="1991"/>
                </a:lnTo>
                <a:lnTo>
                  <a:pt x="21" y="2027"/>
                </a:lnTo>
                <a:lnTo>
                  <a:pt x="15" y="2062"/>
                </a:lnTo>
                <a:lnTo>
                  <a:pt x="11" y="2096"/>
                </a:lnTo>
                <a:lnTo>
                  <a:pt x="7" y="2133"/>
                </a:lnTo>
                <a:lnTo>
                  <a:pt x="4" y="2169"/>
                </a:lnTo>
                <a:lnTo>
                  <a:pt x="1" y="2204"/>
                </a:lnTo>
                <a:lnTo>
                  <a:pt x="0" y="2240"/>
                </a:lnTo>
                <a:lnTo>
                  <a:pt x="0" y="2277"/>
                </a:lnTo>
                <a:lnTo>
                  <a:pt x="1" y="2334"/>
                </a:lnTo>
                <a:lnTo>
                  <a:pt x="4" y="2392"/>
                </a:lnTo>
                <a:lnTo>
                  <a:pt x="10" y="2450"/>
                </a:lnTo>
                <a:lnTo>
                  <a:pt x="17" y="2505"/>
                </a:lnTo>
                <a:lnTo>
                  <a:pt x="26" y="2561"/>
                </a:lnTo>
                <a:lnTo>
                  <a:pt x="38" y="2614"/>
                </a:lnTo>
                <a:lnTo>
                  <a:pt x="52" y="2668"/>
                </a:lnTo>
                <a:lnTo>
                  <a:pt x="67" y="2719"/>
                </a:lnTo>
                <a:lnTo>
                  <a:pt x="84" y="2770"/>
                </a:lnTo>
                <a:lnTo>
                  <a:pt x="102" y="2819"/>
                </a:lnTo>
                <a:lnTo>
                  <a:pt x="123" y="2866"/>
                </a:lnTo>
                <a:lnTo>
                  <a:pt x="144" y="2912"/>
                </a:lnTo>
                <a:lnTo>
                  <a:pt x="168" y="2956"/>
                </a:lnTo>
                <a:lnTo>
                  <a:pt x="193" y="2999"/>
                </a:lnTo>
                <a:lnTo>
                  <a:pt x="220" y="3041"/>
                </a:lnTo>
                <a:lnTo>
                  <a:pt x="248" y="3081"/>
                </a:lnTo>
                <a:lnTo>
                  <a:pt x="277" y="3118"/>
                </a:lnTo>
                <a:lnTo>
                  <a:pt x="308" y="3155"/>
                </a:lnTo>
                <a:lnTo>
                  <a:pt x="340" y="3187"/>
                </a:lnTo>
                <a:lnTo>
                  <a:pt x="372" y="3220"/>
                </a:lnTo>
                <a:lnTo>
                  <a:pt x="407" y="3249"/>
                </a:lnTo>
                <a:lnTo>
                  <a:pt x="442" y="3276"/>
                </a:lnTo>
                <a:lnTo>
                  <a:pt x="479" y="3301"/>
                </a:lnTo>
                <a:lnTo>
                  <a:pt x="517" y="3325"/>
                </a:lnTo>
                <a:lnTo>
                  <a:pt x="556" y="3344"/>
                </a:lnTo>
                <a:lnTo>
                  <a:pt x="595" y="3362"/>
                </a:lnTo>
                <a:lnTo>
                  <a:pt x="634" y="3378"/>
                </a:lnTo>
                <a:lnTo>
                  <a:pt x="676" y="3390"/>
                </a:lnTo>
                <a:lnTo>
                  <a:pt x="717" y="3400"/>
                </a:lnTo>
                <a:lnTo>
                  <a:pt x="760" y="3408"/>
                </a:lnTo>
                <a:lnTo>
                  <a:pt x="802" y="3412"/>
                </a:lnTo>
                <a:lnTo>
                  <a:pt x="847" y="3414"/>
                </a:lnTo>
                <a:lnTo>
                  <a:pt x="874" y="3414"/>
                </a:lnTo>
                <a:lnTo>
                  <a:pt x="900" y="3411"/>
                </a:lnTo>
                <a:lnTo>
                  <a:pt x="927" y="3408"/>
                </a:lnTo>
                <a:lnTo>
                  <a:pt x="954" y="3405"/>
                </a:lnTo>
                <a:lnTo>
                  <a:pt x="979" y="3399"/>
                </a:lnTo>
                <a:lnTo>
                  <a:pt x="1005" y="3393"/>
                </a:lnTo>
                <a:lnTo>
                  <a:pt x="1032" y="3385"/>
                </a:lnTo>
                <a:lnTo>
                  <a:pt x="1059" y="3378"/>
                </a:lnTo>
              </a:path>
            </a:pathLst>
          </a:custGeom>
          <a:noFill/>
          <a:ln w="7938">
            <a:solidFill>
              <a:srgbClr val="99CC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914400" y="3810000"/>
            <a:ext cx="4859338" cy="2747963"/>
          </a:xfrm>
          <a:custGeom>
            <a:avLst/>
            <a:gdLst>
              <a:gd name="T0" fmla="*/ 2147483647 w 5711"/>
              <a:gd name="T1" fmla="*/ 2147483647 h 3613"/>
              <a:gd name="T2" fmla="*/ 2147483647 w 5711"/>
              <a:gd name="T3" fmla="*/ 2147483647 h 3613"/>
              <a:gd name="T4" fmla="*/ 2147483647 w 5711"/>
              <a:gd name="T5" fmla="*/ 2147483647 h 3613"/>
              <a:gd name="T6" fmla="*/ 2147483647 w 5711"/>
              <a:gd name="T7" fmla="*/ 2147483647 h 3613"/>
              <a:gd name="T8" fmla="*/ 2147483647 w 5711"/>
              <a:gd name="T9" fmla="*/ 2147483647 h 3613"/>
              <a:gd name="T10" fmla="*/ 2147483647 w 5711"/>
              <a:gd name="T11" fmla="*/ 2147483647 h 3613"/>
              <a:gd name="T12" fmla="*/ 2147483647 w 5711"/>
              <a:gd name="T13" fmla="*/ 2147483647 h 3613"/>
              <a:gd name="T14" fmla="*/ 2147483647 w 5711"/>
              <a:gd name="T15" fmla="*/ 2147483647 h 3613"/>
              <a:gd name="T16" fmla="*/ 2147483647 w 5711"/>
              <a:gd name="T17" fmla="*/ 2147483647 h 3613"/>
              <a:gd name="T18" fmla="*/ 2147483647 w 5711"/>
              <a:gd name="T19" fmla="*/ 2147483647 h 3613"/>
              <a:gd name="T20" fmla="*/ 2147483647 w 5711"/>
              <a:gd name="T21" fmla="*/ 2147483647 h 3613"/>
              <a:gd name="T22" fmla="*/ 2147483647 w 5711"/>
              <a:gd name="T23" fmla="*/ 2147483647 h 3613"/>
              <a:gd name="T24" fmla="*/ 2147483647 w 5711"/>
              <a:gd name="T25" fmla="*/ 2147483647 h 3613"/>
              <a:gd name="T26" fmla="*/ 2147483647 w 5711"/>
              <a:gd name="T27" fmla="*/ 2147483647 h 3613"/>
              <a:gd name="T28" fmla="*/ 2147483647 w 5711"/>
              <a:gd name="T29" fmla="*/ 2147483647 h 3613"/>
              <a:gd name="T30" fmla="*/ 2147483647 w 5711"/>
              <a:gd name="T31" fmla="*/ 2147483647 h 3613"/>
              <a:gd name="T32" fmla="*/ 2147483647 w 5711"/>
              <a:gd name="T33" fmla="*/ 2147483647 h 3613"/>
              <a:gd name="T34" fmla="*/ 2147483647 w 5711"/>
              <a:gd name="T35" fmla="*/ 2147483647 h 3613"/>
              <a:gd name="T36" fmla="*/ 2147483647 w 5711"/>
              <a:gd name="T37" fmla="*/ 2147483647 h 3613"/>
              <a:gd name="T38" fmla="*/ 2147483647 w 5711"/>
              <a:gd name="T39" fmla="*/ 2147483647 h 3613"/>
              <a:gd name="T40" fmla="*/ 2147483647 w 5711"/>
              <a:gd name="T41" fmla="*/ 2147483647 h 3613"/>
              <a:gd name="T42" fmla="*/ 2147483647 w 5711"/>
              <a:gd name="T43" fmla="*/ 2147483647 h 3613"/>
              <a:gd name="T44" fmla="*/ 2147483647 w 5711"/>
              <a:gd name="T45" fmla="*/ 2147483647 h 3613"/>
              <a:gd name="T46" fmla="*/ 2147483647 w 5711"/>
              <a:gd name="T47" fmla="*/ 2147483647 h 3613"/>
              <a:gd name="T48" fmla="*/ 2147483647 w 5711"/>
              <a:gd name="T49" fmla="*/ 2147483647 h 3613"/>
              <a:gd name="T50" fmla="*/ 2147483647 w 5711"/>
              <a:gd name="T51" fmla="*/ 2147483647 h 3613"/>
              <a:gd name="T52" fmla="*/ 2147483647 w 5711"/>
              <a:gd name="T53" fmla="*/ 2147483647 h 3613"/>
              <a:gd name="T54" fmla="*/ 2147483647 w 5711"/>
              <a:gd name="T55" fmla="*/ 2147483647 h 3613"/>
              <a:gd name="T56" fmla="*/ 2147483647 w 5711"/>
              <a:gd name="T57" fmla="*/ 2147483647 h 3613"/>
              <a:gd name="T58" fmla="*/ 2147483647 w 5711"/>
              <a:gd name="T59" fmla="*/ 2147483647 h 3613"/>
              <a:gd name="T60" fmla="*/ 2147483647 w 5711"/>
              <a:gd name="T61" fmla="*/ 2147483647 h 3613"/>
              <a:gd name="T62" fmla="*/ 2147483647 w 5711"/>
              <a:gd name="T63" fmla="*/ 0 h 3613"/>
              <a:gd name="T64" fmla="*/ 2147483647 w 5711"/>
              <a:gd name="T65" fmla="*/ 2147483647 h 3613"/>
              <a:gd name="T66" fmla="*/ 2147483647 w 5711"/>
              <a:gd name="T67" fmla="*/ 2147483647 h 3613"/>
              <a:gd name="T68" fmla="*/ 2147483647 w 5711"/>
              <a:gd name="T69" fmla="*/ 2147483647 h 3613"/>
              <a:gd name="T70" fmla="*/ 2147483647 w 5711"/>
              <a:gd name="T71" fmla="*/ 2147483647 h 3613"/>
              <a:gd name="T72" fmla="*/ 2147483647 w 5711"/>
              <a:gd name="T73" fmla="*/ 2147483647 h 3613"/>
              <a:gd name="T74" fmla="*/ 2147483647 w 5711"/>
              <a:gd name="T75" fmla="*/ 2147483647 h 3613"/>
              <a:gd name="T76" fmla="*/ 2147483647 w 5711"/>
              <a:gd name="T77" fmla="*/ 2147483647 h 3613"/>
              <a:gd name="T78" fmla="*/ 2147483647 w 5711"/>
              <a:gd name="T79" fmla="*/ 2147483647 h 3613"/>
              <a:gd name="T80" fmla="*/ 2147483647 w 5711"/>
              <a:gd name="T81" fmla="*/ 2147483647 h 3613"/>
              <a:gd name="T82" fmla="*/ 2147483647 w 5711"/>
              <a:gd name="T83" fmla="*/ 2147483647 h 3613"/>
              <a:gd name="T84" fmla="*/ 2147483647 w 5711"/>
              <a:gd name="T85" fmla="*/ 2147483647 h 3613"/>
              <a:gd name="T86" fmla="*/ 2147483647 w 5711"/>
              <a:gd name="T87" fmla="*/ 2147483647 h 3613"/>
              <a:gd name="T88" fmla="*/ 2147483647 w 5711"/>
              <a:gd name="T89" fmla="*/ 2147483647 h 3613"/>
              <a:gd name="T90" fmla="*/ 2147483647 w 5711"/>
              <a:gd name="T91" fmla="*/ 2147483647 h 3613"/>
              <a:gd name="T92" fmla="*/ 2147483647 w 5711"/>
              <a:gd name="T93" fmla="*/ 2147483647 h 3613"/>
              <a:gd name="T94" fmla="*/ 2147483647 w 5711"/>
              <a:gd name="T95" fmla="*/ 2147483647 h 3613"/>
              <a:gd name="T96" fmla="*/ 2147483647 w 5711"/>
              <a:gd name="T97" fmla="*/ 2147483647 h 3613"/>
              <a:gd name="T98" fmla="*/ 2147483647 w 5711"/>
              <a:gd name="T99" fmla="*/ 2147483647 h 3613"/>
              <a:gd name="T100" fmla="*/ 2147483647 w 5711"/>
              <a:gd name="T101" fmla="*/ 2147483647 h 3613"/>
              <a:gd name="T102" fmla="*/ 2147483647 w 5711"/>
              <a:gd name="T103" fmla="*/ 2147483647 h 3613"/>
              <a:gd name="T104" fmla="*/ 2147483647 w 5711"/>
              <a:gd name="T105" fmla="*/ 2147483647 h 3613"/>
              <a:gd name="T106" fmla="*/ 2147483647 w 5711"/>
              <a:gd name="T107" fmla="*/ 2147483647 h 3613"/>
              <a:gd name="T108" fmla="*/ 2147483647 w 5711"/>
              <a:gd name="T109" fmla="*/ 2147483647 h 3613"/>
              <a:gd name="T110" fmla="*/ 2147483647 w 5711"/>
              <a:gd name="T111" fmla="*/ 2147483647 h 3613"/>
              <a:gd name="T112" fmla="*/ 2147483647 w 5711"/>
              <a:gd name="T113" fmla="*/ 2147483647 h 36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711"/>
              <a:gd name="T172" fmla="*/ 0 h 3613"/>
              <a:gd name="T173" fmla="*/ 5711 w 5711"/>
              <a:gd name="T174" fmla="*/ 3613 h 36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711" h="3613">
                <a:moveTo>
                  <a:pt x="840" y="2680"/>
                </a:moveTo>
                <a:lnTo>
                  <a:pt x="875" y="2760"/>
                </a:lnTo>
                <a:lnTo>
                  <a:pt x="912" y="2837"/>
                </a:lnTo>
                <a:lnTo>
                  <a:pt x="952" y="2911"/>
                </a:lnTo>
                <a:lnTo>
                  <a:pt x="994" y="2981"/>
                </a:lnTo>
                <a:lnTo>
                  <a:pt x="1039" y="3049"/>
                </a:lnTo>
                <a:lnTo>
                  <a:pt x="1085" y="3111"/>
                </a:lnTo>
                <a:lnTo>
                  <a:pt x="1135" y="3172"/>
                </a:lnTo>
                <a:lnTo>
                  <a:pt x="1185" y="3227"/>
                </a:lnTo>
                <a:lnTo>
                  <a:pt x="1238" y="3280"/>
                </a:lnTo>
                <a:lnTo>
                  <a:pt x="1291" y="3329"/>
                </a:lnTo>
                <a:lnTo>
                  <a:pt x="1347" y="3373"/>
                </a:lnTo>
                <a:lnTo>
                  <a:pt x="1405" y="3415"/>
                </a:lnTo>
                <a:lnTo>
                  <a:pt x="1462" y="3453"/>
                </a:lnTo>
                <a:lnTo>
                  <a:pt x="1523" y="3487"/>
                </a:lnTo>
                <a:lnTo>
                  <a:pt x="1583" y="3517"/>
                </a:lnTo>
                <a:lnTo>
                  <a:pt x="1614" y="3530"/>
                </a:lnTo>
                <a:lnTo>
                  <a:pt x="1644" y="3542"/>
                </a:lnTo>
                <a:lnTo>
                  <a:pt x="1675" y="3554"/>
                </a:lnTo>
                <a:lnTo>
                  <a:pt x="1706" y="3564"/>
                </a:lnTo>
                <a:lnTo>
                  <a:pt x="1738" y="3575"/>
                </a:lnTo>
                <a:lnTo>
                  <a:pt x="1769" y="3582"/>
                </a:lnTo>
                <a:lnTo>
                  <a:pt x="1801" y="3589"/>
                </a:lnTo>
                <a:lnTo>
                  <a:pt x="1833" y="3597"/>
                </a:lnTo>
                <a:lnTo>
                  <a:pt x="1866" y="3601"/>
                </a:lnTo>
                <a:lnTo>
                  <a:pt x="1898" y="3606"/>
                </a:lnTo>
                <a:lnTo>
                  <a:pt x="1930" y="3609"/>
                </a:lnTo>
                <a:lnTo>
                  <a:pt x="1962" y="3612"/>
                </a:lnTo>
                <a:lnTo>
                  <a:pt x="1995" y="3613"/>
                </a:lnTo>
                <a:lnTo>
                  <a:pt x="2027" y="3613"/>
                </a:lnTo>
                <a:lnTo>
                  <a:pt x="2059" y="3612"/>
                </a:lnTo>
                <a:lnTo>
                  <a:pt x="2093" y="3610"/>
                </a:lnTo>
                <a:lnTo>
                  <a:pt x="2125" y="3607"/>
                </a:lnTo>
                <a:lnTo>
                  <a:pt x="2157" y="3603"/>
                </a:lnTo>
                <a:lnTo>
                  <a:pt x="2189" y="3598"/>
                </a:lnTo>
                <a:lnTo>
                  <a:pt x="2223" y="3592"/>
                </a:lnTo>
                <a:lnTo>
                  <a:pt x="2255" y="3585"/>
                </a:lnTo>
                <a:lnTo>
                  <a:pt x="2287" y="3576"/>
                </a:lnTo>
                <a:lnTo>
                  <a:pt x="2320" y="3566"/>
                </a:lnTo>
                <a:lnTo>
                  <a:pt x="2352" y="3555"/>
                </a:lnTo>
                <a:lnTo>
                  <a:pt x="2384" y="3543"/>
                </a:lnTo>
                <a:lnTo>
                  <a:pt x="2416" y="3532"/>
                </a:lnTo>
                <a:lnTo>
                  <a:pt x="2447" y="3517"/>
                </a:lnTo>
                <a:lnTo>
                  <a:pt x="2479" y="3502"/>
                </a:lnTo>
                <a:lnTo>
                  <a:pt x="2511" y="3486"/>
                </a:lnTo>
                <a:lnTo>
                  <a:pt x="2542" y="3468"/>
                </a:lnTo>
                <a:lnTo>
                  <a:pt x="2573" y="3450"/>
                </a:lnTo>
                <a:lnTo>
                  <a:pt x="2604" y="3429"/>
                </a:lnTo>
                <a:lnTo>
                  <a:pt x="2635" y="3409"/>
                </a:lnTo>
                <a:lnTo>
                  <a:pt x="2666" y="3387"/>
                </a:lnTo>
                <a:lnTo>
                  <a:pt x="2691" y="3367"/>
                </a:lnTo>
                <a:lnTo>
                  <a:pt x="2716" y="3348"/>
                </a:lnTo>
                <a:lnTo>
                  <a:pt x="2740" y="3327"/>
                </a:lnTo>
                <a:lnTo>
                  <a:pt x="2764" y="3307"/>
                </a:lnTo>
                <a:lnTo>
                  <a:pt x="2787" y="3286"/>
                </a:lnTo>
                <a:lnTo>
                  <a:pt x="2810" y="3264"/>
                </a:lnTo>
                <a:lnTo>
                  <a:pt x="2832" y="3240"/>
                </a:lnTo>
                <a:lnTo>
                  <a:pt x="2856" y="3216"/>
                </a:lnTo>
                <a:lnTo>
                  <a:pt x="2883" y="3244"/>
                </a:lnTo>
                <a:lnTo>
                  <a:pt x="2911" y="3273"/>
                </a:lnTo>
                <a:lnTo>
                  <a:pt x="2939" y="3299"/>
                </a:lnTo>
                <a:lnTo>
                  <a:pt x="2967" y="3324"/>
                </a:lnTo>
                <a:lnTo>
                  <a:pt x="2996" y="3350"/>
                </a:lnTo>
                <a:lnTo>
                  <a:pt x="3024" y="3372"/>
                </a:lnTo>
                <a:lnTo>
                  <a:pt x="3054" y="3394"/>
                </a:lnTo>
                <a:lnTo>
                  <a:pt x="3084" y="3415"/>
                </a:lnTo>
                <a:lnTo>
                  <a:pt x="3114" y="3435"/>
                </a:lnTo>
                <a:lnTo>
                  <a:pt x="3145" y="3455"/>
                </a:lnTo>
                <a:lnTo>
                  <a:pt x="3174" y="3472"/>
                </a:lnTo>
                <a:lnTo>
                  <a:pt x="3205" y="3489"/>
                </a:lnTo>
                <a:lnTo>
                  <a:pt x="3236" y="3505"/>
                </a:lnTo>
                <a:lnTo>
                  <a:pt x="3266" y="3518"/>
                </a:lnTo>
                <a:lnTo>
                  <a:pt x="3299" y="3533"/>
                </a:lnTo>
                <a:lnTo>
                  <a:pt x="3329" y="3545"/>
                </a:lnTo>
                <a:lnTo>
                  <a:pt x="3362" y="3557"/>
                </a:lnTo>
                <a:lnTo>
                  <a:pt x="3393" y="3567"/>
                </a:lnTo>
                <a:lnTo>
                  <a:pt x="3425" y="3576"/>
                </a:lnTo>
                <a:lnTo>
                  <a:pt x="3457" y="3585"/>
                </a:lnTo>
                <a:lnTo>
                  <a:pt x="3489" y="3591"/>
                </a:lnTo>
                <a:lnTo>
                  <a:pt x="3521" y="3598"/>
                </a:lnTo>
                <a:lnTo>
                  <a:pt x="3554" y="3603"/>
                </a:lnTo>
                <a:lnTo>
                  <a:pt x="3586" y="3607"/>
                </a:lnTo>
                <a:lnTo>
                  <a:pt x="3618" y="3610"/>
                </a:lnTo>
                <a:lnTo>
                  <a:pt x="3650" y="3612"/>
                </a:lnTo>
                <a:lnTo>
                  <a:pt x="3682" y="3613"/>
                </a:lnTo>
                <a:lnTo>
                  <a:pt x="3715" y="3613"/>
                </a:lnTo>
                <a:lnTo>
                  <a:pt x="3747" y="3612"/>
                </a:lnTo>
                <a:lnTo>
                  <a:pt x="3779" y="3609"/>
                </a:lnTo>
                <a:lnTo>
                  <a:pt x="3811" y="3606"/>
                </a:lnTo>
                <a:lnTo>
                  <a:pt x="3844" y="3601"/>
                </a:lnTo>
                <a:lnTo>
                  <a:pt x="3874" y="3597"/>
                </a:lnTo>
                <a:lnTo>
                  <a:pt x="3907" y="3591"/>
                </a:lnTo>
                <a:lnTo>
                  <a:pt x="3939" y="3583"/>
                </a:lnTo>
                <a:lnTo>
                  <a:pt x="3971" y="3575"/>
                </a:lnTo>
                <a:lnTo>
                  <a:pt x="4002" y="3566"/>
                </a:lnTo>
                <a:lnTo>
                  <a:pt x="4033" y="3555"/>
                </a:lnTo>
                <a:lnTo>
                  <a:pt x="4065" y="3543"/>
                </a:lnTo>
                <a:lnTo>
                  <a:pt x="4096" y="3532"/>
                </a:lnTo>
                <a:lnTo>
                  <a:pt x="4127" y="3517"/>
                </a:lnTo>
                <a:lnTo>
                  <a:pt x="4157" y="3503"/>
                </a:lnTo>
                <a:lnTo>
                  <a:pt x="4187" y="3487"/>
                </a:lnTo>
                <a:lnTo>
                  <a:pt x="4218" y="3471"/>
                </a:lnTo>
                <a:lnTo>
                  <a:pt x="4247" y="3453"/>
                </a:lnTo>
                <a:lnTo>
                  <a:pt x="4276" y="3435"/>
                </a:lnTo>
                <a:lnTo>
                  <a:pt x="4306" y="3416"/>
                </a:lnTo>
                <a:lnTo>
                  <a:pt x="4335" y="3395"/>
                </a:lnTo>
                <a:lnTo>
                  <a:pt x="4363" y="3375"/>
                </a:lnTo>
                <a:lnTo>
                  <a:pt x="4391" y="3351"/>
                </a:lnTo>
                <a:lnTo>
                  <a:pt x="4419" y="3329"/>
                </a:lnTo>
                <a:lnTo>
                  <a:pt x="4447" y="3304"/>
                </a:lnTo>
                <a:lnTo>
                  <a:pt x="4502" y="3252"/>
                </a:lnTo>
                <a:lnTo>
                  <a:pt x="4554" y="3197"/>
                </a:lnTo>
                <a:lnTo>
                  <a:pt x="4604" y="3138"/>
                </a:lnTo>
                <a:lnTo>
                  <a:pt x="4653" y="3074"/>
                </a:lnTo>
                <a:lnTo>
                  <a:pt x="4699" y="3006"/>
                </a:lnTo>
                <a:lnTo>
                  <a:pt x="4744" y="2935"/>
                </a:lnTo>
                <a:lnTo>
                  <a:pt x="4762" y="2905"/>
                </a:lnTo>
                <a:lnTo>
                  <a:pt x="4779" y="2874"/>
                </a:lnTo>
                <a:lnTo>
                  <a:pt x="4796" y="2843"/>
                </a:lnTo>
                <a:lnTo>
                  <a:pt x="4811" y="2812"/>
                </a:lnTo>
                <a:lnTo>
                  <a:pt x="4827" y="2780"/>
                </a:lnTo>
                <a:lnTo>
                  <a:pt x="4842" y="2747"/>
                </a:lnTo>
                <a:lnTo>
                  <a:pt x="4856" y="2715"/>
                </a:lnTo>
                <a:lnTo>
                  <a:pt x="4872" y="2680"/>
                </a:lnTo>
                <a:lnTo>
                  <a:pt x="4889" y="2686"/>
                </a:lnTo>
                <a:lnTo>
                  <a:pt x="4905" y="2691"/>
                </a:lnTo>
                <a:lnTo>
                  <a:pt x="4922" y="2695"/>
                </a:lnTo>
                <a:lnTo>
                  <a:pt x="4939" y="2700"/>
                </a:lnTo>
                <a:lnTo>
                  <a:pt x="4956" y="2703"/>
                </a:lnTo>
                <a:lnTo>
                  <a:pt x="4973" y="2706"/>
                </a:lnTo>
                <a:lnTo>
                  <a:pt x="4989" y="2707"/>
                </a:lnTo>
                <a:lnTo>
                  <a:pt x="5006" y="2709"/>
                </a:lnTo>
                <a:lnTo>
                  <a:pt x="5022" y="2710"/>
                </a:lnTo>
                <a:lnTo>
                  <a:pt x="5038" y="2710"/>
                </a:lnTo>
                <a:lnTo>
                  <a:pt x="5055" y="2710"/>
                </a:lnTo>
                <a:lnTo>
                  <a:pt x="5072" y="2709"/>
                </a:lnTo>
                <a:lnTo>
                  <a:pt x="5089" y="2707"/>
                </a:lnTo>
                <a:lnTo>
                  <a:pt x="5104" y="2706"/>
                </a:lnTo>
                <a:lnTo>
                  <a:pt x="5121" y="2703"/>
                </a:lnTo>
                <a:lnTo>
                  <a:pt x="5138" y="2700"/>
                </a:lnTo>
                <a:lnTo>
                  <a:pt x="5153" y="2697"/>
                </a:lnTo>
                <a:lnTo>
                  <a:pt x="5170" y="2692"/>
                </a:lnTo>
                <a:lnTo>
                  <a:pt x="5185" y="2688"/>
                </a:lnTo>
                <a:lnTo>
                  <a:pt x="5201" y="2683"/>
                </a:lnTo>
                <a:lnTo>
                  <a:pt x="5218" y="2678"/>
                </a:lnTo>
                <a:lnTo>
                  <a:pt x="5233" y="2672"/>
                </a:lnTo>
                <a:lnTo>
                  <a:pt x="5249" y="2664"/>
                </a:lnTo>
                <a:lnTo>
                  <a:pt x="5264" y="2658"/>
                </a:lnTo>
                <a:lnTo>
                  <a:pt x="5278" y="2651"/>
                </a:lnTo>
                <a:lnTo>
                  <a:pt x="5293" y="2642"/>
                </a:lnTo>
                <a:lnTo>
                  <a:pt x="5309" y="2635"/>
                </a:lnTo>
                <a:lnTo>
                  <a:pt x="5323" y="2624"/>
                </a:lnTo>
                <a:lnTo>
                  <a:pt x="5338" y="2615"/>
                </a:lnTo>
                <a:lnTo>
                  <a:pt x="5352" y="2605"/>
                </a:lnTo>
                <a:lnTo>
                  <a:pt x="5366" y="2595"/>
                </a:lnTo>
                <a:lnTo>
                  <a:pt x="5380" y="2584"/>
                </a:lnTo>
                <a:lnTo>
                  <a:pt x="5394" y="2574"/>
                </a:lnTo>
                <a:lnTo>
                  <a:pt x="5407" y="2562"/>
                </a:lnTo>
                <a:lnTo>
                  <a:pt x="5421" y="2550"/>
                </a:lnTo>
                <a:lnTo>
                  <a:pt x="5433" y="2537"/>
                </a:lnTo>
                <a:lnTo>
                  <a:pt x="5447" y="2524"/>
                </a:lnTo>
                <a:lnTo>
                  <a:pt x="5460" y="2510"/>
                </a:lnTo>
                <a:lnTo>
                  <a:pt x="5473" y="2497"/>
                </a:lnTo>
                <a:lnTo>
                  <a:pt x="5484" y="2482"/>
                </a:lnTo>
                <a:lnTo>
                  <a:pt x="5496" y="2469"/>
                </a:lnTo>
                <a:lnTo>
                  <a:pt x="5508" y="2453"/>
                </a:lnTo>
                <a:lnTo>
                  <a:pt x="5520" y="2438"/>
                </a:lnTo>
                <a:lnTo>
                  <a:pt x="5531" y="2421"/>
                </a:lnTo>
                <a:lnTo>
                  <a:pt x="5541" y="2405"/>
                </a:lnTo>
                <a:lnTo>
                  <a:pt x="5552" y="2389"/>
                </a:lnTo>
                <a:lnTo>
                  <a:pt x="5562" y="2373"/>
                </a:lnTo>
                <a:lnTo>
                  <a:pt x="5573" y="2355"/>
                </a:lnTo>
                <a:lnTo>
                  <a:pt x="5592" y="2319"/>
                </a:lnTo>
                <a:lnTo>
                  <a:pt x="5610" y="2282"/>
                </a:lnTo>
                <a:lnTo>
                  <a:pt x="5627" y="2244"/>
                </a:lnTo>
                <a:lnTo>
                  <a:pt x="5642" y="2204"/>
                </a:lnTo>
                <a:lnTo>
                  <a:pt x="5649" y="2183"/>
                </a:lnTo>
                <a:lnTo>
                  <a:pt x="5656" y="2162"/>
                </a:lnTo>
                <a:lnTo>
                  <a:pt x="5663" y="2142"/>
                </a:lnTo>
                <a:lnTo>
                  <a:pt x="5669" y="2121"/>
                </a:lnTo>
                <a:lnTo>
                  <a:pt x="5674" y="2099"/>
                </a:lnTo>
                <a:lnTo>
                  <a:pt x="5680" y="2077"/>
                </a:lnTo>
                <a:lnTo>
                  <a:pt x="5684" y="2054"/>
                </a:lnTo>
                <a:lnTo>
                  <a:pt x="5690" y="2032"/>
                </a:lnTo>
                <a:lnTo>
                  <a:pt x="5694" y="2004"/>
                </a:lnTo>
                <a:lnTo>
                  <a:pt x="5698" y="1977"/>
                </a:lnTo>
                <a:lnTo>
                  <a:pt x="5702" y="1949"/>
                </a:lnTo>
                <a:lnTo>
                  <a:pt x="5705" y="1920"/>
                </a:lnTo>
                <a:lnTo>
                  <a:pt x="5708" y="1892"/>
                </a:lnTo>
                <a:lnTo>
                  <a:pt x="5709" y="1863"/>
                </a:lnTo>
                <a:lnTo>
                  <a:pt x="5711" y="1835"/>
                </a:lnTo>
                <a:lnTo>
                  <a:pt x="5711" y="1807"/>
                </a:lnTo>
                <a:lnTo>
                  <a:pt x="5711" y="1783"/>
                </a:lnTo>
                <a:lnTo>
                  <a:pt x="5709" y="1760"/>
                </a:lnTo>
                <a:lnTo>
                  <a:pt x="5709" y="1738"/>
                </a:lnTo>
                <a:lnTo>
                  <a:pt x="5708" y="1714"/>
                </a:lnTo>
                <a:lnTo>
                  <a:pt x="5705" y="1692"/>
                </a:lnTo>
                <a:lnTo>
                  <a:pt x="5702" y="1669"/>
                </a:lnTo>
                <a:lnTo>
                  <a:pt x="5701" y="1647"/>
                </a:lnTo>
                <a:lnTo>
                  <a:pt x="5697" y="1625"/>
                </a:lnTo>
                <a:lnTo>
                  <a:pt x="5694" y="1603"/>
                </a:lnTo>
                <a:lnTo>
                  <a:pt x="5690" y="1581"/>
                </a:lnTo>
                <a:lnTo>
                  <a:pt x="5686" y="1560"/>
                </a:lnTo>
                <a:lnTo>
                  <a:pt x="5680" y="1538"/>
                </a:lnTo>
                <a:lnTo>
                  <a:pt x="5676" y="1517"/>
                </a:lnTo>
                <a:lnTo>
                  <a:pt x="5670" y="1496"/>
                </a:lnTo>
                <a:lnTo>
                  <a:pt x="5665" y="1476"/>
                </a:lnTo>
                <a:lnTo>
                  <a:pt x="5658" y="1455"/>
                </a:lnTo>
                <a:lnTo>
                  <a:pt x="5652" y="1436"/>
                </a:lnTo>
                <a:lnTo>
                  <a:pt x="5645" y="1415"/>
                </a:lnTo>
                <a:lnTo>
                  <a:pt x="5630" y="1376"/>
                </a:lnTo>
                <a:lnTo>
                  <a:pt x="5614" y="1338"/>
                </a:lnTo>
                <a:lnTo>
                  <a:pt x="5596" y="1302"/>
                </a:lnTo>
                <a:lnTo>
                  <a:pt x="5578" y="1267"/>
                </a:lnTo>
                <a:lnTo>
                  <a:pt x="5557" y="1233"/>
                </a:lnTo>
                <a:lnTo>
                  <a:pt x="5536" y="1199"/>
                </a:lnTo>
                <a:lnTo>
                  <a:pt x="5515" y="1168"/>
                </a:lnTo>
                <a:lnTo>
                  <a:pt x="5502" y="1153"/>
                </a:lnTo>
                <a:lnTo>
                  <a:pt x="5491" y="1138"/>
                </a:lnTo>
                <a:lnTo>
                  <a:pt x="5478" y="1123"/>
                </a:lnTo>
                <a:lnTo>
                  <a:pt x="5466" y="1110"/>
                </a:lnTo>
                <a:lnTo>
                  <a:pt x="5453" y="1097"/>
                </a:lnTo>
                <a:lnTo>
                  <a:pt x="5440" y="1083"/>
                </a:lnTo>
                <a:lnTo>
                  <a:pt x="5428" y="1070"/>
                </a:lnTo>
                <a:lnTo>
                  <a:pt x="5415" y="1058"/>
                </a:lnTo>
                <a:lnTo>
                  <a:pt x="5401" y="1046"/>
                </a:lnTo>
                <a:lnTo>
                  <a:pt x="5387" y="1034"/>
                </a:lnTo>
                <a:lnTo>
                  <a:pt x="5373" y="1023"/>
                </a:lnTo>
                <a:lnTo>
                  <a:pt x="5359" y="1012"/>
                </a:lnTo>
                <a:lnTo>
                  <a:pt x="5345" y="1002"/>
                </a:lnTo>
                <a:lnTo>
                  <a:pt x="5330" y="993"/>
                </a:lnTo>
                <a:lnTo>
                  <a:pt x="5316" y="983"/>
                </a:lnTo>
                <a:lnTo>
                  <a:pt x="5300" y="974"/>
                </a:lnTo>
                <a:lnTo>
                  <a:pt x="5285" y="966"/>
                </a:lnTo>
                <a:lnTo>
                  <a:pt x="5270" y="957"/>
                </a:lnTo>
                <a:lnTo>
                  <a:pt x="5254" y="952"/>
                </a:lnTo>
                <a:lnTo>
                  <a:pt x="5239" y="944"/>
                </a:lnTo>
                <a:lnTo>
                  <a:pt x="5223" y="938"/>
                </a:lnTo>
                <a:lnTo>
                  <a:pt x="5206" y="932"/>
                </a:lnTo>
                <a:lnTo>
                  <a:pt x="5191" y="926"/>
                </a:lnTo>
                <a:lnTo>
                  <a:pt x="5174" y="922"/>
                </a:lnTo>
                <a:lnTo>
                  <a:pt x="5157" y="918"/>
                </a:lnTo>
                <a:lnTo>
                  <a:pt x="5141" y="913"/>
                </a:lnTo>
                <a:lnTo>
                  <a:pt x="5124" y="910"/>
                </a:lnTo>
                <a:lnTo>
                  <a:pt x="5107" y="909"/>
                </a:lnTo>
                <a:lnTo>
                  <a:pt x="5090" y="906"/>
                </a:lnTo>
                <a:lnTo>
                  <a:pt x="5073" y="904"/>
                </a:lnTo>
                <a:lnTo>
                  <a:pt x="5057" y="904"/>
                </a:lnTo>
                <a:lnTo>
                  <a:pt x="5038" y="903"/>
                </a:lnTo>
                <a:lnTo>
                  <a:pt x="5017" y="904"/>
                </a:lnTo>
                <a:lnTo>
                  <a:pt x="4996" y="906"/>
                </a:lnTo>
                <a:lnTo>
                  <a:pt x="4975" y="907"/>
                </a:lnTo>
                <a:lnTo>
                  <a:pt x="4954" y="910"/>
                </a:lnTo>
                <a:lnTo>
                  <a:pt x="4933" y="915"/>
                </a:lnTo>
                <a:lnTo>
                  <a:pt x="4912" y="919"/>
                </a:lnTo>
                <a:lnTo>
                  <a:pt x="4891" y="925"/>
                </a:lnTo>
                <a:lnTo>
                  <a:pt x="4872" y="932"/>
                </a:lnTo>
                <a:lnTo>
                  <a:pt x="4837" y="852"/>
                </a:lnTo>
                <a:lnTo>
                  <a:pt x="4799" y="775"/>
                </a:lnTo>
                <a:lnTo>
                  <a:pt x="4758" y="701"/>
                </a:lnTo>
                <a:lnTo>
                  <a:pt x="4716" y="632"/>
                </a:lnTo>
                <a:lnTo>
                  <a:pt x="4671" y="565"/>
                </a:lnTo>
                <a:lnTo>
                  <a:pt x="4625" y="502"/>
                </a:lnTo>
                <a:lnTo>
                  <a:pt x="4576" y="442"/>
                </a:lnTo>
                <a:lnTo>
                  <a:pt x="4526" y="386"/>
                </a:lnTo>
                <a:lnTo>
                  <a:pt x="4472" y="333"/>
                </a:lnTo>
                <a:lnTo>
                  <a:pt x="4419" y="284"/>
                </a:lnTo>
                <a:lnTo>
                  <a:pt x="4363" y="240"/>
                </a:lnTo>
                <a:lnTo>
                  <a:pt x="4306" y="198"/>
                </a:lnTo>
                <a:lnTo>
                  <a:pt x="4248" y="161"/>
                </a:lnTo>
                <a:lnTo>
                  <a:pt x="4188" y="127"/>
                </a:lnTo>
                <a:lnTo>
                  <a:pt x="4128" y="97"/>
                </a:lnTo>
                <a:lnTo>
                  <a:pt x="4097" y="83"/>
                </a:lnTo>
                <a:lnTo>
                  <a:pt x="4066" y="71"/>
                </a:lnTo>
                <a:lnTo>
                  <a:pt x="4035" y="59"/>
                </a:lnTo>
                <a:lnTo>
                  <a:pt x="4005" y="49"/>
                </a:lnTo>
                <a:lnTo>
                  <a:pt x="3972" y="40"/>
                </a:lnTo>
                <a:lnTo>
                  <a:pt x="3942" y="31"/>
                </a:lnTo>
                <a:lnTo>
                  <a:pt x="3909" y="23"/>
                </a:lnTo>
                <a:lnTo>
                  <a:pt x="3877" y="18"/>
                </a:lnTo>
                <a:lnTo>
                  <a:pt x="3845" y="12"/>
                </a:lnTo>
                <a:lnTo>
                  <a:pt x="3813" y="7"/>
                </a:lnTo>
                <a:lnTo>
                  <a:pt x="3781" y="4"/>
                </a:lnTo>
                <a:lnTo>
                  <a:pt x="3748" y="1"/>
                </a:lnTo>
                <a:lnTo>
                  <a:pt x="3716" y="0"/>
                </a:lnTo>
                <a:lnTo>
                  <a:pt x="3684" y="0"/>
                </a:lnTo>
                <a:lnTo>
                  <a:pt x="3652" y="1"/>
                </a:lnTo>
                <a:lnTo>
                  <a:pt x="3618" y="3"/>
                </a:lnTo>
                <a:lnTo>
                  <a:pt x="3586" y="6"/>
                </a:lnTo>
                <a:lnTo>
                  <a:pt x="3554" y="10"/>
                </a:lnTo>
                <a:lnTo>
                  <a:pt x="3521" y="15"/>
                </a:lnTo>
                <a:lnTo>
                  <a:pt x="3489" y="22"/>
                </a:lnTo>
                <a:lnTo>
                  <a:pt x="3456" y="29"/>
                </a:lnTo>
                <a:lnTo>
                  <a:pt x="3423" y="37"/>
                </a:lnTo>
                <a:lnTo>
                  <a:pt x="3391" y="47"/>
                </a:lnTo>
                <a:lnTo>
                  <a:pt x="3359" y="58"/>
                </a:lnTo>
                <a:lnTo>
                  <a:pt x="3327" y="69"/>
                </a:lnTo>
                <a:lnTo>
                  <a:pt x="3294" y="83"/>
                </a:lnTo>
                <a:lnTo>
                  <a:pt x="3264" y="96"/>
                </a:lnTo>
                <a:lnTo>
                  <a:pt x="3231" y="111"/>
                </a:lnTo>
                <a:lnTo>
                  <a:pt x="3199" y="127"/>
                </a:lnTo>
                <a:lnTo>
                  <a:pt x="3168" y="145"/>
                </a:lnTo>
                <a:lnTo>
                  <a:pt x="3138" y="164"/>
                </a:lnTo>
                <a:lnTo>
                  <a:pt x="3107" y="183"/>
                </a:lnTo>
                <a:lnTo>
                  <a:pt x="3076" y="204"/>
                </a:lnTo>
                <a:lnTo>
                  <a:pt x="3045" y="226"/>
                </a:lnTo>
                <a:lnTo>
                  <a:pt x="3020" y="246"/>
                </a:lnTo>
                <a:lnTo>
                  <a:pt x="2995" y="265"/>
                </a:lnTo>
                <a:lnTo>
                  <a:pt x="2971" y="285"/>
                </a:lnTo>
                <a:lnTo>
                  <a:pt x="2947" y="306"/>
                </a:lnTo>
                <a:lnTo>
                  <a:pt x="2923" y="328"/>
                </a:lnTo>
                <a:lnTo>
                  <a:pt x="2901" y="351"/>
                </a:lnTo>
                <a:lnTo>
                  <a:pt x="2878" y="373"/>
                </a:lnTo>
                <a:lnTo>
                  <a:pt x="2856" y="396"/>
                </a:lnTo>
                <a:lnTo>
                  <a:pt x="2828" y="368"/>
                </a:lnTo>
                <a:lnTo>
                  <a:pt x="2800" y="340"/>
                </a:lnTo>
                <a:lnTo>
                  <a:pt x="2772" y="314"/>
                </a:lnTo>
                <a:lnTo>
                  <a:pt x="2744" y="288"/>
                </a:lnTo>
                <a:lnTo>
                  <a:pt x="2715" y="265"/>
                </a:lnTo>
                <a:lnTo>
                  <a:pt x="2687" y="241"/>
                </a:lnTo>
                <a:lnTo>
                  <a:pt x="2657" y="219"/>
                </a:lnTo>
                <a:lnTo>
                  <a:pt x="2626" y="198"/>
                </a:lnTo>
                <a:lnTo>
                  <a:pt x="2597" y="177"/>
                </a:lnTo>
                <a:lnTo>
                  <a:pt x="2567" y="160"/>
                </a:lnTo>
                <a:lnTo>
                  <a:pt x="2537" y="142"/>
                </a:lnTo>
                <a:lnTo>
                  <a:pt x="2506" y="124"/>
                </a:lnTo>
                <a:lnTo>
                  <a:pt x="2475" y="109"/>
                </a:lnTo>
                <a:lnTo>
                  <a:pt x="2444" y="95"/>
                </a:lnTo>
                <a:lnTo>
                  <a:pt x="2412" y="81"/>
                </a:lnTo>
                <a:lnTo>
                  <a:pt x="2381" y="68"/>
                </a:lnTo>
                <a:lnTo>
                  <a:pt x="2349" y="58"/>
                </a:lnTo>
                <a:lnTo>
                  <a:pt x="2318" y="47"/>
                </a:lnTo>
                <a:lnTo>
                  <a:pt x="2286" y="37"/>
                </a:lnTo>
                <a:lnTo>
                  <a:pt x="2254" y="29"/>
                </a:lnTo>
                <a:lnTo>
                  <a:pt x="2221" y="22"/>
                </a:lnTo>
                <a:lnTo>
                  <a:pt x="2189" y="16"/>
                </a:lnTo>
                <a:lnTo>
                  <a:pt x="2157" y="10"/>
                </a:lnTo>
                <a:lnTo>
                  <a:pt x="2125" y="6"/>
                </a:lnTo>
                <a:lnTo>
                  <a:pt x="2093" y="3"/>
                </a:lnTo>
                <a:lnTo>
                  <a:pt x="2060" y="1"/>
                </a:lnTo>
                <a:lnTo>
                  <a:pt x="2028" y="1"/>
                </a:lnTo>
                <a:lnTo>
                  <a:pt x="1996" y="1"/>
                </a:lnTo>
                <a:lnTo>
                  <a:pt x="1964" y="1"/>
                </a:lnTo>
                <a:lnTo>
                  <a:pt x="1932" y="4"/>
                </a:lnTo>
                <a:lnTo>
                  <a:pt x="1899" y="7"/>
                </a:lnTo>
                <a:lnTo>
                  <a:pt x="1867" y="12"/>
                </a:lnTo>
                <a:lnTo>
                  <a:pt x="1836" y="16"/>
                </a:lnTo>
                <a:lnTo>
                  <a:pt x="1804" y="23"/>
                </a:lnTo>
                <a:lnTo>
                  <a:pt x="1772" y="31"/>
                </a:lnTo>
                <a:lnTo>
                  <a:pt x="1741" y="38"/>
                </a:lnTo>
                <a:lnTo>
                  <a:pt x="1709" y="49"/>
                </a:lnTo>
                <a:lnTo>
                  <a:pt x="1678" y="59"/>
                </a:lnTo>
                <a:lnTo>
                  <a:pt x="1646" y="69"/>
                </a:lnTo>
                <a:lnTo>
                  <a:pt x="1615" y="83"/>
                </a:lnTo>
                <a:lnTo>
                  <a:pt x="1584" y="96"/>
                </a:lnTo>
                <a:lnTo>
                  <a:pt x="1553" y="111"/>
                </a:lnTo>
                <a:lnTo>
                  <a:pt x="1524" y="126"/>
                </a:lnTo>
                <a:lnTo>
                  <a:pt x="1493" y="142"/>
                </a:lnTo>
                <a:lnTo>
                  <a:pt x="1464" y="160"/>
                </a:lnTo>
                <a:lnTo>
                  <a:pt x="1434" y="177"/>
                </a:lnTo>
                <a:lnTo>
                  <a:pt x="1405" y="197"/>
                </a:lnTo>
                <a:lnTo>
                  <a:pt x="1375" y="217"/>
                </a:lnTo>
                <a:lnTo>
                  <a:pt x="1347" y="240"/>
                </a:lnTo>
                <a:lnTo>
                  <a:pt x="1319" y="262"/>
                </a:lnTo>
                <a:lnTo>
                  <a:pt x="1291" y="285"/>
                </a:lnTo>
                <a:lnTo>
                  <a:pt x="1263" y="309"/>
                </a:lnTo>
                <a:lnTo>
                  <a:pt x="1209" y="361"/>
                </a:lnTo>
                <a:lnTo>
                  <a:pt x="1157" y="417"/>
                </a:lnTo>
                <a:lnTo>
                  <a:pt x="1106" y="476"/>
                </a:lnTo>
                <a:lnTo>
                  <a:pt x="1057" y="540"/>
                </a:lnTo>
                <a:lnTo>
                  <a:pt x="1011" y="607"/>
                </a:lnTo>
                <a:lnTo>
                  <a:pt x="966" y="678"/>
                </a:lnTo>
                <a:lnTo>
                  <a:pt x="950" y="707"/>
                </a:lnTo>
                <a:lnTo>
                  <a:pt x="931" y="738"/>
                </a:lnTo>
                <a:lnTo>
                  <a:pt x="915" y="770"/>
                </a:lnTo>
                <a:lnTo>
                  <a:pt x="899" y="802"/>
                </a:lnTo>
                <a:lnTo>
                  <a:pt x="884" y="833"/>
                </a:lnTo>
                <a:lnTo>
                  <a:pt x="868" y="866"/>
                </a:lnTo>
                <a:lnTo>
                  <a:pt x="854" y="898"/>
                </a:lnTo>
                <a:lnTo>
                  <a:pt x="840" y="932"/>
                </a:lnTo>
                <a:lnTo>
                  <a:pt x="822" y="926"/>
                </a:lnTo>
                <a:lnTo>
                  <a:pt x="805" y="922"/>
                </a:lnTo>
                <a:lnTo>
                  <a:pt x="789" y="918"/>
                </a:lnTo>
                <a:lnTo>
                  <a:pt x="772" y="913"/>
                </a:lnTo>
                <a:lnTo>
                  <a:pt x="755" y="910"/>
                </a:lnTo>
                <a:lnTo>
                  <a:pt x="738" y="909"/>
                </a:lnTo>
                <a:lnTo>
                  <a:pt x="721" y="906"/>
                </a:lnTo>
                <a:lnTo>
                  <a:pt x="704" y="904"/>
                </a:lnTo>
                <a:lnTo>
                  <a:pt x="689" y="904"/>
                </a:lnTo>
                <a:lnTo>
                  <a:pt x="672" y="903"/>
                </a:lnTo>
                <a:lnTo>
                  <a:pt x="655" y="904"/>
                </a:lnTo>
                <a:lnTo>
                  <a:pt x="639" y="904"/>
                </a:lnTo>
                <a:lnTo>
                  <a:pt x="622" y="906"/>
                </a:lnTo>
                <a:lnTo>
                  <a:pt x="606" y="907"/>
                </a:lnTo>
                <a:lnTo>
                  <a:pt x="590" y="910"/>
                </a:lnTo>
                <a:lnTo>
                  <a:pt x="573" y="913"/>
                </a:lnTo>
                <a:lnTo>
                  <a:pt x="557" y="916"/>
                </a:lnTo>
                <a:lnTo>
                  <a:pt x="541" y="920"/>
                </a:lnTo>
                <a:lnTo>
                  <a:pt x="525" y="925"/>
                </a:lnTo>
                <a:lnTo>
                  <a:pt x="510" y="931"/>
                </a:lnTo>
                <a:lnTo>
                  <a:pt x="493" y="935"/>
                </a:lnTo>
                <a:lnTo>
                  <a:pt x="478" y="941"/>
                </a:lnTo>
                <a:lnTo>
                  <a:pt x="462" y="949"/>
                </a:lnTo>
                <a:lnTo>
                  <a:pt x="447" y="956"/>
                </a:lnTo>
                <a:lnTo>
                  <a:pt x="433" y="963"/>
                </a:lnTo>
                <a:lnTo>
                  <a:pt x="417" y="971"/>
                </a:lnTo>
                <a:lnTo>
                  <a:pt x="402" y="980"/>
                </a:lnTo>
                <a:lnTo>
                  <a:pt x="388" y="989"/>
                </a:lnTo>
                <a:lnTo>
                  <a:pt x="373" y="997"/>
                </a:lnTo>
                <a:lnTo>
                  <a:pt x="358" y="1008"/>
                </a:lnTo>
                <a:lnTo>
                  <a:pt x="344" y="1018"/>
                </a:lnTo>
                <a:lnTo>
                  <a:pt x="330" y="1029"/>
                </a:lnTo>
                <a:lnTo>
                  <a:pt x="316" y="1040"/>
                </a:lnTo>
                <a:lnTo>
                  <a:pt x="304" y="1052"/>
                </a:lnTo>
                <a:lnTo>
                  <a:pt x="290" y="1064"/>
                </a:lnTo>
                <a:lnTo>
                  <a:pt x="277" y="1076"/>
                </a:lnTo>
                <a:lnTo>
                  <a:pt x="263" y="1089"/>
                </a:lnTo>
                <a:lnTo>
                  <a:pt x="251" y="1103"/>
                </a:lnTo>
                <a:lnTo>
                  <a:pt x="238" y="1116"/>
                </a:lnTo>
                <a:lnTo>
                  <a:pt x="227" y="1131"/>
                </a:lnTo>
                <a:lnTo>
                  <a:pt x="214" y="1145"/>
                </a:lnTo>
                <a:lnTo>
                  <a:pt x="203" y="1160"/>
                </a:lnTo>
                <a:lnTo>
                  <a:pt x="190" y="1175"/>
                </a:lnTo>
                <a:lnTo>
                  <a:pt x="179" y="1191"/>
                </a:lnTo>
                <a:lnTo>
                  <a:pt x="169" y="1208"/>
                </a:lnTo>
                <a:lnTo>
                  <a:pt x="158" y="1224"/>
                </a:lnTo>
                <a:lnTo>
                  <a:pt x="148" y="1242"/>
                </a:lnTo>
                <a:lnTo>
                  <a:pt x="137" y="1258"/>
                </a:lnTo>
                <a:lnTo>
                  <a:pt x="119" y="1294"/>
                </a:lnTo>
                <a:lnTo>
                  <a:pt x="101" y="1331"/>
                </a:lnTo>
                <a:lnTo>
                  <a:pt x="84" y="1369"/>
                </a:lnTo>
                <a:lnTo>
                  <a:pt x="69" y="1409"/>
                </a:lnTo>
                <a:lnTo>
                  <a:pt x="62" y="1430"/>
                </a:lnTo>
                <a:lnTo>
                  <a:pt x="55" y="1450"/>
                </a:lnTo>
                <a:lnTo>
                  <a:pt x="48" y="1471"/>
                </a:lnTo>
                <a:lnTo>
                  <a:pt x="42" y="1493"/>
                </a:lnTo>
                <a:lnTo>
                  <a:pt x="36" y="1514"/>
                </a:lnTo>
                <a:lnTo>
                  <a:pt x="31" y="1536"/>
                </a:lnTo>
                <a:lnTo>
                  <a:pt x="25" y="1558"/>
                </a:lnTo>
                <a:lnTo>
                  <a:pt x="21" y="1581"/>
                </a:lnTo>
                <a:lnTo>
                  <a:pt x="17" y="1609"/>
                </a:lnTo>
                <a:lnTo>
                  <a:pt x="13" y="1637"/>
                </a:lnTo>
                <a:lnTo>
                  <a:pt x="8" y="1665"/>
                </a:lnTo>
                <a:lnTo>
                  <a:pt x="6" y="1693"/>
                </a:lnTo>
                <a:lnTo>
                  <a:pt x="3" y="1721"/>
                </a:lnTo>
                <a:lnTo>
                  <a:pt x="1" y="1749"/>
                </a:lnTo>
                <a:lnTo>
                  <a:pt x="0" y="1778"/>
                </a:lnTo>
                <a:lnTo>
                  <a:pt x="0" y="1807"/>
                </a:lnTo>
                <a:lnTo>
                  <a:pt x="0" y="1831"/>
                </a:lnTo>
                <a:lnTo>
                  <a:pt x="1" y="1853"/>
                </a:lnTo>
                <a:lnTo>
                  <a:pt x="1" y="1877"/>
                </a:lnTo>
                <a:lnTo>
                  <a:pt x="3" y="1899"/>
                </a:lnTo>
                <a:lnTo>
                  <a:pt x="6" y="1921"/>
                </a:lnTo>
                <a:lnTo>
                  <a:pt x="8" y="1945"/>
                </a:lnTo>
                <a:lnTo>
                  <a:pt x="11" y="1967"/>
                </a:lnTo>
                <a:lnTo>
                  <a:pt x="14" y="1989"/>
                </a:lnTo>
                <a:lnTo>
                  <a:pt x="17" y="2010"/>
                </a:lnTo>
                <a:lnTo>
                  <a:pt x="21" y="2032"/>
                </a:lnTo>
                <a:lnTo>
                  <a:pt x="25" y="2054"/>
                </a:lnTo>
                <a:lnTo>
                  <a:pt x="31" y="2075"/>
                </a:lnTo>
                <a:lnTo>
                  <a:pt x="35" y="2096"/>
                </a:lnTo>
                <a:lnTo>
                  <a:pt x="41" y="2117"/>
                </a:lnTo>
                <a:lnTo>
                  <a:pt x="46" y="2137"/>
                </a:lnTo>
                <a:lnTo>
                  <a:pt x="53" y="2158"/>
                </a:lnTo>
                <a:lnTo>
                  <a:pt x="59" y="2179"/>
                </a:lnTo>
                <a:lnTo>
                  <a:pt x="66" y="2198"/>
                </a:lnTo>
                <a:lnTo>
                  <a:pt x="81" y="2236"/>
                </a:lnTo>
                <a:lnTo>
                  <a:pt x="97" y="2275"/>
                </a:lnTo>
                <a:lnTo>
                  <a:pt x="115" y="2312"/>
                </a:lnTo>
                <a:lnTo>
                  <a:pt x="133" y="2347"/>
                </a:lnTo>
                <a:lnTo>
                  <a:pt x="154" y="2381"/>
                </a:lnTo>
                <a:lnTo>
                  <a:pt x="175" y="2414"/>
                </a:lnTo>
                <a:lnTo>
                  <a:pt x="196" y="2445"/>
                </a:lnTo>
                <a:lnTo>
                  <a:pt x="209" y="2460"/>
                </a:lnTo>
                <a:lnTo>
                  <a:pt x="220" y="2475"/>
                </a:lnTo>
                <a:lnTo>
                  <a:pt x="232" y="2490"/>
                </a:lnTo>
                <a:lnTo>
                  <a:pt x="245" y="2503"/>
                </a:lnTo>
                <a:lnTo>
                  <a:pt x="258" y="2518"/>
                </a:lnTo>
                <a:lnTo>
                  <a:pt x="270" y="2531"/>
                </a:lnTo>
                <a:lnTo>
                  <a:pt x="283" y="2543"/>
                </a:lnTo>
                <a:lnTo>
                  <a:pt x="295" y="2556"/>
                </a:lnTo>
                <a:lnTo>
                  <a:pt x="309" y="2568"/>
                </a:lnTo>
                <a:lnTo>
                  <a:pt x="323" y="2578"/>
                </a:lnTo>
                <a:lnTo>
                  <a:pt x="337" y="2590"/>
                </a:lnTo>
                <a:lnTo>
                  <a:pt x="351" y="2601"/>
                </a:lnTo>
                <a:lnTo>
                  <a:pt x="366" y="2611"/>
                </a:lnTo>
                <a:lnTo>
                  <a:pt x="381" y="2621"/>
                </a:lnTo>
                <a:lnTo>
                  <a:pt x="395" y="2630"/>
                </a:lnTo>
                <a:lnTo>
                  <a:pt x="410" y="2639"/>
                </a:lnTo>
                <a:lnTo>
                  <a:pt x="426" y="2646"/>
                </a:lnTo>
                <a:lnTo>
                  <a:pt x="441" y="2655"/>
                </a:lnTo>
                <a:lnTo>
                  <a:pt x="457" y="2663"/>
                </a:lnTo>
                <a:lnTo>
                  <a:pt x="472" y="2669"/>
                </a:lnTo>
                <a:lnTo>
                  <a:pt x="487" y="2676"/>
                </a:lnTo>
                <a:lnTo>
                  <a:pt x="504" y="2682"/>
                </a:lnTo>
                <a:lnTo>
                  <a:pt x="520" y="2686"/>
                </a:lnTo>
                <a:lnTo>
                  <a:pt x="536" y="2691"/>
                </a:lnTo>
                <a:lnTo>
                  <a:pt x="553" y="2695"/>
                </a:lnTo>
                <a:lnTo>
                  <a:pt x="570" y="2700"/>
                </a:lnTo>
                <a:lnTo>
                  <a:pt x="587" y="2703"/>
                </a:lnTo>
                <a:lnTo>
                  <a:pt x="604" y="2706"/>
                </a:lnTo>
                <a:lnTo>
                  <a:pt x="620" y="2707"/>
                </a:lnTo>
                <a:lnTo>
                  <a:pt x="637" y="2709"/>
                </a:lnTo>
                <a:lnTo>
                  <a:pt x="654" y="2710"/>
                </a:lnTo>
                <a:lnTo>
                  <a:pt x="672" y="2710"/>
                </a:lnTo>
                <a:lnTo>
                  <a:pt x="693" y="2709"/>
                </a:lnTo>
                <a:lnTo>
                  <a:pt x="714" y="2709"/>
                </a:lnTo>
                <a:lnTo>
                  <a:pt x="735" y="2706"/>
                </a:lnTo>
                <a:lnTo>
                  <a:pt x="756" y="2703"/>
                </a:lnTo>
                <a:lnTo>
                  <a:pt x="777" y="2698"/>
                </a:lnTo>
                <a:lnTo>
                  <a:pt x="798" y="2694"/>
                </a:lnTo>
                <a:lnTo>
                  <a:pt x="819" y="2688"/>
                </a:lnTo>
                <a:lnTo>
                  <a:pt x="840" y="2680"/>
                </a:lnTo>
                <a:close/>
              </a:path>
            </a:pathLst>
          </a:cu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914400" y="3805238"/>
            <a:ext cx="4876800" cy="2743200"/>
          </a:xfrm>
          <a:custGeom>
            <a:avLst/>
            <a:gdLst>
              <a:gd name="T0" fmla="*/ 2147483647 w 5711"/>
              <a:gd name="T1" fmla="*/ 2147483647 h 3613"/>
              <a:gd name="T2" fmla="*/ 2147483647 w 5711"/>
              <a:gd name="T3" fmla="*/ 2147483647 h 3613"/>
              <a:gd name="T4" fmla="*/ 2147483647 w 5711"/>
              <a:gd name="T5" fmla="*/ 2147483647 h 3613"/>
              <a:gd name="T6" fmla="*/ 2147483647 w 5711"/>
              <a:gd name="T7" fmla="*/ 2147483647 h 3613"/>
              <a:gd name="T8" fmla="*/ 2147483647 w 5711"/>
              <a:gd name="T9" fmla="*/ 2147483647 h 3613"/>
              <a:gd name="T10" fmla="*/ 2147483647 w 5711"/>
              <a:gd name="T11" fmla="*/ 2147483647 h 3613"/>
              <a:gd name="T12" fmla="*/ 2147483647 w 5711"/>
              <a:gd name="T13" fmla="*/ 2147483647 h 3613"/>
              <a:gd name="T14" fmla="*/ 2147483647 w 5711"/>
              <a:gd name="T15" fmla="*/ 2147483647 h 3613"/>
              <a:gd name="T16" fmla="*/ 2147483647 w 5711"/>
              <a:gd name="T17" fmla="*/ 2147483647 h 3613"/>
              <a:gd name="T18" fmla="*/ 2147483647 w 5711"/>
              <a:gd name="T19" fmla="*/ 2147483647 h 3613"/>
              <a:gd name="T20" fmla="*/ 2147483647 w 5711"/>
              <a:gd name="T21" fmla="*/ 2147483647 h 3613"/>
              <a:gd name="T22" fmla="*/ 2147483647 w 5711"/>
              <a:gd name="T23" fmla="*/ 2147483647 h 3613"/>
              <a:gd name="T24" fmla="*/ 2147483647 w 5711"/>
              <a:gd name="T25" fmla="*/ 2147483647 h 3613"/>
              <a:gd name="T26" fmla="*/ 2147483647 w 5711"/>
              <a:gd name="T27" fmla="*/ 2147483647 h 3613"/>
              <a:gd name="T28" fmla="*/ 2147483647 w 5711"/>
              <a:gd name="T29" fmla="*/ 2147483647 h 3613"/>
              <a:gd name="T30" fmla="*/ 2147483647 w 5711"/>
              <a:gd name="T31" fmla="*/ 2147483647 h 3613"/>
              <a:gd name="T32" fmla="*/ 2147483647 w 5711"/>
              <a:gd name="T33" fmla="*/ 2147483647 h 3613"/>
              <a:gd name="T34" fmla="*/ 2147483647 w 5711"/>
              <a:gd name="T35" fmla="*/ 2147483647 h 3613"/>
              <a:gd name="T36" fmla="*/ 2147483647 w 5711"/>
              <a:gd name="T37" fmla="*/ 2147483647 h 3613"/>
              <a:gd name="T38" fmla="*/ 2147483647 w 5711"/>
              <a:gd name="T39" fmla="*/ 2147483647 h 3613"/>
              <a:gd name="T40" fmla="*/ 2147483647 w 5711"/>
              <a:gd name="T41" fmla="*/ 2147483647 h 3613"/>
              <a:gd name="T42" fmla="*/ 2147483647 w 5711"/>
              <a:gd name="T43" fmla="*/ 2147483647 h 3613"/>
              <a:gd name="T44" fmla="*/ 2147483647 w 5711"/>
              <a:gd name="T45" fmla="*/ 2147483647 h 3613"/>
              <a:gd name="T46" fmla="*/ 2147483647 w 5711"/>
              <a:gd name="T47" fmla="*/ 2147483647 h 3613"/>
              <a:gd name="T48" fmla="*/ 2147483647 w 5711"/>
              <a:gd name="T49" fmla="*/ 2147483647 h 3613"/>
              <a:gd name="T50" fmla="*/ 2147483647 w 5711"/>
              <a:gd name="T51" fmla="*/ 2147483647 h 3613"/>
              <a:gd name="T52" fmla="*/ 2147483647 w 5711"/>
              <a:gd name="T53" fmla="*/ 2147483647 h 3613"/>
              <a:gd name="T54" fmla="*/ 2147483647 w 5711"/>
              <a:gd name="T55" fmla="*/ 2147483647 h 3613"/>
              <a:gd name="T56" fmla="*/ 2147483647 w 5711"/>
              <a:gd name="T57" fmla="*/ 2147483647 h 3613"/>
              <a:gd name="T58" fmla="*/ 2147483647 w 5711"/>
              <a:gd name="T59" fmla="*/ 2147483647 h 3613"/>
              <a:gd name="T60" fmla="*/ 2147483647 w 5711"/>
              <a:gd name="T61" fmla="*/ 2147483647 h 3613"/>
              <a:gd name="T62" fmla="*/ 2147483647 w 5711"/>
              <a:gd name="T63" fmla="*/ 0 h 3613"/>
              <a:gd name="T64" fmla="*/ 2147483647 w 5711"/>
              <a:gd name="T65" fmla="*/ 2147483647 h 3613"/>
              <a:gd name="T66" fmla="*/ 2147483647 w 5711"/>
              <a:gd name="T67" fmla="*/ 2147483647 h 3613"/>
              <a:gd name="T68" fmla="*/ 2147483647 w 5711"/>
              <a:gd name="T69" fmla="*/ 2147483647 h 3613"/>
              <a:gd name="T70" fmla="*/ 2147483647 w 5711"/>
              <a:gd name="T71" fmla="*/ 2147483647 h 3613"/>
              <a:gd name="T72" fmla="*/ 2147483647 w 5711"/>
              <a:gd name="T73" fmla="*/ 2147483647 h 3613"/>
              <a:gd name="T74" fmla="*/ 2147483647 w 5711"/>
              <a:gd name="T75" fmla="*/ 2147483647 h 3613"/>
              <a:gd name="T76" fmla="*/ 2147483647 w 5711"/>
              <a:gd name="T77" fmla="*/ 2147483647 h 3613"/>
              <a:gd name="T78" fmla="*/ 2147483647 w 5711"/>
              <a:gd name="T79" fmla="*/ 2147483647 h 3613"/>
              <a:gd name="T80" fmla="*/ 2147483647 w 5711"/>
              <a:gd name="T81" fmla="*/ 2147483647 h 3613"/>
              <a:gd name="T82" fmla="*/ 2147483647 w 5711"/>
              <a:gd name="T83" fmla="*/ 2147483647 h 3613"/>
              <a:gd name="T84" fmla="*/ 2147483647 w 5711"/>
              <a:gd name="T85" fmla="*/ 2147483647 h 3613"/>
              <a:gd name="T86" fmla="*/ 2147483647 w 5711"/>
              <a:gd name="T87" fmla="*/ 2147483647 h 3613"/>
              <a:gd name="T88" fmla="*/ 2147483647 w 5711"/>
              <a:gd name="T89" fmla="*/ 2147483647 h 3613"/>
              <a:gd name="T90" fmla="*/ 2147483647 w 5711"/>
              <a:gd name="T91" fmla="*/ 2147483647 h 3613"/>
              <a:gd name="T92" fmla="*/ 2147483647 w 5711"/>
              <a:gd name="T93" fmla="*/ 2147483647 h 3613"/>
              <a:gd name="T94" fmla="*/ 2147483647 w 5711"/>
              <a:gd name="T95" fmla="*/ 2147483647 h 3613"/>
              <a:gd name="T96" fmla="*/ 2147483647 w 5711"/>
              <a:gd name="T97" fmla="*/ 2147483647 h 3613"/>
              <a:gd name="T98" fmla="*/ 2147483647 w 5711"/>
              <a:gd name="T99" fmla="*/ 2147483647 h 3613"/>
              <a:gd name="T100" fmla="*/ 2147483647 w 5711"/>
              <a:gd name="T101" fmla="*/ 2147483647 h 3613"/>
              <a:gd name="T102" fmla="*/ 2147483647 w 5711"/>
              <a:gd name="T103" fmla="*/ 2147483647 h 3613"/>
              <a:gd name="T104" fmla="*/ 2147483647 w 5711"/>
              <a:gd name="T105" fmla="*/ 2147483647 h 3613"/>
              <a:gd name="T106" fmla="*/ 2147483647 w 5711"/>
              <a:gd name="T107" fmla="*/ 2147483647 h 3613"/>
              <a:gd name="T108" fmla="*/ 2147483647 w 5711"/>
              <a:gd name="T109" fmla="*/ 2147483647 h 3613"/>
              <a:gd name="T110" fmla="*/ 2147483647 w 5711"/>
              <a:gd name="T111" fmla="*/ 2147483647 h 3613"/>
              <a:gd name="T112" fmla="*/ 2147483647 w 5711"/>
              <a:gd name="T113" fmla="*/ 2147483647 h 36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711"/>
              <a:gd name="T172" fmla="*/ 0 h 3613"/>
              <a:gd name="T173" fmla="*/ 5711 w 5711"/>
              <a:gd name="T174" fmla="*/ 3613 h 36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711" h="3613">
                <a:moveTo>
                  <a:pt x="840" y="2680"/>
                </a:moveTo>
                <a:lnTo>
                  <a:pt x="875" y="2760"/>
                </a:lnTo>
                <a:lnTo>
                  <a:pt x="912" y="2837"/>
                </a:lnTo>
                <a:lnTo>
                  <a:pt x="952" y="2911"/>
                </a:lnTo>
                <a:lnTo>
                  <a:pt x="994" y="2981"/>
                </a:lnTo>
                <a:lnTo>
                  <a:pt x="1039" y="3049"/>
                </a:lnTo>
                <a:lnTo>
                  <a:pt x="1085" y="3111"/>
                </a:lnTo>
                <a:lnTo>
                  <a:pt x="1135" y="3172"/>
                </a:lnTo>
                <a:lnTo>
                  <a:pt x="1185" y="3227"/>
                </a:lnTo>
                <a:lnTo>
                  <a:pt x="1238" y="3280"/>
                </a:lnTo>
                <a:lnTo>
                  <a:pt x="1291" y="3329"/>
                </a:lnTo>
                <a:lnTo>
                  <a:pt x="1347" y="3373"/>
                </a:lnTo>
                <a:lnTo>
                  <a:pt x="1405" y="3415"/>
                </a:lnTo>
                <a:lnTo>
                  <a:pt x="1462" y="3453"/>
                </a:lnTo>
                <a:lnTo>
                  <a:pt x="1523" y="3487"/>
                </a:lnTo>
                <a:lnTo>
                  <a:pt x="1583" y="3517"/>
                </a:lnTo>
                <a:lnTo>
                  <a:pt x="1614" y="3530"/>
                </a:lnTo>
                <a:lnTo>
                  <a:pt x="1644" y="3542"/>
                </a:lnTo>
                <a:lnTo>
                  <a:pt x="1675" y="3554"/>
                </a:lnTo>
                <a:lnTo>
                  <a:pt x="1706" y="3564"/>
                </a:lnTo>
                <a:lnTo>
                  <a:pt x="1738" y="3575"/>
                </a:lnTo>
                <a:lnTo>
                  <a:pt x="1769" y="3582"/>
                </a:lnTo>
                <a:lnTo>
                  <a:pt x="1801" y="3589"/>
                </a:lnTo>
                <a:lnTo>
                  <a:pt x="1833" y="3597"/>
                </a:lnTo>
                <a:lnTo>
                  <a:pt x="1866" y="3601"/>
                </a:lnTo>
                <a:lnTo>
                  <a:pt x="1898" y="3606"/>
                </a:lnTo>
                <a:lnTo>
                  <a:pt x="1930" y="3609"/>
                </a:lnTo>
                <a:lnTo>
                  <a:pt x="1962" y="3612"/>
                </a:lnTo>
                <a:lnTo>
                  <a:pt x="1995" y="3613"/>
                </a:lnTo>
                <a:lnTo>
                  <a:pt x="2027" y="3613"/>
                </a:lnTo>
                <a:lnTo>
                  <a:pt x="2059" y="3612"/>
                </a:lnTo>
                <a:lnTo>
                  <a:pt x="2093" y="3610"/>
                </a:lnTo>
                <a:lnTo>
                  <a:pt x="2125" y="3607"/>
                </a:lnTo>
                <a:lnTo>
                  <a:pt x="2157" y="3603"/>
                </a:lnTo>
                <a:lnTo>
                  <a:pt x="2189" y="3598"/>
                </a:lnTo>
                <a:lnTo>
                  <a:pt x="2223" y="3592"/>
                </a:lnTo>
                <a:lnTo>
                  <a:pt x="2255" y="3585"/>
                </a:lnTo>
                <a:lnTo>
                  <a:pt x="2287" y="3576"/>
                </a:lnTo>
                <a:lnTo>
                  <a:pt x="2320" y="3566"/>
                </a:lnTo>
                <a:lnTo>
                  <a:pt x="2352" y="3555"/>
                </a:lnTo>
                <a:lnTo>
                  <a:pt x="2384" y="3543"/>
                </a:lnTo>
                <a:lnTo>
                  <a:pt x="2416" y="3532"/>
                </a:lnTo>
                <a:lnTo>
                  <a:pt x="2447" y="3517"/>
                </a:lnTo>
                <a:lnTo>
                  <a:pt x="2479" y="3502"/>
                </a:lnTo>
                <a:lnTo>
                  <a:pt x="2511" y="3486"/>
                </a:lnTo>
                <a:lnTo>
                  <a:pt x="2542" y="3468"/>
                </a:lnTo>
                <a:lnTo>
                  <a:pt x="2573" y="3450"/>
                </a:lnTo>
                <a:lnTo>
                  <a:pt x="2604" y="3429"/>
                </a:lnTo>
                <a:lnTo>
                  <a:pt x="2635" y="3409"/>
                </a:lnTo>
                <a:lnTo>
                  <a:pt x="2666" y="3387"/>
                </a:lnTo>
                <a:lnTo>
                  <a:pt x="2691" y="3367"/>
                </a:lnTo>
                <a:lnTo>
                  <a:pt x="2716" y="3348"/>
                </a:lnTo>
                <a:lnTo>
                  <a:pt x="2740" y="3327"/>
                </a:lnTo>
                <a:lnTo>
                  <a:pt x="2764" y="3307"/>
                </a:lnTo>
                <a:lnTo>
                  <a:pt x="2787" y="3286"/>
                </a:lnTo>
                <a:lnTo>
                  <a:pt x="2810" y="3264"/>
                </a:lnTo>
                <a:lnTo>
                  <a:pt x="2832" y="3240"/>
                </a:lnTo>
                <a:lnTo>
                  <a:pt x="2856" y="3216"/>
                </a:lnTo>
                <a:lnTo>
                  <a:pt x="2883" y="3244"/>
                </a:lnTo>
                <a:lnTo>
                  <a:pt x="2911" y="3273"/>
                </a:lnTo>
                <a:lnTo>
                  <a:pt x="2939" y="3299"/>
                </a:lnTo>
                <a:lnTo>
                  <a:pt x="2967" y="3324"/>
                </a:lnTo>
                <a:lnTo>
                  <a:pt x="2996" y="3350"/>
                </a:lnTo>
                <a:lnTo>
                  <a:pt x="3024" y="3372"/>
                </a:lnTo>
                <a:lnTo>
                  <a:pt x="3054" y="3394"/>
                </a:lnTo>
                <a:lnTo>
                  <a:pt x="3084" y="3415"/>
                </a:lnTo>
                <a:lnTo>
                  <a:pt x="3114" y="3435"/>
                </a:lnTo>
                <a:lnTo>
                  <a:pt x="3145" y="3455"/>
                </a:lnTo>
                <a:lnTo>
                  <a:pt x="3174" y="3472"/>
                </a:lnTo>
                <a:lnTo>
                  <a:pt x="3205" y="3489"/>
                </a:lnTo>
                <a:lnTo>
                  <a:pt x="3236" y="3505"/>
                </a:lnTo>
                <a:lnTo>
                  <a:pt x="3266" y="3518"/>
                </a:lnTo>
                <a:lnTo>
                  <a:pt x="3299" y="3533"/>
                </a:lnTo>
                <a:lnTo>
                  <a:pt x="3329" y="3545"/>
                </a:lnTo>
                <a:lnTo>
                  <a:pt x="3362" y="3557"/>
                </a:lnTo>
                <a:lnTo>
                  <a:pt x="3393" y="3567"/>
                </a:lnTo>
                <a:lnTo>
                  <a:pt x="3425" y="3576"/>
                </a:lnTo>
                <a:lnTo>
                  <a:pt x="3457" y="3585"/>
                </a:lnTo>
                <a:lnTo>
                  <a:pt x="3489" y="3591"/>
                </a:lnTo>
                <a:lnTo>
                  <a:pt x="3521" y="3598"/>
                </a:lnTo>
                <a:lnTo>
                  <a:pt x="3554" y="3603"/>
                </a:lnTo>
                <a:lnTo>
                  <a:pt x="3586" y="3607"/>
                </a:lnTo>
                <a:lnTo>
                  <a:pt x="3618" y="3610"/>
                </a:lnTo>
                <a:lnTo>
                  <a:pt x="3650" y="3612"/>
                </a:lnTo>
                <a:lnTo>
                  <a:pt x="3682" y="3613"/>
                </a:lnTo>
                <a:lnTo>
                  <a:pt x="3715" y="3613"/>
                </a:lnTo>
                <a:lnTo>
                  <a:pt x="3747" y="3612"/>
                </a:lnTo>
                <a:lnTo>
                  <a:pt x="3779" y="3609"/>
                </a:lnTo>
                <a:lnTo>
                  <a:pt x="3811" y="3606"/>
                </a:lnTo>
                <a:lnTo>
                  <a:pt x="3844" y="3601"/>
                </a:lnTo>
                <a:lnTo>
                  <a:pt x="3874" y="3597"/>
                </a:lnTo>
                <a:lnTo>
                  <a:pt x="3907" y="3591"/>
                </a:lnTo>
                <a:lnTo>
                  <a:pt x="3939" y="3583"/>
                </a:lnTo>
                <a:lnTo>
                  <a:pt x="3971" y="3575"/>
                </a:lnTo>
                <a:lnTo>
                  <a:pt x="4002" y="3566"/>
                </a:lnTo>
                <a:lnTo>
                  <a:pt x="4033" y="3555"/>
                </a:lnTo>
                <a:lnTo>
                  <a:pt x="4065" y="3543"/>
                </a:lnTo>
                <a:lnTo>
                  <a:pt x="4096" y="3532"/>
                </a:lnTo>
                <a:lnTo>
                  <a:pt x="4127" y="3517"/>
                </a:lnTo>
                <a:lnTo>
                  <a:pt x="4157" y="3503"/>
                </a:lnTo>
                <a:lnTo>
                  <a:pt x="4187" y="3487"/>
                </a:lnTo>
                <a:lnTo>
                  <a:pt x="4218" y="3471"/>
                </a:lnTo>
                <a:lnTo>
                  <a:pt x="4247" y="3453"/>
                </a:lnTo>
                <a:lnTo>
                  <a:pt x="4276" y="3435"/>
                </a:lnTo>
                <a:lnTo>
                  <a:pt x="4306" y="3416"/>
                </a:lnTo>
                <a:lnTo>
                  <a:pt x="4335" y="3395"/>
                </a:lnTo>
                <a:lnTo>
                  <a:pt x="4363" y="3375"/>
                </a:lnTo>
                <a:lnTo>
                  <a:pt x="4391" y="3351"/>
                </a:lnTo>
                <a:lnTo>
                  <a:pt x="4419" y="3329"/>
                </a:lnTo>
                <a:lnTo>
                  <a:pt x="4447" y="3304"/>
                </a:lnTo>
                <a:lnTo>
                  <a:pt x="4502" y="3252"/>
                </a:lnTo>
                <a:lnTo>
                  <a:pt x="4554" y="3197"/>
                </a:lnTo>
                <a:lnTo>
                  <a:pt x="4604" y="3138"/>
                </a:lnTo>
                <a:lnTo>
                  <a:pt x="4653" y="3074"/>
                </a:lnTo>
                <a:lnTo>
                  <a:pt x="4699" y="3006"/>
                </a:lnTo>
                <a:lnTo>
                  <a:pt x="4744" y="2935"/>
                </a:lnTo>
                <a:lnTo>
                  <a:pt x="4762" y="2905"/>
                </a:lnTo>
                <a:lnTo>
                  <a:pt x="4779" y="2874"/>
                </a:lnTo>
                <a:lnTo>
                  <a:pt x="4796" y="2843"/>
                </a:lnTo>
                <a:lnTo>
                  <a:pt x="4811" y="2812"/>
                </a:lnTo>
                <a:lnTo>
                  <a:pt x="4827" y="2780"/>
                </a:lnTo>
                <a:lnTo>
                  <a:pt x="4842" y="2747"/>
                </a:lnTo>
                <a:lnTo>
                  <a:pt x="4856" y="2715"/>
                </a:lnTo>
                <a:lnTo>
                  <a:pt x="4872" y="2680"/>
                </a:lnTo>
                <a:lnTo>
                  <a:pt x="4889" y="2686"/>
                </a:lnTo>
                <a:lnTo>
                  <a:pt x="4905" y="2691"/>
                </a:lnTo>
                <a:lnTo>
                  <a:pt x="4922" y="2695"/>
                </a:lnTo>
                <a:lnTo>
                  <a:pt x="4939" y="2700"/>
                </a:lnTo>
                <a:lnTo>
                  <a:pt x="4956" y="2703"/>
                </a:lnTo>
                <a:lnTo>
                  <a:pt x="4973" y="2706"/>
                </a:lnTo>
                <a:lnTo>
                  <a:pt x="4989" y="2707"/>
                </a:lnTo>
                <a:lnTo>
                  <a:pt x="5006" y="2709"/>
                </a:lnTo>
                <a:lnTo>
                  <a:pt x="5022" y="2710"/>
                </a:lnTo>
                <a:lnTo>
                  <a:pt x="5038" y="2710"/>
                </a:lnTo>
                <a:lnTo>
                  <a:pt x="5055" y="2710"/>
                </a:lnTo>
                <a:lnTo>
                  <a:pt x="5072" y="2709"/>
                </a:lnTo>
                <a:lnTo>
                  <a:pt x="5089" y="2707"/>
                </a:lnTo>
                <a:lnTo>
                  <a:pt x="5104" y="2706"/>
                </a:lnTo>
                <a:lnTo>
                  <a:pt x="5121" y="2703"/>
                </a:lnTo>
                <a:lnTo>
                  <a:pt x="5138" y="2700"/>
                </a:lnTo>
                <a:lnTo>
                  <a:pt x="5153" y="2697"/>
                </a:lnTo>
                <a:lnTo>
                  <a:pt x="5170" y="2692"/>
                </a:lnTo>
                <a:lnTo>
                  <a:pt x="5185" y="2688"/>
                </a:lnTo>
                <a:lnTo>
                  <a:pt x="5201" y="2683"/>
                </a:lnTo>
                <a:lnTo>
                  <a:pt x="5218" y="2678"/>
                </a:lnTo>
                <a:lnTo>
                  <a:pt x="5233" y="2672"/>
                </a:lnTo>
                <a:lnTo>
                  <a:pt x="5249" y="2664"/>
                </a:lnTo>
                <a:lnTo>
                  <a:pt x="5264" y="2658"/>
                </a:lnTo>
                <a:lnTo>
                  <a:pt x="5278" y="2651"/>
                </a:lnTo>
                <a:lnTo>
                  <a:pt x="5293" y="2642"/>
                </a:lnTo>
                <a:lnTo>
                  <a:pt x="5309" y="2635"/>
                </a:lnTo>
                <a:lnTo>
                  <a:pt x="5323" y="2624"/>
                </a:lnTo>
                <a:lnTo>
                  <a:pt x="5338" y="2615"/>
                </a:lnTo>
                <a:lnTo>
                  <a:pt x="5352" y="2605"/>
                </a:lnTo>
                <a:lnTo>
                  <a:pt x="5366" y="2595"/>
                </a:lnTo>
                <a:lnTo>
                  <a:pt x="5380" y="2584"/>
                </a:lnTo>
                <a:lnTo>
                  <a:pt x="5394" y="2574"/>
                </a:lnTo>
                <a:lnTo>
                  <a:pt x="5407" y="2562"/>
                </a:lnTo>
                <a:lnTo>
                  <a:pt x="5421" y="2550"/>
                </a:lnTo>
                <a:lnTo>
                  <a:pt x="5433" y="2537"/>
                </a:lnTo>
                <a:lnTo>
                  <a:pt x="5447" y="2524"/>
                </a:lnTo>
                <a:lnTo>
                  <a:pt x="5460" y="2510"/>
                </a:lnTo>
                <a:lnTo>
                  <a:pt x="5473" y="2497"/>
                </a:lnTo>
                <a:lnTo>
                  <a:pt x="5484" y="2482"/>
                </a:lnTo>
                <a:lnTo>
                  <a:pt x="5496" y="2469"/>
                </a:lnTo>
                <a:lnTo>
                  <a:pt x="5508" y="2453"/>
                </a:lnTo>
                <a:lnTo>
                  <a:pt x="5520" y="2438"/>
                </a:lnTo>
                <a:lnTo>
                  <a:pt x="5531" y="2421"/>
                </a:lnTo>
                <a:lnTo>
                  <a:pt x="5541" y="2405"/>
                </a:lnTo>
                <a:lnTo>
                  <a:pt x="5552" y="2389"/>
                </a:lnTo>
                <a:lnTo>
                  <a:pt x="5562" y="2373"/>
                </a:lnTo>
                <a:lnTo>
                  <a:pt x="5573" y="2355"/>
                </a:lnTo>
                <a:lnTo>
                  <a:pt x="5592" y="2319"/>
                </a:lnTo>
                <a:lnTo>
                  <a:pt x="5610" y="2282"/>
                </a:lnTo>
                <a:lnTo>
                  <a:pt x="5627" y="2244"/>
                </a:lnTo>
                <a:lnTo>
                  <a:pt x="5642" y="2204"/>
                </a:lnTo>
                <a:lnTo>
                  <a:pt x="5649" y="2183"/>
                </a:lnTo>
                <a:lnTo>
                  <a:pt x="5656" y="2162"/>
                </a:lnTo>
                <a:lnTo>
                  <a:pt x="5663" y="2142"/>
                </a:lnTo>
                <a:lnTo>
                  <a:pt x="5669" y="2121"/>
                </a:lnTo>
                <a:lnTo>
                  <a:pt x="5674" y="2099"/>
                </a:lnTo>
                <a:lnTo>
                  <a:pt x="5680" y="2077"/>
                </a:lnTo>
                <a:lnTo>
                  <a:pt x="5684" y="2054"/>
                </a:lnTo>
                <a:lnTo>
                  <a:pt x="5690" y="2032"/>
                </a:lnTo>
                <a:lnTo>
                  <a:pt x="5694" y="2004"/>
                </a:lnTo>
                <a:lnTo>
                  <a:pt x="5698" y="1977"/>
                </a:lnTo>
                <a:lnTo>
                  <a:pt x="5702" y="1949"/>
                </a:lnTo>
                <a:lnTo>
                  <a:pt x="5705" y="1920"/>
                </a:lnTo>
                <a:lnTo>
                  <a:pt x="5708" y="1892"/>
                </a:lnTo>
                <a:lnTo>
                  <a:pt x="5709" y="1863"/>
                </a:lnTo>
                <a:lnTo>
                  <a:pt x="5711" y="1835"/>
                </a:lnTo>
                <a:lnTo>
                  <a:pt x="5711" y="1807"/>
                </a:lnTo>
                <a:lnTo>
                  <a:pt x="5711" y="1783"/>
                </a:lnTo>
                <a:lnTo>
                  <a:pt x="5709" y="1760"/>
                </a:lnTo>
                <a:lnTo>
                  <a:pt x="5709" y="1738"/>
                </a:lnTo>
                <a:lnTo>
                  <a:pt x="5708" y="1714"/>
                </a:lnTo>
                <a:lnTo>
                  <a:pt x="5705" y="1692"/>
                </a:lnTo>
                <a:lnTo>
                  <a:pt x="5702" y="1669"/>
                </a:lnTo>
                <a:lnTo>
                  <a:pt x="5701" y="1647"/>
                </a:lnTo>
                <a:lnTo>
                  <a:pt x="5697" y="1625"/>
                </a:lnTo>
                <a:lnTo>
                  <a:pt x="5694" y="1603"/>
                </a:lnTo>
                <a:lnTo>
                  <a:pt x="5690" y="1581"/>
                </a:lnTo>
                <a:lnTo>
                  <a:pt x="5686" y="1560"/>
                </a:lnTo>
                <a:lnTo>
                  <a:pt x="5680" y="1538"/>
                </a:lnTo>
                <a:lnTo>
                  <a:pt x="5676" y="1517"/>
                </a:lnTo>
                <a:lnTo>
                  <a:pt x="5670" y="1496"/>
                </a:lnTo>
                <a:lnTo>
                  <a:pt x="5665" y="1476"/>
                </a:lnTo>
                <a:lnTo>
                  <a:pt x="5658" y="1455"/>
                </a:lnTo>
                <a:lnTo>
                  <a:pt x="5652" y="1436"/>
                </a:lnTo>
                <a:lnTo>
                  <a:pt x="5645" y="1415"/>
                </a:lnTo>
                <a:lnTo>
                  <a:pt x="5630" y="1376"/>
                </a:lnTo>
                <a:lnTo>
                  <a:pt x="5614" y="1338"/>
                </a:lnTo>
                <a:lnTo>
                  <a:pt x="5596" y="1302"/>
                </a:lnTo>
                <a:lnTo>
                  <a:pt x="5578" y="1267"/>
                </a:lnTo>
                <a:lnTo>
                  <a:pt x="5557" y="1233"/>
                </a:lnTo>
                <a:lnTo>
                  <a:pt x="5536" y="1199"/>
                </a:lnTo>
                <a:lnTo>
                  <a:pt x="5515" y="1168"/>
                </a:lnTo>
                <a:lnTo>
                  <a:pt x="5502" y="1153"/>
                </a:lnTo>
                <a:lnTo>
                  <a:pt x="5491" y="1138"/>
                </a:lnTo>
                <a:lnTo>
                  <a:pt x="5478" y="1123"/>
                </a:lnTo>
                <a:lnTo>
                  <a:pt x="5466" y="1110"/>
                </a:lnTo>
                <a:lnTo>
                  <a:pt x="5453" y="1097"/>
                </a:lnTo>
                <a:lnTo>
                  <a:pt x="5440" y="1083"/>
                </a:lnTo>
                <a:lnTo>
                  <a:pt x="5428" y="1070"/>
                </a:lnTo>
                <a:lnTo>
                  <a:pt x="5415" y="1058"/>
                </a:lnTo>
                <a:lnTo>
                  <a:pt x="5401" y="1046"/>
                </a:lnTo>
                <a:lnTo>
                  <a:pt x="5387" y="1034"/>
                </a:lnTo>
                <a:lnTo>
                  <a:pt x="5373" y="1023"/>
                </a:lnTo>
                <a:lnTo>
                  <a:pt x="5359" y="1012"/>
                </a:lnTo>
                <a:lnTo>
                  <a:pt x="5345" y="1002"/>
                </a:lnTo>
                <a:lnTo>
                  <a:pt x="5330" y="993"/>
                </a:lnTo>
                <a:lnTo>
                  <a:pt x="5316" y="983"/>
                </a:lnTo>
                <a:lnTo>
                  <a:pt x="5300" y="974"/>
                </a:lnTo>
                <a:lnTo>
                  <a:pt x="5285" y="966"/>
                </a:lnTo>
                <a:lnTo>
                  <a:pt x="5270" y="957"/>
                </a:lnTo>
                <a:lnTo>
                  <a:pt x="5254" y="952"/>
                </a:lnTo>
                <a:lnTo>
                  <a:pt x="5239" y="944"/>
                </a:lnTo>
                <a:lnTo>
                  <a:pt x="5223" y="938"/>
                </a:lnTo>
                <a:lnTo>
                  <a:pt x="5206" y="932"/>
                </a:lnTo>
                <a:lnTo>
                  <a:pt x="5191" y="926"/>
                </a:lnTo>
                <a:lnTo>
                  <a:pt x="5174" y="922"/>
                </a:lnTo>
                <a:lnTo>
                  <a:pt x="5157" y="918"/>
                </a:lnTo>
                <a:lnTo>
                  <a:pt x="5141" y="913"/>
                </a:lnTo>
                <a:lnTo>
                  <a:pt x="5124" y="910"/>
                </a:lnTo>
                <a:lnTo>
                  <a:pt x="5107" y="909"/>
                </a:lnTo>
                <a:lnTo>
                  <a:pt x="5090" y="906"/>
                </a:lnTo>
                <a:lnTo>
                  <a:pt x="5073" y="904"/>
                </a:lnTo>
                <a:lnTo>
                  <a:pt x="5057" y="904"/>
                </a:lnTo>
                <a:lnTo>
                  <a:pt x="5038" y="903"/>
                </a:lnTo>
                <a:lnTo>
                  <a:pt x="5017" y="904"/>
                </a:lnTo>
                <a:lnTo>
                  <a:pt x="4996" y="906"/>
                </a:lnTo>
                <a:lnTo>
                  <a:pt x="4975" y="907"/>
                </a:lnTo>
                <a:lnTo>
                  <a:pt x="4954" y="910"/>
                </a:lnTo>
                <a:lnTo>
                  <a:pt x="4933" y="915"/>
                </a:lnTo>
                <a:lnTo>
                  <a:pt x="4912" y="919"/>
                </a:lnTo>
                <a:lnTo>
                  <a:pt x="4891" y="925"/>
                </a:lnTo>
                <a:lnTo>
                  <a:pt x="4872" y="932"/>
                </a:lnTo>
                <a:lnTo>
                  <a:pt x="4837" y="852"/>
                </a:lnTo>
                <a:lnTo>
                  <a:pt x="4799" y="775"/>
                </a:lnTo>
                <a:lnTo>
                  <a:pt x="4758" y="701"/>
                </a:lnTo>
                <a:lnTo>
                  <a:pt x="4716" y="632"/>
                </a:lnTo>
                <a:lnTo>
                  <a:pt x="4671" y="565"/>
                </a:lnTo>
                <a:lnTo>
                  <a:pt x="4625" y="502"/>
                </a:lnTo>
                <a:lnTo>
                  <a:pt x="4576" y="442"/>
                </a:lnTo>
                <a:lnTo>
                  <a:pt x="4526" y="386"/>
                </a:lnTo>
                <a:lnTo>
                  <a:pt x="4472" y="333"/>
                </a:lnTo>
                <a:lnTo>
                  <a:pt x="4419" y="284"/>
                </a:lnTo>
                <a:lnTo>
                  <a:pt x="4363" y="240"/>
                </a:lnTo>
                <a:lnTo>
                  <a:pt x="4306" y="198"/>
                </a:lnTo>
                <a:lnTo>
                  <a:pt x="4248" y="161"/>
                </a:lnTo>
                <a:lnTo>
                  <a:pt x="4188" y="127"/>
                </a:lnTo>
                <a:lnTo>
                  <a:pt x="4128" y="97"/>
                </a:lnTo>
                <a:lnTo>
                  <a:pt x="4097" y="83"/>
                </a:lnTo>
                <a:lnTo>
                  <a:pt x="4066" y="71"/>
                </a:lnTo>
                <a:lnTo>
                  <a:pt x="4035" y="59"/>
                </a:lnTo>
                <a:lnTo>
                  <a:pt x="4005" y="49"/>
                </a:lnTo>
                <a:lnTo>
                  <a:pt x="3972" y="40"/>
                </a:lnTo>
                <a:lnTo>
                  <a:pt x="3942" y="31"/>
                </a:lnTo>
                <a:lnTo>
                  <a:pt x="3909" y="23"/>
                </a:lnTo>
                <a:lnTo>
                  <a:pt x="3877" y="18"/>
                </a:lnTo>
                <a:lnTo>
                  <a:pt x="3845" y="12"/>
                </a:lnTo>
                <a:lnTo>
                  <a:pt x="3813" y="7"/>
                </a:lnTo>
                <a:lnTo>
                  <a:pt x="3781" y="4"/>
                </a:lnTo>
                <a:lnTo>
                  <a:pt x="3748" y="1"/>
                </a:lnTo>
                <a:lnTo>
                  <a:pt x="3716" y="0"/>
                </a:lnTo>
                <a:lnTo>
                  <a:pt x="3684" y="0"/>
                </a:lnTo>
                <a:lnTo>
                  <a:pt x="3652" y="1"/>
                </a:lnTo>
                <a:lnTo>
                  <a:pt x="3618" y="3"/>
                </a:lnTo>
                <a:lnTo>
                  <a:pt x="3586" y="6"/>
                </a:lnTo>
                <a:lnTo>
                  <a:pt x="3554" y="10"/>
                </a:lnTo>
                <a:lnTo>
                  <a:pt x="3521" y="15"/>
                </a:lnTo>
                <a:lnTo>
                  <a:pt x="3489" y="22"/>
                </a:lnTo>
                <a:lnTo>
                  <a:pt x="3456" y="29"/>
                </a:lnTo>
                <a:lnTo>
                  <a:pt x="3423" y="37"/>
                </a:lnTo>
                <a:lnTo>
                  <a:pt x="3391" y="47"/>
                </a:lnTo>
                <a:lnTo>
                  <a:pt x="3359" y="58"/>
                </a:lnTo>
                <a:lnTo>
                  <a:pt x="3327" y="69"/>
                </a:lnTo>
                <a:lnTo>
                  <a:pt x="3294" y="83"/>
                </a:lnTo>
                <a:lnTo>
                  <a:pt x="3264" y="96"/>
                </a:lnTo>
                <a:lnTo>
                  <a:pt x="3231" y="111"/>
                </a:lnTo>
                <a:lnTo>
                  <a:pt x="3199" y="127"/>
                </a:lnTo>
                <a:lnTo>
                  <a:pt x="3168" y="145"/>
                </a:lnTo>
                <a:lnTo>
                  <a:pt x="3138" y="164"/>
                </a:lnTo>
                <a:lnTo>
                  <a:pt x="3107" y="183"/>
                </a:lnTo>
                <a:lnTo>
                  <a:pt x="3076" y="204"/>
                </a:lnTo>
                <a:lnTo>
                  <a:pt x="3045" y="226"/>
                </a:lnTo>
                <a:lnTo>
                  <a:pt x="3020" y="246"/>
                </a:lnTo>
                <a:lnTo>
                  <a:pt x="2995" y="265"/>
                </a:lnTo>
                <a:lnTo>
                  <a:pt x="2971" y="285"/>
                </a:lnTo>
                <a:lnTo>
                  <a:pt x="2947" y="306"/>
                </a:lnTo>
                <a:lnTo>
                  <a:pt x="2923" y="328"/>
                </a:lnTo>
                <a:lnTo>
                  <a:pt x="2901" y="351"/>
                </a:lnTo>
                <a:lnTo>
                  <a:pt x="2878" y="373"/>
                </a:lnTo>
                <a:lnTo>
                  <a:pt x="2856" y="396"/>
                </a:lnTo>
                <a:lnTo>
                  <a:pt x="2828" y="368"/>
                </a:lnTo>
                <a:lnTo>
                  <a:pt x="2800" y="340"/>
                </a:lnTo>
                <a:lnTo>
                  <a:pt x="2772" y="314"/>
                </a:lnTo>
                <a:lnTo>
                  <a:pt x="2744" y="288"/>
                </a:lnTo>
                <a:lnTo>
                  <a:pt x="2715" y="265"/>
                </a:lnTo>
                <a:lnTo>
                  <a:pt x="2687" y="241"/>
                </a:lnTo>
                <a:lnTo>
                  <a:pt x="2657" y="219"/>
                </a:lnTo>
                <a:lnTo>
                  <a:pt x="2626" y="198"/>
                </a:lnTo>
                <a:lnTo>
                  <a:pt x="2597" y="177"/>
                </a:lnTo>
                <a:lnTo>
                  <a:pt x="2567" y="160"/>
                </a:lnTo>
                <a:lnTo>
                  <a:pt x="2537" y="142"/>
                </a:lnTo>
                <a:lnTo>
                  <a:pt x="2506" y="124"/>
                </a:lnTo>
                <a:lnTo>
                  <a:pt x="2475" y="109"/>
                </a:lnTo>
                <a:lnTo>
                  <a:pt x="2444" y="95"/>
                </a:lnTo>
                <a:lnTo>
                  <a:pt x="2412" y="81"/>
                </a:lnTo>
                <a:lnTo>
                  <a:pt x="2381" y="68"/>
                </a:lnTo>
                <a:lnTo>
                  <a:pt x="2349" y="58"/>
                </a:lnTo>
                <a:lnTo>
                  <a:pt x="2318" y="47"/>
                </a:lnTo>
                <a:lnTo>
                  <a:pt x="2286" y="37"/>
                </a:lnTo>
                <a:lnTo>
                  <a:pt x="2254" y="29"/>
                </a:lnTo>
                <a:lnTo>
                  <a:pt x="2221" y="22"/>
                </a:lnTo>
                <a:lnTo>
                  <a:pt x="2189" y="16"/>
                </a:lnTo>
                <a:lnTo>
                  <a:pt x="2157" y="10"/>
                </a:lnTo>
                <a:lnTo>
                  <a:pt x="2125" y="6"/>
                </a:lnTo>
                <a:lnTo>
                  <a:pt x="2093" y="3"/>
                </a:lnTo>
                <a:lnTo>
                  <a:pt x="2060" y="1"/>
                </a:lnTo>
                <a:lnTo>
                  <a:pt x="2028" y="1"/>
                </a:lnTo>
                <a:lnTo>
                  <a:pt x="1996" y="1"/>
                </a:lnTo>
                <a:lnTo>
                  <a:pt x="1964" y="1"/>
                </a:lnTo>
                <a:lnTo>
                  <a:pt x="1932" y="4"/>
                </a:lnTo>
                <a:lnTo>
                  <a:pt x="1899" y="7"/>
                </a:lnTo>
                <a:lnTo>
                  <a:pt x="1867" y="12"/>
                </a:lnTo>
                <a:lnTo>
                  <a:pt x="1836" y="16"/>
                </a:lnTo>
                <a:lnTo>
                  <a:pt x="1804" y="23"/>
                </a:lnTo>
                <a:lnTo>
                  <a:pt x="1772" y="31"/>
                </a:lnTo>
                <a:lnTo>
                  <a:pt x="1741" y="38"/>
                </a:lnTo>
                <a:lnTo>
                  <a:pt x="1709" y="49"/>
                </a:lnTo>
                <a:lnTo>
                  <a:pt x="1678" y="59"/>
                </a:lnTo>
                <a:lnTo>
                  <a:pt x="1646" y="69"/>
                </a:lnTo>
                <a:lnTo>
                  <a:pt x="1615" y="83"/>
                </a:lnTo>
                <a:lnTo>
                  <a:pt x="1584" y="96"/>
                </a:lnTo>
                <a:lnTo>
                  <a:pt x="1553" y="111"/>
                </a:lnTo>
                <a:lnTo>
                  <a:pt x="1524" y="126"/>
                </a:lnTo>
                <a:lnTo>
                  <a:pt x="1493" y="142"/>
                </a:lnTo>
                <a:lnTo>
                  <a:pt x="1464" y="160"/>
                </a:lnTo>
                <a:lnTo>
                  <a:pt x="1434" y="177"/>
                </a:lnTo>
                <a:lnTo>
                  <a:pt x="1405" y="197"/>
                </a:lnTo>
                <a:lnTo>
                  <a:pt x="1375" y="217"/>
                </a:lnTo>
                <a:lnTo>
                  <a:pt x="1347" y="240"/>
                </a:lnTo>
                <a:lnTo>
                  <a:pt x="1319" y="262"/>
                </a:lnTo>
                <a:lnTo>
                  <a:pt x="1291" y="285"/>
                </a:lnTo>
                <a:lnTo>
                  <a:pt x="1263" y="309"/>
                </a:lnTo>
                <a:lnTo>
                  <a:pt x="1209" y="361"/>
                </a:lnTo>
                <a:lnTo>
                  <a:pt x="1157" y="417"/>
                </a:lnTo>
                <a:lnTo>
                  <a:pt x="1106" y="476"/>
                </a:lnTo>
                <a:lnTo>
                  <a:pt x="1057" y="540"/>
                </a:lnTo>
                <a:lnTo>
                  <a:pt x="1011" y="607"/>
                </a:lnTo>
                <a:lnTo>
                  <a:pt x="966" y="678"/>
                </a:lnTo>
                <a:lnTo>
                  <a:pt x="950" y="707"/>
                </a:lnTo>
                <a:lnTo>
                  <a:pt x="931" y="738"/>
                </a:lnTo>
                <a:lnTo>
                  <a:pt x="915" y="770"/>
                </a:lnTo>
                <a:lnTo>
                  <a:pt x="899" y="802"/>
                </a:lnTo>
                <a:lnTo>
                  <a:pt x="884" y="833"/>
                </a:lnTo>
                <a:lnTo>
                  <a:pt x="868" y="866"/>
                </a:lnTo>
                <a:lnTo>
                  <a:pt x="854" y="898"/>
                </a:lnTo>
                <a:lnTo>
                  <a:pt x="840" y="932"/>
                </a:lnTo>
                <a:lnTo>
                  <a:pt x="822" y="926"/>
                </a:lnTo>
                <a:lnTo>
                  <a:pt x="805" y="922"/>
                </a:lnTo>
                <a:lnTo>
                  <a:pt x="789" y="918"/>
                </a:lnTo>
                <a:lnTo>
                  <a:pt x="772" y="913"/>
                </a:lnTo>
                <a:lnTo>
                  <a:pt x="755" y="910"/>
                </a:lnTo>
                <a:lnTo>
                  <a:pt x="738" y="909"/>
                </a:lnTo>
                <a:lnTo>
                  <a:pt x="721" y="906"/>
                </a:lnTo>
                <a:lnTo>
                  <a:pt x="704" y="904"/>
                </a:lnTo>
                <a:lnTo>
                  <a:pt x="689" y="904"/>
                </a:lnTo>
                <a:lnTo>
                  <a:pt x="672" y="903"/>
                </a:lnTo>
                <a:lnTo>
                  <a:pt x="655" y="904"/>
                </a:lnTo>
                <a:lnTo>
                  <a:pt x="639" y="904"/>
                </a:lnTo>
                <a:lnTo>
                  <a:pt x="622" y="906"/>
                </a:lnTo>
                <a:lnTo>
                  <a:pt x="606" y="907"/>
                </a:lnTo>
                <a:lnTo>
                  <a:pt x="590" y="910"/>
                </a:lnTo>
                <a:lnTo>
                  <a:pt x="573" y="913"/>
                </a:lnTo>
                <a:lnTo>
                  <a:pt x="557" y="916"/>
                </a:lnTo>
                <a:lnTo>
                  <a:pt x="541" y="920"/>
                </a:lnTo>
                <a:lnTo>
                  <a:pt x="525" y="925"/>
                </a:lnTo>
                <a:lnTo>
                  <a:pt x="510" y="931"/>
                </a:lnTo>
                <a:lnTo>
                  <a:pt x="493" y="935"/>
                </a:lnTo>
                <a:lnTo>
                  <a:pt x="478" y="941"/>
                </a:lnTo>
                <a:lnTo>
                  <a:pt x="462" y="949"/>
                </a:lnTo>
                <a:lnTo>
                  <a:pt x="447" y="956"/>
                </a:lnTo>
                <a:lnTo>
                  <a:pt x="433" y="963"/>
                </a:lnTo>
                <a:lnTo>
                  <a:pt x="417" y="971"/>
                </a:lnTo>
                <a:lnTo>
                  <a:pt x="402" y="980"/>
                </a:lnTo>
                <a:lnTo>
                  <a:pt x="388" y="989"/>
                </a:lnTo>
                <a:lnTo>
                  <a:pt x="373" y="997"/>
                </a:lnTo>
                <a:lnTo>
                  <a:pt x="358" y="1008"/>
                </a:lnTo>
                <a:lnTo>
                  <a:pt x="344" y="1018"/>
                </a:lnTo>
                <a:lnTo>
                  <a:pt x="330" y="1029"/>
                </a:lnTo>
                <a:lnTo>
                  <a:pt x="316" y="1040"/>
                </a:lnTo>
                <a:lnTo>
                  <a:pt x="304" y="1052"/>
                </a:lnTo>
                <a:lnTo>
                  <a:pt x="290" y="1064"/>
                </a:lnTo>
                <a:lnTo>
                  <a:pt x="277" y="1076"/>
                </a:lnTo>
                <a:lnTo>
                  <a:pt x="263" y="1089"/>
                </a:lnTo>
                <a:lnTo>
                  <a:pt x="251" y="1103"/>
                </a:lnTo>
                <a:lnTo>
                  <a:pt x="238" y="1116"/>
                </a:lnTo>
                <a:lnTo>
                  <a:pt x="227" y="1131"/>
                </a:lnTo>
                <a:lnTo>
                  <a:pt x="214" y="1145"/>
                </a:lnTo>
                <a:lnTo>
                  <a:pt x="203" y="1160"/>
                </a:lnTo>
                <a:lnTo>
                  <a:pt x="190" y="1175"/>
                </a:lnTo>
                <a:lnTo>
                  <a:pt x="179" y="1191"/>
                </a:lnTo>
                <a:lnTo>
                  <a:pt x="169" y="1208"/>
                </a:lnTo>
                <a:lnTo>
                  <a:pt x="158" y="1224"/>
                </a:lnTo>
                <a:lnTo>
                  <a:pt x="148" y="1242"/>
                </a:lnTo>
                <a:lnTo>
                  <a:pt x="137" y="1258"/>
                </a:lnTo>
                <a:lnTo>
                  <a:pt x="119" y="1294"/>
                </a:lnTo>
                <a:lnTo>
                  <a:pt x="101" y="1331"/>
                </a:lnTo>
                <a:lnTo>
                  <a:pt x="84" y="1369"/>
                </a:lnTo>
                <a:lnTo>
                  <a:pt x="69" y="1409"/>
                </a:lnTo>
                <a:lnTo>
                  <a:pt x="62" y="1430"/>
                </a:lnTo>
                <a:lnTo>
                  <a:pt x="55" y="1450"/>
                </a:lnTo>
                <a:lnTo>
                  <a:pt x="48" y="1471"/>
                </a:lnTo>
                <a:lnTo>
                  <a:pt x="42" y="1493"/>
                </a:lnTo>
                <a:lnTo>
                  <a:pt x="36" y="1514"/>
                </a:lnTo>
                <a:lnTo>
                  <a:pt x="31" y="1536"/>
                </a:lnTo>
                <a:lnTo>
                  <a:pt x="25" y="1558"/>
                </a:lnTo>
                <a:lnTo>
                  <a:pt x="21" y="1581"/>
                </a:lnTo>
                <a:lnTo>
                  <a:pt x="17" y="1609"/>
                </a:lnTo>
                <a:lnTo>
                  <a:pt x="13" y="1637"/>
                </a:lnTo>
                <a:lnTo>
                  <a:pt x="8" y="1665"/>
                </a:lnTo>
                <a:lnTo>
                  <a:pt x="6" y="1693"/>
                </a:lnTo>
                <a:lnTo>
                  <a:pt x="3" y="1721"/>
                </a:lnTo>
                <a:lnTo>
                  <a:pt x="1" y="1749"/>
                </a:lnTo>
                <a:lnTo>
                  <a:pt x="0" y="1778"/>
                </a:lnTo>
                <a:lnTo>
                  <a:pt x="0" y="1807"/>
                </a:lnTo>
                <a:lnTo>
                  <a:pt x="0" y="1831"/>
                </a:lnTo>
                <a:lnTo>
                  <a:pt x="1" y="1853"/>
                </a:lnTo>
                <a:lnTo>
                  <a:pt x="1" y="1877"/>
                </a:lnTo>
                <a:lnTo>
                  <a:pt x="3" y="1899"/>
                </a:lnTo>
                <a:lnTo>
                  <a:pt x="6" y="1921"/>
                </a:lnTo>
                <a:lnTo>
                  <a:pt x="8" y="1945"/>
                </a:lnTo>
                <a:lnTo>
                  <a:pt x="11" y="1967"/>
                </a:lnTo>
                <a:lnTo>
                  <a:pt x="14" y="1989"/>
                </a:lnTo>
                <a:lnTo>
                  <a:pt x="17" y="2010"/>
                </a:lnTo>
                <a:lnTo>
                  <a:pt x="21" y="2032"/>
                </a:lnTo>
                <a:lnTo>
                  <a:pt x="25" y="2054"/>
                </a:lnTo>
                <a:lnTo>
                  <a:pt x="31" y="2075"/>
                </a:lnTo>
                <a:lnTo>
                  <a:pt x="35" y="2096"/>
                </a:lnTo>
                <a:lnTo>
                  <a:pt x="41" y="2117"/>
                </a:lnTo>
                <a:lnTo>
                  <a:pt x="46" y="2137"/>
                </a:lnTo>
                <a:lnTo>
                  <a:pt x="53" y="2158"/>
                </a:lnTo>
                <a:lnTo>
                  <a:pt x="59" y="2179"/>
                </a:lnTo>
                <a:lnTo>
                  <a:pt x="66" y="2198"/>
                </a:lnTo>
                <a:lnTo>
                  <a:pt x="81" y="2236"/>
                </a:lnTo>
                <a:lnTo>
                  <a:pt x="97" y="2275"/>
                </a:lnTo>
                <a:lnTo>
                  <a:pt x="115" y="2312"/>
                </a:lnTo>
                <a:lnTo>
                  <a:pt x="133" y="2347"/>
                </a:lnTo>
                <a:lnTo>
                  <a:pt x="154" y="2381"/>
                </a:lnTo>
                <a:lnTo>
                  <a:pt x="175" y="2414"/>
                </a:lnTo>
                <a:lnTo>
                  <a:pt x="196" y="2445"/>
                </a:lnTo>
                <a:lnTo>
                  <a:pt x="209" y="2460"/>
                </a:lnTo>
                <a:lnTo>
                  <a:pt x="220" y="2475"/>
                </a:lnTo>
                <a:lnTo>
                  <a:pt x="232" y="2490"/>
                </a:lnTo>
                <a:lnTo>
                  <a:pt x="245" y="2503"/>
                </a:lnTo>
                <a:lnTo>
                  <a:pt x="258" y="2518"/>
                </a:lnTo>
                <a:lnTo>
                  <a:pt x="270" y="2531"/>
                </a:lnTo>
                <a:lnTo>
                  <a:pt x="283" y="2543"/>
                </a:lnTo>
                <a:lnTo>
                  <a:pt x="295" y="2556"/>
                </a:lnTo>
                <a:lnTo>
                  <a:pt x="309" y="2568"/>
                </a:lnTo>
                <a:lnTo>
                  <a:pt x="323" y="2578"/>
                </a:lnTo>
                <a:lnTo>
                  <a:pt x="337" y="2590"/>
                </a:lnTo>
                <a:lnTo>
                  <a:pt x="351" y="2601"/>
                </a:lnTo>
                <a:lnTo>
                  <a:pt x="366" y="2611"/>
                </a:lnTo>
                <a:lnTo>
                  <a:pt x="381" y="2621"/>
                </a:lnTo>
                <a:lnTo>
                  <a:pt x="395" y="2630"/>
                </a:lnTo>
                <a:lnTo>
                  <a:pt x="410" y="2639"/>
                </a:lnTo>
                <a:lnTo>
                  <a:pt x="426" y="2646"/>
                </a:lnTo>
                <a:lnTo>
                  <a:pt x="441" y="2655"/>
                </a:lnTo>
                <a:lnTo>
                  <a:pt x="457" y="2663"/>
                </a:lnTo>
                <a:lnTo>
                  <a:pt x="472" y="2669"/>
                </a:lnTo>
                <a:lnTo>
                  <a:pt x="487" y="2676"/>
                </a:lnTo>
                <a:lnTo>
                  <a:pt x="504" y="2682"/>
                </a:lnTo>
                <a:lnTo>
                  <a:pt x="520" y="2686"/>
                </a:lnTo>
                <a:lnTo>
                  <a:pt x="536" y="2691"/>
                </a:lnTo>
                <a:lnTo>
                  <a:pt x="553" y="2695"/>
                </a:lnTo>
                <a:lnTo>
                  <a:pt x="570" y="2700"/>
                </a:lnTo>
                <a:lnTo>
                  <a:pt x="587" y="2703"/>
                </a:lnTo>
                <a:lnTo>
                  <a:pt x="604" y="2706"/>
                </a:lnTo>
                <a:lnTo>
                  <a:pt x="620" y="2707"/>
                </a:lnTo>
                <a:lnTo>
                  <a:pt x="637" y="2709"/>
                </a:lnTo>
                <a:lnTo>
                  <a:pt x="654" y="2710"/>
                </a:lnTo>
                <a:lnTo>
                  <a:pt x="672" y="2710"/>
                </a:lnTo>
                <a:lnTo>
                  <a:pt x="693" y="2709"/>
                </a:lnTo>
                <a:lnTo>
                  <a:pt x="714" y="2709"/>
                </a:lnTo>
                <a:lnTo>
                  <a:pt x="735" y="2706"/>
                </a:lnTo>
                <a:lnTo>
                  <a:pt x="756" y="2703"/>
                </a:lnTo>
                <a:lnTo>
                  <a:pt x="777" y="2698"/>
                </a:lnTo>
                <a:lnTo>
                  <a:pt x="798" y="2694"/>
                </a:lnTo>
                <a:lnTo>
                  <a:pt x="819" y="2688"/>
                </a:lnTo>
                <a:lnTo>
                  <a:pt x="840" y="268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149225" y="4876800"/>
            <a:ext cx="1081088" cy="3206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100" i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NHI VPN</a:t>
            </a:r>
            <a:endParaRPr kumimoji="0" lang="en-US" altLang="zh-TW" sz="3600" i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3" name="Freeform 11"/>
          <p:cNvSpPr>
            <a:spLocks/>
          </p:cNvSpPr>
          <p:nvPr/>
        </p:nvSpPr>
        <p:spPr bwMode="auto">
          <a:xfrm>
            <a:off x="5602288" y="3048000"/>
            <a:ext cx="744537" cy="785813"/>
          </a:xfrm>
          <a:custGeom>
            <a:avLst/>
            <a:gdLst>
              <a:gd name="T0" fmla="*/ 2147483647 w 1408"/>
              <a:gd name="T1" fmla="*/ 2147483647 h 1485"/>
              <a:gd name="T2" fmla="*/ 2147483647 w 1408"/>
              <a:gd name="T3" fmla="*/ 2147483647 h 1485"/>
              <a:gd name="T4" fmla="*/ 2147483647 w 1408"/>
              <a:gd name="T5" fmla="*/ 2147483647 h 1485"/>
              <a:gd name="T6" fmla="*/ 2147483647 w 1408"/>
              <a:gd name="T7" fmla="*/ 2147483647 h 1485"/>
              <a:gd name="T8" fmla="*/ 2147483647 w 1408"/>
              <a:gd name="T9" fmla="*/ 2147483647 h 1485"/>
              <a:gd name="T10" fmla="*/ 2147483647 w 1408"/>
              <a:gd name="T11" fmla="*/ 2147483647 h 1485"/>
              <a:gd name="T12" fmla="*/ 2147483647 w 1408"/>
              <a:gd name="T13" fmla="*/ 2147483647 h 1485"/>
              <a:gd name="T14" fmla="*/ 2147483647 w 1408"/>
              <a:gd name="T15" fmla="*/ 2147483647 h 1485"/>
              <a:gd name="T16" fmla="*/ 2147483647 w 1408"/>
              <a:gd name="T17" fmla="*/ 2147483647 h 1485"/>
              <a:gd name="T18" fmla="*/ 2147483647 w 1408"/>
              <a:gd name="T19" fmla="*/ 2147483647 h 1485"/>
              <a:gd name="T20" fmla="*/ 2147483647 w 1408"/>
              <a:gd name="T21" fmla="*/ 2147483647 h 1485"/>
              <a:gd name="T22" fmla="*/ 2147483647 w 1408"/>
              <a:gd name="T23" fmla="*/ 2147483647 h 1485"/>
              <a:gd name="T24" fmla="*/ 2147483647 w 1408"/>
              <a:gd name="T25" fmla="*/ 2147483647 h 1485"/>
              <a:gd name="T26" fmla="*/ 2147483647 w 1408"/>
              <a:gd name="T27" fmla="*/ 2147483647 h 1485"/>
              <a:gd name="T28" fmla="*/ 2147483647 w 1408"/>
              <a:gd name="T29" fmla="*/ 2147483647 h 1485"/>
              <a:gd name="T30" fmla="*/ 2147483647 w 1408"/>
              <a:gd name="T31" fmla="*/ 2147483647 h 1485"/>
              <a:gd name="T32" fmla="*/ 2147483647 w 1408"/>
              <a:gd name="T33" fmla="*/ 2147483647 h 1485"/>
              <a:gd name="T34" fmla="*/ 2147483647 w 1408"/>
              <a:gd name="T35" fmla="*/ 2147483647 h 1485"/>
              <a:gd name="T36" fmla="*/ 2147483647 w 1408"/>
              <a:gd name="T37" fmla="*/ 2147483647 h 1485"/>
              <a:gd name="T38" fmla="*/ 2147483647 w 1408"/>
              <a:gd name="T39" fmla="*/ 2147483647 h 1485"/>
              <a:gd name="T40" fmla="*/ 2147483647 w 1408"/>
              <a:gd name="T41" fmla="*/ 2147483647 h 1485"/>
              <a:gd name="T42" fmla="*/ 2147483647 w 1408"/>
              <a:gd name="T43" fmla="*/ 2147483647 h 1485"/>
              <a:gd name="T44" fmla="*/ 2147483647 w 1408"/>
              <a:gd name="T45" fmla="*/ 2147483647 h 1485"/>
              <a:gd name="T46" fmla="*/ 2147483647 w 1408"/>
              <a:gd name="T47" fmla="*/ 2147483647 h 1485"/>
              <a:gd name="T48" fmla="*/ 2147483647 w 1408"/>
              <a:gd name="T49" fmla="*/ 2147483647 h 1485"/>
              <a:gd name="T50" fmla="*/ 2147483647 w 1408"/>
              <a:gd name="T51" fmla="*/ 2147483647 h 1485"/>
              <a:gd name="T52" fmla="*/ 0 w 1408"/>
              <a:gd name="T53" fmla="*/ 2147483647 h 1485"/>
              <a:gd name="T54" fmla="*/ 2147483647 w 1408"/>
              <a:gd name="T55" fmla="*/ 2147483647 h 1485"/>
              <a:gd name="T56" fmla="*/ 2147483647 w 1408"/>
              <a:gd name="T57" fmla="*/ 2147483647 h 1485"/>
              <a:gd name="T58" fmla="*/ 2147483647 w 1408"/>
              <a:gd name="T59" fmla="*/ 2147483647 h 1485"/>
              <a:gd name="T60" fmla="*/ 2147483647 w 1408"/>
              <a:gd name="T61" fmla="*/ 2147483647 h 1485"/>
              <a:gd name="T62" fmla="*/ 2147483647 w 1408"/>
              <a:gd name="T63" fmla="*/ 2147483647 h 1485"/>
              <a:gd name="T64" fmla="*/ 2147483647 w 1408"/>
              <a:gd name="T65" fmla="*/ 2147483647 h 1485"/>
              <a:gd name="T66" fmla="*/ 2147483647 w 1408"/>
              <a:gd name="T67" fmla="*/ 2147483647 h 1485"/>
              <a:gd name="T68" fmla="*/ 2147483647 w 1408"/>
              <a:gd name="T69" fmla="*/ 2147483647 h 1485"/>
              <a:gd name="T70" fmla="*/ 2147483647 w 1408"/>
              <a:gd name="T71" fmla="*/ 2147483647 h 1485"/>
              <a:gd name="T72" fmla="*/ 2147483647 w 1408"/>
              <a:gd name="T73" fmla="*/ 2147483647 h 1485"/>
              <a:gd name="T74" fmla="*/ 2147483647 w 1408"/>
              <a:gd name="T75" fmla="*/ 2147483647 h 1485"/>
              <a:gd name="T76" fmla="*/ 2147483647 w 1408"/>
              <a:gd name="T77" fmla="*/ 2147483647 h 1485"/>
              <a:gd name="T78" fmla="*/ 2147483647 w 1408"/>
              <a:gd name="T79" fmla="*/ 2147483647 h 1485"/>
              <a:gd name="T80" fmla="*/ 2147483647 w 1408"/>
              <a:gd name="T81" fmla="*/ 2147483647 h 1485"/>
              <a:gd name="T82" fmla="*/ 2147483647 w 1408"/>
              <a:gd name="T83" fmla="*/ 2147483647 h 1485"/>
              <a:gd name="T84" fmla="*/ 2147483647 w 1408"/>
              <a:gd name="T85" fmla="*/ 2147483647 h 1485"/>
              <a:gd name="T86" fmla="*/ 2147483647 w 1408"/>
              <a:gd name="T87" fmla="*/ 2147483647 h 1485"/>
              <a:gd name="T88" fmla="*/ 2147483647 w 1408"/>
              <a:gd name="T89" fmla="*/ 2147483647 h 1485"/>
              <a:gd name="T90" fmla="*/ 2147483647 w 1408"/>
              <a:gd name="T91" fmla="*/ 2147483647 h 1485"/>
              <a:gd name="T92" fmla="*/ 2147483647 w 1408"/>
              <a:gd name="T93" fmla="*/ 2147483647 h 1485"/>
              <a:gd name="T94" fmla="*/ 2147483647 w 1408"/>
              <a:gd name="T95" fmla="*/ 2147483647 h 1485"/>
              <a:gd name="T96" fmla="*/ 2147483647 w 1408"/>
              <a:gd name="T97" fmla="*/ 2147483647 h 1485"/>
              <a:gd name="T98" fmla="*/ 2147483647 w 1408"/>
              <a:gd name="T99" fmla="*/ 2147483647 h 1485"/>
              <a:gd name="T100" fmla="*/ 2147483647 w 1408"/>
              <a:gd name="T101" fmla="*/ 2147483647 h 1485"/>
              <a:gd name="T102" fmla="*/ 2147483647 w 1408"/>
              <a:gd name="T103" fmla="*/ 2147483647 h 1485"/>
              <a:gd name="T104" fmla="*/ 2147483647 w 1408"/>
              <a:gd name="T105" fmla="*/ 2147483647 h 1485"/>
              <a:gd name="T106" fmla="*/ 2147483647 w 1408"/>
              <a:gd name="T107" fmla="*/ 2147483647 h 148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408"/>
              <a:gd name="T163" fmla="*/ 0 h 1485"/>
              <a:gd name="T164" fmla="*/ 1408 w 1408"/>
              <a:gd name="T165" fmla="*/ 1485 h 1485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408" h="1485">
                <a:moveTo>
                  <a:pt x="1408" y="743"/>
                </a:moveTo>
                <a:lnTo>
                  <a:pt x="1408" y="724"/>
                </a:lnTo>
                <a:lnTo>
                  <a:pt x="1406" y="705"/>
                </a:lnTo>
                <a:lnTo>
                  <a:pt x="1406" y="686"/>
                </a:lnTo>
                <a:lnTo>
                  <a:pt x="1403" y="666"/>
                </a:lnTo>
                <a:lnTo>
                  <a:pt x="1402" y="649"/>
                </a:lnTo>
                <a:lnTo>
                  <a:pt x="1399" y="629"/>
                </a:lnTo>
                <a:lnTo>
                  <a:pt x="1396" y="612"/>
                </a:lnTo>
                <a:lnTo>
                  <a:pt x="1394" y="594"/>
                </a:lnTo>
                <a:lnTo>
                  <a:pt x="1389" y="575"/>
                </a:lnTo>
                <a:lnTo>
                  <a:pt x="1385" y="557"/>
                </a:lnTo>
                <a:lnTo>
                  <a:pt x="1381" y="539"/>
                </a:lnTo>
                <a:lnTo>
                  <a:pt x="1375" y="521"/>
                </a:lnTo>
                <a:lnTo>
                  <a:pt x="1371" y="505"/>
                </a:lnTo>
                <a:lnTo>
                  <a:pt x="1366" y="487"/>
                </a:lnTo>
                <a:lnTo>
                  <a:pt x="1359" y="471"/>
                </a:lnTo>
                <a:lnTo>
                  <a:pt x="1353" y="453"/>
                </a:lnTo>
                <a:lnTo>
                  <a:pt x="1346" y="437"/>
                </a:lnTo>
                <a:lnTo>
                  <a:pt x="1338" y="421"/>
                </a:lnTo>
                <a:lnTo>
                  <a:pt x="1331" y="404"/>
                </a:lnTo>
                <a:lnTo>
                  <a:pt x="1322" y="390"/>
                </a:lnTo>
                <a:lnTo>
                  <a:pt x="1314" y="373"/>
                </a:lnTo>
                <a:lnTo>
                  <a:pt x="1305" y="358"/>
                </a:lnTo>
                <a:lnTo>
                  <a:pt x="1287" y="327"/>
                </a:lnTo>
                <a:lnTo>
                  <a:pt x="1268" y="299"/>
                </a:lnTo>
                <a:lnTo>
                  <a:pt x="1247" y="271"/>
                </a:lnTo>
                <a:lnTo>
                  <a:pt x="1224" y="244"/>
                </a:lnTo>
                <a:lnTo>
                  <a:pt x="1202" y="218"/>
                </a:lnTo>
                <a:lnTo>
                  <a:pt x="1177" y="194"/>
                </a:lnTo>
                <a:lnTo>
                  <a:pt x="1151" y="170"/>
                </a:lnTo>
                <a:lnTo>
                  <a:pt x="1125" y="148"/>
                </a:lnTo>
                <a:lnTo>
                  <a:pt x="1097" y="128"/>
                </a:lnTo>
                <a:lnTo>
                  <a:pt x="1069" y="108"/>
                </a:lnTo>
                <a:lnTo>
                  <a:pt x="1039" y="91"/>
                </a:lnTo>
                <a:lnTo>
                  <a:pt x="1024" y="82"/>
                </a:lnTo>
                <a:lnTo>
                  <a:pt x="1008" y="74"/>
                </a:lnTo>
                <a:lnTo>
                  <a:pt x="993" y="67"/>
                </a:lnTo>
                <a:lnTo>
                  <a:pt x="978" y="59"/>
                </a:lnTo>
                <a:lnTo>
                  <a:pt x="962" y="52"/>
                </a:lnTo>
                <a:lnTo>
                  <a:pt x="945" y="46"/>
                </a:lnTo>
                <a:lnTo>
                  <a:pt x="930" y="40"/>
                </a:lnTo>
                <a:lnTo>
                  <a:pt x="913" y="34"/>
                </a:lnTo>
                <a:lnTo>
                  <a:pt x="896" y="28"/>
                </a:lnTo>
                <a:lnTo>
                  <a:pt x="880" y="24"/>
                </a:lnTo>
                <a:lnTo>
                  <a:pt x="863" y="19"/>
                </a:lnTo>
                <a:lnTo>
                  <a:pt x="846" y="15"/>
                </a:lnTo>
                <a:lnTo>
                  <a:pt x="828" y="12"/>
                </a:lnTo>
                <a:lnTo>
                  <a:pt x="811" y="9"/>
                </a:lnTo>
                <a:lnTo>
                  <a:pt x="793" y="6"/>
                </a:lnTo>
                <a:lnTo>
                  <a:pt x="776" y="5"/>
                </a:lnTo>
                <a:lnTo>
                  <a:pt x="758" y="3"/>
                </a:lnTo>
                <a:lnTo>
                  <a:pt x="740" y="2"/>
                </a:lnTo>
                <a:lnTo>
                  <a:pt x="721" y="0"/>
                </a:lnTo>
                <a:lnTo>
                  <a:pt x="703" y="0"/>
                </a:lnTo>
                <a:lnTo>
                  <a:pt x="686" y="0"/>
                </a:lnTo>
                <a:lnTo>
                  <a:pt x="668" y="2"/>
                </a:lnTo>
                <a:lnTo>
                  <a:pt x="650" y="3"/>
                </a:lnTo>
                <a:lnTo>
                  <a:pt x="632" y="5"/>
                </a:lnTo>
                <a:lnTo>
                  <a:pt x="615" y="6"/>
                </a:lnTo>
                <a:lnTo>
                  <a:pt x="597" y="9"/>
                </a:lnTo>
                <a:lnTo>
                  <a:pt x="580" y="12"/>
                </a:lnTo>
                <a:lnTo>
                  <a:pt x="562" y="15"/>
                </a:lnTo>
                <a:lnTo>
                  <a:pt x="545" y="19"/>
                </a:lnTo>
                <a:lnTo>
                  <a:pt x="528" y="24"/>
                </a:lnTo>
                <a:lnTo>
                  <a:pt x="511" y="28"/>
                </a:lnTo>
                <a:lnTo>
                  <a:pt x="494" y="34"/>
                </a:lnTo>
                <a:lnTo>
                  <a:pt x="478" y="40"/>
                </a:lnTo>
                <a:lnTo>
                  <a:pt x="462" y="46"/>
                </a:lnTo>
                <a:lnTo>
                  <a:pt x="445" y="52"/>
                </a:lnTo>
                <a:lnTo>
                  <a:pt x="430" y="59"/>
                </a:lnTo>
                <a:lnTo>
                  <a:pt x="415" y="67"/>
                </a:lnTo>
                <a:lnTo>
                  <a:pt x="399" y="74"/>
                </a:lnTo>
                <a:lnTo>
                  <a:pt x="384" y="82"/>
                </a:lnTo>
                <a:lnTo>
                  <a:pt x="368" y="91"/>
                </a:lnTo>
                <a:lnTo>
                  <a:pt x="339" y="108"/>
                </a:lnTo>
                <a:lnTo>
                  <a:pt x="311" y="128"/>
                </a:lnTo>
                <a:lnTo>
                  <a:pt x="283" y="148"/>
                </a:lnTo>
                <a:lnTo>
                  <a:pt x="256" y="170"/>
                </a:lnTo>
                <a:lnTo>
                  <a:pt x="231" y="193"/>
                </a:lnTo>
                <a:lnTo>
                  <a:pt x="206" y="218"/>
                </a:lnTo>
                <a:lnTo>
                  <a:pt x="183" y="243"/>
                </a:lnTo>
                <a:lnTo>
                  <a:pt x="161" y="271"/>
                </a:lnTo>
                <a:lnTo>
                  <a:pt x="140" y="299"/>
                </a:lnTo>
                <a:lnTo>
                  <a:pt x="120" y="327"/>
                </a:lnTo>
                <a:lnTo>
                  <a:pt x="102" y="358"/>
                </a:lnTo>
                <a:lnTo>
                  <a:pt x="94" y="373"/>
                </a:lnTo>
                <a:lnTo>
                  <a:pt x="85" y="390"/>
                </a:lnTo>
                <a:lnTo>
                  <a:pt x="77" y="404"/>
                </a:lnTo>
                <a:lnTo>
                  <a:pt x="70" y="421"/>
                </a:lnTo>
                <a:lnTo>
                  <a:pt x="62" y="437"/>
                </a:lnTo>
                <a:lnTo>
                  <a:pt x="55" y="453"/>
                </a:lnTo>
                <a:lnTo>
                  <a:pt x="49" y="471"/>
                </a:lnTo>
                <a:lnTo>
                  <a:pt x="42" y="487"/>
                </a:lnTo>
                <a:lnTo>
                  <a:pt x="36" y="505"/>
                </a:lnTo>
                <a:lnTo>
                  <a:pt x="32" y="521"/>
                </a:lnTo>
                <a:lnTo>
                  <a:pt x="27" y="539"/>
                </a:lnTo>
                <a:lnTo>
                  <a:pt x="22" y="557"/>
                </a:lnTo>
                <a:lnTo>
                  <a:pt x="18" y="575"/>
                </a:lnTo>
                <a:lnTo>
                  <a:pt x="14" y="592"/>
                </a:lnTo>
                <a:lnTo>
                  <a:pt x="11" y="612"/>
                </a:lnTo>
                <a:lnTo>
                  <a:pt x="8" y="629"/>
                </a:lnTo>
                <a:lnTo>
                  <a:pt x="6" y="649"/>
                </a:lnTo>
                <a:lnTo>
                  <a:pt x="4" y="666"/>
                </a:lnTo>
                <a:lnTo>
                  <a:pt x="1" y="686"/>
                </a:lnTo>
                <a:lnTo>
                  <a:pt x="1" y="705"/>
                </a:lnTo>
                <a:lnTo>
                  <a:pt x="0" y="723"/>
                </a:lnTo>
                <a:lnTo>
                  <a:pt x="0" y="742"/>
                </a:lnTo>
                <a:lnTo>
                  <a:pt x="0" y="761"/>
                </a:lnTo>
                <a:lnTo>
                  <a:pt x="1" y="780"/>
                </a:lnTo>
                <a:lnTo>
                  <a:pt x="1" y="800"/>
                </a:lnTo>
                <a:lnTo>
                  <a:pt x="4" y="819"/>
                </a:lnTo>
                <a:lnTo>
                  <a:pt x="6" y="837"/>
                </a:lnTo>
                <a:lnTo>
                  <a:pt x="8" y="856"/>
                </a:lnTo>
                <a:lnTo>
                  <a:pt x="11" y="874"/>
                </a:lnTo>
                <a:lnTo>
                  <a:pt x="14" y="893"/>
                </a:lnTo>
                <a:lnTo>
                  <a:pt x="18" y="911"/>
                </a:lnTo>
                <a:lnTo>
                  <a:pt x="22" y="928"/>
                </a:lnTo>
                <a:lnTo>
                  <a:pt x="27" y="946"/>
                </a:lnTo>
                <a:lnTo>
                  <a:pt x="32" y="964"/>
                </a:lnTo>
                <a:lnTo>
                  <a:pt x="36" y="980"/>
                </a:lnTo>
                <a:lnTo>
                  <a:pt x="43" y="998"/>
                </a:lnTo>
                <a:lnTo>
                  <a:pt x="49" y="1014"/>
                </a:lnTo>
                <a:lnTo>
                  <a:pt x="56" y="1032"/>
                </a:lnTo>
                <a:lnTo>
                  <a:pt x="62" y="1048"/>
                </a:lnTo>
                <a:lnTo>
                  <a:pt x="70" y="1064"/>
                </a:lnTo>
                <a:lnTo>
                  <a:pt x="77" y="1081"/>
                </a:lnTo>
                <a:lnTo>
                  <a:pt x="85" y="1097"/>
                </a:lnTo>
                <a:lnTo>
                  <a:pt x="94" y="1112"/>
                </a:lnTo>
                <a:lnTo>
                  <a:pt x="102" y="1128"/>
                </a:lnTo>
                <a:lnTo>
                  <a:pt x="120" y="1158"/>
                </a:lnTo>
                <a:lnTo>
                  <a:pt x="140" y="1186"/>
                </a:lnTo>
                <a:lnTo>
                  <a:pt x="161" y="1214"/>
                </a:lnTo>
                <a:lnTo>
                  <a:pt x="183" y="1242"/>
                </a:lnTo>
                <a:lnTo>
                  <a:pt x="206" y="1267"/>
                </a:lnTo>
                <a:lnTo>
                  <a:pt x="231" y="1292"/>
                </a:lnTo>
                <a:lnTo>
                  <a:pt x="256" y="1315"/>
                </a:lnTo>
                <a:lnTo>
                  <a:pt x="283" y="1337"/>
                </a:lnTo>
                <a:lnTo>
                  <a:pt x="311" y="1358"/>
                </a:lnTo>
                <a:lnTo>
                  <a:pt x="339" y="1377"/>
                </a:lnTo>
                <a:lnTo>
                  <a:pt x="353" y="1386"/>
                </a:lnTo>
                <a:lnTo>
                  <a:pt x="368" y="1395"/>
                </a:lnTo>
                <a:lnTo>
                  <a:pt x="384" y="1403"/>
                </a:lnTo>
                <a:lnTo>
                  <a:pt x="399" y="1411"/>
                </a:lnTo>
                <a:lnTo>
                  <a:pt x="415" y="1418"/>
                </a:lnTo>
                <a:lnTo>
                  <a:pt x="430" y="1426"/>
                </a:lnTo>
                <a:lnTo>
                  <a:pt x="445" y="1433"/>
                </a:lnTo>
                <a:lnTo>
                  <a:pt x="462" y="1439"/>
                </a:lnTo>
                <a:lnTo>
                  <a:pt x="478" y="1445"/>
                </a:lnTo>
                <a:lnTo>
                  <a:pt x="494" y="1451"/>
                </a:lnTo>
                <a:lnTo>
                  <a:pt x="511" y="1457"/>
                </a:lnTo>
                <a:lnTo>
                  <a:pt x="528" y="1461"/>
                </a:lnTo>
                <a:lnTo>
                  <a:pt x="545" y="1466"/>
                </a:lnTo>
                <a:lnTo>
                  <a:pt x="562" y="1470"/>
                </a:lnTo>
                <a:lnTo>
                  <a:pt x="578" y="1473"/>
                </a:lnTo>
                <a:lnTo>
                  <a:pt x="597" y="1476"/>
                </a:lnTo>
                <a:lnTo>
                  <a:pt x="613" y="1479"/>
                </a:lnTo>
                <a:lnTo>
                  <a:pt x="632" y="1480"/>
                </a:lnTo>
                <a:lnTo>
                  <a:pt x="650" y="1482"/>
                </a:lnTo>
                <a:lnTo>
                  <a:pt x="668" y="1483"/>
                </a:lnTo>
                <a:lnTo>
                  <a:pt x="685" y="1485"/>
                </a:lnTo>
                <a:lnTo>
                  <a:pt x="703" y="1485"/>
                </a:lnTo>
                <a:lnTo>
                  <a:pt x="721" y="1485"/>
                </a:lnTo>
                <a:lnTo>
                  <a:pt x="740" y="1483"/>
                </a:lnTo>
                <a:lnTo>
                  <a:pt x="758" y="1482"/>
                </a:lnTo>
                <a:lnTo>
                  <a:pt x="776" y="1480"/>
                </a:lnTo>
                <a:lnTo>
                  <a:pt x="794" y="1479"/>
                </a:lnTo>
                <a:lnTo>
                  <a:pt x="811" y="1476"/>
                </a:lnTo>
                <a:lnTo>
                  <a:pt x="828" y="1473"/>
                </a:lnTo>
                <a:lnTo>
                  <a:pt x="846" y="1470"/>
                </a:lnTo>
                <a:lnTo>
                  <a:pt x="863" y="1466"/>
                </a:lnTo>
                <a:lnTo>
                  <a:pt x="880" y="1461"/>
                </a:lnTo>
                <a:lnTo>
                  <a:pt x="896" y="1457"/>
                </a:lnTo>
                <a:lnTo>
                  <a:pt x="913" y="1451"/>
                </a:lnTo>
                <a:lnTo>
                  <a:pt x="930" y="1445"/>
                </a:lnTo>
                <a:lnTo>
                  <a:pt x="945" y="1439"/>
                </a:lnTo>
                <a:lnTo>
                  <a:pt x="962" y="1433"/>
                </a:lnTo>
                <a:lnTo>
                  <a:pt x="978" y="1426"/>
                </a:lnTo>
                <a:lnTo>
                  <a:pt x="993" y="1420"/>
                </a:lnTo>
                <a:lnTo>
                  <a:pt x="1008" y="1411"/>
                </a:lnTo>
                <a:lnTo>
                  <a:pt x="1024" y="1403"/>
                </a:lnTo>
                <a:lnTo>
                  <a:pt x="1039" y="1395"/>
                </a:lnTo>
                <a:lnTo>
                  <a:pt x="1055" y="1386"/>
                </a:lnTo>
                <a:lnTo>
                  <a:pt x="1069" y="1377"/>
                </a:lnTo>
                <a:lnTo>
                  <a:pt x="1097" y="1358"/>
                </a:lnTo>
                <a:lnTo>
                  <a:pt x="1125" y="1337"/>
                </a:lnTo>
                <a:lnTo>
                  <a:pt x="1151" y="1315"/>
                </a:lnTo>
                <a:lnTo>
                  <a:pt x="1177" y="1292"/>
                </a:lnTo>
                <a:lnTo>
                  <a:pt x="1202" y="1267"/>
                </a:lnTo>
                <a:lnTo>
                  <a:pt x="1224" y="1242"/>
                </a:lnTo>
                <a:lnTo>
                  <a:pt x="1247" y="1214"/>
                </a:lnTo>
                <a:lnTo>
                  <a:pt x="1268" y="1186"/>
                </a:lnTo>
                <a:lnTo>
                  <a:pt x="1287" y="1158"/>
                </a:lnTo>
                <a:lnTo>
                  <a:pt x="1305" y="1127"/>
                </a:lnTo>
                <a:lnTo>
                  <a:pt x="1314" y="1112"/>
                </a:lnTo>
                <a:lnTo>
                  <a:pt x="1322" y="1096"/>
                </a:lnTo>
                <a:lnTo>
                  <a:pt x="1331" y="1081"/>
                </a:lnTo>
                <a:lnTo>
                  <a:pt x="1338" y="1064"/>
                </a:lnTo>
                <a:lnTo>
                  <a:pt x="1346" y="1048"/>
                </a:lnTo>
                <a:lnTo>
                  <a:pt x="1352" y="1032"/>
                </a:lnTo>
                <a:lnTo>
                  <a:pt x="1359" y="1014"/>
                </a:lnTo>
                <a:lnTo>
                  <a:pt x="1364" y="998"/>
                </a:lnTo>
                <a:lnTo>
                  <a:pt x="1371" y="980"/>
                </a:lnTo>
                <a:lnTo>
                  <a:pt x="1375" y="964"/>
                </a:lnTo>
                <a:lnTo>
                  <a:pt x="1381" y="946"/>
                </a:lnTo>
                <a:lnTo>
                  <a:pt x="1385" y="928"/>
                </a:lnTo>
                <a:lnTo>
                  <a:pt x="1389" y="911"/>
                </a:lnTo>
                <a:lnTo>
                  <a:pt x="1394" y="891"/>
                </a:lnTo>
                <a:lnTo>
                  <a:pt x="1396" y="874"/>
                </a:lnTo>
                <a:lnTo>
                  <a:pt x="1399" y="856"/>
                </a:lnTo>
                <a:lnTo>
                  <a:pt x="1402" y="837"/>
                </a:lnTo>
                <a:lnTo>
                  <a:pt x="1403" y="819"/>
                </a:lnTo>
                <a:lnTo>
                  <a:pt x="1405" y="800"/>
                </a:lnTo>
                <a:lnTo>
                  <a:pt x="1406" y="780"/>
                </a:lnTo>
                <a:lnTo>
                  <a:pt x="1408" y="761"/>
                </a:lnTo>
                <a:lnTo>
                  <a:pt x="1408" y="742"/>
                </a:lnTo>
                <a:lnTo>
                  <a:pt x="1408" y="7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Freeform 12"/>
          <p:cNvSpPr>
            <a:spLocks/>
          </p:cNvSpPr>
          <p:nvPr/>
        </p:nvSpPr>
        <p:spPr bwMode="auto">
          <a:xfrm>
            <a:off x="5602288" y="3048000"/>
            <a:ext cx="744537" cy="785813"/>
          </a:xfrm>
          <a:custGeom>
            <a:avLst/>
            <a:gdLst>
              <a:gd name="T0" fmla="*/ 2147483647 w 1408"/>
              <a:gd name="T1" fmla="*/ 2147483647 h 1485"/>
              <a:gd name="T2" fmla="*/ 2147483647 w 1408"/>
              <a:gd name="T3" fmla="*/ 2147483647 h 1485"/>
              <a:gd name="T4" fmla="*/ 2147483647 w 1408"/>
              <a:gd name="T5" fmla="*/ 2147483647 h 1485"/>
              <a:gd name="T6" fmla="*/ 2147483647 w 1408"/>
              <a:gd name="T7" fmla="*/ 2147483647 h 1485"/>
              <a:gd name="T8" fmla="*/ 2147483647 w 1408"/>
              <a:gd name="T9" fmla="*/ 2147483647 h 1485"/>
              <a:gd name="T10" fmla="*/ 2147483647 w 1408"/>
              <a:gd name="T11" fmla="*/ 2147483647 h 1485"/>
              <a:gd name="T12" fmla="*/ 2147483647 w 1408"/>
              <a:gd name="T13" fmla="*/ 2147483647 h 1485"/>
              <a:gd name="T14" fmla="*/ 2147483647 w 1408"/>
              <a:gd name="T15" fmla="*/ 2147483647 h 1485"/>
              <a:gd name="T16" fmla="*/ 2147483647 w 1408"/>
              <a:gd name="T17" fmla="*/ 2147483647 h 1485"/>
              <a:gd name="T18" fmla="*/ 2147483647 w 1408"/>
              <a:gd name="T19" fmla="*/ 2147483647 h 1485"/>
              <a:gd name="T20" fmla="*/ 2147483647 w 1408"/>
              <a:gd name="T21" fmla="*/ 2147483647 h 1485"/>
              <a:gd name="T22" fmla="*/ 2147483647 w 1408"/>
              <a:gd name="T23" fmla="*/ 2147483647 h 1485"/>
              <a:gd name="T24" fmla="*/ 2147483647 w 1408"/>
              <a:gd name="T25" fmla="*/ 2147483647 h 1485"/>
              <a:gd name="T26" fmla="*/ 2147483647 w 1408"/>
              <a:gd name="T27" fmla="*/ 2147483647 h 1485"/>
              <a:gd name="T28" fmla="*/ 2147483647 w 1408"/>
              <a:gd name="T29" fmla="*/ 2147483647 h 1485"/>
              <a:gd name="T30" fmla="*/ 2147483647 w 1408"/>
              <a:gd name="T31" fmla="*/ 2147483647 h 1485"/>
              <a:gd name="T32" fmla="*/ 2147483647 w 1408"/>
              <a:gd name="T33" fmla="*/ 2147483647 h 1485"/>
              <a:gd name="T34" fmla="*/ 2147483647 w 1408"/>
              <a:gd name="T35" fmla="*/ 2147483647 h 1485"/>
              <a:gd name="T36" fmla="*/ 2147483647 w 1408"/>
              <a:gd name="T37" fmla="*/ 2147483647 h 1485"/>
              <a:gd name="T38" fmla="*/ 2147483647 w 1408"/>
              <a:gd name="T39" fmla="*/ 2147483647 h 1485"/>
              <a:gd name="T40" fmla="*/ 2147483647 w 1408"/>
              <a:gd name="T41" fmla="*/ 2147483647 h 1485"/>
              <a:gd name="T42" fmla="*/ 2147483647 w 1408"/>
              <a:gd name="T43" fmla="*/ 2147483647 h 1485"/>
              <a:gd name="T44" fmla="*/ 2147483647 w 1408"/>
              <a:gd name="T45" fmla="*/ 2147483647 h 1485"/>
              <a:gd name="T46" fmla="*/ 2147483647 w 1408"/>
              <a:gd name="T47" fmla="*/ 2147483647 h 1485"/>
              <a:gd name="T48" fmla="*/ 2147483647 w 1408"/>
              <a:gd name="T49" fmla="*/ 2147483647 h 1485"/>
              <a:gd name="T50" fmla="*/ 2147483647 w 1408"/>
              <a:gd name="T51" fmla="*/ 2147483647 h 1485"/>
              <a:gd name="T52" fmla="*/ 0 w 1408"/>
              <a:gd name="T53" fmla="*/ 2147483647 h 1485"/>
              <a:gd name="T54" fmla="*/ 2147483647 w 1408"/>
              <a:gd name="T55" fmla="*/ 2147483647 h 1485"/>
              <a:gd name="T56" fmla="*/ 2147483647 w 1408"/>
              <a:gd name="T57" fmla="*/ 2147483647 h 1485"/>
              <a:gd name="T58" fmla="*/ 2147483647 w 1408"/>
              <a:gd name="T59" fmla="*/ 2147483647 h 1485"/>
              <a:gd name="T60" fmla="*/ 2147483647 w 1408"/>
              <a:gd name="T61" fmla="*/ 2147483647 h 1485"/>
              <a:gd name="T62" fmla="*/ 2147483647 w 1408"/>
              <a:gd name="T63" fmla="*/ 2147483647 h 1485"/>
              <a:gd name="T64" fmla="*/ 2147483647 w 1408"/>
              <a:gd name="T65" fmla="*/ 2147483647 h 1485"/>
              <a:gd name="T66" fmla="*/ 2147483647 w 1408"/>
              <a:gd name="T67" fmla="*/ 2147483647 h 1485"/>
              <a:gd name="T68" fmla="*/ 2147483647 w 1408"/>
              <a:gd name="T69" fmla="*/ 2147483647 h 1485"/>
              <a:gd name="T70" fmla="*/ 2147483647 w 1408"/>
              <a:gd name="T71" fmla="*/ 2147483647 h 1485"/>
              <a:gd name="T72" fmla="*/ 2147483647 w 1408"/>
              <a:gd name="T73" fmla="*/ 2147483647 h 1485"/>
              <a:gd name="T74" fmla="*/ 2147483647 w 1408"/>
              <a:gd name="T75" fmla="*/ 2147483647 h 1485"/>
              <a:gd name="T76" fmla="*/ 2147483647 w 1408"/>
              <a:gd name="T77" fmla="*/ 2147483647 h 1485"/>
              <a:gd name="T78" fmla="*/ 2147483647 w 1408"/>
              <a:gd name="T79" fmla="*/ 2147483647 h 1485"/>
              <a:gd name="T80" fmla="*/ 2147483647 w 1408"/>
              <a:gd name="T81" fmla="*/ 2147483647 h 1485"/>
              <a:gd name="T82" fmla="*/ 2147483647 w 1408"/>
              <a:gd name="T83" fmla="*/ 2147483647 h 1485"/>
              <a:gd name="T84" fmla="*/ 2147483647 w 1408"/>
              <a:gd name="T85" fmla="*/ 2147483647 h 1485"/>
              <a:gd name="T86" fmla="*/ 2147483647 w 1408"/>
              <a:gd name="T87" fmla="*/ 2147483647 h 1485"/>
              <a:gd name="T88" fmla="*/ 2147483647 w 1408"/>
              <a:gd name="T89" fmla="*/ 2147483647 h 1485"/>
              <a:gd name="T90" fmla="*/ 2147483647 w 1408"/>
              <a:gd name="T91" fmla="*/ 2147483647 h 1485"/>
              <a:gd name="T92" fmla="*/ 2147483647 w 1408"/>
              <a:gd name="T93" fmla="*/ 2147483647 h 1485"/>
              <a:gd name="T94" fmla="*/ 2147483647 w 1408"/>
              <a:gd name="T95" fmla="*/ 2147483647 h 1485"/>
              <a:gd name="T96" fmla="*/ 2147483647 w 1408"/>
              <a:gd name="T97" fmla="*/ 2147483647 h 1485"/>
              <a:gd name="T98" fmla="*/ 2147483647 w 1408"/>
              <a:gd name="T99" fmla="*/ 2147483647 h 1485"/>
              <a:gd name="T100" fmla="*/ 2147483647 w 1408"/>
              <a:gd name="T101" fmla="*/ 2147483647 h 1485"/>
              <a:gd name="T102" fmla="*/ 2147483647 w 1408"/>
              <a:gd name="T103" fmla="*/ 2147483647 h 1485"/>
              <a:gd name="T104" fmla="*/ 2147483647 w 1408"/>
              <a:gd name="T105" fmla="*/ 2147483647 h 148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08"/>
              <a:gd name="T160" fmla="*/ 0 h 1485"/>
              <a:gd name="T161" fmla="*/ 1408 w 1408"/>
              <a:gd name="T162" fmla="*/ 1485 h 148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08" h="1485">
                <a:moveTo>
                  <a:pt x="1408" y="743"/>
                </a:moveTo>
                <a:lnTo>
                  <a:pt x="1408" y="724"/>
                </a:lnTo>
                <a:lnTo>
                  <a:pt x="1406" y="705"/>
                </a:lnTo>
                <a:lnTo>
                  <a:pt x="1406" y="686"/>
                </a:lnTo>
                <a:lnTo>
                  <a:pt x="1403" y="666"/>
                </a:lnTo>
                <a:lnTo>
                  <a:pt x="1402" y="649"/>
                </a:lnTo>
                <a:lnTo>
                  <a:pt x="1399" y="629"/>
                </a:lnTo>
                <a:lnTo>
                  <a:pt x="1396" y="612"/>
                </a:lnTo>
                <a:lnTo>
                  <a:pt x="1394" y="594"/>
                </a:lnTo>
                <a:lnTo>
                  <a:pt x="1389" y="575"/>
                </a:lnTo>
                <a:lnTo>
                  <a:pt x="1385" y="557"/>
                </a:lnTo>
                <a:lnTo>
                  <a:pt x="1381" y="539"/>
                </a:lnTo>
                <a:lnTo>
                  <a:pt x="1375" y="521"/>
                </a:lnTo>
                <a:lnTo>
                  <a:pt x="1371" y="505"/>
                </a:lnTo>
                <a:lnTo>
                  <a:pt x="1366" y="487"/>
                </a:lnTo>
                <a:lnTo>
                  <a:pt x="1359" y="471"/>
                </a:lnTo>
                <a:lnTo>
                  <a:pt x="1353" y="453"/>
                </a:lnTo>
                <a:lnTo>
                  <a:pt x="1346" y="437"/>
                </a:lnTo>
                <a:lnTo>
                  <a:pt x="1338" y="421"/>
                </a:lnTo>
                <a:lnTo>
                  <a:pt x="1331" y="404"/>
                </a:lnTo>
                <a:lnTo>
                  <a:pt x="1322" y="390"/>
                </a:lnTo>
                <a:lnTo>
                  <a:pt x="1314" y="373"/>
                </a:lnTo>
                <a:lnTo>
                  <a:pt x="1305" y="358"/>
                </a:lnTo>
                <a:lnTo>
                  <a:pt x="1287" y="327"/>
                </a:lnTo>
                <a:lnTo>
                  <a:pt x="1268" y="299"/>
                </a:lnTo>
                <a:lnTo>
                  <a:pt x="1247" y="271"/>
                </a:lnTo>
                <a:lnTo>
                  <a:pt x="1224" y="244"/>
                </a:lnTo>
                <a:lnTo>
                  <a:pt x="1202" y="218"/>
                </a:lnTo>
                <a:lnTo>
                  <a:pt x="1177" y="194"/>
                </a:lnTo>
                <a:lnTo>
                  <a:pt x="1151" y="170"/>
                </a:lnTo>
                <a:lnTo>
                  <a:pt x="1125" y="148"/>
                </a:lnTo>
                <a:lnTo>
                  <a:pt x="1097" y="128"/>
                </a:lnTo>
                <a:lnTo>
                  <a:pt x="1069" y="108"/>
                </a:lnTo>
                <a:lnTo>
                  <a:pt x="1039" y="91"/>
                </a:lnTo>
                <a:lnTo>
                  <a:pt x="1024" y="82"/>
                </a:lnTo>
                <a:lnTo>
                  <a:pt x="1008" y="74"/>
                </a:lnTo>
                <a:lnTo>
                  <a:pt x="993" y="67"/>
                </a:lnTo>
                <a:lnTo>
                  <a:pt x="978" y="59"/>
                </a:lnTo>
                <a:lnTo>
                  <a:pt x="962" y="52"/>
                </a:lnTo>
                <a:lnTo>
                  <a:pt x="945" y="46"/>
                </a:lnTo>
                <a:lnTo>
                  <a:pt x="930" y="40"/>
                </a:lnTo>
                <a:lnTo>
                  <a:pt x="913" y="34"/>
                </a:lnTo>
                <a:lnTo>
                  <a:pt x="896" y="28"/>
                </a:lnTo>
                <a:lnTo>
                  <a:pt x="880" y="24"/>
                </a:lnTo>
                <a:lnTo>
                  <a:pt x="863" y="19"/>
                </a:lnTo>
                <a:lnTo>
                  <a:pt x="846" y="15"/>
                </a:lnTo>
                <a:lnTo>
                  <a:pt x="828" y="12"/>
                </a:lnTo>
                <a:lnTo>
                  <a:pt x="811" y="9"/>
                </a:lnTo>
                <a:lnTo>
                  <a:pt x="793" y="6"/>
                </a:lnTo>
                <a:lnTo>
                  <a:pt x="776" y="5"/>
                </a:lnTo>
                <a:lnTo>
                  <a:pt x="758" y="3"/>
                </a:lnTo>
                <a:lnTo>
                  <a:pt x="740" y="2"/>
                </a:lnTo>
                <a:lnTo>
                  <a:pt x="721" y="0"/>
                </a:lnTo>
                <a:lnTo>
                  <a:pt x="703" y="0"/>
                </a:lnTo>
                <a:lnTo>
                  <a:pt x="686" y="0"/>
                </a:lnTo>
                <a:lnTo>
                  <a:pt x="668" y="2"/>
                </a:lnTo>
                <a:lnTo>
                  <a:pt x="650" y="3"/>
                </a:lnTo>
                <a:lnTo>
                  <a:pt x="632" y="5"/>
                </a:lnTo>
                <a:lnTo>
                  <a:pt x="615" y="6"/>
                </a:lnTo>
                <a:lnTo>
                  <a:pt x="597" y="9"/>
                </a:lnTo>
                <a:lnTo>
                  <a:pt x="580" y="12"/>
                </a:lnTo>
                <a:lnTo>
                  <a:pt x="562" y="15"/>
                </a:lnTo>
                <a:lnTo>
                  <a:pt x="545" y="19"/>
                </a:lnTo>
                <a:lnTo>
                  <a:pt x="528" y="24"/>
                </a:lnTo>
                <a:lnTo>
                  <a:pt x="511" y="28"/>
                </a:lnTo>
                <a:lnTo>
                  <a:pt x="494" y="34"/>
                </a:lnTo>
                <a:lnTo>
                  <a:pt x="478" y="40"/>
                </a:lnTo>
                <a:lnTo>
                  <a:pt x="462" y="46"/>
                </a:lnTo>
                <a:lnTo>
                  <a:pt x="445" y="52"/>
                </a:lnTo>
                <a:lnTo>
                  <a:pt x="430" y="59"/>
                </a:lnTo>
                <a:lnTo>
                  <a:pt x="415" y="67"/>
                </a:lnTo>
                <a:lnTo>
                  <a:pt x="399" y="74"/>
                </a:lnTo>
                <a:lnTo>
                  <a:pt x="384" y="82"/>
                </a:lnTo>
                <a:lnTo>
                  <a:pt x="368" y="91"/>
                </a:lnTo>
                <a:lnTo>
                  <a:pt x="339" y="108"/>
                </a:lnTo>
                <a:lnTo>
                  <a:pt x="311" y="128"/>
                </a:lnTo>
                <a:lnTo>
                  <a:pt x="283" y="148"/>
                </a:lnTo>
                <a:lnTo>
                  <a:pt x="256" y="170"/>
                </a:lnTo>
                <a:lnTo>
                  <a:pt x="231" y="193"/>
                </a:lnTo>
                <a:lnTo>
                  <a:pt x="206" y="218"/>
                </a:lnTo>
                <a:lnTo>
                  <a:pt x="183" y="243"/>
                </a:lnTo>
                <a:lnTo>
                  <a:pt x="161" y="271"/>
                </a:lnTo>
                <a:lnTo>
                  <a:pt x="140" y="299"/>
                </a:lnTo>
                <a:lnTo>
                  <a:pt x="120" y="327"/>
                </a:lnTo>
                <a:lnTo>
                  <a:pt x="102" y="358"/>
                </a:lnTo>
                <a:lnTo>
                  <a:pt x="94" y="373"/>
                </a:lnTo>
                <a:lnTo>
                  <a:pt x="85" y="390"/>
                </a:lnTo>
                <a:lnTo>
                  <a:pt x="77" y="404"/>
                </a:lnTo>
                <a:lnTo>
                  <a:pt x="70" y="421"/>
                </a:lnTo>
                <a:lnTo>
                  <a:pt x="62" y="437"/>
                </a:lnTo>
                <a:lnTo>
                  <a:pt x="55" y="453"/>
                </a:lnTo>
                <a:lnTo>
                  <a:pt x="49" y="471"/>
                </a:lnTo>
                <a:lnTo>
                  <a:pt x="42" y="487"/>
                </a:lnTo>
                <a:lnTo>
                  <a:pt x="36" y="505"/>
                </a:lnTo>
                <a:lnTo>
                  <a:pt x="32" y="521"/>
                </a:lnTo>
                <a:lnTo>
                  <a:pt x="27" y="539"/>
                </a:lnTo>
                <a:lnTo>
                  <a:pt x="22" y="557"/>
                </a:lnTo>
                <a:lnTo>
                  <a:pt x="18" y="575"/>
                </a:lnTo>
                <a:lnTo>
                  <a:pt x="14" y="592"/>
                </a:lnTo>
                <a:lnTo>
                  <a:pt x="11" y="612"/>
                </a:lnTo>
                <a:lnTo>
                  <a:pt x="8" y="629"/>
                </a:lnTo>
                <a:lnTo>
                  <a:pt x="6" y="649"/>
                </a:lnTo>
                <a:lnTo>
                  <a:pt x="4" y="666"/>
                </a:lnTo>
                <a:lnTo>
                  <a:pt x="1" y="686"/>
                </a:lnTo>
                <a:lnTo>
                  <a:pt x="1" y="705"/>
                </a:lnTo>
                <a:lnTo>
                  <a:pt x="0" y="723"/>
                </a:lnTo>
                <a:lnTo>
                  <a:pt x="0" y="742"/>
                </a:lnTo>
                <a:lnTo>
                  <a:pt x="0" y="761"/>
                </a:lnTo>
                <a:lnTo>
                  <a:pt x="1" y="780"/>
                </a:lnTo>
                <a:lnTo>
                  <a:pt x="1" y="800"/>
                </a:lnTo>
                <a:lnTo>
                  <a:pt x="4" y="819"/>
                </a:lnTo>
                <a:lnTo>
                  <a:pt x="6" y="837"/>
                </a:lnTo>
                <a:lnTo>
                  <a:pt x="8" y="856"/>
                </a:lnTo>
                <a:lnTo>
                  <a:pt x="11" y="874"/>
                </a:lnTo>
                <a:lnTo>
                  <a:pt x="14" y="893"/>
                </a:lnTo>
                <a:lnTo>
                  <a:pt x="18" y="911"/>
                </a:lnTo>
                <a:lnTo>
                  <a:pt x="22" y="928"/>
                </a:lnTo>
                <a:lnTo>
                  <a:pt x="27" y="946"/>
                </a:lnTo>
                <a:lnTo>
                  <a:pt x="32" y="964"/>
                </a:lnTo>
                <a:lnTo>
                  <a:pt x="36" y="980"/>
                </a:lnTo>
                <a:lnTo>
                  <a:pt x="43" y="998"/>
                </a:lnTo>
                <a:lnTo>
                  <a:pt x="49" y="1014"/>
                </a:lnTo>
                <a:lnTo>
                  <a:pt x="56" y="1032"/>
                </a:lnTo>
                <a:lnTo>
                  <a:pt x="62" y="1048"/>
                </a:lnTo>
                <a:lnTo>
                  <a:pt x="70" y="1064"/>
                </a:lnTo>
                <a:lnTo>
                  <a:pt x="77" y="1081"/>
                </a:lnTo>
                <a:lnTo>
                  <a:pt x="85" y="1097"/>
                </a:lnTo>
                <a:lnTo>
                  <a:pt x="94" y="1112"/>
                </a:lnTo>
                <a:lnTo>
                  <a:pt x="102" y="1128"/>
                </a:lnTo>
                <a:lnTo>
                  <a:pt x="120" y="1158"/>
                </a:lnTo>
                <a:lnTo>
                  <a:pt x="140" y="1186"/>
                </a:lnTo>
                <a:lnTo>
                  <a:pt x="161" y="1214"/>
                </a:lnTo>
                <a:lnTo>
                  <a:pt x="183" y="1242"/>
                </a:lnTo>
                <a:lnTo>
                  <a:pt x="206" y="1267"/>
                </a:lnTo>
                <a:lnTo>
                  <a:pt x="231" y="1292"/>
                </a:lnTo>
                <a:lnTo>
                  <a:pt x="256" y="1315"/>
                </a:lnTo>
                <a:lnTo>
                  <a:pt x="283" y="1337"/>
                </a:lnTo>
                <a:lnTo>
                  <a:pt x="311" y="1358"/>
                </a:lnTo>
                <a:lnTo>
                  <a:pt x="339" y="1377"/>
                </a:lnTo>
                <a:lnTo>
                  <a:pt x="353" y="1386"/>
                </a:lnTo>
                <a:lnTo>
                  <a:pt x="368" y="1395"/>
                </a:lnTo>
                <a:lnTo>
                  <a:pt x="384" y="1403"/>
                </a:lnTo>
                <a:lnTo>
                  <a:pt x="399" y="1411"/>
                </a:lnTo>
                <a:lnTo>
                  <a:pt x="415" y="1418"/>
                </a:lnTo>
                <a:lnTo>
                  <a:pt x="430" y="1426"/>
                </a:lnTo>
                <a:lnTo>
                  <a:pt x="445" y="1433"/>
                </a:lnTo>
                <a:lnTo>
                  <a:pt x="462" y="1439"/>
                </a:lnTo>
                <a:lnTo>
                  <a:pt x="478" y="1445"/>
                </a:lnTo>
                <a:lnTo>
                  <a:pt x="494" y="1451"/>
                </a:lnTo>
                <a:lnTo>
                  <a:pt x="511" y="1457"/>
                </a:lnTo>
                <a:lnTo>
                  <a:pt x="528" y="1461"/>
                </a:lnTo>
                <a:lnTo>
                  <a:pt x="545" y="1466"/>
                </a:lnTo>
                <a:lnTo>
                  <a:pt x="562" y="1470"/>
                </a:lnTo>
                <a:lnTo>
                  <a:pt x="578" y="1473"/>
                </a:lnTo>
                <a:lnTo>
                  <a:pt x="597" y="1476"/>
                </a:lnTo>
                <a:lnTo>
                  <a:pt x="613" y="1479"/>
                </a:lnTo>
                <a:lnTo>
                  <a:pt x="632" y="1480"/>
                </a:lnTo>
                <a:lnTo>
                  <a:pt x="650" y="1482"/>
                </a:lnTo>
                <a:lnTo>
                  <a:pt x="668" y="1483"/>
                </a:lnTo>
                <a:lnTo>
                  <a:pt x="685" y="1485"/>
                </a:lnTo>
                <a:lnTo>
                  <a:pt x="703" y="1485"/>
                </a:lnTo>
                <a:lnTo>
                  <a:pt x="721" y="1485"/>
                </a:lnTo>
                <a:lnTo>
                  <a:pt x="740" y="1483"/>
                </a:lnTo>
                <a:lnTo>
                  <a:pt x="758" y="1482"/>
                </a:lnTo>
                <a:lnTo>
                  <a:pt x="776" y="1480"/>
                </a:lnTo>
                <a:lnTo>
                  <a:pt x="794" y="1479"/>
                </a:lnTo>
                <a:lnTo>
                  <a:pt x="811" y="1476"/>
                </a:lnTo>
                <a:lnTo>
                  <a:pt x="828" y="1473"/>
                </a:lnTo>
                <a:lnTo>
                  <a:pt x="846" y="1470"/>
                </a:lnTo>
                <a:lnTo>
                  <a:pt x="863" y="1466"/>
                </a:lnTo>
                <a:lnTo>
                  <a:pt x="880" y="1461"/>
                </a:lnTo>
                <a:lnTo>
                  <a:pt x="896" y="1457"/>
                </a:lnTo>
                <a:lnTo>
                  <a:pt x="913" y="1451"/>
                </a:lnTo>
                <a:lnTo>
                  <a:pt x="930" y="1445"/>
                </a:lnTo>
                <a:lnTo>
                  <a:pt x="945" y="1439"/>
                </a:lnTo>
                <a:lnTo>
                  <a:pt x="962" y="1433"/>
                </a:lnTo>
                <a:lnTo>
                  <a:pt x="978" y="1426"/>
                </a:lnTo>
                <a:lnTo>
                  <a:pt x="993" y="1420"/>
                </a:lnTo>
                <a:lnTo>
                  <a:pt x="1008" y="1411"/>
                </a:lnTo>
                <a:lnTo>
                  <a:pt x="1024" y="1403"/>
                </a:lnTo>
                <a:lnTo>
                  <a:pt x="1039" y="1395"/>
                </a:lnTo>
                <a:lnTo>
                  <a:pt x="1055" y="1386"/>
                </a:lnTo>
                <a:lnTo>
                  <a:pt x="1069" y="1377"/>
                </a:lnTo>
                <a:lnTo>
                  <a:pt x="1097" y="1358"/>
                </a:lnTo>
                <a:lnTo>
                  <a:pt x="1125" y="1337"/>
                </a:lnTo>
                <a:lnTo>
                  <a:pt x="1151" y="1315"/>
                </a:lnTo>
                <a:lnTo>
                  <a:pt x="1177" y="1292"/>
                </a:lnTo>
                <a:lnTo>
                  <a:pt x="1202" y="1267"/>
                </a:lnTo>
                <a:lnTo>
                  <a:pt x="1224" y="1242"/>
                </a:lnTo>
                <a:lnTo>
                  <a:pt x="1247" y="1214"/>
                </a:lnTo>
                <a:lnTo>
                  <a:pt x="1268" y="1186"/>
                </a:lnTo>
                <a:lnTo>
                  <a:pt x="1287" y="1158"/>
                </a:lnTo>
                <a:lnTo>
                  <a:pt x="1305" y="1127"/>
                </a:lnTo>
                <a:lnTo>
                  <a:pt x="1314" y="1112"/>
                </a:lnTo>
                <a:lnTo>
                  <a:pt x="1322" y="1096"/>
                </a:lnTo>
                <a:lnTo>
                  <a:pt x="1331" y="1081"/>
                </a:lnTo>
                <a:lnTo>
                  <a:pt x="1338" y="1064"/>
                </a:lnTo>
                <a:lnTo>
                  <a:pt x="1346" y="1048"/>
                </a:lnTo>
                <a:lnTo>
                  <a:pt x="1352" y="1032"/>
                </a:lnTo>
                <a:lnTo>
                  <a:pt x="1359" y="1014"/>
                </a:lnTo>
                <a:lnTo>
                  <a:pt x="1364" y="998"/>
                </a:lnTo>
                <a:lnTo>
                  <a:pt x="1371" y="980"/>
                </a:lnTo>
                <a:lnTo>
                  <a:pt x="1375" y="964"/>
                </a:lnTo>
                <a:lnTo>
                  <a:pt x="1381" y="946"/>
                </a:lnTo>
                <a:lnTo>
                  <a:pt x="1385" y="928"/>
                </a:lnTo>
                <a:lnTo>
                  <a:pt x="1389" y="911"/>
                </a:lnTo>
                <a:lnTo>
                  <a:pt x="1394" y="891"/>
                </a:lnTo>
                <a:lnTo>
                  <a:pt x="1396" y="874"/>
                </a:lnTo>
                <a:lnTo>
                  <a:pt x="1399" y="856"/>
                </a:lnTo>
                <a:lnTo>
                  <a:pt x="1402" y="837"/>
                </a:lnTo>
                <a:lnTo>
                  <a:pt x="1403" y="819"/>
                </a:lnTo>
                <a:lnTo>
                  <a:pt x="1405" y="800"/>
                </a:lnTo>
                <a:lnTo>
                  <a:pt x="1406" y="780"/>
                </a:lnTo>
                <a:lnTo>
                  <a:pt x="1408" y="761"/>
                </a:lnTo>
                <a:lnTo>
                  <a:pt x="1408" y="74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5762625" y="3292475"/>
            <a:ext cx="438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000" i="1" u="sng">
                <a:solidFill>
                  <a:srgbClr val="3366FF"/>
                </a:solidFill>
                <a:latin typeface="Calibri" pitchFamily="34" charset="0"/>
              </a:rPr>
              <a:t>IDC</a:t>
            </a:r>
            <a:endParaRPr kumimoji="0" lang="en-US" altLang="zh-TW" sz="2400" u="sng">
              <a:latin typeface="Calibri" pitchFamily="34" charset="0"/>
            </a:endParaRPr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6824663" y="3886200"/>
            <a:ext cx="1060450" cy="838200"/>
          </a:xfrm>
          <a:custGeom>
            <a:avLst/>
            <a:gdLst>
              <a:gd name="T0" fmla="*/ 2147483647 w 1754"/>
              <a:gd name="T1" fmla="*/ 2147483647 h 1847"/>
              <a:gd name="T2" fmla="*/ 2147483647 w 1754"/>
              <a:gd name="T3" fmla="*/ 2147483647 h 1847"/>
              <a:gd name="T4" fmla="*/ 2147483647 w 1754"/>
              <a:gd name="T5" fmla="*/ 2147483647 h 1847"/>
              <a:gd name="T6" fmla="*/ 2147483647 w 1754"/>
              <a:gd name="T7" fmla="*/ 2147483647 h 1847"/>
              <a:gd name="T8" fmla="*/ 2147483647 w 1754"/>
              <a:gd name="T9" fmla="*/ 2147483647 h 1847"/>
              <a:gd name="T10" fmla="*/ 2147483647 w 1754"/>
              <a:gd name="T11" fmla="*/ 2147483647 h 1847"/>
              <a:gd name="T12" fmla="*/ 2147483647 w 1754"/>
              <a:gd name="T13" fmla="*/ 2147483647 h 1847"/>
              <a:gd name="T14" fmla="*/ 2147483647 w 1754"/>
              <a:gd name="T15" fmla="*/ 2147483647 h 1847"/>
              <a:gd name="T16" fmla="*/ 2147483647 w 1754"/>
              <a:gd name="T17" fmla="*/ 2147483647 h 1847"/>
              <a:gd name="T18" fmla="*/ 2147483647 w 1754"/>
              <a:gd name="T19" fmla="*/ 2147483647 h 1847"/>
              <a:gd name="T20" fmla="*/ 2147483647 w 1754"/>
              <a:gd name="T21" fmla="*/ 2147483647 h 1847"/>
              <a:gd name="T22" fmla="*/ 2147483647 w 1754"/>
              <a:gd name="T23" fmla="*/ 2147483647 h 1847"/>
              <a:gd name="T24" fmla="*/ 2147483647 w 1754"/>
              <a:gd name="T25" fmla="*/ 0 h 1847"/>
              <a:gd name="T26" fmla="*/ 2147483647 w 1754"/>
              <a:gd name="T27" fmla="*/ 2147483647 h 1847"/>
              <a:gd name="T28" fmla="*/ 2147483647 w 1754"/>
              <a:gd name="T29" fmla="*/ 2147483647 h 1847"/>
              <a:gd name="T30" fmla="*/ 2147483647 w 1754"/>
              <a:gd name="T31" fmla="*/ 2147483647 h 1847"/>
              <a:gd name="T32" fmla="*/ 2147483647 w 1754"/>
              <a:gd name="T33" fmla="*/ 2147483647 h 1847"/>
              <a:gd name="T34" fmla="*/ 2147483647 w 1754"/>
              <a:gd name="T35" fmla="*/ 2147483647 h 1847"/>
              <a:gd name="T36" fmla="*/ 2147483647 w 1754"/>
              <a:gd name="T37" fmla="*/ 2147483647 h 1847"/>
              <a:gd name="T38" fmla="*/ 2147483647 w 1754"/>
              <a:gd name="T39" fmla="*/ 2147483647 h 1847"/>
              <a:gd name="T40" fmla="*/ 2147483647 w 1754"/>
              <a:gd name="T41" fmla="*/ 2147483647 h 1847"/>
              <a:gd name="T42" fmla="*/ 2147483647 w 1754"/>
              <a:gd name="T43" fmla="*/ 2147483647 h 1847"/>
              <a:gd name="T44" fmla="*/ 2147483647 w 1754"/>
              <a:gd name="T45" fmla="*/ 2147483647 h 1847"/>
              <a:gd name="T46" fmla="*/ 2147483647 w 1754"/>
              <a:gd name="T47" fmla="*/ 2147483647 h 1847"/>
              <a:gd name="T48" fmla="*/ 2147483647 w 1754"/>
              <a:gd name="T49" fmla="*/ 2147483647 h 1847"/>
              <a:gd name="T50" fmla="*/ 0 w 1754"/>
              <a:gd name="T51" fmla="*/ 2147483647 h 1847"/>
              <a:gd name="T52" fmla="*/ 2147483647 w 1754"/>
              <a:gd name="T53" fmla="*/ 2147483647 h 1847"/>
              <a:gd name="T54" fmla="*/ 2147483647 w 1754"/>
              <a:gd name="T55" fmla="*/ 2147483647 h 1847"/>
              <a:gd name="T56" fmla="*/ 2147483647 w 1754"/>
              <a:gd name="T57" fmla="*/ 2147483647 h 1847"/>
              <a:gd name="T58" fmla="*/ 2147483647 w 1754"/>
              <a:gd name="T59" fmla="*/ 2147483647 h 1847"/>
              <a:gd name="T60" fmla="*/ 2147483647 w 1754"/>
              <a:gd name="T61" fmla="*/ 2147483647 h 1847"/>
              <a:gd name="T62" fmla="*/ 2147483647 w 1754"/>
              <a:gd name="T63" fmla="*/ 2147483647 h 1847"/>
              <a:gd name="T64" fmla="*/ 2147483647 w 1754"/>
              <a:gd name="T65" fmla="*/ 2147483647 h 1847"/>
              <a:gd name="T66" fmla="*/ 2147483647 w 1754"/>
              <a:gd name="T67" fmla="*/ 2147483647 h 1847"/>
              <a:gd name="T68" fmla="*/ 2147483647 w 1754"/>
              <a:gd name="T69" fmla="*/ 2147483647 h 1847"/>
              <a:gd name="T70" fmla="*/ 2147483647 w 1754"/>
              <a:gd name="T71" fmla="*/ 2147483647 h 1847"/>
              <a:gd name="T72" fmla="*/ 2147483647 w 1754"/>
              <a:gd name="T73" fmla="*/ 2147483647 h 1847"/>
              <a:gd name="T74" fmla="*/ 2147483647 w 1754"/>
              <a:gd name="T75" fmla="*/ 2147483647 h 1847"/>
              <a:gd name="T76" fmla="*/ 2147483647 w 1754"/>
              <a:gd name="T77" fmla="*/ 2147483647 h 1847"/>
              <a:gd name="T78" fmla="*/ 2147483647 w 1754"/>
              <a:gd name="T79" fmla="*/ 2147483647 h 1847"/>
              <a:gd name="T80" fmla="*/ 2147483647 w 1754"/>
              <a:gd name="T81" fmla="*/ 2147483647 h 1847"/>
              <a:gd name="T82" fmla="*/ 2147483647 w 1754"/>
              <a:gd name="T83" fmla="*/ 2147483647 h 1847"/>
              <a:gd name="T84" fmla="*/ 2147483647 w 1754"/>
              <a:gd name="T85" fmla="*/ 2147483647 h 1847"/>
              <a:gd name="T86" fmla="*/ 2147483647 w 1754"/>
              <a:gd name="T87" fmla="*/ 2147483647 h 1847"/>
              <a:gd name="T88" fmla="*/ 2147483647 w 1754"/>
              <a:gd name="T89" fmla="*/ 2147483647 h 1847"/>
              <a:gd name="T90" fmla="*/ 2147483647 w 1754"/>
              <a:gd name="T91" fmla="*/ 2147483647 h 1847"/>
              <a:gd name="T92" fmla="*/ 2147483647 w 1754"/>
              <a:gd name="T93" fmla="*/ 2147483647 h 1847"/>
              <a:gd name="T94" fmla="*/ 2147483647 w 1754"/>
              <a:gd name="T95" fmla="*/ 2147483647 h 1847"/>
              <a:gd name="T96" fmla="*/ 2147483647 w 1754"/>
              <a:gd name="T97" fmla="*/ 2147483647 h 1847"/>
              <a:gd name="T98" fmla="*/ 2147483647 w 1754"/>
              <a:gd name="T99" fmla="*/ 2147483647 h 1847"/>
              <a:gd name="T100" fmla="*/ 2147483647 w 1754"/>
              <a:gd name="T101" fmla="*/ 2147483647 h 18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54"/>
              <a:gd name="T154" fmla="*/ 0 h 1847"/>
              <a:gd name="T155" fmla="*/ 1754 w 1754"/>
              <a:gd name="T156" fmla="*/ 1847 h 184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54" h="1847">
                <a:moveTo>
                  <a:pt x="1754" y="925"/>
                </a:moveTo>
                <a:lnTo>
                  <a:pt x="1753" y="900"/>
                </a:lnTo>
                <a:lnTo>
                  <a:pt x="1753" y="876"/>
                </a:lnTo>
                <a:lnTo>
                  <a:pt x="1751" y="852"/>
                </a:lnTo>
                <a:lnTo>
                  <a:pt x="1748" y="830"/>
                </a:lnTo>
                <a:lnTo>
                  <a:pt x="1746" y="806"/>
                </a:lnTo>
                <a:lnTo>
                  <a:pt x="1743" y="783"/>
                </a:lnTo>
                <a:lnTo>
                  <a:pt x="1740" y="760"/>
                </a:lnTo>
                <a:lnTo>
                  <a:pt x="1736" y="738"/>
                </a:lnTo>
                <a:lnTo>
                  <a:pt x="1730" y="715"/>
                </a:lnTo>
                <a:lnTo>
                  <a:pt x="1726" y="692"/>
                </a:lnTo>
                <a:lnTo>
                  <a:pt x="1720" y="672"/>
                </a:lnTo>
                <a:lnTo>
                  <a:pt x="1713" y="649"/>
                </a:lnTo>
                <a:lnTo>
                  <a:pt x="1708" y="627"/>
                </a:lnTo>
                <a:lnTo>
                  <a:pt x="1701" y="606"/>
                </a:lnTo>
                <a:lnTo>
                  <a:pt x="1692" y="584"/>
                </a:lnTo>
                <a:lnTo>
                  <a:pt x="1684" y="564"/>
                </a:lnTo>
                <a:lnTo>
                  <a:pt x="1675" y="543"/>
                </a:lnTo>
                <a:lnTo>
                  <a:pt x="1667" y="524"/>
                </a:lnTo>
                <a:lnTo>
                  <a:pt x="1657" y="503"/>
                </a:lnTo>
                <a:lnTo>
                  <a:pt x="1647" y="484"/>
                </a:lnTo>
                <a:lnTo>
                  <a:pt x="1638" y="464"/>
                </a:lnTo>
                <a:lnTo>
                  <a:pt x="1626" y="445"/>
                </a:lnTo>
                <a:lnTo>
                  <a:pt x="1615" y="426"/>
                </a:lnTo>
                <a:lnTo>
                  <a:pt x="1604" y="407"/>
                </a:lnTo>
                <a:lnTo>
                  <a:pt x="1591" y="389"/>
                </a:lnTo>
                <a:lnTo>
                  <a:pt x="1579" y="371"/>
                </a:lnTo>
                <a:lnTo>
                  <a:pt x="1566" y="353"/>
                </a:lnTo>
                <a:lnTo>
                  <a:pt x="1552" y="336"/>
                </a:lnTo>
                <a:lnTo>
                  <a:pt x="1540" y="319"/>
                </a:lnTo>
                <a:lnTo>
                  <a:pt x="1526" y="303"/>
                </a:lnTo>
                <a:lnTo>
                  <a:pt x="1512" y="287"/>
                </a:lnTo>
                <a:lnTo>
                  <a:pt x="1496" y="270"/>
                </a:lnTo>
                <a:lnTo>
                  <a:pt x="1481" y="254"/>
                </a:lnTo>
                <a:lnTo>
                  <a:pt x="1465" y="239"/>
                </a:lnTo>
                <a:lnTo>
                  <a:pt x="1450" y="225"/>
                </a:lnTo>
                <a:lnTo>
                  <a:pt x="1435" y="211"/>
                </a:lnTo>
                <a:lnTo>
                  <a:pt x="1418" y="196"/>
                </a:lnTo>
                <a:lnTo>
                  <a:pt x="1401" y="183"/>
                </a:lnTo>
                <a:lnTo>
                  <a:pt x="1384" y="170"/>
                </a:lnTo>
                <a:lnTo>
                  <a:pt x="1366" y="158"/>
                </a:lnTo>
                <a:lnTo>
                  <a:pt x="1349" y="145"/>
                </a:lnTo>
                <a:lnTo>
                  <a:pt x="1331" y="133"/>
                </a:lnTo>
                <a:lnTo>
                  <a:pt x="1313" y="122"/>
                </a:lnTo>
                <a:lnTo>
                  <a:pt x="1294" y="111"/>
                </a:lnTo>
                <a:lnTo>
                  <a:pt x="1275" y="100"/>
                </a:lnTo>
                <a:lnTo>
                  <a:pt x="1257" y="91"/>
                </a:lnTo>
                <a:lnTo>
                  <a:pt x="1237" y="81"/>
                </a:lnTo>
                <a:lnTo>
                  <a:pt x="1217" y="72"/>
                </a:lnTo>
                <a:lnTo>
                  <a:pt x="1198" y="63"/>
                </a:lnTo>
                <a:lnTo>
                  <a:pt x="1178" y="56"/>
                </a:lnTo>
                <a:lnTo>
                  <a:pt x="1157" y="48"/>
                </a:lnTo>
                <a:lnTo>
                  <a:pt x="1136" y="41"/>
                </a:lnTo>
                <a:lnTo>
                  <a:pt x="1117" y="35"/>
                </a:lnTo>
                <a:lnTo>
                  <a:pt x="1096" y="29"/>
                </a:lnTo>
                <a:lnTo>
                  <a:pt x="1075" y="23"/>
                </a:lnTo>
                <a:lnTo>
                  <a:pt x="1054" y="19"/>
                </a:lnTo>
                <a:lnTo>
                  <a:pt x="1031" y="14"/>
                </a:lnTo>
                <a:lnTo>
                  <a:pt x="1010" y="10"/>
                </a:lnTo>
                <a:lnTo>
                  <a:pt x="988" y="7"/>
                </a:lnTo>
                <a:lnTo>
                  <a:pt x="965" y="4"/>
                </a:lnTo>
                <a:lnTo>
                  <a:pt x="944" y="3"/>
                </a:lnTo>
                <a:lnTo>
                  <a:pt x="922" y="1"/>
                </a:lnTo>
                <a:lnTo>
                  <a:pt x="899" y="0"/>
                </a:lnTo>
                <a:lnTo>
                  <a:pt x="876" y="0"/>
                </a:lnTo>
                <a:lnTo>
                  <a:pt x="853" y="0"/>
                </a:lnTo>
                <a:lnTo>
                  <a:pt x="831" y="1"/>
                </a:lnTo>
                <a:lnTo>
                  <a:pt x="808" y="3"/>
                </a:lnTo>
                <a:lnTo>
                  <a:pt x="787" y="4"/>
                </a:lnTo>
                <a:lnTo>
                  <a:pt x="765" y="7"/>
                </a:lnTo>
                <a:lnTo>
                  <a:pt x="743" y="10"/>
                </a:lnTo>
                <a:lnTo>
                  <a:pt x="722" y="14"/>
                </a:lnTo>
                <a:lnTo>
                  <a:pt x="699" y="19"/>
                </a:lnTo>
                <a:lnTo>
                  <a:pt x="678" y="23"/>
                </a:lnTo>
                <a:lnTo>
                  <a:pt x="657" y="29"/>
                </a:lnTo>
                <a:lnTo>
                  <a:pt x="636" y="35"/>
                </a:lnTo>
                <a:lnTo>
                  <a:pt x="615" y="41"/>
                </a:lnTo>
                <a:lnTo>
                  <a:pt x="595" y="48"/>
                </a:lnTo>
                <a:lnTo>
                  <a:pt x="574" y="56"/>
                </a:lnTo>
                <a:lnTo>
                  <a:pt x="555" y="63"/>
                </a:lnTo>
                <a:lnTo>
                  <a:pt x="535" y="72"/>
                </a:lnTo>
                <a:lnTo>
                  <a:pt x="516" y="81"/>
                </a:lnTo>
                <a:lnTo>
                  <a:pt x="496" y="91"/>
                </a:lnTo>
                <a:lnTo>
                  <a:pt x="478" y="100"/>
                </a:lnTo>
                <a:lnTo>
                  <a:pt x="458" y="111"/>
                </a:lnTo>
                <a:lnTo>
                  <a:pt x="440" y="122"/>
                </a:lnTo>
                <a:lnTo>
                  <a:pt x="422" y="133"/>
                </a:lnTo>
                <a:lnTo>
                  <a:pt x="404" y="145"/>
                </a:lnTo>
                <a:lnTo>
                  <a:pt x="387" y="158"/>
                </a:lnTo>
                <a:lnTo>
                  <a:pt x="369" y="170"/>
                </a:lnTo>
                <a:lnTo>
                  <a:pt x="352" y="183"/>
                </a:lnTo>
                <a:lnTo>
                  <a:pt x="335" y="196"/>
                </a:lnTo>
                <a:lnTo>
                  <a:pt x="320" y="211"/>
                </a:lnTo>
                <a:lnTo>
                  <a:pt x="303" y="225"/>
                </a:lnTo>
                <a:lnTo>
                  <a:pt x="287" y="239"/>
                </a:lnTo>
                <a:lnTo>
                  <a:pt x="272" y="254"/>
                </a:lnTo>
                <a:lnTo>
                  <a:pt x="257" y="270"/>
                </a:lnTo>
                <a:lnTo>
                  <a:pt x="243" y="287"/>
                </a:lnTo>
                <a:lnTo>
                  <a:pt x="227" y="303"/>
                </a:lnTo>
                <a:lnTo>
                  <a:pt x="214" y="319"/>
                </a:lnTo>
                <a:lnTo>
                  <a:pt x="200" y="336"/>
                </a:lnTo>
                <a:lnTo>
                  <a:pt x="186" y="353"/>
                </a:lnTo>
                <a:lnTo>
                  <a:pt x="174" y="371"/>
                </a:lnTo>
                <a:lnTo>
                  <a:pt x="161" y="389"/>
                </a:lnTo>
                <a:lnTo>
                  <a:pt x="150" y="407"/>
                </a:lnTo>
                <a:lnTo>
                  <a:pt x="139" y="426"/>
                </a:lnTo>
                <a:lnTo>
                  <a:pt x="128" y="445"/>
                </a:lnTo>
                <a:lnTo>
                  <a:pt x="116" y="464"/>
                </a:lnTo>
                <a:lnTo>
                  <a:pt x="105" y="484"/>
                </a:lnTo>
                <a:lnTo>
                  <a:pt x="95" y="503"/>
                </a:lnTo>
                <a:lnTo>
                  <a:pt x="87" y="524"/>
                </a:lnTo>
                <a:lnTo>
                  <a:pt x="77" y="543"/>
                </a:lnTo>
                <a:lnTo>
                  <a:pt x="69" y="564"/>
                </a:lnTo>
                <a:lnTo>
                  <a:pt x="60" y="584"/>
                </a:lnTo>
                <a:lnTo>
                  <a:pt x="53" y="606"/>
                </a:lnTo>
                <a:lnTo>
                  <a:pt x="46" y="627"/>
                </a:lnTo>
                <a:lnTo>
                  <a:pt x="39" y="649"/>
                </a:lnTo>
                <a:lnTo>
                  <a:pt x="34" y="672"/>
                </a:lnTo>
                <a:lnTo>
                  <a:pt x="28" y="692"/>
                </a:lnTo>
                <a:lnTo>
                  <a:pt x="23" y="715"/>
                </a:lnTo>
                <a:lnTo>
                  <a:pt x="18" y="738"/>
                </a:lnTo>
                <a:lnTo>
                  <a:pt x="14" y="760"/>
                </a:lnTo>
                <a:lnTo>
                  <a:pt x="10" y="783"/>
                </a:lnTo>
                <a:lnTo>
                  <a:pt x="7" y="806"/>
                </a:lnTo>
                <a:lnTo>
                  <a:pt x="4" y="830"/>
                </a:lnTo>
                <a:lnTo>
                  <a:pt x="3" y="852"/>
                </a:lnTo>
                <a:lnTo>
                  <a:pt x="2" y="876"/>
                </a:lnTo>
                <a:lnTo>
                  <a:pt x="0" y="900"/>
                </a:lnTo>
                <a:lnTo>
                  <a:pt x="0" y="925"/>
                </a:lnTo>
                <a:lnTo>
                  <a:pt x="0" y="948"/>
                </a:lnTo>
                <a:lnTo>
                  <a:pt x="2" y="972"/>
                </a:lnTo>
                <a:lnTo>
                  <a:pt x="3" y="996"/>
                </a:lnTo>
                <a:lnTo>
                  <a:pt x="4" y="1018"/>
                </a:lnTo>
                <a:lnTo>
                  <a:pt x="7" y="1042"/>
                </a:lnTo>
                <a:lnTo>
                  <a:pt x="10" y="1065"/>
                </a:lnTo>
                <a:lnTo>
                  <a:pt x="14" y="1088"/>
                </a:lnTo>
                <a:lnTo>
                  <a:pt x="18" y="1110"/>
                </a:lnTo>
                <a:lnTo>
                  <a:pt x="23" y="1132"/>
                </a:lnTo>
                <a:lnTo>
                  <a:pt x="28" y="1154"/>
                </a:lnTo>
                <a:lnTo>
                  <a:pt x="34" y="1176"/>
                </a:lnTo>
                <a:lnTo>
                  <a:pt x="39" y="1199"/>
                </a:lnTo>
                <a:lnTo>
                  <a:pt x="46" y="1221"/>
                </a:lnTo>
                <a:lnTo>
                  <a:pt x="53" y="1241"/>
                </a:lnTo>
                <a:lnTo>
                  <a:pt x="60" y="1262"/>
                </a:lnTo>
                <a:lnTo>
                  <a:pt x="69" y="1283"/>
                </a:lnTo>
                <a:lnTo>
                  <a:pt x="77" y="1304"/>
                </a:lnTo>
                <a:lnTo>
                  <a:pt x="87" y="1324"/>
                </a:lnTo>
                <a:lnTo>
                  <a:pt x="95" y="1345"/>
                </a:lnTo>
                <a:lnTo>
                  <a:pt x="107" y="1364"/>
                </a:lnTo>
                <a:lnTo>
                  <a:pt x="116" y="1384"/>
                </a:lnTo>
                <a:lnTo>
                  <a:pt x="128" y="1403"/>
                </a:lnTo>
                <a:lnTo>
                  <a:pt x="139" y="1422"/>
                </a:lnTo>
                <a:lnTo>
                  <a:pt x="150" y="1440"/>
                </a:lnTo>
                <a:lnTo>
                  <a:pt x="161" y="1459"/>
                </a:lnTo>
                <a:lnTo>
                  <a:pt x="174" y="1477"/>
                </a:lnTo>
                <a:lnTo>
                  <a:pt x="186" y="1495"/>
                </a:lnTo>
                <a:lnTo>
                  <a:pt x="200" y="1511"/>
                </a:lnTo>
                <a:lnTo>
                  <a:pt x="214" y="1529"/>
                </a:lnTo>
                <a:lnTo>
                  <a:pt x="227" y="1545"/>
                </a:lnTo>
                <a:lnTo>
                  <a:pt x="243" y="1561"/>
                </a:lnTo>
                <a:lnTo>
                  <a:pt x="257" y="1577"/>
                </a:lnTo>
                <a:lnTo>
                  <a:pt x="272" y="1592"/>
                </a:lnTo>
                <a:lnTo>
                  <a:pt x="287" y="1607"/>
                </a:lnTo>
                <a:lnTo>
                  <a:pt x="303" y="1622"/>
                </a:lnTo>
                <a:lnTo>
                  <a:pt x="320" y="1637"/>
                </a:lnTo>
                <a:lnTo>
                  <a:pt x="335" y="1650"/>
                </a:lnTo>
                <a:lnTo>
                  <a:pt x="352" y="1663"/>
                </a:lnTo>
                <a:lnTo>
                  <a:pt x="369" y="1677"/>
                </a:lnTo>
                <a:lnTo>
                  <a:pt x="387" y="1690"/>
                </a:lnTo>
                <a:lnTo>
                  <a:pt x="404" y="1702"/>
                </a:lnTo>
                <a:lnTo>
                  <a:pt x="422" y="1714"/>
                </a:lnTo>
                <a:lnTo>
                  <a:pt x="440" y="1725"/>
                </a:lnTo>
                <a:lnTo>
                  <a:pt x="458" y="1736"/>
                </a:lnTo>
                <a:lnTo>
                  <a:pt x="478" y="1746"/>
                </a:lnTo>
                <a:lnTo>
                  <a:pt x="496" y="1757"/>
                </a:lnTo>
                <a:lnTo>
                  <a:pt x="516" y="1765"/>
                </a:lnTo>
                <a:lnTo>
                  <a:pt x="535" y="1774"/>
                </a:lnTo>
                <a:lnTo>
                  <a:pt x="555" y="1783"/>
                </a:lnTo>
                <a:lnTo>
                  <a:pt x="574" y="1792"/>
                </a:lnTo>
                <a:lnTo>
                  <a:pt x="595" y="1799"/>
                </a:lnTo>
                <a:lnTo>
                  <a:pt x="615" y="1805"/>
                </a:lnTo>
                <a:lnTo>
                  <a:pt x="636" y="1813"/>
                </a:lnTo>
                <a:lnTo>
                  <a:pt x="657" y="1819"/>
                </a:lnTo>
                <a:lnTo>
                  <a:pt x="678" y="1823"/>
                </a:lnTo>
                <a:lnTo>
                  <a:pt x="699" y="1829"/>
                </a:lnTo>
                <a:lnTo>
                  <a:pt x="722" y="1834"/>
                </a:lnTo>
                <a:lnTo>
                  <a:pt x="743" y="1837"/>
                </a:lnTo>
                <a:lnTo>
                  <a:pt x="765" y="1839"/>
                </a:lnTo>
                <a:lnTo>
                  <a:pt x="786" y="1842"/>
                </a:lnTo>
                <a:lnTo>
                  <a:pt x="808" y="1845"/>
                </a:lnTo>
                <a:lnTo>
                  <a:pt x="831" y="1847"/>
                </a:lnTo>
                <a:lnTo>
                  <a:pt x="853" y="1847"/>
                </a:lnTo>
                <a:lnTo>
                  <a:pt x="876" y="1847"/>
                </a:lnTo>
                <a:lnTo>
                  <a:pt x="899" y="1847"/>
                </a:lnTo>
                <a:lnTo>
                  <a:pt x="922" y="1847"/>
                </a:lnTo>
                <a:lnTo>
                  <a:pt x="944" y="1845"/>
                </a:lnTo>
                <a:lnTo>
                  <a:pt x="965" y="1842"/>
                </a:lnTo>
                <a:lnTo>
                  <a:pt x="988" y="1841"/>
                </a:lnTo>
                <a:lnTo>
                  <a:pt x="1010" y="1837"/>
                </a:lnTo>
                <a:lnTo>
                  <a:pt x="1031" y="1834"/>
                </a:lnTo>
                <a:lnTo>
                  <a:pt x="1054" y="1829"/>
                </a:lnTo>
                <a:lnTo>
                  <a:pt x="1075" y="1825"/>
                </a:lnTo>
                <a:lnTo>
                  <a:pt x="1096" y="1819"/>
                </a:lnTo>
                <a:lnTo>
                  <a:pt x="1117" y="1813"/>
                </a:lnTo>
                <a:lnTo>
                  <a:pt x="1138" y="1805"/>
                </a:lnTo>
                <a:lnTo>
                  <a:pt x="1157" y="1799"/>
                </a:lnTo>
                <a:lnTo>
                  <a:pt x="1178" y="1792"/>
                </a:lnTo>
                <a:lnTo>
                  <a:pt x="1198" y="1783"/>
                </a:lnTo>
                <a:lnTo>
                  <a:pt x="1217" y="1774"/>
                </a:lnTo>
                <a:lnTo>
                  <a:pt x="1237" y="1765"/>
                </a:lnTo>
                <a:lnTo>
                  <a:pt x="1257" y="1757"/>
                </a:lnTo>
                <a:lnTo>
                  <a:pt x="1275" y="1746"/>
                </a:lnTo>
                <a:lnTo>
                  <a:pt x="1294" y="1736"/>
                </a:lnTo>
                <a:lnTo>
                  <a:pt x="1313" y="1725"/>
                </a:lnTo>
                <a:lnTo>
                  <a:pt x="1331" y="1714"/>
                </a:lnTo>
                <a:lnTo>
                  <a:pt x="1349" y="1702"/>
                </a:lnTo>
                <a:lnTo>
                  <a:pt x="1366" y="1690"/>
                </a:lnTo>
                <a:lnTo>
                  <a:pt x="1384" y="1677"/>
                </a:lnTo>
                <a:lnTo>
                  <a:pt x="1401" y="1665"/>
                </a:lnTo>
                <a:lnTo>
                  <a:pt x="1418" y="1650"/>
                </a:lnTo>
                <a:lnTo>
                  <a:pt x="1435" y="1637"/>
                </a:lnTo>
                <a:lnTo>
                  <a:pt x="1450" y="1622"/>
                </a:lnTo>
                <a:lnTo>
                  <a:pt x="1465" y="1607"/>
                </a:lnTo>
                <a:lnTo>
                  <a:pt x="1481" y="1592"/>
                </a:lnTo>
                <a:lnTo>
                  <a:pt x="1496" y="1577"/>
                </a:lnTo>
                <a:lnTo>
                  <a:pt x="1512" y="1561"/>
                </a:lnTo>
                <a:lnTo>
                  <a:pt x="1526" y="1545"/>
                </a:lnTo>
                <a:lnTo>
                  <a:pt x="1540" y="1529"/>
                </a:lnTo>
                <a:lnTo>
                  <a:pt x="1552" y="1511"/>
                </a:lnTo>
                <a:lnTo>
                  <a:pt x="1566" y="1495"/>
                </a:lnTo>
                <a:lnTo>
                  <a:pt x="1579" y="1477"/>
                </a:lnTo>
                <a:lnTo>
                  <a:pt x="1591" y="1459"/>
                </a:lnTo>
                <a:lnTo>
                  <a:pt x="1604" y="1440"/>
                </a:lnTo>
                <a:lnTo>
                  <a:pt x="1615" y="1422"/>
                </a:lnTo>
                <a:lnTo>
                  <a:pt x="1626" y="1403"/>
                </a:lnTo>
                <a:lnTo>
                  <a:pt x="1638" y="1384"/>
                </a:lnTo>
                <a:lnTo>
                  <a:pt x="1647" y="1364"/>
                </a:lnTo>
                <a:lnTo>
                  <a:pt x="1657" y="1345"/>
                </a:lnTo>
                <a:lnTo>
                  <a:pt x="1667" y="1324"/>
                </a:lnTo>
                <a:lnTo>
                  <a:pt x="1675" y="1304"/>
                </a:lnTo>
                <a:lnTo>
                  <a:pt x="1684" y="1283"/>
                </a:lnTo>
                <a:lnTo>
                  <a:pt x="1692" y="1262"/>
                </a:lnTo>
                <a:lnTo>
                  <a:pt x="1699" y="1241"/>
                </a:lnTo>
                <a:lnTo>
                  <a:pt x="1708" y="1221"/>
                </a:lnTo>
                <a:lnTo>
                  <a:pt x="1713" y="1199"/>
                </a:lnTo>
                <a:lnTo>
                  <a:pt x="1720" y="1176"/>
                </a:lnTo>
                <a:lnTo>
                  <a:pt x="1726" y="1154"/>
                </a:lnTo>
                <a:lnTo>
                  <a:pt x="1730" y="1132"/>
                </a:lnTo>
                <a:lnTo>
                  <a:pt x="1736" y="1110"/>
                </a:lnTo>
                <a:lnTo>
                  <a:pt x="1740" y="1088"/>
                </a:lnTo>
                <a:lnTo>
                  <a:pt x="1743" y="1064"/>
                </a:lnTo>
                <a:lnTo>
                  <a:pt x="1746" y="1042"/>
                </a:lnTo>
                <a:lnTo>
                  <a:pt x="1748" y="1018"/>
                </a:lnTo>
                <a:lnTo>
                  <a:pt x="1751" y="994"/>
                </a:lnTo>
                <a:lnTo>
                  <a:pt x="1753" y="972"/>
                </a:lnTo>
                <a:lnTo>
                  <a:pt x="1753" y="948"/>
                </a:lnTo>
                <a:lnTo>
                  <a:pt x="1753" y="923"/>
                </a:lnTo>
                <a:lnTo>
                  <a:pt x="1754" y="92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6910388" y="4041775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500" i="1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t>NHI local offices</a:t>
            </a:r>
            <a:endParaRPr kumimoji="0" lang="en-US" altLang="zh-TW" sz="2400">
              <a:latin typeface="Calibri" pitchFamily="34" charset="0"/>
            </a:endParaRPr>
          </a:p>
        </p:txBody>
      </p:sp>
      <p:sp>
        <p:nvSpPr>
          <p:cNvPr id="18448" name="Freeform 16"/>
          <p:cNvSpPr>
            <a:spLocks/>
          </p:cNvSpPr>
          <p:nvPr/>
        </p:nvSpPr>
        <p:spPr bwMode="auto">
          <a:xfrm>
            <a:off x="6910388" y="2552700"/>
            <a:ext cx="1117600" cy="876300"/>
          </a:xfrm>
          <a:custGeom>
            <a:avLst/>
            <a:gdLst>
              <a:gd name="T0" fmla="*/ 2147483647 w 1594"/>
              <a:gd name="T1" fmla="*/ 2147483647 h 1679"/>
              <a:gd name="T2" fmla="*/ 2147483647 w 1594"/>
              <a:gd name="T3" fmla="*/ 2147483647 h 1679"/>
              <a:gd name="T4" fmla="*/ 2147483647 w 1594"/>
              <a:gd name="T5" fmla="*/ 2147483647 h 1679"/>
              <a:gd name="T6" fmla="*/ 2147483647 w 1594"/>
              <a:gd name="T7" fmla="*/ 2147483647 h 1679"/>
              <a:gd name="T8" fmla="*/ 2147483647 w 1594"/>
              <a:gd name="T9" fmla="*/ 2147483647 h 1679"/>
              <a:gd name="T10" fmla="*/ 2147483647 w 1594"/>
              <a:gd name="T11" fmla="*/ 2147483647 h 1679"/>
              <a:gd name="T12" fmla="*/ 2147483647 w 1594"/>
              <a:gd name="T13" fmla="*/ 2147483647 h 1679"/>
              <a:gd name="T14" fmla="*/ 2147483647 w 1594"/>
              <a:gd name="T15" fmla="*/ 2147483647 h 1679"/>
              <a:gd name="T16" fmla="*/ 2147483647 w 1594"/>
              <a:gd name="T17" fmla="*/ 2147483647 h 1679"/>
              <a:gd name="T18" fmla="*/ 2147483647 w 1594"/>
              <a:gd name="T19" fmla="*/ 2147483647 h 1679"/>
              <a:gd name="T20" fmla="*/ 2147483647 w 1594"/>
              <a:gd name="T21" fmla="*/ 2147483647 h 1679"/>
              <a:gd name="T22" fmla="*/ 2147483647 w 1594"/>
              <a:gd name="T23" fmla="*/ 2147483647 h 1679"/>
              <a:gd name="T24" fmla="*/ 2147483647 w 1594"/>
              <a:gd name="T25" fmla="*/ 2147483647 h 1679"/>
              <a:gd name="T26" fmla="*/ 2147483647 w 1594"/>
              <a:gd name="T27" fmla="*/ 2147483647 h 1679"/>
              <a:gd name="T28" fmla="*/ 2147483647 w 1594"/>
              <a:gd name="T29" fmla="*/ 0 h 1679"/>
              <a:gd name="T30" fmla="*/ 2147483647 w 1594"/>
              <a:gd name="T31" fmla="*/ 2147483647 h 1679"/>
              <a:gd name="T32" fmla="*/ 2147483647 w 1594"/>
              <a:gd name="T33" fmla="*/ 2147483647 h 1679"/>
              <a:gd name="T34" fmla="*/ 2147483647 w 1594"/>
              <a:gd name="T35" fmla="*/ 2147483647 h 1679"/>
              <a:gd name="T36" fmla="*/ 2147483647 w 1594"/>
              <a:gd name="T37" fmla="*/ 2147483647 h 1679"/>
              <a:gd name="T38" fmla="*/ 2147483647 w 1594"/>
              <a:gd name="T39" fmla="*/ 2147483647 h 1679"/>
              <a:gd name="T40" fmla="*/ 2147483647 w 1594"/>
              <a:gd name="T41" fmla="*/ 2147483647 h 1679"/>
              <a:gd name="T42" fmla="*/ 2147483647 w 1594"/>
              <a:gd name="T43" fmla="*/ 2147483647 h 1679"/>
              <a:gd name="T44" fmla="*/ 2147483647 w 1594"/>
              <a:gd name="T45" fmla="*/ 2147483647 h 1679"/>
              <a:gd name="T46" fmla="*/ 2147483647 w 1594"/>
              <a:gd name="T47" fmla="*/ 2147483647 h 1679"/>
              <a:gd name="T48" fmla="*/ 2147483647 w 1594"/>
              <a:gd name="T49" fmla="*/ 2147483647 h 1679"/>
              <a:gd name="T50" fmla="*/ 2147483647 w 1594"/>
              <a:gd name="T51" fmla="*/ 2147483647 h 1679"/>
              <a:gd name="T52" fmla="*/ 2147483647 w 1594"/>
              <a:gd name="T53" fmla="*/ 2147483647 h 1679"/>
              <a:gd name="T54" fmla="*/ 2147483647 w 1594"/>
              <a:gd name="T55" fmla="*/ 2147483647 h 1679"/>
              <a:gd name="T56" fmla="*/ 2147483647 w 1594"/>
              <a:gd name="T57" fmla="*/ 2147483647 h 1679"/>
              <a:gd name="T58" fmla="*/ 0 w 1594"/>
              <a:gd name="T59" fmla="*/ 2147483647 h 1679"/>
              <a:gd name="T60" fmla="*/ 2147483647 w 1594"/>
              <a:gd name="T61" fmla="*/ 2147483647 h 1679"/>
              <a:gd name="T62" fmla="*/ 2147483647 w 1594"/>
              <a:gd name="T63" fmla="*/ 2147483647 h 1679"/>
              <a:gd name="T64" fmla="*/ 2147483647 w 1594"/>
              <a:gd name="T65" fmla="*/ 2147483647 h 1679"/>
              <a:gd name="T66" fmla="*/ 2147483647 w 1594"/>
              <a:gd name="T67" fmla="*/ 2147483647 h 1679"/>
              <a:gd name="T68" fmla="*/ 2147483647 w 1594"/>
              <a:gd name="T69" fmla="*/ 2147483647 h 1679"/>
              <a:gd name="T70" fmla="*/ 2147483647 w 1594"/>
              <a:gd name="T71" fmla="*/ 2147483647 h 1679"/>
              <a:gd name="T72" fmla="*/ 2147483647 w 1594"/>
              <a:gd name="T73" fmla="*/ 2147483647 h 1679"/>
              <a:gd name="T74" fmla="*/ 2147483647 w 1594"/>
              <a:gd name="T75" fmla="*/ 2147483647 h 1679"/>
              <a:gd name="T76" fmla="*/ 2147483647 w 1594"/>
              <a:gd name="T77" fmla="*/ 2147483647 h 1679"/>
              <a:gd name="T78" fmla="*/ 2147483647 w 1594"/>
              <a:gd name="T79" fmla="*/ 2147483647 h 1679"/>
              <a:gd name="T80" fmla="*/ 2147483647 w 1594"/>
              <a:gd name="T81" fmla="*/ 2147483647 h 1679"/>
              <a:gd name="T82" fmla="*/ 2147483647 w 1594"/>
              <a:gd name="T83" fmla="*/ 2147483647 h 1679"/>
              <a:gd name="T84" fmla="*/ 2147483647 w 1594"/>
              <a:gd name="T85" fmla="*/ 2147483647 h 1679"/>
              <a:gd name="T86" fmla="*/ 2147483647 w 1594"/>
              <a:gd name="T87" fmla="*/ 2147483647 h 1679"/>
              <a:gd name="T88" fmla="*/ 2147483647 w 1594"/>
              <a:gd name="T89" fmla="*/ 2147483647 h 1679"/>
              <a:gd name="T90" fmla="*/ 2147483647 w 1594"/>
              <a:gd name="T91" fmla="*/ 2147483647 h 1679"/>
              <a:gd name="T92" fmla="*/ 2147483647 w 1594"/>
              <a:gd name="T93" fmla="*/ 2147483647 h 1679"/>
              <a:gd name="T94" fmla="*/ 2147483647 w 1594"/>
              <a:gd name="T95" fmla="*/ 2147483647 h 1679"/>
              <a:gd name="T96" fmla="*/ 2147483647 w 1594"/>
              <a:gd name="T97" fmla="*/ 2147483647 h 1679"/>
              <a:gd name="T98" fmla="*/ 2147483647 w 1594"/>
              <a:gd name="T99" fmla="*/ 2147483647 h 1679"/>
              <a:gd name="T100" fmla="*/ 2147483647 w 1594"/>
              <a:gd name="T101" fmla="*/ 2147483647 h 1679"/>
              <a:gd name="T102" fmla="*/ 2147483647 w 1594"/>
              <a:gd name="T103" fmla="*/ 2147483647 h 1679"/>
              <a:gd name="T104" fmla="*/ 2147483647 w 1594"/>
              <a:gd name="T105" fmla="*/ 2147483647 h 1679"/>
              <a:gd name="T106" fmla="*/ 2147483647 w 1594"/>
              <a:gd name="T107" fmla="*/ 2147483647 h 1679"/>
              <a:gd name="T108" fmla="*/ 2147483647 w 1594"/>
              <a:gd name="T109" fmla="*/ 2147483647 h 1679"/>
              <a:gd name="T110" fmla="*/ 2147483647 w 1594"/>
              <a:gd name="T111" fmla="*/ 2147483647 h 1679"/>
              <a:gd name="T112" fmla="*/ 2147483647 w 1594"/>
              <a:gd name="T113" fmla="*/ 2147483647 h 1679"/>
              <a:gd name="T114" fmla="*/ 2147483647 w 1594"/>
              <a:gd name="T115" fmla="*/ 2147483647 h 1679"/>
              <a:gd name="T116" fmla="*/ 2147483647 w 1594"/>
              <a:gd name="T117" fmla="*/ 2147483647 h 1679"/>
              <a:gd name="T118" fmla="*/ 2147483647 w 1594"/>
              <a:gd name="T119" fmla="*/ 2147483647 h 16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594"/>
              <a:gd name="T181" fmla="*/ 0 h 1679"/>
              <a:gd name="T182" fmla="*/ 1594 w 1594"/>
              <a:gd name="T183" fmla="*/ 1679 h 16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594" h="1679">
                <a:moveTo>
                  <a:pt x="1594" y="840"/>
                </a:moveTo>
                <a:lnTo>
                  <a:pt x="1593" y="817"/>
                </a:lnTo>
                <a:lnTo>
                  <a:pt x="1593" y="797"/>
                </a:lnTo>
                <a:lnTo>
                  <a:pt x="1591" y="774"/>
                </a:lnTo>
                <a:lnTo>
                  <a:pt x="1590" y="754"/>
                </a:lnTo>
                <a:lnTo>
                  <a:pt x="1587" y="733"/>
                </a:lnTo>
                <a:lnTo>
                  <a:pt x="1584" y="712"/>
                </a:lnTo>
                <a:lnTo>
                  <a:pt x="1581" y="691"/>
                </a:lnTo>
                <a:lnTo>
                  <a:pt x="1577" y="671"/>
                </a:lnTo>
                <a:lnTo>
                  <a:pt x="1573" y="650"/>
                </a:lnTo>
                <a:lnTo>
                  <a:pt x="1569" y="629"/>
                </a:lnTo>
                <a:lnTo>
                  <a:pt x="1563" y="610"/>
                </a:lnTo>
                <a:lnTo>
                  <a:pt x="1557" y="589"/>
                </a:lnTo>
                <a:lnTo>
                  <a:pt x="1552" y="570"/>
                </a:lnTo>
                <a:lnTo>
                  <a:pt x="1545" y="551"/>
                </a:lnTo>
                <a:lnTo>
                  <a:pt x="1538" y="532"/>
                </a:lnTo>
                <a:lnTo>
                  <a:pt x="1531" y="512"/>
                </a:lnTo>
                <a:lnTo>
                  <a:pt x="1522" y="495"/>
                </a:lnTo>
                <a:lnTo>
                  <a:pt x="1514" y="475"/>
                </a:lnTo>
                <a:lnTo>
                  <a:pt x="1506" y="458"/>
                </a:lnTo>
                <a:lnTo>
                  <a:pt x="1497" y="440"/>
                </a:lnTo>
                <a:lnTo>
                  <a:pt x="1487" y="422"/>
                </a:lnTo>
                <a:lnTo>
                  <a:pt x="1478" y="404"/>
                </a:lnTo>
                <a:lnTo>
                  <a:pt x="1468" y="387"/>
                </a:lnTo>
                <a:lnTo>
                  <a:pt x="1457" y="370"/>
                </a:lnTo>
                <a:lnTo>
                  <a:pt x="1445" y="354"/>
                </a:lnTo>
                <a:lnTo>
                  <a:pt x="1434" y="338"/>
                </a:lnTo>
                <a:lnTo>
                  <a:pt x="1423" y="321"/>
                </a:lnTo>
                <a:lnTo>
                  <a:pt x="1412" y="305"/>
                </a:lnTo>
                <a:lnTo>
                  <a:pt x="1387" y="276"/>
                </a:lnTo>
                <a:lnTo>
                  <a:pt x="1360" y="246"/>
                </a:lnTo>
                <a:lnTo>
                  <a:pt x="1332" y="218"/>
                </a:lnTo>
                <a:lnTo>
                  <a:pt x="1303" y="191"/>
                </a:lnTo>
                <a:lnTo>
                  <a:pt x="1289" y="179"/>
                </a:lnTo>
                <a:lnTo>
                  <a:pt x="1273" y="166"/>
                </a:lnTo>
                <a:lnTo>
                  <a:pt x="1258" y="154"/>
                </a:lnTo>
                <a:lnTo>
                  <a:pt x="1242" y="144"/>
                </a:lnTo>
                <a:lnTo>
                  <a:pt x="1226" y="132"/>
                </a:lnTo>
                <a:lnTo>
                  <a:pt x="1209" y="122"/>
                </a:lnTo>
                <a:lnTo>
                  <a:pt x="1193" y="111"/>
                </a:lnTo>
                <a:lnTo>
                  <a:pt x="1176" y="101"/>
                </a:lnTo>
                <a:lnTo>
                  <a:pt x="1158" y="92"/>
                </a:lnTo>
                <a:lnTo>
                  <a:pt x="1141" y="83"/>
                </a:lnTo>
                <a:lnTo>
                  <a:pt x="1125" y="74"/>
                </a:lnTo>
                <a:lnTo>
                  <a:pt x="1106" y="65"/>
                </a:lnTo>
                <a:lnTo>
                  <a:pt x="1088" y="58"/>
                </a:lnTo>
                <a:lnTo>
                  <a:pt x="1070" y="51"/>
                </a:lnTo>
                <a:lnTo>
                  <a:pt x="1052" y="43"/>
                </a:lnTo>
                <a:lnTo>
                  <a:pt x="1034" y="37"/>
                </a:lnTo>
                <a:lnTo>
                  <a:pt x="1014" y="31"/>
                </a:lnTo>
                <a:lnTo>
                  <a:pt x="996" y="25"/>
                </a:lnTo>
                <a:lnTo>
                  <a:pt x="976" y="21"/>
                </a:lnTo>
                <a:lnTo>
                  <a:pt x="957" y="17"/>
                </a:lnTo>
                <a:lnTo>
                  <a:pt x="937" y="12"/>
                </a:lnTo>
                <a:lnTo>
                  <a:pt x="917" y="9"/>
                </a:lnTo>
                <a:lnTo>
                  <a:pt x="898" y="6"/>
                </a:lnTo>
                <a:lnTo>
                  <a:pt x="878" y="3"/>
                </a:lnTo>
                <a:lnTo>
                  <a:pt x="857" y="2"/>
                </a:lnTo>
                <a:lnTo>
                  <a:pt x="838" y="0"/>
                </a:lnTo>
                <a:lnTo>
                  <a:pt x="817" y="0"/>
                </a:lnTo>
                <a:lnTo>
                  <a:pt x="797" y="0"/>
                </a:lnTo>
                <a:lnTo>
                  <a:pt x="776" y="0"/>
                </a:lnTo>
                <a:lnTo>
                  <a:pt x="755" y="0"/>
                </a:lnTo>
                <a:lnTo>
                  <a:pt x="735" y="2"/>
                </a:lnTo>
                <a:lnTo>
                  <a:pt x="714" y="3"/>
                </a:lnTo>
                <a:lnTo>
                  <a:pt x="695" y="6"/>
                </a:lnTo>
                <a:lnTo>
                  <a:pt x="675" y="9"/>
                </a:lnTo>
                <a:lnTo>
                  <a:pt x="655" y="12"/>
                </a:lnTo>
                <a:lnTo>
                  <a:pt x="636" y="17"/>
                </a:lnTo>
                <a:lnTo>
                  <a:pt x="616" y="21"/>
                </a:lnTo>
                <a:lnTo>
                  <a:pt x="597" y="25"/>
                </a:lnTo>
                <a:lnTo>
                  <a:pt x="578" y="31"/>
                </a:lnTo>
                <a:lnTo>
                  <a:pt x="559" y="37"/>
                </a:lnTo>
                <a:lnTo>
                  <a:pt x="541" y="43"/>
                </a:lnTo>
                <a:lnTo>
                  <a:pt x="522" y="51"/>
                </a:lnTo>
                <a:lnTo>
                  <a:pt x="504" y="58"/>
                </a:lnTo>
                <a:lnTo>
                  <a:pt x="486" y="65"/>
                </a:lnTo>
                <a:lnTo>
                  <a:pt x="468" y="74"/>
                </a:lnTo>
                <a:lnTo>
                  <a:pt x="451" y="83"/>
                </a:lnTo>
                <a:lnTo>
                  <a:pt x="434" y="92"/>
                </a:lnTo>
                <a:lnTo>
                  <a:pt x="416" y="101"/>
                </a:lnTo>
                <a:lnTo>
                  <a:pt x="399" y="111"/>
                </a:lnTo>
                <a:lnTo>
                  <a:pt x="384" y="122"/>
                </a:lnTo>
                <a:lnTo>
                  <a:pt x="367" y="132"/>
                </a:lnTo>
                <a:lnTo>
                  <a:pt x="350" y="144"/>
                </a:lnTo>
                <a:lnTo>
                  <a:pt x="335" y="154"/>
                </a:lnTo>
                <a:lnTo>
                  <a:pt x="319" y="166"/>
                </a:lnTo>
                <a:lnTo>
                  <a:pt x="304" y="179"/>
                </a:lnTo>
                <a:lnTo>
                  <a:pt x="290" y="191"/>
                </a:lnTo>
                <a:lnTo>
                  <a:pt x="260" y="218"/>
                </a:lnTo>
                <a:lnTo>
                  <a:pt x="232" y="246"/>
                </a:lnTo>
                <a:lnTo>
                  <a:pt x="206" y="276"/>
                </a:lnTo>
                <a:lnTo>
                  <a:pt x="182" y="305"/>
                </a:lnTo>
                <a:lnTo>
                  <a:pt x="169" y="321"/>
                </a:lnTo>
                <a:lnTo>
                  <a:pt x="158" y="338"/>
                </a:lnTo>
                <a:lnTo>
                  <a:pt x="147" y="354"/>
                </a:lnTo>
                <a:lnTo>
                  <a:pt x="136" y="370"/>
                </a:lnTo>
                <a:lnTo>
                  <a:pt x="125" y="387"/>
                </a:lnTo>
                <a:lnTo>
                  <a:pt x="115" y="404"/>
                </a:lnTo>
                <a:lnTo>
                  <a:pt x="105" y="422"/>
                </a:lnTo>
                <a:lnTo>
                  <a:pt x="95" y="440"/>
                </a:lnTo>
                <a:lnTo>
                  <a:pt x="87" y="458"/>
                </a:lnTo>
                <a:lnTo>
                  <a:pt x="78" y="475"/>
                </a:lnTo>
                <a:lnTo>
                  <a:pt x="70" y="495"/>
                </a:lnTo>
                <a:lnTo>
                  <a:pt x="61" y="512"/>
                </a:lnTo>
                <a:lnTo>
                  <a:pt x="54" y="532"/>
                </a:lnTo>
                <a:lnTo>
                  <a:pt x="47" y="551"/>
                </a:lnTo>
                <a:lnTo>
                  <a:pt x="40" y="570"/>
                </a:lnTo>
                <a:lnTo>
                  <a:pt x="35" y="589"/>
                </a:lnTo>
                <a:lnTo>
                  <a:pt x="29" y="610"/>
                </a:lnTo>
                <a:lnTo>
                  <a:pt x="24" y="629"/>
                </a:lnTo>
                <a:lnTo>
                  <a:pt x="19" y="650"/>
                </a:lnTo>
                <a:lnTo>
                  <a:pt x="15" y="671"/>
                </a:lnTo>
                <a:lnTo>
                  <a:pt x="11" y="691"/>
                </a:lnTo>
                <a:lnTo>
                  <a:pt x="8" y="712"/>
                </a:lnTo>
                <a:lnTo>
                  <a:pt x="5" y="733"/>
                </a:lnTo>
                <a:lnTo>
                  <a:pt x="3" y="754"/>
                </a:lnTo>
                <a:lnTo>
                  <a:pt x="1" y="774"/>
                </a:lnTo>
                <a:lnTo>
                  <a:pt x="0" y="797"/>
                </a:lnTo>
                <a:lnTo>
                  <a:pt x="0" y="817"/>
                </a:lnTo>
                <a:lnTo>
                  <a:pt x="0" y="840"/>
                </a:lnTo>
                <a:lnTo>
                  <a:pt x="0" y="862"/>
                </a:lnTo>
                <a:lnTo>
                  <a:pt x="0" y="882"/>
                </a:lnTo>
                <a:lnTo>
                  <a:pt x="1" y="905"/>
                </a:lnTo>
                <a:lnTo>
                  <a:pt x="3" y="925"/>
                </a:lnTo>
                <a:lnTo>
                  <a:pt x="5" y="946"/>
                </a:lnTo>
                <a:lnTo>
                  <a:pt x="8" y="967"/>
                </a:lnTo>
                <a:lnTo>
                  <a:pt x="11" y="988"/>
                </a:lnTo>
                <a:lnTo>
                  <a:pt x="15" y="1008"/>
                </a:lnTo>
                <a:lnTo>
                  <a:pt x="19" y="1029"/>
                </a:lnTo>
                <a:lnTo>
                  <a:pt x="24" y="1050"/>
                </a:lnTo>
                <a:lnTo>
                  <a:pt x="29" y="1069"/>
                </a:lnTo>
                <a:lnTo>
                  <a:pt x="35" y="1090"/>
                </a:lnTo>
                <a:lnTo>
                  <a:pt x="40" y="1109"/>
                </a:lnTo>
                <a:lnTo>
                  <a:pt x="47" y="1128"/>
                </a:lnTo>
                <a:lnTo>
                  <a:pt x="54" y="1147"/>
                </a:lnTo>
                <a:lnTo>
                  <a:pt x="61" y="1167"/>
                </a:lnTo>
                <a:lnTo>
                  <a:pt x="70" y="1186"/>
                </a:lnTo>
                <a:lnTo>
                  <a:pt x="78" y="1204"/>
                </a:lnTo>
                <a:lnTo>
                  <a:pt x="87" y="1221"/>
                </a:lnTo>
                <a:lnTo>
                  <a:pt x="95" y="1241"/>
                </a:lnTo>
                <a:lnTo>
                  <a:pt x="105" y="1258"/>
                </a:lnTo>
                <a:lnTo>
                  <a:pt x="115" y="1275"/>
                </a:lnTo>
                <a:lnTo>
                  <a:pt x="125" y="1292"/>
                </a:lnTo>
                <a:lnTo>
                  <a:pt x="136" y="1309"/>
                </a:lnTo>
                <a:lnTo>
                  <a:pt x="147" y="1327"/>
                </a:lnTo>
                <a:lnTo>
                  <a:pt x="158" y="1343"/>
                </a:lnTo>
                <a:lnTo>
                  <a:pt x="169" y="1358"/>
                </a:lnTo>
                <a:lnTo>
                  <a:pt x="182" y="1374"/>
                </a:lnTo>
                <a:lnTo>
                  <a:pt x="206" y="1405"/>
                </a:lnTo>
                <a:lnTo>
                  <a:pt x="232" y="1433"/>
                </a:lnTo>
                <a:lnTo>
                  <a:pt x="260" y="1461"/>
                </a:lnTo>
                <a:lnTo>
                  <a:pt x="290" y="1488"/>
                </a:lnTo>
                <a:lnTo>
                  <a:pt x="304" y="1500"/>
                </a:lnTo>
                <a:lnTo>
                  <a:pt x="319" y="1513"/>
                </a:lnTo>
                <a:lnTo>
                  <a:pt x="335" y="1525"/>
                </a:lnTo>
                <a:lnTo>
                  <a:pt x="350" y="1537"/>
                </a:lnTo>
                <a:lnTo>
                  <a:pt x="367" y="1547"/>
                </a:lnTo>
                <a:lnTo>
                  <a:pt x="384" y="1557"/>
                </a:lnTo>
                <a:lnTo>
                  <a:pt x="399" y="1568"/>
                </a:lnTo>
                <a:lnTo>
                  <a:pt x="416" y="1578"/>
                </a:lnTo>
                <a:lnTo>
                  <a:pt x="434" y="1587"/>
                </a:lnTo>
                <a:lnTo>
                  <a:pt x="451" y="1597"/>
                </a:lnTo>
                <a:lnTo>
                  <a:pt x="468" y="1605"/>
                </a:lnTo>
                <a:lnTo>
                  <a:pt x="486" y="1614"/>
                </a:lnTo>
                <a:lnTo>
                  <a:pt x="504" y="1621"/>
                </a:lnTo>
                <a:lnTo>
                  <a:pt x="522" y="1628"/>
                </a:lnTo>
                <a:lnTo>
                  <a:pt x="541" y="1636"/>
                </a:lnTo>
                <a:lnTo>
                  <a:pt x="559" y="1642"/>
                </a:lnTo>
                <a:lnTo>
                  <a:pt x="578" y="1648"/>
                </a:lnTo>
                <a:lnTo>
                  <a:pt x="597" y="1654"/>
                </a:lnTo>
                <a:lnTo>
                  <a:pt x="616" y="1658"/>
                </a:lnTo>
                <a:lnTo>
                  <a:pt x="636" y="1663"/>
                </a:lnTo>
                <a:lnTo>
                  <a:pt x="655" y="1667"/>
                </a:lnTo>
                <a:lnTo>
                  <a:pt x="675" y="1670"/>
                </a:lnTo>
                <a:lnTo>
                  <a:pt x="695" y="1673"/>
                </a:lnTo>
                <a:lnTo>
                  <a:pt x="714" y="1674"/>
                </a:lnTo>
                <a:lnTo>
                  <a:pt x="735" y="1677"/>
                </a:lnTo>
                <a:lnTo>
                  <a:pt x="755" y="1679"/>
                </a:lnTo>
                <a:lnTo>
                  <a:pt x="776" y="1679"/>
                </a:lnTo>
                <a:lnTo>
                  <a:pt x="797" y="1679"/>
                </a:lnTo>
                <a:lnTo>
                  <a:pt x="817" y="1679"/>
                </a:lnTo>
                <a:lnTo>
                  <a:pt x="838" y="1679"/>
                </a:lnTo>
                <a:lnTo>
                  <a:pt x="857" y="1677"/>
                </a:lnTo>
                <a:lnTo>
                  <a:pt x="878" y="1676"/>
                </a:lnTo>
                <a:lnTo>
                  <a:pt x="898" y="1673"/>
                </a:lnTo>
                <a:lnTo>
                  <a:pt x="917" y="1670"/>
                </a:lnTo>
                <a:lnTo>
                  <a:pt x="937" y="1667"/>
                </a:lnTo>
                <a:lnTo>
                  <a:pt x="957" y="1663"/>
                </a:lnTo>
                <a:lnTo>
                  <a:pt x="976" y="1658"/>
                </a:lnTo>
                <a:lnTo>
                  <a:pt x="996" y="1654"/>
                </a:lnTo>
                <a:lnTo>
                  <a:pt x="1014" y="1648"/>
                </a:lnTo>
                <a:lnTo>
                  <a:pt x="1034" y="1642"/>
                </a:lnTo>
                <a:lnTo>
                  <a:pt x="1052" y="1636"/>
                </a:lnTo>
                <a:lnTo>
                  <a:pt x="1070" y="1628"/>
                </a:lnTo>
                <a:lnTo>
                  <a:pt x="1088" y="1621"/>
                </a:lnTo>
                <a:lnTo>
                  <a:pt x="1106" y="1614"/>
                </a:lnTo>
                <a:lnTo>
                  <a:pt x="1125" y="1605"/>
                </a:lnTo>
                <a:lnTo>
                  <a:pt x="1141" y="1597"/>
                </a:lnTo>
                <a:lnTo>
                  <a:pt x="1158" y="1587"/>
                </a:lnTo>
                <a:lnTo>
                  <a:pt x="1176" y="1578"/>
                </a:lnTo>
                <a:lnTo>
                  <a:pt x="1193" y="1568"/>
                </a:lnTo>
                <a:lnTo>
                  <a:pt x="1209" y="1557"/>
                </a:lnTo>
                <a:lnTo>
                  <a:pt x="1226" y="1547"/>
                </a:lnTo>
                <a:lnTo>
                  <a:pt x="1242" y="1537"/>
                </a:lnTo>
                <a:lnTo>
                  <a:pt x="1258" y="1525"/>
                </a:lnTo>
                <a:lnTo>
                  <a:pt x="1273" y="1513"/>
                </a:lnTo>
                <a:lnTo>
                  <a:pt x="1289" y="1501"/>
                </a:lnTo>
                <a:lnTo>
                  <a:pt x="1303" y="1488"/>
                </a:lnTo>
                <a:lnTo>
                  <a:pt x="1332" y="1461"/>
                </a:lnTo>
                <a:lnTo>
                  <a:pt x="1360" y="1433"/>
                </a:lnTo>
                <a:lnTo>
                  <a:pt x="1387" y="1405"/>
                </a:lnTo>
                <a:lnTo>
                  <a:pt x="1412" y="1374"/>
                </a:lnTo>
                <a:lnTo>
                  <a:pt x="1423" y="1358"/>
                </a:lnTo>
                <a:lnTo>
                  <a:pt x="1434" y="1343"/>
                </a:lnTo>
                <a:lnTo>
                  <a:pt x="1445" y="1327"/>
                </a:lnTo>
                <a:lnTo>
                  <a:pt x="1457" y="1309"/>
                </a:lnTo>
                <a:lnTo>
                  <a:pt x="1468" y="1292"/>
                </a:lnTo>
                <a:lnTo>
                  <a:pt x="1478" y="1275"/>
                </a:lnTo>
                <a:lnTo>
                  <a:pt x="1487" y="1258"/>
                </a:lnTo>
                <a:lnTo>
                  <a:pt x="1497" y="1241"/>
                </a:lnTo>
                <a:lnTo>
                  <a:pt x="1506" y="1221"/>
                </a:lnTo>
                <a:lnTo>
                  <a:pt x="1514" y="1204"/>
                </a:lnTo>
                <a:lnTo>
                  <a:pt x="1522" y="1186"/>
                </a:lnTo>
                <a:lnTo>
                  <a:pt x="1531" y="1167"/>
                </a:lnTo>
                <a:lnTo>
                  <a:pt x="1538" y="1147"/>
                </a:lnTo>
                <a:lnTo>
                  <a:pt x="1545" y="1128"/>
                </a:lnTo>
                <a:lnTo>
                  <a:pt x="1552" y="1109"/>
                </a:lnTo>
                <a:lnTo>
                  <a:pt x="1557" y="1090"/>
                </a:lnTo>
                <a:lnTo>
                  <a:pt x="1563" y="1069"/>
                </a:lnTo>
                <a:lnTo>
                  <a:pt x="1569" y="1050"/>
                </a:lnTo>
                <a:lnTo>
                  <a:pt x="1573" y="1029"/>
                </a:lnTo>
                <a:lnTo>
                  <a:pt x="1577" y="1008"/>
                </a:lnTo>
                <a:lnTo>
                  <a:pt x="1581" y="988"/>
                </a:lnTo>
                <a:lnTo>
                  <a:pt x="1584" y="967"/>
                </a:lnTo>
                <a:lnTo>
                  <a:pt x="1587" y="946"/>
                </a:lnTo>
                <a:lnTo>
                  <a:pt x="1590" y="925"/>
                </a:lnTo>
                <a:lnTo>
                  <a:pt x="1591" y="905"/>
                </a:lnTo>
                <a:lnTo>
                  <a:pt x="1593" y="882"/>
                </a:lnTo>
                <a:lnTo>
                  <a:pt x="1593" y="862"/>
                </a:lnTo>
                <a:lnTo>
                  <a:pt x="1594" y="84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002463" y="2770188"/>
            <a:ext cx="91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500" i="1">
                <a:solidFill>
                  <a:srgbClr val="3366FF"/>
                </a:solidFill>
                <a:latin typeface="Calibri" pitchFamily="34" charset="0"/>
                <a:ea typeface="標楷體" pitchFamily="65" charset="-120"/>
              </a:rPr>
              <a:t>NHI head-quarter</a:t>
            </a:r>
            <a:endParaRPr kumimoji="0" lang="en-US" altLang="zh-TW" sz="2400">
              <a:latin typeface="Calibri" pitchFamily="34" charset="0"/>
            </a:endParaRPr>
          </a:p>
        </p:txBody>
      </p:sp>
      <p:sp>
        <p:nvSpPr>
          <p:cNvPr id="18450" name="Freeform 18"/>
          <p:cNvSpPr>
            <a:spLocks/>
          </p:cNvSpPr>
          <p:nvPr/>
        </p:nvSpPr>
        <p:spPr bwMode="auto">
          <a:xfrm>
            <a:off x="1638300" y="1593850"/>
            <a:ext cx="260350" cy="106363"/>
          </a:xfrm>
          <a:custGeom>
            <a:avLst/>
            <a:gdLst>
              <a:gd name="T0" fmla="*/ 2147483647 w 491"/>
              <a:gd name="T1" fmla="*/ 0 h 202"/>
              <a:gd name="T2" fmla="*/ 0 w 491"/>
              <a:gd name="T3" fmla="*/ 2147483647 h 202"/>
              <a:gd name="T4" fmla="*/ 2147483647 w 491"/>
              <a:gd name="T5" fmla="*/ 2147483647 h 202"/>
              <a:gd name="T6" fmla="*/ 2147483647 w 491"/>
              <a:gd name="T7" fmla="*/ 0 h 202"/>
              <a:gd name="T8" fmla="*/ 2147483647 w 491"/>
              <a:gd name="T9" fmla="*/ 0 h 2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1"/>
              <a:gd name="T16" fmla="*/ 0 h 202"/>
              <a:gd name="T17" fmla="*/ 491 w 491"/>
              <a:gd name="T18" fmla="*/ 202 h 2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1" h="202">
                <a:moveTo>
                  <a:pt x="194" y="0"/>
                </a:moveTo>
                <a:lnTo>
                  <a:pt x="0" y="202"/>
                </a:lnTo>
                <a:lnTo>
                  <a:pt x="298" y="202"/>
                </a:lnTo>
                <a:lnTo>
                  <a:pt x="491" y="0"/>
                </a:lnTo>
                <a:lnTo>
                  <a:pt x="194" y="0"/>
                </a:lnTo>
                <a:close/>
              </a:path>
            </a:pathLst>
          </a:custGeom>
          <a:solidFill>
            <a:srgbClr val="D8D8D8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Freeform 19"/>
          <p:cNvSpPr>
            <a:spLocks/>
          </p:cNvSpPr>
          <p:nvPr/>
        </p:nvSpPr>
        <p:spPr bwMode="auto">
          <a:xfrm>
            <a:off x="1638300" y="1593850"/>
            <a:ext cx="260350" cy="106363"/>
          </a:xfrm>
          <a:custGeom>
            <a:avLst/>
            <a:gdLst>
              <a:gd name="T0" fmla="*/ 2147483647 w 491"/>
              <a:gd name="T1" fmla="*/ 0 h 202"/>
              <a:gd name="T2" fmla="*/ 0 w 491"/>
              <a:gd name="T3" fmla="*/ 2147483647 h 202"/>
              <a:gd name="T4" fmla="*/ 2147483647 w 491"/>
              <a:gd name="T5" fmla="*/ 2147483647 h 202"/>
              <a:gd name="T6" fmla="*/ 2147483647 w 491"/>
              <a:gd name="T7" fmla="*/ 0 h 202"/>
              <a:gd name="T8" fmla="*/ 2147483647 w 491"/>
              <a:gd name="T9" fmla="*/ 0 h 2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1"/>
              <a:gd name="T16" fmla="*/ 0 h 202"/>
              <a:gd name="T17" fmla="*/ 491 w 491"/>
              <a:gd name="T18" fmla="*/ 202 h 2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1" h="202">
                <a:moveTo>
                  <a:pt x="194" y="0"/>
                </a:moveTo>
                <a:lnTo>
                  <a:pt x="0" y="202"/>
                </a:lnTo>
                <a:lnTo>
                  <a:pt x="298" y="202"/>
                </a:lnTo>
                <a:lnTo>
                  <a:pt x="491" y="0"/>
                </a:lnTo>
                <a:lnTo>
                  <a:pt x="194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Freeform 20"/>
          <p:cNvSpPr>
            <a:spLocks/>
          </p:cNvSpPr>
          <p:nvPr/>
        </p:nvSpPr>
        <p:spPr bwMode="auto">
          <a:xfrm>
            <a:off x="2265363" y="1495425"/>
            <a:ext cx="98425" cy="484188"/>
          </a:xfrm>
          <a:custGeom>
            <a:avLst/>
            <a:gdLst>
              <a:gd name="T0" fmla="*/ 0 w 187"/>
              <a:gd name="T1" fmla="*/ 2147483647 h 915"/>
              <a:gd name="T2" fmla="*/ 2147483647 w 187"/>
              <a:gd name="T3" fmla="*/ 0 h 915"/>
              <a:gd name="T4" fmla="*/ 2147483647 w 187"/>
              <a:gd name="T5" fmla="*/ 2147483647 h 915"/>
              <a:gd name="T6" fmla="*/ 0 w 187"/>
              <a:gd name="T7" fmla="*/ 2147483647 h 915"/>
              <a:gd name="T8" fmla="*/ 0 w 187"/>
              <a:gd name="T9" fmla="*/ 2147483647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915"/>
              <a:gd name="T17" fmla="*/ 187 w 187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915">
                <a:moveTo>
                  <a:pt x="0" y="203"/>
                </a:moveTo>
                <a:lnTo>
                  <a:pt x="187" y="0"/>
                </a:lnTo>
                <a:lnTo>
                  <a:pt x="187" y="699"/>
                </a:lnTo>
                <a:lnTo>
                  <a:pt x="0" y="915"/>
                </a:lnTo>
                <a:lnTo>
                  <a:pt x="0" y="203"/>
                </a:lnTo>
                <a:close/>
              </a:path>
            </a:pathLst>
          </a:custGeom>
          <a:solidFill>
            <a:srgbClr val="A5A5A5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Freeform 21"/>
          <p:cNvSpPr>
            <a:spLocks/>
          </p:cNvSpPr>
          <p:nvPr/>
        </p:nvSpPr>
        <p:spPr bwMode="auto">
          <a:xfrm>
            <a:off x="2265363" y="1495425"/>
            <a:ext cx="98425" cy="484188"/>
          </a:xfrm>
          <a:custGeom>
            <a:avLst/>
            <a:gdLst>
              <a:gd name="T0" fmla="*/ 0 w 187"/>
              <a:gd name="T1" fmla="*/ 2147483647 h 915"/>
              <a:gd name="T2" fmla="*/ 2147483647 w 187"/>
              <a:gd name="T3" fmla="*/ 0 h 915"/>
              <a:gd name="T4" fmla="*/ 2147483647 w 187"/>
              <a:gd name="T5" fmla="*/ 2147483647 h 915"/>
              <a:gd name="T6" fmla="*/ 0 w 187"/>
              <a:gd name="T7" fmla="*/ 2147483647 h 915"/>
              <a:gd name="T8" fmla="*/ 0 w 187"/>
              <a:gd name="T9" fmla="*/ 2147483647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"/>
              <a:gd name="T16" fmla="*/ 0 h 915"/>
              <a:gd name="T17" fmla="*/ 187 w 187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" h="915">
                <a:moveTo>
                  <a:pt x="0" y="203"/>
                </a:moveTo>
                <a:lnTo>
                  <a:pt x="187" y="0"/>
                </a:lnTo>
                <a:lnTo>
                  <a:pt x="187" y="699"/>
                </a:lnTo>
                <a:lnTo>
                  <a:pt x="0" y="915"/>
                </a:lnTo>
                <a:lnTo>
                  <a:pt x="0" y="20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Freeform 22"/>
          <p:cNvSpPr>
            <a:spLocks/>
          </p:cNvSpPr>
          <p:nvPr/>
        </p:nvSpPr>
        <p:spPr bwMode="auto">
          <a:xfrm>
            <a:off x="1800225" y="1371600"/>
            <a:ext cx="406400" cy="109538"/>
          </a:xfrm>
          <a:custGeom>
            <a:avLst/>
            <a:gdLst>
              <a:gd name="T0" fmla="*/ 2147483647 w 768"/>
              <a:gd name="T1" fmla="*/ 0 h 205"/>
              <a:gd name="T2" fmla="*/ 0 w 768"/>
              <a:gd name="T3" fmla="*/ 2147483647 h 205"/>
              <a:gd name="T4" fmla="*/ 2147483647 w 768"/>
              <a:gd name="T5" fmla="*/ 2147483647 h 205"/>
              <a:gd name="T6" fmla="*/ 2147483647 w 768"/>
              <a:gd name="T7" fmla="*/ 0 h 205"/>
              <a:gd name="T8" fmla="*/ 2147483647 w 768"/>
              <a:gd name="T9" fmla="*/ 0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205"/>
              <a:gd name="T17" fmla="*/ 768 w 768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205">
                <a:moveTo>
                  <a:pt x="192" y="0"/>
                </a:moveTo>
                <a:lnTo>
                  <a:pt x="0" y="205"/>
                </a:lnTo>
                <a:lnTo>
                  <a:pt x="576" y="205"/>
                </a:lnTo>
                <a:lnTo>
                  <a:pt x="768" y="0"/>
                </a:lnTo>
                <a:lnTo>
                  <a:pt x="192" y="0"/>
                </a:lnTo>
                <a:close/>
              </a:path>
            </a:pathLst>
          </a:custGeom>
          <a:solidFill>
            <a:srgbClr val="D8D8D8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5" name="Freeform 23"/>
          <p:cNvSpPr>
            <a:spLocks/>
          </p:cNvSpPr>
          <p:nvPr/>
        </p:nvSpPr>
        <p:spPr bwMode="auto">
          <a:xfrm>
            <a:off x="1800225" y="1371600"/>
            <a:ext cx="406400" cy="109538"/>
          </a:xfrm>
          <a:custGeom>
            <a:avLst/>
            <a:gdLst>
              <a:gd name="T0" fmla="*/ 2147483647 w 768"/>
              <a:gd name="T1" fmla="*/ 0 h 205"/>
              <a:gd name="T2" fmla="*/ 0 w 768"/>
              <a:gd name="T3" fmla="*/ 2147483647 h 205"/>
              <a:gd name="T4" fmla="*/ 2147483647 w 768"/>
              <a:gd name="T5" fmla="*/ 2147483647 h 205"/>
              <a:gd name="T6" fmla="*/ 2147483647 w 768"/>
              <a:gd name="T7" fmla="*/ 0 h 205"/>
              <a:gd name="T8" fmla="*/ 2147483647 w 768"/>
              <a:gd name="T9" fmla="*/ 0 h 2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205"/>
              <a:gd name="T17" fmla="*/ 768 w 768"/>
              <a:gd name="T18" fmla="*/ 205 h 2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205">
                <a:moveTo>
                  <a:pt x="192" y="0"/>
                </a:moveTo>
                <a:lnTo>
                  <a:pt x="0" y="205"/>
                </a:lnTo>
                <a:lnTo>
                  <a:pt x="576" y="205"/>
                </a:lnTo>
                <a:lnTo>
                  <a:pt x="768" y="0"/>
                </a:lnTo>
                <a:lnTo>
                  <a:pt x="19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2103438" y="1371600"/>
            <a:ext cx="104775" cy="487363"/>
          </a:xfrm>
          <a:custGeom>
            <a:avLst/>
            <a:gdLst>
              <a:gd name="T0" fmla="*/ 2147483647 w 197"/>
              <a:gd name="T1" fmla="*/ 2147483647 h 921"/>
              <a:gd name="T2" fmla="*/ 2147483647 w 197"/>
              <a:gd name="T3" fmla="*/ 0 h 921"/>
              <a:gd name="T4" fmla="*/ 2147483647 w 197"/>
              <a:gd name="T5" fmla="*/ 2147483647 h 921"/>
              <a:gd name="T6" fmla="*/ 0 w 197"/>
              <a:gd name="T7" fmla="*/ 2147483647 h 921"/>
              <a:gd name="T8" fmla="*/ 2147483647 w 197"/>
              <a:gd name="T9" fmla="*/ 2147483647 h 9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921"/>
              <a:gd name="T17" fmla="*/ 197 w 197"/>
              <a:gd name="T18" fmla="*/ 921 h 9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921">
                <a:moveTo>
                  <a:pt x="3" y="203"/>
                </a:moveTo>
                <a:lnTo>
                  <a:pt x="197" y="0"/>
                </a:lnTo>
                <a:lnTo>
                  <a:pt x="197" y="699"/>
                </a:lnTo>
                <a:lnTo>
                  <a:pt x="0" y="921"/>
                </a:lnTo>
                <a:lnTo>
                  <a:pt x="3" y="203"/>
                </a:lnTo>
                <a:close/>
              </a:path>
            </a:pathLst>
          </a:custGeom>
          <a:solidFill>
            <a:srgbClr val="A5A5A5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2103438" y="1371600"/>
            <a:ext cx="104775" cy="487363"/>
          </a:xfrm>
          <a:custGeom>
            <a:avLst/>
            <a:gdLst>
              <a:gd name="T0" fmla="*/ 2147483647 w 197"/>
              <a:gd name="T1" fmla="*/ 2147483647 h 921"/>
              <a:gd name="T2" fmla="*/ 2147483647 w 197"/>
              <a:gd name="T3" fmla="*/ 0 h 921"/>
              <a:gd name="T4" fmla="*/ 2147483647 w 197"/>
              <a:gd name="T5" fmla="*/ 2147483647 h 921"/>
              <a:gd name="T6" fmla="*/ 0 w 197"/>
              <a:gd name="T7" fmla="*/ 2147483647 h 921"/>
              <a:gd name="T8" fmla="*/ 2147483647 w 197"/>
              <a:gd name="T9" fmla="*/ 2147483647 h 9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7"/>
              <a:gd name="T16" fmla="*/ 0 h 921"/>
              <a:gd name="T17" fmla="*/ 197 w 197"/>
              <a:gd name="T18" fmla="*/ 921 h 9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7" h="921">
                <a:moveTo>
                  <a:pt x="3" y="203"/>
                </a:moveTo>
                <a:lnTo>
                  <a:pt x="197" y="0"/>
                </a:lnTo>
                <a:lnTo>
                  <a:pt x="197" y="699"/>
                </a:lnTo>
                <a:lnTo>
                  <a:pt x="0" y="921"/>
                </a:lnTo>
                <a:lnTo>
                  <a:pt x="3" y="20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Freeform 26"/>
          <p:cNvSpPr>
            <a:spLocks/>
          </p:cNvSpPr>
          <p:nvPr/>
        </p:nvSpPr>
        <p:spPr bwMode="auto">
          <a:xfrm>
            <a:off x="1638300" y="1481138"/>
            <a:ext cx="627063" cy="498475"/>
          </a:xfrm>
          <a:custGeom>
            <a:avLst/>
            <a:gdLst>
              <a:gd name="T0" fmla="*/ 0 w 1183"/>
              <a:gd name="T1" fmla="*/ 2147483647 h 943"/>
              <a:gd name="T2" fmla="*/ 0 w 1183"/>
              <a:gd name="T3" fmla="*/ 2147483647 h 943"/>
              <a:gd name="T4" fmla="*/ 2147483647 w 1183"/>
              <a:gd name="T5" fmla="*/ 2147483647 h 943"/>
              <a:gd name="T6" fmla="*/ 2147483647 w 1183"/>
              <a:gd name="T7" fmla="*/ 0 h 943"/>
              <a:gd name="T8" fmla="*/ 2147483647 w 1183"/>
              <a:gd name="T9" fmla="*/ 0 h 943"/>
              <a:gd name="T10" fmla="*/ 2147483647 w 1183"/>
              <a:gd name="T11" fmla="*/ 2147483647 h 943"/>
              <a:gd name="T12" fmla="*/ 2147483647 w 1183"/>
              <a:gd name="T13" fmla="*/ 2147483647 h 943"/>
              <a:gd name="T14" fmla="*/ 2147483647 w 1183"/>
              <a:gd name="T15" fmla="*/ 2147483647 h 943"/>
              <a:gd name="T16" fmla="*/ 0 w 1183"/>
              <a:gd name="T17" fmla="*/ 2147483647 h 9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83"/>
              <a:gd name="T28" fmla="*/ 0 h 943"/>
              <a:gd name="T29" fmla="*/ 1183 w 1183"/>
              <a:gd name="T30" fmla="*/ 943 h 9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83" h="943">
                <a:moveTo>
                  <a:pt x="0" y="943"/>
                </a:moveTo>
                <a:lnTo>
                  <a:pt x="0" y="416"/>
                </a:lnTo>
                <a:lnTo>
                  <a:pt x="305" y="416"/>
                </a:lnTo>
                <a:lnTo>
                  <a:pt x="305" y="0"/>
                </a:lnTo>
                <a:lnTo>
                  <a:pt x="881" y="0"/>
                </a:lnTo>
                <a:lnTo>
                  <a:pt x="881" y="231"/>
                </a:lnTo>
                <a:lnTo>
                  <a:pt x="1183" y="231"/>
                </a:lnTo>
                <a:lnTo>
                  <a:pt x="1183" y="943"/>
                </a:lnTo>
                <a:lnTo>
                  <a:pt x="0" y="943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Freeform 27"/>
          <p:cNvSpPr>
            <a:spLocks/>
          </p:cNvSpPr>
          <p:nvPr/>
        </p:nvSpPr>
        <p:spPr bwMode="auto">
          <a:xfrm>
            <a:off x="1638300" y="1481138"/>
            <a:ext cx="627063" cy="498475"/>
          </a:xfrm>
          <a:custGeom>
            <a:avLst/>
            <a:gdLst>
              <a:gd name="T0" fmla="*/ 0 w 1183"/>
              <a:gd name="T1" fmla="*/ 2147483647 h 943"/>
              <a:gd name="T2" fmla="*/ 0 w 1183"/>
              <a:gd name="T3" fmla="*/ 2147483647 h 943"/>
              <a:gd name="T4" fmla="*/ 2147483647 w 1183"/>
              <a:gd name="T5" fmla="*/ 2147483647 h 943"/>
              <a:gd name="T6" fmla="*/ 2147483647 w 1183"/>
              <a:gd name="T7" fmla="*/ 0 h 943"/>
              <a:gd name="T8" fmla="*/ 2147483647 w 1183"/>
              <a:gd name="T9" fmla="*/ 0 h 943"/>
              <a:gd name="T10" fmla="*/ 2147483647 w 1183"/>
              <a:gd name="T11" fmla="*/ 2147483647 h 943"/>
              <a:gd name="T12" fmla="*/ 2147483647 w 1183"/>
              <a:gd name="T13" fmla="*/ 2147483647 h 943"/>
              <a:gd name="T14" fmla="*/ 2147483647 w 1183"/>
              <a:gd name="T15" fmla="*/ 2147483647 h 943"/>
              <a:gd name="T16" fmla="*/ 0 w 1183"/>
              <a:gd name="T17" fmla="*/ 2147483647 h 9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83"/>
              <a:gd name="T28" fmla="*/ 0 h 943"/>
              <a:gd name="T29" fmla="*/ 1183 w 1183"/>
              <a:gd name="T30" fmla="*/ 943 h 9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83" h="943">
                <a:moveTo>
                  <a:pt x="0" y="943"/>
                </a:moveTo>
                <a:lnTo>
                  <a:pt x="0" y="416"/>
                </a:lnTo>
                <a:lnTo>
                  <a:pt x="305" y="416"/>
                </a:lnTo>
                <a:lnTo>
                  <a:pt x="305" y="0"/>
                </a:lnTo>
                <a:lnTo>
                  <a:pt x="881" y="0"/>
                </a:lnTo>
                <a:lnTo>
                  <a:pt x="881" y="231"/>
                </a:lnTo>
                <a:lnTo>
                  <a:pt x="1183" y="231"/>
                </a:lnTo>
                <a:lnTo>
                  <a:pt x="1183" y="943"/>
                </a:lnTo>
                <a:lnTo>
                  <a:pt x="0" y="94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2130425" y="1641475"/>
            <a:ext cx="46038" cy="571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2130425" y="1641475"/>
            <a:ext cx="46038" cy="571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2200275" y="1641475"/>
            <a:ext cx="44450" cy="571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63" name="Rectangle 31"/>
          <p:cNvSpPr>
            <a:spLocks noChangeArrowheads="1"/>
          </p:cNvSpPr>
          <p:nvPr/>
        </p:nvSpPr>
        <p:spPr bwMode="auto">
          <a:xfrm>
            <a:off x="2200275" y="1641475"/>
            <a:ext cx="44450" cy="571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2130425" y="1733550"/>
            <a:ext cx="46038" cy="587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2130425" y="1733550"/>
            <a:ext cx="46038" cy="587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2200275" y="1733550"/>
            <a:ext cx="44450" cy="587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2200275" y="1733550"/>
            <a:ext cx="44450" cy="587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2130425" y="1827213"/>
            <a:ext cx="46038" cy="571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2130425" y="1827213"/>
            <a:ext cx="46038" cy="571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2200275" y="1827213"/>
            <a:ext cx="44450" cy="571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2200275" y="1827213"/>
            <a:ext cx="44450" cy="571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72" name="Freeform 40"/>
          <p:cNvSpPr>
            <a:spLocks/>
          </p:cNvSpPr>
          <p:nvPr/>
        </p:nvSpPr>
        <p:spPr bwMode="auto">
          <a:xfrm>
            <a:off x="2105025" y="1495425"/>
            <a:ext cx="257175" cy="107950"/>
          </a:xfrm>
          <a:custGeom>
            <a:avLst/>
            <a:gdLst>
              <a:gd name="T0" fmla="*/ 2147483647 w 487"/>
              <a:gd name="T1" fmla="*/ 0 h 203"/>
              <a:gd name="T2" fmla="*/ 0 w 487"/>
              <a:gd name="T3" fmla="*/ 2147483647 h 203"/>
              <a:gd name="T4" fmla="*/ 2147483647 w 487"/>
              <a:gd name="T5" fmla="*/ 2147483647 h 203"/>
              <a:gd name="T6" fmla="*/ 2147483647 w 487"/>
              <a:gd name="T7" fmla="*/ 0 h 203"/>
              <a:gd name="T8" fmla="*/ 2147483647 w 487"/>
              <a:gd name="T9" fmla="*/ 0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7"/>
              <a:gd name="T16" fmla="*/ 0 h 203"/>
              <a:gd name="T17" fmla="*/ 487 w 487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7" h="203">
                <a:moveTo>
                  <a:pt x="182" y="0"/>
                </a:moveTo>
                <a:lnTo>
                  <a:pt x="0" y="203"/>
                </a:lnTo>
                <a:lnTo>
                  <a:pt x="302" y="203"/>
                </a:lnTo>
                <a:lnTo>
                  <a:pt x="487" y="0"/>
                </a:lnTo>
                <a:lnTo>
                  <a:pt x="182" y="0"/>
                </a:lnTo>
                <a:close/>
              </a:path>
            </a:pathLst>
          </a:custGeom>
          <a:solidFill>
            <a:srgbClr val="D8D8D8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3" name="Freeform 41"/>
          <p:cNvSpPr>
            <a:spLocks/>
          </p:cNvSpPr>
          <p:nvPr/>
        </p:nvSpPr>
        <p:spPr bwMode="auto">
          <a:xfrm>
            <a:off x="2105025" y="1495425"/>
            <a:ext cx="257175" cy="107950"/>
          </a:xfrm>
          <a:custGeom>
            <a:avLst/>
            <a:gdLst>
              <a:gd name="T0" fmla="*/ 2147483647 w 487"/>
              <a:gd name="T1" fmla="*/ 0 h 203"/>
              <a:gd name="T2" fmla="*/ 0 w 487"/>
              <a:gd name="T3" fmla="*/ 2147483647 h 203"/>
              <a:gd name="T4" fmla="*/ 2147483647 w 487"/>
              <a:gd name="T5" fmla="*/ 2147483647 h 203"/>
              <a:gd name="T6" fmla="*/ 2147483647 w 487"/>
              <a:gd name="T7" fmla="*/ 0 h 203"/>
              <a:gd name="T8" fmla="*/ 2147483647 w 487"/>
              <a:gd name="T9" fmla="*/ 0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7"/>
              <a:gd name="T16" fmla="*/ 0 h 203"/>
              <a:gd name="T17" fmla="*/ 487 w 487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7" h="203">
                <a:moveTo>
                  <a:pt x="182" y="0"/>
                </a:moveTo>
                <a:lnTo>
                  <a:pt x="0" y="203"/>
                </a:lnTo>
                <a:lnTo>
                  <a:pt x="302" y="203"/>
                </a:lnTo>
                <a:lnTo>
                  <a:pt x="487" y="0"/>
                </a:lnTo>
                <a:lnTo>
                  <a:pt x="18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1822450" y="1517650"/>
            <a:ext cx="50800" cy="587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1822450" y="1517650"/>
            <a:ext cx="50800" cy="587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1897063" y="1517650"/>
            <a:ext cx="46037" cy="587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auto">
          <a:xfrm>
            <a:off x="1897063" y="1517650"/>
            <a:ext cx="46037" cy="587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auto">
          <a:xfrm>
            <a:off x="1965325" y="1517650"/>
            <a:ext cx="49213" cy="587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1965325" y="1517650"/>
            <a:ext cx="49213" cy="587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80" name="Rectangle 48"/>
          <p:cNvSpPr>
            <a:spLocks noChangeArrowheads="1"/>
          </p:cNvSpPr>
          <p:nvPr/>
        </p:nvSpPr>
        <p:spPr bwMode="auto">
          <a:xfrm>
            <a:off x="2038350" y="1517650"/>
            <a:ext cx="44450" cy="587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81" name="Rectangle 49"/>
          <p:cNvSpPr>
            <a:spLocks noChangeArrowheads="1"/>
          </p:cNvSpPr>
          <p:nvPr/>
        </p:nvSpPr>
        <p:spPr bwMode="auto">
          <a:xfrm>
            <a:off x="2038350" y="1517650"/>
            <a:ext cx="44450" cy="587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82" name="Rectangle 50"/>
          <p:cNvSpPr>
            <a:spLocks noChangeArrowheads="1"/>
          </p:cNvSpPr>
          <p:nvPr/>
        </p:nvSpPr>
        <p:spPr bwMode="auto">
          <a:xfrm>
            <a:off x="1822450" y="1609725"/>
            <a:ext cx="50800" cy="603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83" name="Rectangle 51"/>
          <p:cNvSpPr>
            <a:spLocks noChangeArrowheads="1"/>
          </p:cNvSpPr>
          <p:nvPr/>
        </p:nvSpPr>
        <p:spPr bwMode="auto">
          <a:xfrm>
            <a:off x="1822450" y="1609725"/>
            <a:ext cx="50800" cy="603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84" name="Rectangle 52"/>
          <p:cNvSpPr>
            <a:spLocks noChangeArrowheads="1"/>
          </p:cNvSpPr>
          <p:nvPr/>
        </p:nvSpPr>
        <p:spPr bwMode="auto">
          <a:xfrm>
            <a:off x="1897063" y="1609725"/>
            <a:ext cx="46037" cy="603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85" name="Rectangle 53"/>
          <p:cNvSpPr>
            <a:spLocks noChangeArrowheads="1"/>
          </p:cNvSpPr>
          <p:nvPr/>
        </p:nvSpPr>
        <p:spPr bwMode="auto">
          <a:xfrm>
            <a:off x="1897063" y="1609725"/>
            <a:ext cx="46037" cy="603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86" name="Rectangle 54"/>
          <p:cNvSpPr>
            <a:spLocks noChangeArrowheads="1"/>
          </p:cNvSpPr>
          <p:nvPr/>
        </p:nvSpPr>
        <p:spPr bwMode="auto">
          <a:xfrm>
            <a:off x="1965325" y="1609725"/>
            <a:ext cx="49213" cy="603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87" name="Rectangle 55"/>
          <p:cNvSpPr>
            <a:spLocks noChangeArrowheads="1"/>
          </p:cNvSpPr>
          <p:nvPr/>
        </p:nvSpPr>
        <p:spPr bwMode="auto">
          <a:xfrm>
            <a:off x="1965325" y="1609725"/>
            <a:ext cx="49213" cy="603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88" name="Rectangle 56"/>
          <p:cNvSpPr>
            <a:spLocks noChangeArrowheads="1"/>
          </p:cNvSpPr>
          <p:nvPr/>
        </p:nvSpPr>
        <p:spPr bwMode="auto">
          <a:xfrm>
            <a:off x="2038350" y="1609725"/>
            <a:ext cx="44450" cy="6032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89" name="Rectangle 57"/>
          <p:cNvSpPr>
            <a:spLocks noChangeArrowheads="1"/>
          </p:cNvSpPr>
          <p:nvPr/>
        </p:nvSpPr>
        <p:spPr bwMode="auto">
          <a:xfrm>
            <a:off x="2038350" y="1609725"/>
            <a:ext cx="44450" cy="603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90" name="Rectangle 58"/>
          <p:cNvSpPr>
            <a:spLocks noChangeArrowheads="1"/>
          </p:cNvSpPr>
          <p:nvPr/>
        </p:nvSpPr>
        <p:spPr bwMode="auto">
          <a:xfrm>
            <a:off x="1822450" y="1701800"/>
            <a:ext cx="50800" cy="6350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91" name="Rectangle 59"/>
          <p:cNvSpPr>
            <a:spLocks noChangeArrowheads="1"/>
          </p:cNvSpPr>
          <p:nvPr/>
        </p:nvSpPr>
        <p:spPr bwMode="auto">
          <a:xfrm>
            <a:off x="1822450" y="1701800"/>
            <a:ext cx="50800" cy="635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92" name="Rectangle 60"/>
          <p:cNvSpPr>
            <a:spLocks noChangeArrowheads="1"/>
          </p:cNvSpPr>
          <p:nvPr/>
        </p:nvSpPr>
        <p:spPr bwMode="auto">
          <a:xfrm>
            <a:off x="1897063" y="1701800"/>
            <a:ext cx="46037" cy="6350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93" name="Rectangle 61"/>
          <p:cNvSpPr>
            <a:spLocks noChangeArrowheads="1"/>
          </p:cNvSpPr>
          <p:nvPr/>
        </p:nvSpPr>
        <p:spPr bwMode="auto">
          <a:xfrm>
            <a:off x="1897063" y="1701800"/>
            <a:ext cx="46037" cy="635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94" name="Rectangle 62"/>
          <p:cNvSpPr>
            <a:spLocks noChangeArrowheads="1"/>
          </p:cNvSpPr>
          <p:nvPr/>
        </p:nvSpPr>
        <p:spPr bwMode="auto">
          <a:xfrm>
            <a:off x="1965325" y="1701800"/>
            <a:ext cx="49213" cy="6350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95" name="Rectangle 63"/>
          <p:cNvSpPr>
            <a:spLocks noChangeArrowheads="1"/>
          </p:cNvSpPr>
          <p:nvPr/>
        </p:nvSpPr>
        <p:spPr bwMode="auto">
          <a:xfrm>
            <a:off x="1965325" y="1701800"/>
            <a:ext cx="49213" cy="635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96" name="Rectangle 64"/>
          <p:cNvSpPr>
            <a:spLocks noChangeArrowheads="1"/>
          </p:cNvSpPr>
          <p:nvPr/>
        </p:nvSpPr>
        <p:spPr bwMode="auto">
          <a:xfrm>
            <a:off x="2038350" y="1701800"/>
            <a:ext cx="44450" cy="6350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97" name="Rectangle 65"/>
          <p:cNvSpPr>
            <a:spLocks noChangeArrowheads="1"/>
          </p:cNvSpPr>
          <p:nvPr/>
        </p:nvSpPr>
        <p:spPr bwMode="auto">
          <a:xfrm>
            <a:off x="2038350" y="1701800"/>
            <a:ext cx="44450" cy="635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98" name="Rectangle 66"/>
          <p:cNvSpPr>
            <a:spLocks noChangeArrowheads="1"/>
          </p:cNvSpPr>
          <p:nvPr/>
        </p:nvSpPr>
        <p:spPr bwMode="auto">
          <a:xfrm>
            <a:off x="1822450" y="1801813"/>
            <a:ext cx="50800" cy="571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499" name="Rectangle 67"/>
          <p:cNvSpPr>
            <a:spLocks noChangeArrowheads="1"/>
          </p:cNvSpPr>
          <p:nvPr/>
        </p:nvSpPr>
        <p:spPr bwMode="auto">
          <a:xfrm>
            <a:off x="1822450" y="1801813"/>
            <a:ext cx="50800" cy="571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00" name="Rectangle 68"/>
          <p:cNvSpPr>
            <a:spLocks noChangeArrowheads="1"/>
          </p:cNvSpPr>
          <p:nvPr/>
        </p:nvSpPr>
        <p:spPr bwMode="auto">
          <a:xfrm>
            <a:off x="1897063" y="1801813"/>
            <a:ext cx="46037" cy="571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01" name="Rectangle 69"/>
          <p:cNvSpPr>
            <a:spLocks noChangeArrowheads="1"/>
          </p:cNvSpPr>
          <p:nvPr/>
        </p:nvSpPr>
        <p:spPr bwMode="auto">
          <a:xfrm>
            <a:off x="1897063" y="1801813"/>
            <a:ext cx="46037" cy="571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02" name="Rectangle 70"/>
          <p:cNvSpPr>
            <a:spLocks noChangeArrowheads="1"/>
          </p:cNvSpPr>
          <p:nvPr/>
        </p:nvSpPr>
        <p:spPr bwMode="auto">
          <a:xfrm>
            <a:off x="1965325" y="1801813"/>
            <a:ext cx="49213" cy="571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03" name="Rectangle 71"/>
          <p:cNvSpPr>
            <a:spLocks noChangeArrowheads="1"/>
          </p:cNvSpPr>
          <p:nvPr/>
        </p:nvSpPr>
        <p:spPr bwMode="auto">
          <a:xfrm>
            <a:off x="1965325" y="1801813"/>
            <a:ext cx="49213" cy="571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04" name="Rectangle 72"/>
          <p:cNvSpPr>
            <a:spLocks noChangeArrowheads="1"/>
          </p:cNvSpPr>
          <p:nvPr/>
        </p:nvSpPr>
        <p:spPr bwMode="auto">
          <a:xfrm>
            <a:off x="2038350" y="1801813"/>
            <a:ext cx="44450" cy="571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05" name="Rectangle 73"/>
          <p:cNvSpPr>
            <a:spLocks noChangeArrowheads="1"/>
          </p:cNvSpPr>
          <p:nvPr/>
        </p:nvSpPr>
        <p:spPr bwMode="auto">
          <a:xfrm>
            <a:off x="2038350" y="1801813"/>
            <a:ext cx="44450" cy="571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06" name="Rectangle 74"/>
          <p:cNvSpPr>
            <a:spLocks noChangeArrowheads="1"/>
          </p:cNvSpPr>
          <p:nvPr/>
        </p:nvSpPr>
        <p:spPr bwMode="auto">
          <a:xfrm>
            <a:off x="1662113" y="1749425"/>
            <a:ext cx="50800" cy="587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07" name="Rectangle 75"/>
          <p:cNvSpPr>
            <a:spLocks noChangeArrowheads="1"/>
          </p:cNvSpPr>
          <p:nvPr/>
        </p:nvSpPr>
        <p:spPr bwMode="auto">
          <a:xfrm>
            <a:off x="1662113" y="1749425"/>
            <a:ext cx="50800" cy="587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08" name="Rectangle 76"/>
          <p:cNvSpPr>
            <a:spLocks noChangeArrowheads="1"/>
          </p:cNvSpPr>
          <p:nvPr/>
        </p:nvSpPr>
        <p:spPr bwMode="auto">
          <a:xfrm>
            <a:off x="1733550" y="1749425"/>
            <a:ext cx="47625" cy="587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09" name="Rectangle 77"/>
          <p:cNvSpPr>
            <a:spLocks noChangeArrowheads="1"/>
          </p:cNvSpPr>
          <p:nvPr/>
        </p:nvSpPr>
        <p:spPr bwMode="auto">
          <a:xfrm>
            <a:off x="1733550" y="1749425"/>
            <a:ext cx="47625" cy="587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10" name="Rectangle 78"/>
          <p:cNvSpPr>
            <a:spLocks noChangeArrowheads="1"/>
          </p:cNvSpPr>
          <p:nvPr/>
        </p:nvSpPr>
        <p:spPr bwMode="auto">
          <a:xfrm>
            <a:off x="1662113" y="1841500"/>
            <a:ext cx="50800" cy="587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11" name="Rectangle 79"/>
          <p:cNvSpPr>
            <a:spLocks noChangeArrowheads="1"/>
          </p:cNvSpPr>
          <p:nvPr/>
        </p:nvSpPr>
        <p:spPr bwMode="auto">
          <a:xfrm>
            <a:off x="1662113" y="1841500"/>
            <a:ext cx="50800" cy="587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12" name="Rectangle 80"/>
          <p:cNvSpPr>
            <a:spLocks noChangeArrowheads="1"/>
          </p:cNvSpPr>
          <p:nvPr/>
        </p:nvSpPr>
        <p:spPr bwMode="auto">
          <a:xfrm>
            <a:off x="1733550" y="1841500"/>
            <a:ext cx="47625" cy="5873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13" name="Rectangle 81"/>
          <p:cNvSpPr>
            <a:spLocks noChangeArrowheads="1"/>
          </p:cNvSpPr>
          <p:nvPr/>
        </p:nvSpPr>
        <p:spPr bwMode="auto">
          <a:xfrm>
            <a:off x="1733550" y="1841500"/>
            <a:ext cx="47625" cy="587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14" name="Line 82"/>
          <p:cNvSpPr>
            <a:spLocks noChangeShapeType="1"/>
          </p:cNvSpPr>
          <p:nvPr/>
        </p:nvSpPr>
        <p:spPr bwMode="auto">
          <a:xfrm>
            <a:off x="1800225" y="1700213"/>
            <a:ext cx="1588" cy="2778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5" name="Line 83"/>
          <p:cNvSpPr>
            <a:spLocks noChangeShapeType="1"/>
          </p:cNvSpPr>
          <p:nvPr/>
        </p:nvSpPr>
        <p:spPr bwMode="auto">
          <a:xfrm>
            <a:off x="2105025" y="1604963"/>
            <a:ext cx="1588" cy="3730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6" name="Rectangle 84"/>
          <p:cNvSpPr>
            <a:spLocks noChangeArrowheads="1"/>
          </p:cNvSpPr>
          <p:nvPr/>
        </p:nvSpPr>
        <p:spPr bwMode="auto">
          <a:xfrm>
            <a:off x="2405063" y="1560513"/>
            <a:ext cx="4143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500">
                <a:solidFill>
                  <a:srgbClr val="FF0000"/>
                </a:solidFill>
                <a:latin typeface="Calibri" pitchFamily="34" charset="0"/>
              </a:rPr>
              <a:t>CDC</a:t>
            </a:r>
            <a:endParaRPr kumimoji="0" lang="en-US" altLang="zh-TW" sz="2400">
              <a:latin typeface="Calibri" pitchFamily="34" charset="0"/>
            </a:endParaRPr>
          </a:p>
        </p:txBody>
      </p:sp>
      <p:sp>
        <p:nvSpPr>
          <p:cNvPr id="18517" name="Freeform 85"/>
          <p:cNvSpPr>
            <a:spLocks/>
          </p:cNvSpPr>
          <p:nvPr/>
        </p:nvSpPr>
        <p:spPr bwMode="auto">
          <a:xfrm>
            <a:off x="3933825" y="5340350"/>
            <a:ext cx="609600" cy="503238"/>
          </a:xfrm>
          <a:custGeom>
            <a:avLst/>
            <a:gdLst>
              <a:gd name="T0" fmla="*/ 0 w 1152"/>
              <a:gd name="T1" fmla="*/ 2147483647 h 953"/>
              <a:gd name="T2" fmla="*/ 2147483647 w 1152"/>
              <a:gd name="T3" fmla="*/ 2147483647 h 953"/>
              <a:gd name="T4" fmla="*/ 2147483647 w 1152"/>
              <a:gd name="T5" fmla="*/ 2147483647 h 953"/>
              <a:gd name="T6" fmla="*/ 2147483647 w 1152"/>
              <a:gd name="T7" fmla="*/ 0 h 953"/>
              <a:gd name="T8" fmla="*/ 0 w 1152"/>
              <a:gd name="T9" fmla="*/ 2147483647 h 953"/>
              <a:gd name="T10" fmla="*/ 0 w 1152"/>
              <a:gd name="T11" fmla="*/ 2147483647 h 9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"/>
              <a:gd name="T19" fmla="*/ 0 h 953"/>
              <a:gd name="T20" fmla="*/ 1152 w 1152"/>
              <a:gd name="T21" fmla="*/ 953 h 9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" h="953">
                <a:moveTo>
                  <a:pt x="0" y="953"/>
                </a:moveTo>
                <a:lnTo>
                  <a:pt x="1152" y="953"/>
                </a:lnTo>
                <a:lnTo>
                  <a:pt x="1152" y="290"/>
                </a:lnTo>
                <a:lnTo>
                  <a:pt x="650" y="0"/>
                </a:lnTo>
                <a:lnTo>
                  <a:pt x="0" y="488"/>
                </a:lnTo>
                <a:lnTo>
                  <a:pt x="0" y="953"/>
                </a:lnTo>
                <a:close/>
              </a:path>
            </a:pathLst>
          </a:custGeom>
          <a:solidFill>
            <a:srgbClr val="7F7F7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18" name="Freeform 86"/>
          <p:cNvSpPr>
            <a:spLocks/>
          </p:cNvSpPr>
          <p:nvPr/>
        </p:nvSpPr>
        <p:spPr bwMode="auto">
          <a:xfrm>
            <a:off x="3933825" y="5340350"/>
            <a:ext cx="609600" cy="503238"/>
          </a:xfrm>
          <a:custGeom>
            <a:avLst/>
            <a:gdLst>
              <a:gd name="T0" fmla="*/ 0 w 1152"/>
              <a:gd name="T1" fmla="*/ 2147483647 h 953"/>
              <a:gd name="T2" fmla="*/ 2147483647 w 1152"/>
              <a:gd name="T3" fmla="*/ 2147483647 h 953"/>
              <a:gd name="T4" fmla="*/ 2147483647 w 1152"/>
              <a:gd name="T5" fmla="*/ 2147483647 h 953"/>
              <a:gd name="T6" fmla="*/ 2147483647 w 1152"/>
              <a:gd name="T7" fmla="*/ 0 h 953"/>
              <a:gd name="T8" fmla="*/ 0 w 1152"/>
              <a:gd name="T9" fmla="*/ 2147483647 h 953"/>
              <a:gd name="T10" fmla="*/ 0 w 1152"/>
              <a:gd name="T11" fmla="*/ 2147483647 h 9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"/>
              <a:gd name="T19" fmla="*/ 0 h 953"/>
              <a:gd name="T20" fmla="*/ 1152 w 1152"/>
              <a:gd name="T21" fmla="*/ 953 h 9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" h="953">
                <a:moveTo>
                  <a:pt x="0" y="953"/>
                </a:moveTo>
                <a:lnTo>
                  <a:pt x="1152" y="953"/>
                </a:lnTo>
                <a:lnTo>
                  <a:pt x="1152" y="290"/>
                </a:lnTo>
                <a:lnTo>
                  <a:pt x="650" y="0"/>
                </a:lnTo>
                <a:lnTo>
                  <a:pt x="0" y="488"/>
                </a:lnTo>
                <a:lnTo>
                  <a:pt x="0" y="95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9" name="Freeform 87"/>
          <p:cNvSpPr>
            <a:spLocks/>
          </p:cNvSpPr>
          <p:nvPr/>
        </p:nvSpPr>
        <p:spPr bwMode="auto">
          <a:xfrm>
            <a:off x="4543425" y="5483225"/>
            <a:ext cx="106363" cy="360363"/>
          </a:xfrm>
          <a:custGeom>
            <a:avLst/>
            <a:gdLst>
              <a:gd name="T0" fmla="*/ 0 w 201"/>
              <a:gd name="T1" fmla="*/ 2147483647 h 681"/>
              <a:gd name="T2" fmla="*/ 2147483647 w 201"/>
              <a:gd name="T3" fmla="*/ 2147483647 h 681"/>
              <a:gd name="T4" fmla="*/ 2147483647 w 201"/>
              <a:gd name="T5" fmla="*/ 0 h 681"/>
              <a:gd name="T6" fmla="*/ 0 w 201"/>
              <a:gd name="T7" fmla="*/ 2147483647 h 681"/>
              <a:gd name="T8" fmla="*/ 0 w 201"/>
              <a:gd name="T9" fmla="*/ 2147483647 h 6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681"/>
              <a:gd name="T17" fmla="*/ 201 w 201"/>
              <a:gd name="T18" fmla="*/ 681 h 6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681">
                <a:moveTo>
                  <a:pt x="0" y="681"/>
                </a:moveTo>
                <a:lnTo>
                  <a:pt x="201" y="468"/>
                </a:lnTo>
                <a:lnTo>
                  <a:pt x="201" y="0"/>
                </a:lnTo>
                <a:lnTo>
                  <a:pt x="0" y="216"/>
                </a:lnTo>
                <a:lnTo>
                  <a:pt x="0" y="681"/>
                </a:lnTo>
                <a:close/>
              </a:path>
            </a:pathLst>
          </a:custGeom>
          <a:solidFill>
            <a:srgbClr val="A5A5A5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0" name="Freeform 88"/>
          <p:cNvSpPr>
            <a:spLocks/>
          </p:cNvSpPr>
          <p:nvPr/>
        </p:nvSpPr>
        <p:spPr bwMode="auto">
          <a:xfrm>
            <a:off x="4543425" y="5483225"/>
            <a:ext cx="106363" cy="360363"/>
          </a:xfrm>
          <a:custGeom>
            <a:avLst/>
            <a:gdLst>
              <a:gd name="T0" fmla="*/ 0 w 201"/>
              <a:gd name="T1" fmla="*/ 2147483647 h 681"/>
              <a:gd name="T2" fmla="*/ 2147483647 w 201"/>
              <a:gd name="T3" fmla="*/ 2147483647 h 681"/>
              <a:gd name="T4" fmla="*/ 2147483647 w 201"/>
              <a:gd name="T5" fmla="*/ 0 h 681"/>
              <a:gd name="T6" fmla="*/ 0 w 201"/>
              <a:gd name="T7" fmla="*/ 2147483647 h 681"/>
              <a:gd name="T8" fmla="*/ 0 w 201"/>
              <a:gd name="T9" fmla="*/ 2147483647 h 6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"/>
              <a:gd name="T16" fmla="*/ 0 h 681"/>
              <a:gd name="T17" fmla="*/ 201 w 201"/>
              <a:gd name="T18" fmla="*/ 681 h 6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" h="681">
                <a:moveTo>
                  <a:pt x="0" y="681"/>
                </a:moveTo>
                <a:lnTo>
                  <a:pt x="201" y="468"/>
                </a:lnTo>
                <a:lnTo>
                  <a:pt x="201" y="0"/>
                </a:lnTo>
                <a:lnTo>
                  <a:pt x="0" y="216"/>
                </a:lnTo>
                <a:lnTo>
                  <a:pt x="0" y="68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1" name="Freeform 89"/>
          <p:cNvSpPr>
            <a:spLocks/>
          </p:cNvSpPr>
          <p:nvPr/>
        </p:nvSpPr>
        <p:spPr bwMode="auto">
          <a:xfrm>
            <a:off x="4595813" y="5526088"/>
            <a:ext cx="41275" cy="287337"/>
          </a:xfrm>
          <a:custGeom>
            <a:avLst/>
            <a:gdLst>
              <a:gd name="T0" fmla="*/ 0 w 77"/>
              <a:gd name="T1" fmla="*/ 2147483647 h 544"/>
              <a:gd name="T2" fmla="*/ 2147483647 w 77"/>
              <a:gd name="T3" fmla="*/ 0 h 544"/>
              <a:gd name="T4" fmla="*/ 2147483647 w 77"/>
              <a:gd name="T5" fmla="*/ 2147483647 h 544"/>
              <a:gd name="T6" fmla="*/ 0 w 77"/>
              <a:gd name="T7" fmla="*/ 2147483647 h 544"/>
              <a:gd name="T8" fmla="*/ 0 w 77"/>
              <a:gd name="T9" fmla="*/ 2147483647 h 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544"/>
              <a:gd name="T17" fmla="*/ 77 w 77"/>
              <a:gd name="T18" fmla="*/ 544 h 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544">
                <a:moveTo>
                  <a:pt x="0" y="155"/>
                </a:moveTo>
                <a:lnTo>
                  <a:pt x="77" y="0"/>
                </a:lnTo>
                <a:lnTo>
                  <a:pt x="77" y="466"/>
                </a:lnTo>
                <a:lnTo>
                  <a:pt x="0" y="544"/>
                </a:lnTo>
                <a:lnTo>
                  <a:pt x="0" y="155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2" name="Freeform 90"/>
          <p:cNvSpPr>
            <a:spLocks/>
          </p:cNvSpPr>
          <p:nvPr/>
        </p:nvSpPr>
        <p:spPr bwMode="auto">
          <a:xfrm>
            <a:off x="4595813" y="5526088"/>
            <a:ext cx="41275" cy="287337"/>
          </a:xfrm>
          <a:custGeom>
            <a:avLst/>
            <a:gdLst>
              <a:gd name="T0" fmla="*/ 0 w 77"/>
              <a:gd name="T1" fmla="*/ 2147483647 h 544"/>
              <a:gd name="T2" fmla="*/ 2147483647 w 77"/>
              <a:gd name="T3" fmla="*/ 0 h 544"/>
              <a:gd name="T4" fmla="*/ 2147483647 w 77"/>
              <a:gd name="T5" fmla="*/ 2147483647 h 544"/>
              <a:gd name="T6" fmla="*/ 0 w 77"/>
              <a:gd name="T7" fmla="*/ 2147483647 h 544"/>
              <a:gd name="T8" fmla="*/ 0 w 77"/>
              <a:gd name="T9" fmla="*/ 2147483647 h 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544"/>
              <a:gd name="T17" fmla="*/ 77 w 77"/>
              <a:gd name="T18" fmla="*/ 544 h 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544">
                <a:moveTo>
                  <a:pt x="0" y="155"/>
                </a:moveTo>
                <a:lnTo>
                  <a:pt x="77" y="0"/>
                </a:lnTo>
                <a:lnTo>
                  <a:pt x="77" y="466"/>
                </a:lnTo>
                <a:lnTo>
                  <a:pt x="0" y="544"/>
                </a:lnTo>
                <a:lnTo>
                  <a:pt x="0" y="155"/>
                </a:lnTo>
              </a:path>
            </a:pathLst>
          </a:custGeom>
          <a:noFill/>
          <a:ln w="317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3" name="Freeform 91"/>
          <p:cNvSpPr>
            <a:spLocks/>
          </p:cNvSpPr>
          <p:nvPr/>
        </p:nvSpPr>
        <p:spPr bwMode="auto">
          <a:xfrm>
            <a:off x="4595813" y="5526088"/>
            <a:ext cx="41275" cy="287337"/>
          </a:xfrm>
          <a:custGeom>
            <a:avLst/>
            <a:gdLst>
              <a:gd name="T0" fmla="*/ 0 w 77"/>
              <a:gd name="T1" fmla="*/ 2147483647 h 544"/>
              <a:gd name="T2" fmla="*/ 2147483647 w 77"/>
              <a:gd name="T3" fmla="*/ 0 h 544"/>
              <a:gd name="T4" fmla="*/ 2147483647 w 77"/>
              <a:gd name="T5" fmla="*/ 2147483647 h 544"/>
              <a:gd name="T6" fmla="*/ 0 w 77"/>
              <a:gd name="T7" fmla="*/ 2147483647 h 544"/>
              <a:gd name="T8" fmla="*/ 0 w 77"/>
              <a:gd name="T9" fmla="*/ 2147483647 h 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544"/>
              <a:gd name="T17" fmla="*/ 77 w 77"/>
              <a:gd name="T18" fmla="*/ 544 h 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544">
                <a:moveTo>
                  <a:pt x="0" y="155"/>
                </a:moveTo>
                <a:lnTo>
                  <a:pt x="77" y="0"/>
                </a:lnTo>
                <a:lnTo>
                  <a:pt x="77" y="466"/>
                </a:lnTo>
                <a:lnTo>
                  <a:pt x="0" y="544"/>
                </a:lnTo>
                <a:lnTo>
                  <a:pt x="0" y="155"/>
                </a:lnTo>
                <a:close/>
              </a:path>
            </a:pathLst>
          </a:custGeom>
          <a:solidFill>
            <a:srgbClr val="E5E5E5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4" name="Freeform 92"/>
          <p:cNvSpPr>
            <a:spLocks/>
          </p:cNvSpPr>
          <p:nvPr/>
        </p:nvSpPr>
        <p:spPr bwMode="auto">
          <a:xfrm>
            <a:off x="4595813" y="5526088"/>
            <a:ext cx="41275" cy="287337"/>
          </a:xfrm>
          <a:custGeom>
            <a:avLst/>
            <a:gdLst>
              <a:gd name="T0" fmla="*/ 0 w 77"/>
              <a:gd name="T1" fmla="*/ 2147483647 h 544"/>
              <a:gd name="T2" fmla="*/ 2147483647 w 77"/>
              <a:gd name="T3" fmla="*/ 0 h 544"/>
              <a:gd name="T4" fmla="*/ 2147483647 w 77"/>
              <a:gd name="T5" fmla="*/ 2147483647 h 544"/>
              <a:gd name="T6" fmla="*/ 0 w 77"/>
              <a:gd name="T7" fmla="*/ 2147483647 h 544"/>
              <a:gd name="T8" fmla="*/ 0 w 77"/>
              <a:gd name="T9" fmla="*/ 2147483647 h 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544"/>
              <a:gd name="T17" fmla="*/ 77 w 77"/>
              <a:gd name="T18" fmla="*/ 544 h 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544">
                <a:moveTo>
                  <a:pt x="0" y="155"/>
                </a:moveTo>
                <a:lnTo>
                  <a:pt x="77" y="0"/>
                </a:lnTo>
                <a:lnTo>
                  <a:pt x="77" y="466"/>
                </a:lnTo>
                <a:lnTo>
                  <a:pt x="0" y="544"/>
                </a:lnTo>
                <a:lnTo>
                  <a:pt x="0" y="15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5" name="Freeform 93"/>
          <p:cNvSpPr>
            <a:spLocks/>
          </p:cNvSpPr>
          <p:nvPr/>
        </p:nvSpPr>
        <p:spPr bwMode="auto">
          <a:xfrm>
            <a:off x="4595813" y="5526088"/>
            <a:ext cx="41275" cy="287337"/>
          </a:xfrm>
          <a:custGeom>
            <a:avLst/>
            <a:gdLst>
              <a:gd name="T0" fmla="*/ 0 w 77"/>
              <a:gd name="T1" fmla="*/ 2147483647 h 544"/>
              <a:gd name="T2" fmla="*/ 2147483647 w 77"/>
              <a:gd name="T3" fmla="*/ 0 h 544"/>
              <a:gd name="T4" fmla="*/ 2147483647 w 77"/>
              <a:gd name="T5" fmla="*/ 2147483647 h 544"/>
              <a:gd name="T6" fmla="*/ 0 w 77"/>
              <a:gd name="T7" fmla="*/ 2147483647 h 544"/>
              <a:gd name="T8" fmla="*/ 0 w 77"/>
              <a:gd name="T9" fmla="*/ 2147483647 h 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544"/>
              <a:gd name="T17" fmla="*/ 77 w 77"/>
              <a:gd name="T18" fmla="*/ 544 h 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544">
                <a:moveTo>
                  <a:pt x="0" y="155"/>
                </a:moveTo>
                <a:lnTo>
                  <a:pt x="77" y="0"/>
                </a:lnTo>
                <a:lnTo>
                  <a:pt x="77" y="466"/>
                </a:lnTo>
                <a:lnTo>
                  <a:pt x="0" y="544"/>
                </a:lnTo>
                <a:lnTo>
                  <a:pt x="0" y="33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6" name="Freeform 94"/>
          <p:cNvSpPr>
            <a:spLocks/>
          </p:cNvSpPr>
          <p:nvPr/>
        </p:nvSpPr>
        <p:spPr bwMode="auto">
          <a:xfrm>
            <a:off x="4565650" y="5565775"/>
            <a:ext cx="30163" cy="247650"/>
          </a:xfrm>
          <a:custGeom>
            <a:avLst/>
            <a:gdLst>
              <a:gd name="T0" fmla="*/ 2147483647 w 57"/>
              <a:gd name="T1" fmla="*/ 2147483647 h 467"/>
              <a:gd name="T2" fmla="*/ 0 w 57"/>
              <a:gd name="T3" fmla="*/ 0 h 467"/>
              <a:gd name="T4" fmla="*/ 0 w 57"/>
              <a:gd name="T5" fmla="*/ 2147483647 h 467"/>
              <a:gd name="T6" fmla="*/ 2147483647 w 57"/>
              <a:gd name="T7" fmla="*/ 2147483647 h 467"/>
              <a:gd name="T8" fmla="*/ 2147483647 w 57"/>
              <a:gd name="T9" fmla="*/ 2147483647 h 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467"/>
              <a:gd name="T17" fmla="*/ 57 w 57"/>
              <a:gd name="T18" fmla="*/ 467 h 4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467">
                <a:moveTo>
                  <a:pt x="57" y="38"/>
                </a:moveTo>
                <a:lnTo>
                  <a:pt x="0" y="0"/>
                </a:lnTo>
                <a:lnTo>
                  <a:pt x="0" y="467"/>
                </a:lnTo>
                <a:lnTo>
                  <a:pt x="57" y="467"/>
                </a:lnTo>
                <a:lnTo>
                  <a:pt x="57" y="38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7" name="Freeform 95"/>
          <p:cNvSpPr>
            <a:spLocks/>
          </p:cNvSpPr>
          <p:nvPr/>
        </p:nvSpPr>
        <p:spPr bwMode="auto">
          <a:xfrm>
            <a:off x="4565650" y="5565775"/>
            <a:ext cx="30163" cy="247650"/>
          </a:xfrm>
          <a:custGeom>
            <a:avLst/>
            <a:gdLst>
              <a:gd name="T0" fmla="*/ 2147483647 w 57"/>
              <a:gd name="T1" fmla="*/ 2147483647 h 467"/>
              <a:gd name="T2" fmla="*/ 0 w 57"/>
              <a:gd name="T3" fmla="*/ 0 h 467"/>
              <a:gd name="T4" fmla="*/ 0 w 57"/>
              <a:gd name="T5" fmla="*/ 2147483647 h 467"/>
              <a:gd name="T6" fmla="*/ 2147483647 w 57"/>
              <a:gd name="T7" fmla="*/ 2147483647 h 467"/>
              <a:gd name="T8" fmla="*/ 2147483647 w 57"/>
              <a:gd name="T9" fmla="*/ 2147483647 h 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467"/>
              <a:gd name="T17" fmla="*/ 57 w 57"/>
              <a:gd name="T18" fmla="*/ 467 h 4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467">
                <a:moveTo>
                  <a:pt x="57" y="38"/>
                </a:moveTo>
                <a:lnTo>
                  <a:pt x="0" y="0"/>
                </a:lnTo>
                <a:lnTo>
                  <a:pt x="0" y="467"/>
                </a:lnTo>
                <a:lnTo>
                  <a:pt x="57" y="467"/>
                </a:lnTo>
                <a:lnTo>
                  <a:pt x="57" y="38"/>
                </a:lnTo>
              </a:path>
            </a:pathLst>
          </a:custGeom>
          <a:noFill/>
          <a:ln w="317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8" name="Freeform 96"/>
          <p:cNvSpPr>
            <a:spLocks/>
          </p:cNvSpPr>
          <p:nvPr/>
        </p:nvSpPr>
        <p:spPr bwMode="auto">
          <a:xfrm>
            <a:off x="4565650" y="5565775"/>
            <a:ext cx="30163" cy="247650"/>
          </a:xfrm>
          <a:custGeom>
            <a:avLst/>
            <a:gdLst>
              <a:gd name="T0" fmla="*/ 2147483647 w 57"/>
              <a:gd name="T1" fmla="*/ 2147483647 h 467"/>
              <a:gd name="T2" fmla="*/ 0 w 57"/>
              <a:gd name="T3" fmla="*/ 0 h 467"/>
              <a:gd name="T4" fmla="*/ 0 w 57"/>
              <a:gd name="T5" fmla="*/ 2147483647 h 467"/>
              <a:gd name="T6" fmla="*/ 2147483647 w 57"/>
              <a:gd name="T7" fmla="*/ 2147483647 h 467"/>
              <a:gd name="T8" fmla="*/ 2147483647 w 57"/>
              <a:gd name="T9" fmla="*/ 2147483647 h 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467"/>
              <a:gd name="T17" fmla="*/ 57 w 57"/>
              <a:gd name="T18" fmla="*/ 467 h 4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467">
                <a:moveTo>
                  <a:pt x="57" y="38"/>
                </a:moveTo>
                <a:lnTo>
                  <a:pt x="0" y="0"/>
                </a:lnTo>
                <a:lnTo>
                  <a:pt x="0" y="467"/>
                </a:lnTo>
                <a:lnTo>
                  <a:pt x="57" y="467"/>
                </a:lnTo>
                <a:lnTo>
                  <a:pt x="57" y="38"/>
                </a:lnTo>
                <a:close/>
              </a:path>
            </a:pathLst>
          </a:custGeom>
          <a:solidFill>
            <a:srgbClr val="E5E5E5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9" name="Freeform 97"/>
          <p:cNvSpPr>
            <a:spLocks/>
          </p:cNvSpPr>
          <p:nvPr/>
        </p:nvSpPr>
        <p:spPr bwMode="auto">
          <a:xfrm>
            <a:off x="4565650" y="5565775"/>
            <a:ext cx="30163" cy="247650"/>
          </a:xfrm>
          <a:custGeom>
            <a:avLst/>
            <a:gdLst>
              <a:gd name="T0" fmla="*/ 2147483647 w 57"/>
              <a:gd name="T1" fmla="*/ 2147483647 h 467"/>
              <a:gd name="T2" fmla="*/ 0 w 57"/>
              <a:gd name="T3" fmla="*/ 0 h 467"/>
              <a:gd name="T4" fmla="*/ 0 w 57"/>
              <a:gd name="T5" fmla="*/ 2147483647 h 467"/>
              <a:gd name="T6" fmla="*/ 2147483647 w 57"/>
              <a:gd name="T7" fmla="*/ 2147483647 h 467"/>
              <a:gd name="T8" fmla="*/ 2147483647 w 57"/>
              <a:gd name="T9" fmla="*/ 2147483647 h 4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467"/>
              <a:gd name="T17" fmla="*/ 57 w 57"/>
              <a:gd name="T18" fmla="*/ 467 h 4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467">
                <a:moveTo>
                  <a:pt x="57" y="38"/>
                </a:moveTo>
                <a:lnTo>
                  <a:pt x="0" y="0"/>
                </a:lnTo>
                <a:lnTo>
                  <a:pt x="0" y="467"/>
                </a:lnTo>
                <a:lnTo>
                  <a:pt x="57" y="467"/>
                </a:lnTo>
                <a:lnTo>
                  <a:pt x="57" y="3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0" name="Freeform 98"/>
          <p:cNvSpPr>
            <a:spLocks/>
          </p:cNvSpPr>
          <p:nvPr/>
        </p:nvSpPr>
        <p:spPr bwMode="auto">
          <a:xfrm>
            <a:off x="4222750" y="5257800"/>
            <a:ext cx="501650" cy="390525"/>
          </a:xfrm>
          <a:custGeom>
            <a:avLst/>
            <a:gdLst>
              <a:gd name="T0" fmla="*/ 0 w 947"/>
              <a:gd name="T1" fmla="*/ 2147483647 h 737"/>
              <a:gd name="T2" fmla="*/ 2147483647 w 947"/>
              <a:gd name="T3" fmla="*/ 2147483647 h 737"/>
              <a:gd name="T4" fmla="*/ 2147483647 w 947"/>
              <a:gd name="T5" fmla="*/ 2147483647 h 737"/>
              <a:gd name="T6" fmla="*/ 2147483647 w 947"/>
              <a:gd name="T7" fmla="*/ 0 h 737"/>
              <a:gd name="T8" fmla="*/ 0 w 947"/>
              <a:gd name="T9" fmla="*/ 2147483647 h 7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7"/>
              <a:gd name="T16" fmla="*/ 0 h 737"/>
              <a:gd name="T17" fmla="*/ 947 w 947"/>
              <a:gd name="T18" fmla="*/ 737 h 7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7" h="737">
                <a:moveTo>
                  <a:pt x="0" y="234"/>
                </a:moveTo>
                <a:lnTo>
                  <a:pt x="734" y="737"/>
                </a:lnTo>
                <a:lnTo>
                  <a:pt x="947" y="505"/>
                </a:lnTo>
                <a:lnTo>
                  <a:pt x="215" y="0"/>
                </a:lnTo>
                <a:lnTo>
                  <a:pt x="0" y="234"/>
                </a:lnTo>
                <a:close/>
              </a:path>
            </a:pathLst>
          </a:custGeom>
          <a:solidFill>
            <a:srgbClr val="D8D8D8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1" name="Freeform 99"/>
          <p:cNvSpPr>
            <a:spLocks/>
          </p:cNvSpPr>
          <p:nvPr/>
        </p:nvSpPr>
        <p:spPr bwMode="auto">
          <a:xfrm>
            <a:off x="4222750" y="5257800"/>
            <a:ext cx="501650" cy="390525"/>
          </a:xfrm>
          <a:custGeom>
            <a:avLst/>
            <a:gdLst>
              <a:gd name="T0" fmla="*/ 0 w 947"/>
              <a:gd name="T1" fmla="*/ 2147483647 h 737"/>
              <a:gd name="T2" fmla="*/ 2147483647 w 947"/>
              <a:gd name="T3" fmla="*/ 2147483647 h 737"/>
              <a:gd name="T4" fmla="*/ 2147483647 w 947"/>
              <a:gd name="T5" fmla="*/ 2147483647 h 737"/>
              <a:gd name="T6" fmla="*/ 2147483647 w 947"/>
              <a:gd name="T7" fmla="*/ 0 h 737"/>
              <a:gd name="T8" fmla="*/ 0 w 947"/>
              <a:gd name="T9" fmla="*/ 2147483647 h 7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7"/>
              <a:gd name="T16" fmla="*/ 0 h 737"/>
              <a:gd name="T17" fmla="*/ 947 w 947"/>
              <a:gd name="T18" fmla="*/ 737 h 7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7" h="737">
                <a:moveTo>
                  <a:pt x="0" y="234"/>
                </a:moveTo>
                <a:lnTo>
                  <a:pt x="734" y="737"/>
                </a:lnTo>
                <a:lnTo>
                  <a:pt x="947" y="505"/>
                </a:lnTo>
                <a:lnTo>
                  <a:pt x="215" y="0"/>
                </a:lnTo>
                <a:lnTo>
                  <a:pt x="0" y="23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2" name="Freeform 100"/>
          <p:cNvSpPr>
            <a:spLocks/>
          </p:cNvSpPr>
          <p:nvPr/>
        </p:nvSpPr>
        <p:spPr bwMode="auto">
          <a:xfrm>
            <a:off x="4606925" y="5443538"/>
            <a:ext cx="19050" cy="133350"/>
          </a:xfrm>
          <a:custGeom>
            <a:avLst/>
            <a:gdLst>
              <a:gd name="T0" fmla="*/ 0 w 36"/>
              <a:gd name="T1" fmla="*/ 2147483647 h 251"/>
              <a:gd name="T2" fmla="*/ 2147483647 w 36"/>
              <a:gd name="T3" fmla="*/ 0 h 251"/>
              <a:gd name="T4" fmla="*/ 2147483647 w 36"/>
              <a:gd name="T5" fmla="*/ 2147483647 h 251"/>
              <a:gd name="T6" fmla="*/ 0 w 36"/>
              <a:gd name="T7" fmla="*/ 2147483647 h 251"/>
              <a:gd name="T8" fmla="*/ 0 w 36"/>
              <a:gd name="T9" fmla="*/ 2147483647 h 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51"/>
              <a:gd name="T17" fmla="*/ 36 w 36"/>
              <a:gd name="T18" fmla="*/ 251 h 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51">
                <a:moveTo>
                  <a:pt x="0" y="38"/>
                </a:moveTo>
                <a:lnTo>
                  <a:pt x="36" y="0"/>
                </a:lnTo>
                <a:lnTo>
                  <a:pt x="36" y="210"/>
                </a:lnTo>
                <a:lnTo>
                  <a:pt x="0" y="251"/>
                </a:lnTo>
                <a:lnTo>
                  <a:pt x="0" y="38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3" name="Freeform 101"/>
          <p:cNvSpPr>
            <a:spLocks/>
          </p:cNvSpPr>
          <p:nvPr/>
        </p:nvSpPr>
        <p:spPr bwMode="auto">
          <a:xfrm>
            <a:off x="4606925" y="5443538"/>
            <a:ext cx="19050" cy="133350"/>
          </a:xfrm>
          <a:custGeom>
            <a:avLst/>
            <a:gdLst>
              <a:gd name="T0" fmla="*/ 0 w 36"/>
              <a:gd name="T1" fmla="*/ 2147483647 h 251"/>
              <a:gd name="T2" fmla="*/ 2147483647 w 36"/>
              <a:gd name="T3" fmla="*/ 0 h 251"/>
              <a:gd name="T4" fmla="*/ 2147483647 w 36"/>
              <a:gd name="T5" fmla="*/ 2147483647 h 251"/>
              <a:gd name="T6" fmla="*/ 0 w 36"/>
              <a:gd name="T7" fmla="*/ 2147483647 h 251"/>
              <a:gd name="T8" fmla="*/ 0 w 36"/>
              <a:gd name="T9" fmla="*/ 2147483647 h 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51"/>
              <a:gd name="T17" fmla="*/ 36 w 36"/>
              <a:gd name="T18" fmla="*/ 251 h 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51">
                <a:moveTo>
                  <a:pt x="0" y="38"/>
                </a:moveTo>
                <a:lnTo>
                  <a:pt x="36" y="0"/>
                </a:lnTo>
                <a:lnTo>
                  <a:pt x="36" y="210"/>
                </a:lnTo>
                <a:lnTo>
                  <a:pt x="0" y="251"/>
                </a:lnTo>
                <a:lnTo>
                  <a:pt x="0" y="38"/>
                </a:lnTo>
              </a:path>
            </a:pathLst>
          </a:custGeom>
          <a:noFill/>
          <a:ln w="317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" name="Freeform 102"/>
          <p:cNvSpPr>
            <a:spLocks/>
          </p:cNvSpPr>
          <p:nvPr/>
        </p:nvSpPr>
        <p:spPr bwMode="auto">
          <a:xfrm>
            <a:off x="4606925" y="5443538"/>
            <a:ext cx="19050" cy="133350"/>
          </a:xfrm>
          <a:custGeom>
            <a:avLst/>
            <a:gdLst>
              <a:gd name="T0" fmla="*/ 0 w 36"/>
              <a:gd name="T1" fmla="*/ 2147483647 h 251"/>
              <a:gd name="T2" fmla="*/ 2147483647 w 36"/>
              <a:gd name="T3" fmla="*/ 0 h 251"/>
              <a:gd name="T4" fmla="*/ 2147483647 w 36"/>
              <a:gd name="T5" fmla="*/ 2147483647 h 251"/>
              <a:gd name="T6" fmla="*/ 0 w 36"/>
              <a:gd name="T7" fmla="*/ 2147483647 h 251"/>
              <a:gd name="T8" fmla="*/ 0 w 36"/>
              <a:gd name="T9" fmla="*/ 2147483647 h 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51"/>
              <a:gd name="T17" fmla="*/ 36 w 36"/>
              <a:gd name="T18" fmla="*/ 251 h 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51">
                <a:moveTo>
                  <a:pt x="0" y="38"/>
                </a:moveTo>
                <a:lnTo>
                  <a:pt x="36" y="0"/>
                </a:lnTo>
                <a:lnTo>
                  <a:pt x="36" y="210"/>
                </a:lnTo>
                <a:lnTo>
                  <a:pt x="0" y="251"/>
                </a:lnTo>
                <a:lnTo>
                  <a:pt x="0" y="38"/>
                </a:lnTo>
                <a:close/>
              </a:path>
            </a:pathLst>
          </a:custGeom>
          <a:solidFill>
            <a:srgbClr val="E5E5E5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5" name="Freeform 103"/>
          <p:cNvSpPr>
            <a:spLocks/>
          </p:cNvSpPr>
          <p:nvPr/>
        </p:nvSpPr>
        <p:spPr bwMode="auto">
          <a:xfrm>
            <a:off x="4606925" y="5443538"/>
            <a:ext cx="19050" cy="133350"/>
          </a:xfrm>
          <a:custGeom>
            <a:avLst/>
            <a:gdLst>
              <a:gd name="T0" fmla="*/ 0 w 36"/>
              <a:gd name="T1" fmla="*/ 2147483647 h 251"/>
              <a:gd name="T2" fmla="*/ 2147483647 w 36"/>
              <a:gd name="T3" fmla="*/ 0 h 251"/>
              <a:gd name="T4" fmla="*/ 2147483647 w 36"/>
              <a:gd name="T5" fmla="*/ 2147483647 h 251"/>
              <a:gd name="T6" fmla="*/ 0 w 36"/>
              <a:gd name="T7" fmla="*/ 2147483647 h 251"/>
              <a:gd name="T8" fmla="*/ 0 w 36"/>
              <a:gd name="T9" fmla="*/ 2147483647 h 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251"/>
              <a:gd name="T17" fmla="*/ 36 w 36"/>
              <a:gd name="T18" fmla="*/ 251 h 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251">
                <a:moveTo>
                  <a:pt x="0" y="38"/>
                </a:moveTo>
                <a:lnTo>
                  <a:pt x="36" y="0"/>
                </a:lnTo>
                <a:lnTo>
                  <a:pt x="36" y="210"/>
                </a:lnTo>
                <a:lnTo>
                  <a:pt x="0" y="251"/>
                </a:lnTo>
                <a:lnTo>
                  <a:pt x="0" y="3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6" name="Freeform 104"/>
          <p:cNvSpPr>
            <a:spLocks/>
          </p:cNvSpPr>
          <p:nvPr/>
        </p:nvSpPr>
        <p:spPr bwMode="auto">
          <a:xfrm>
            <a:off x="4576763" y="5464175"/>
            <a:ext cx="30162" cy="112713"/>
          </a:xfrm>
          <a:custGeom>
            <a:avLst/>
            <a:gdLst>
              <a:gd name="T0" fmla="*/ 2147483647 w 58"/>
              <a:gd name="T1" fmla="*/ 0 h 213"/>
              <a:gd name="T2" fmla="*/ 0 w 58"/>
              <a:gd name="T3" fmla="*/ 0 h 213"/>
              <a:gd name="T4" fmla="*/ 0 w 58"/>
              <a:gd name="T5" fmla="*/ 2147483647 h 213"/>
              <a:gd name="T6" fmla="*/ 2147483647 w 58"/>
              <a:gd name="T7" fmla="*/ 2147483647 h 213"/>
              <a:gd name="T8" fmla="*/ 2147483647 w 58"/>
              <a:gd name="T9" fmla="*/ 0 h 2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13"/>
              <a:gd name="T17" fmla="*/ 58 w 58"/>
              <a:gd name="T18" fmla="*/ 213 h 2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13">
                <a:moveTo>
                  <a:pt x="58" y="0"/>
                </a:moveTo>
                <a:lnTo>
                  <a:pt x="0" y="0"/>
                </a:lnTo>
                <a:lnTo>
                  <a:pt x="0" y="172"/>
                </a:lnTo>
                <a:lnTo>
                  <a:pt x="58" y="213"/>
                </a:lnTo>
                <a:lnTo>
                  <a:pt x="58" y="0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7" name="Freeform 105"/>
          <p:cNvSpPr>
            <a:spLocks/>
          </p:cNvSpPr>
          <p:nvPr/>
        </p:nvSpPr>
        <p:spPr bwMode="auto">
          <a:xfrm>
            <a:off x="4576763" y="5464175"/>
            <a:ext cx="30162" cy="112713"/>
          </a:xfrm>
          <a:custGeom>
            <a:avLst/>
            <a:gdLst>
              <a:gd name="T0" fmla="*/ 2147483647 w 58"/>
              <a:gd name="T1" fmla="*/ 0 h 213"/>
              <a:gd name="T2" fmla="*/ 0 w 58"/>
              <a:gd name="T3" fmla="*/ 0 h 213"/>
              <a:gd name="T4" fmla="*/ 0 w 58"/>
              <a:gd name="T5" fmla="*/ 2147483647 h 213"/>
              <a:gd name="T6" fmla="*/ 2147483647 w 58"/>
              <a:gd name="T7" fmla="*/ 2147483647 h 213"/>
              <a:gd name="T8" fmla="*/ 2147483647 w 58"/>
              <a:gd name="T9" fmla="*/ 0 h 2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13"/>
              <a:gd name="T17" fmla="*/ 58 w 58"/>
              <a:gd name="T18" fmla="*/ 213 h 2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13">
                <a:moveTo>
                  <a:pt x="58" y="0"/>
                </a:moveTo>
                <a:lnTo>
                  <a:pt x="0" y="0"/>
                </a:lnTo>
                <a:lnTo>
                  <a:pt x="0" y="172"/>
                </a:lnTo>
                <a:lnTo>
                  <a:pt x="58" y="213"/>
                </a:lnTo>
                <a:lnTo>
                  <a:pt x="58" y="0"/>
                </a:lnTo>
              </a:path>
            </a:pathLst>
          </a:custGeom>
          <a:noFill/>
          <a:ln w="317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8" name="Freeform 106"/>
          <p:cNvSpPr>
            <a:spLocks/>
          </p:cNvSpPr>
          <p:nvPr/>
        </p:nvSpPr>
        <p:spPr bwMode="auto">
          <a:xfrm>
            <a:off x="4576763" y="5464175"/>
            <a:ext cx="30162" cy="112713"/>
          </a:xfrm>
          <a:custGeom>
            <a:avLst/>
            <a:gdLst>
              <a:gd name="T0" fmla="*/ 2147483647 w 58"/>
              <a:gd name="T1" fmla="*/ 0 h 213"/>
              <a:gd name="T2" fmla="*/ 0 w 58"/>
              <a:gd name="T3" fmla="*/ 0 h 213"/>
              <a:gd name="T4" fmla="*/ 0 w 58"/>
              <a:gd name="T5" fmla="*/ 2147483647 h 213"/>
              <a:gd name="T6" fmla="*/ 2147483647 w 58"/>
              <a:gd name="T7" fmla="*/ 2147483647 h 213"/>
              <a:gd name="T8" fmla="*/ 2147483647 w 58"/>
              <a:gd name="T9" fmla="*/ 0 h 2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13"/>
              <a:gd name="T17" fmla="*/ 58 w 58"/>
              <a:gd name="T18" fmla="*/ 213 h 2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13">
                <a:moveTo>
                  <a:pt x="58" y="0"/>
                </a:moveTo>
                <a:lnTo>
                  <a:pt x="0" y="0"/>
                </a:lnTo>
                <a:lnTo>
                  <a:pt x="0" y="172"/>
                </a:lnTo>
                <a:lnTo>
                  <a:pt x="58" y="213"/>
                </a:lnTo>
                <a:lnTo>
                  <a:pt x="58" y="0"/>
                </a:lnTo>
                <a:close/>
              </a:path>
            </a:pathLst>
          </a:custGeom>
          <a:solidFill>
            <a:srgbClr val="E5E5E5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9" name="Freeform 107"/>
          <p:cNvSpPr>
            <a:spLocks/>
          </p:cNvSpPr>
          <p:nvPr/>
        </p:nvSpPr>
        <p:spPr bwMode="auto">
          <a:xfrm>
            <a:off x="4576763" y="5464175"/>
            <a:ext cx="30162" cy="112713"/>
          </a:xfrm>
          <a:custGeom>
            <a:avLst/>
            <a:gdLst>
              <a:gd name="T0" fmla="*/ 2147483647 w 58"/>
              <a:gd name="T1" fmla="*/ 0 h 213"/>
              <a:gd name="T2" fmla="*/ 0 w 58"/>
              <a:gd name="T3" fmla="*/ 0 h 213"/>
              <a:gd name="T4" fmla="*/ 0 w 58"/>
              <a:gd name="T5" fmla="*/ 2147483647 h 213"/>
              <a:gd name="T6" fmla="*/ 2147483647 w 58"/>
              <a:gd name="T7" fmla="*/ 2147483647 h 213"/>
              <a:gd name="T8" fmla="*/ 2147483647 w 58"/>
              <a:gd name="T9" fmla="*/ 0 h 2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"/>
              <a:gd name="T16" fmla="*/ 0 h 213"/>
              <a:gd name="T17" fmla="*/ 58 w 58"/>
              <a:gd name="T18" fmla="*/ 213 h 2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" h="213">
                <a:moveTo>
                  <a:pt x="58" y="0"/>
                </a:moveTo>
                <a:lnTo>
                  <a:pt x="0" y="0"/>
                </a:lnTo>
                <a:lnTo>
                  <a:pt x="0" y="172"/>
                </a:lnTo>
                <a:lnTo>
                  <a:pt x="58" y="213"/>
                </a:lnTo>
                <a:lnTo>
                  <a:pt x="58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0" name="Freeform 108"/>
          <p:cNvSpPr>
            <a:spLocks/>
          </p:cNvSpPr>
          <p:nvPr/>
        </p:nvSpPr>
        <p:spPr bwMode="auto">
          <a:xfrm>
            <a:off x="4576763" y="5443538"/>
            <a:ext cx="49212" cy="20637"/>
          </a:xfrm>
          <a:custGeom>
            <a:avLst/>
            <a:gdLst>
              <a:gd name="T0" fmla="*/ 0 w 94"/>
              <a:gd name="T1" fmla="*/ 2147483647 h 38"/>
              <a:gd name="T2" fmla="*/ 2147483647 w 94"/>
              <a:gd name="T3" fmla="*/ 2147483647 h 38"/>
              <a:gd name="T4" fmla="*/ 2147483647 w 94"/>
              <a:gd name="T5" fmla="*/ 0 h 38"/>
              <a:gd name="T6" fmla="*/ 2147483647 w 94"/>
              <a:gd name="T7" fmla="*/ 2147483647 h 38"/>
              <a:gd name="T8" fmla="*/ 0 w 94"/>
              <a:gd name="T9" fmla="*/ 2147483647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38"/>
              <a:gd name="T17" fmla="*/ 94 w 94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38">
                <a:moveTo>
                  <a:pt x="0" y="38"/>
                </a:moveTo>
                <a:lnTo>
                  <a:pt x="58" y="38"/>
                </a:lnTo>
                <a:lnTo>
                  <a:pt x="94" y="0"/>
                </a:lnTo>
                <a:lnTo>
                  <a:pt x="38" y="10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1" name="Freeform 109"/>
          <p:cNvSpPr>
            <a:spLocks/>
          </p:cNvSpPr>
          <p:nvPr/>
        </p:nvSpPr>
        <p:spPr bwMode="auto">
          <a:xfrm>
            <a:off x="4576763" y="5443538"/>
            <a:ext cx="49212" cy="20637"/>
          </a:xfrm>
          <a:custGeom>
            <a:avLst/>
            <a:gdLst>
              <a:gd name="T0" fmla="*/ 0 w 94"/>
              <a:gd name="T1" fmla="*/ 2147483647 h 38"/>
              <a:gd name="T2" fmla="*/ 2147483647 w 94"/>
              <a:gd name="T3" fmla="*/ 2147483647 h 38"/>
              <a:gd name="T4" fmla="*/ 2147483647 w 94"/>
              <a:gd name="T5" fmla="*/ 0 h 38"/>
              <a:gd name="T6" fmla="*/ 2147483647 w 94"/>
              <a:gd name="T7" fmla="*/ 2147483647 h 38"/>
              <a:gd name="T8" fmla="*/ 0 w 94"/>
              <a:gd name="T9" fmla="*/ 2147483647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38"/>
              <a:gd name="T17" fmla="*/ 94 w 94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38">
                <a:moveTo>
                  <a:pt x="0" y="38"/>
                </a:moveTo>
                <a:lnTo>
                  <a:pt x="58" y="38"/>
                </a:lnTo>
                <a:lnTo>
                  <a:pt x="94" y="0"/>
                </a:lnTo>
                <a:lnTo>
                  <a:pt x="38" y="10"/>
                </a:lnTo>
                <a:lnTo>
                  <a:pt x="0" y="38"/>
                </a:lnTo>
              </a:path>
            </a:pathLst>
          </a:custGeom>
          <a:noFill/>
          <a:ln w="317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2" name="Freeform 110"/>
          <p:cNvSpPr>
            <a:spLocks/>
          </p:cNvSpPr>
          <p:nvPr/>
        </p:nvSpPr>
        <p:spPr bwMode="auto">
          <a:xfrm>
            <a:off x="4576763" y="5443538"/>
            <a:ext cx="49212" cy="20637"/>
          </a:xfrm>
          <a:custGeom>
            <a:avLst/>
            <a:gdLst>
              <a:gd name="T0" fmla="*/ 0 w 94"/>
              <a:gd name="T1" fmla="*/ 2147483647 h 38"/>
              <a:gd name="T2" fmla="*/ 2147483647 w 94"/>
              <a:gd name="T3" fmla="*/ 2147483647 h 38"/>
              <a:gd name="T4" fmla="*/ 2147483647 w 94"/>
              <a:gd name="T5" fmla="*/ 0 h 38"/>
              <a:gd name="T6" fmla="*/ 2147483647 w 94"/>
              <a:gd name="T7" fmla="*/ 2147483647 h 38"/>
              <a:gd name="T8" fmla="*/ 0 w 94"/>
              <a:gd name="T9" fmla="*/ 2147483647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38"/>
              <a:gd name="T17" fmla="*/ 94 w 94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38">
                <a:moveTo>
                  <a:pt x="0" y="38"/>
                </a:moveTo>
                <a:lnTo>
                  <a:pt x="58" y="38"/>
                </a:lnTo>
                <a:lnTo>
                  <a:pt x="94" y="0"/>
                </a:lnTo>
                <a:lnTo>
                  <a:pt x="38" y="10"/>
                </a:lnTo>
                <a:lnTo>
                  <a:pt x="0" y="38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3" name="Freeform 111"/>
          <p:cNvSpPr>
            <a:spLocks/>
          </p:cNvSpPr>
          <p:nvPr/>
        </p:nvSpPr>
        <p:spPr bwMode="auto">
          <a:xfrm>
            <a:off x="4576763" y="5443538"/>
            <a:ext cx="49212" cy="20637"/>
          </a:xfrm>
          <a:custGeom>
            <a:avLst/>
            <a:gdLst>
              <a:gd name="T0" fmla="*/ 0 w 94"/>
              <a:gd name="T1" fmla="*/ 2147483647 h 38"/>
              <a:gd name="T2" fmla="*/ 2147483647 w 94"/>
              <a:gd name="T3" fmla="*/ 2147483647 h 38"/>
              <a:gd name="T4" fmla="*/ 2147483647 w 94"/>
              <a:gd name="T5" fmla="*/ 0 h 38"/>
              <a:gd name="T6" fmla="*/ 2147483647 w 94"/>
              <a:gd name="T7" fmla="*/ 2147483647 h 38"/>
              <a:gd name="T8" fmla="*/ 0 w 94"/>
              <a:gd name="T9" fmla="*/ 2147483647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38"/>
              <a:gd name="T17" fmla="*/ 94 w 94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38">
                <a:moveTo>
                  <a:pt x="0" y="38"/>
                </a:moveTo>
                <a:lnTo>
                  <a:pt x="58" y="38"/>
                </a:lnTo>
                <a:lnTo>
                  <a:pt x="94" y="0"/>
                </a:lnTo>
                <a:lnTo>
                  <a:pt x="38" y="10"/>
                </a:lnTo>
                <a:lnTo>
                  <a:pt x="0" y="3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4" name="Freeform 112"/>
          <p:cNvSpPr>
            <a:spLocks/>
          </p:cNvSpPr>
          <p:nvPr/>
        </p:nvSpPr>
        <p:spPr bwMode="auto">
          <a:xfrm>
            <a:off x="3884613" y="5257800"/>
            <a:ext cx="452437" cy="390525"/>
          </a:xfrm>
          <a:custGeom>
            <a:avLst/>
            <a:gdLst>
              <a:gd name="T0" fmla="*/ 0 w 855"/>
              <a:gd name="T1" fmla="*/ 2147483647 h 737"/>
              <a:gd name="T2" fmla="*/ 2147483647 w 855"/>
              <a:gd name="T3" fmla="*/ 2147483647 h 737"/>
              <a:gd name="T4" fmla="*/ 2147483647 w 855"/>
              <a:gd name="T5" fmla="*/ 0 h 737"/>
              <a:gd name="T6" fmla="*/ 2147483647 w 855"/>
              <a:gd name="T7" fmla="*/ 2147483647 h 737"/>
              <a:gd name="T8" fmla="*/ 0 w 855"/>
              <a:gd name="T9" fmla="*/ 2147483647 h 7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5"/>
              <a:gd name="T16" fmla="*/ 0 h 737"/>
              <a:gd name="T17" fmla="*/ 855 w 855"/>
              <a:gd name="T18" fmla="*/ 737 h 7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5" h="737">
                <a:moveTo>
                  <a:pt x="0" y="737"/>
                </a:moveTo>
                <a:lnTo>
                  <a:pt x="195" y="536"/>
                </a:lnTo>
                <a:lnTo>
                  <a:pt x="855" y="0"/>
                </a:lnTo>
                <a:lnTo>
                  <a:pt x="640" y="234"/>
                </a:lnTo>
                <a:lnTo>
                  <a:pt x="0" y="737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45" name="Freeform 113"/>
          <p:cNvSpPr>
            <a:spLocks/>
          </p:cNvSpPr>
          <p:nvPr/>
        </p:nvSpPr>
        <p:spPr bwMode="auto">
          <a:xfrm>
            <a:off x="3884613" y="5257800"/>
            <a:ext cx="452437" cy="390525"/>
          </a:xfrm>
          <a:custGeom>
            <a:avLst/>
            <a:gdLst>
              <a:gd name="T0" fmla="*/ 0 w 855"/>
              <a:gd name="T1" fmla="*/ 2147483647 h 737"/>
              <a:gd name="T2" fmla="*/ 2147483647 w 855"/>
              <a:gd name="T3" fmla="*/ 2147483647 h 737"/>
              <a:gd name="T4" fmla="*/ 2147483647 w 855"/>
              <a:gd name="T5" fmla="*/ 0 h 737"/>
              <a:gd name="T6" fmla="*/ 2147483647 w 855"/>
              <a:gd name="T7" fmla="*/ 2147483647 h 737"/>
              <a:gd name="T8" fmla="*/ 0 w 855"/>
              <a:gd name="T9" fmla="*/ 2147483647 h 7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5"/>
              <a:gd name="T16" fmla="*/ 0 h 737"/>
              <a:gd name="T17" fmla="*/ 855 w 855"/>
              <a:gd name="T18" fmla="*/ 737 h 7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5" h="737">
                <a:moveTo>
                  <a:pt x="0" y="737"/>
                </a:moveTo>
                <a:lnTo>
                  <a:pt x="195" y="536"/>
                </a:lnTo>
                <a:lnTo>
                  <a:pt x="855" y="0"/>
                </a:lnTo>
                <a:lnTo>
                  <a:pt x="640" y="234"/>
                </a:lnTo>
                <a:lnTo>
                  <a:pt x="0" y="73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6" name="Rectangle 114"/>
          <p:cNvSpPr>
            <a:spLocks noChangeArrowheads="1"/>
          </p:cNvSpPr>
          <p:nvPr/>
        </p:nvSpPr>
        <p:spPr bwMode="auto">
          <a:xfrm>
            <a:off x="4310063" y="5649913"/>
            <a:ext cx="98425" cy="192087"/>
          </a:xfrm>
          <a:prstGeom prst="rect">
            <a:avLst/>
          </a:prstGeom>
          <a:solidFill>
            <a:srgbClr val="B2B2B2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47" name="Rectangle 115"/>
          <p:cNvSpPr>
            <a:spLocks noChangeArrowheads="1"/>
          </p:cNvSpPr>
          <p:nvPr/>
        </p:nvSpPr>
        <p:spPr bwMode="auto">
          <a:xfrm>
            <a:off x="4310063" y="5649913"/>
            <a:ext cx="98425" cy="192087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48" name="Rectangle 116"/>
          <p:cNvSpPr>
            <a:spLocks noChangeArrowheads="1"/>
          </p:cNvSpPr>
          <p:nvPr/>
        </p:nvSpPr>
        <p:spPr bwMode="auto">
          <a:xfrm>
            <a:off x="4310063" y="5649913"/>
            <a:ext cx="98425" cy="192087"/>
          </a:xfrm>
          <a:prstGeom prst="rect">
            <a:avLst/>
          </a:prstGeom>
          <a:solidFill>
            <a:srgbClr val="BFBFB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49" name="Rectangle 117"/>
          <p:cNvSpPr>
            <a:spLocks noChangeArrowheads="1"/>
          </p:cNvSpPr>
          <p:nvPr/>
        </p:nvSpPr>
        <p:spPr bwMode="auto">
          <a:xfrm>
            <a:off x="4310063" y="5649913"/>
            <a:ext cx="98425" cy="1920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50" name="Oval 118"/>
          <p:cNvSpPr>
            <a:spLocks noChangeArrowheads="1"/>
          </p:cNvSpPr>
          <p:nvPr/>
        </p:nvSpPr>
        <p:spPr bwMode="auto">
          <a:xfrm>
            <a:off x="4318000" y="5738813"/>
            <a:ext cx="14288" cy="14287"/>
          </a:xfrm>
          <a:prstGeom prst="ellipse">
            <a:avLst/>
          </a:pr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51" name="Oval 119"/>
          <p:cNvSpPr>
            <a:spLocks noChangeArrowheads="1"/>
          </p:cNvSpPr>
          <p:nvPr/>
        </p:nvSpPr>
        <p:spPr bwMode="auto">
          <a:xfrm>
            <a:off x="4318000" y="5738813"/>
            <a:ext cx="14288" cy="14287"/>
          </a:xfrm>
          <a:prstGeom prst="ellipse">
            <a:avLst/>
          </a:prstGeom>
          <a:noFill/>
          <a:ln w="3175">
            <a:solidFill>
              <a:srgbClr val="F2F2F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52" name="Rectangle 120"/>
          <p:cNvSpPr>
            <a:spLocks noChangeArrowheads="1"/>
          </p:cNvSpPr>
          <p:nvPr/>
        </p:nvSpPr>
        <p:spPr bwMode="auto">
          <a:xfrm>
            <a:off x="3983038" y="5732463"/>
            <a:ext cx="252412" cy="44450"/>
          </a:xfrm>
          <a:prstGeom prst="rect">
            <a:avLst/>
          </a:prstGeom>
          <a:solidFill>
            <a:srgbClr val="B2B2B2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53" name="Rectangle 121"/>
          <p:cNvSpPr>
            <a:spLocks noChangeArrowheads="1"/>
          </p:cNvSpPr>
          <p:nvPr/>
        </p:nvSpPr>
        <p:spPr bwMode="auto">
          <a:xfrm>
            <a:off x="3983038" y="5732463"/>
            <a:ext cx="252412" cy="44450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54" name="Rectangle 122"/>
          <p:cNvSpPr>
            <a:spLocks noChangeArrowheads="1"/>
          </p:cNvSpPr>
          <p:nvPr/>
        </p:nvSpPr>
        <p:spPr bwMode="auto">
          <a:xfrm>
            <a:off x="3983038" y="5732463"/>
            <a:ext cx="252412" cy="44450"/>
          </a:xfrm>
          <a:prstGeom prst="rect">
            <a:avLst/>
          </a:prstGeom>
          <a:solidFill>
            <a:srgbClr val="B2B2B2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55" name="Rectangle 123"/>
          <p:cNvSpPr>
            <a:spLocks noChangeArrowheads="1"/>
          </p:cNvSpPr>
          <p:nvPr/>
        </p:nvSpPr>
        <p:spPr bwMode="auto">
          <a:xfrm>
            <a:off x="3983038" y="5732463"/>
            <a:ext cx="252412" cy="444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56" name="Freeform 124"/>
          <p:cNvSpPr>
            <a:spLocks/>
          </p:cNvSpPr>
          <p:nvPr/>
        </p:nvSpPr>
        <p:spPr bwMode="auto">
          <a:xfrm>
            <a:off x="3981450" y="5700713"/>
            <a:ext cx="280988" cy="30162"/>
          </a:xfrm>
          <a:custGeom>
            <a:avLst/>
            <a:gdLst>
              <a:gd name="T0" fmla="*/ 0 w 529"/>
              <a:gd name="T1" fmla="*/ 2147483647 h 58"/>
              <a:gd name="T2" fmla="*/ 2147483647 w 529"/>
              <a:gd name="T3" fmla="*/ 0 h 58"/>
              <a:gd name="T4" fmla="*/ 2147483647 w 529"/>
              <a:gd name="T5" fmla="*/ 0 h 58"/>
              <a:gd name="T6" fmla="*/ 2147483647 w 529"/>
              <a:gd name="T7" fmla="*/ 2147483647 h 58"/>
              <a:gd name="T8" fmla="*/ 0 w 529"/>
              <a:gd name="T9" fmla="*/ 2147483647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58"/>
              <a:gd name="T17" fmla="*/ 529 w 529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58">
                <a:moveTo>
                  <a:pt x="0" y="58"/>
                </a:moveTo>
                <a:lnTo>
                  <a:pt x="57" y="0"/>
                </a:lnTo>
                <a:lnTo>
                  <a:pt x="529" y="0"/>
                </a:lnTo>
                <a:lnTo>
                  <a:pt x="482" y="58"/>
                </a:lnTo>
                <a:lnTo>
                  <a:pt x="0" y="58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7" name="Freeform 125"/>
          <p:cNvSpPr>
            <a:spLocks/>
          </p:cNvSpPr>
          <p:nvPr/>
        </p:nvSpPr>
        <p:spPr bwMode="auto">
          <a:xfrm>
            <a:off x="3981450" y="5700713"/>
            <a:ext cx="280988" cy="30162"/>
          </a:xfrm>
          <a:custGeom>
            <a:avLst/>
            <a:gdLst>
              <a:gd name="T0" fmla="*/ 0 w 529"/>
              <a:gd name="T1" fmla="*/ 2147483647 h 58"/>
              <a:gd name="T2" fmla="*/ 2147483647 w 529"/>
              <a:gd name="T3" fmla="*/ 0 h 58"/>
              <a:gd name="T4" fmla="*/ 2147483647 w 529"/>
              <a:gd name="T5" fmla="*/ 0 h 58"/>
              <a:gd name="T6" fmla="*/ 2147483647 w 529"/>
              <a:gd name="T7" fmla="*/ 2147483647 h 58"/>
              <a:gd name="T8" fmla="*/ 0 w 529"/>
              <a:gd name="T9" fmla="*/ 2147483647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58"/>
              <a:gd name="T17" fmla="*/ 529 w 529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58">
                <a:moveTo>
                  <a:pt x="0" y="58"/>
                </a:moveTo>
                <a:lnTo>
                  <a:pt x="57" y="0"/>
                </a:lnTo>
                <a:lnTo>
                  <a:pt x="529" y="0"/>
                </a:lnTo>
                <a:lnTo>
                  <a:pt x="482" y="58"/>
                </a:lnTo>
                <a:lnTo>
                  <a:pt x="0" y="58"/>
                </a:lnTo>
              </a:path>
            </a:pathLst>
          </a:custGeom>
          <a:noFill/>
          <a:ln w="317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8" name="Freeform 126"/>
          <p:cNvSpPr>
            <a:spLocks/>
          </p:cNvSpPr>
          <p:nvPr/>
        </p:nvSpPr>
        <p:spPr bwMode="auto">
          <a:xfrm>
            <a:off x="3981450" y="5700713"/>
            <a:ext cx="280988" cy="30162"/>
          </a:xfrm>
          <a:custGeom>
            <a:avLst/>
            <a:gdLst>
              <a:gd name="T0" fmla="*/ 0 w 529"/>
              <a:gd name="T1" fmla="*/ 2147483647 h 58"/>
              <a:gd name="T2" fmla="*/ 2147483647 w 529"/>
              <a:gd name="T3" fmla="*/ 0 h 58"/>
              <a:gd name="T4" fmla="*/ 2147483647 w 529"/>
              <a:gd name="T5" fmla="*/ 0 h 58"/>
              <a:gd name="T6" fmla="*/ 2147483647 w 529"/>
              <a:gd name="T7" fmla="*/ 2147483647 h 58"/>
              <a:gd name="T8" fmla="*/ 0 w 529"/>
              <a:gd name="T9" fmla="*/ 2147483647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58"/>
              <a:gd name="T17" fmla="*/ 529 w 529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58">
                <a:moveTo>
                  <a:pt x="0" y="58"/>
                </a:moveTo>
                <a:lnTo>
                  <a:pt x="57" y="0"/>
                </a:lnTo>
                <a:lnTo>
                  <a:pt x="529" y="0"/>
                </a:lnTo>
                <a:lnTo>
                  <a:pt x="482" y="58"/>
                </a:lnTo>
                <a:lnTo>
                  <a:pt x="0" y="58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59" name="Freeform 127"/>
          <p:cNvSpPr>
            <a:spLocks/>
          </p:cNvSpPr>
          <p:nvPr/>
        </p:nvSpPr>
        <p:spPr bwMode="auto">
          <a:xfrm>
            <a:off x="3981450" y="5700713"/>
            <a:ext cx="280988" cy="30162"/>
          </a:xfrm>
          <a:custGeom>
            <a:avLst/>
            <a:gdLst>
              <a:gd name="T0" fmla="*/ 0 w 529"/>
              <a:gd name="T1" fmla="*/ 2147483647 h 58"/>
              <a:gd name="T2" fmla="*/ 2147483647 w 529"/>
              <a:gd name="T3" fmla="*/ 0 h 58"/>
              <a:gd name="T4" fmla="*/ 2147483647 w 529"/>
              <a:gd name="T5" fmla="*/ 0 h 58"/>
              <a:gd name="T6" fmla="*/ 2147483647 w 529"/>
              <a:gd name="T7" fmla="*/ 2147483647 h 58"/>
              <a:gd name="T8" fmla="*/ 0 w 529"/>
              <a:gd name="T9" fmla="*/ 2147483647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9"/>
              <a:gd name="T16" fmla="*/ 0 h 58"/>
              <a:gd name="T17" fmla="*/ 529 w 529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9" h="58">
                <a:moveTo>
                  <a:pt x="0" y="58"/>
                </a:moveTo>
                <a:lnTo>
                  <a:pt x="57" y="0"/>
                </a:lnTo>
                <a:lnTo>
                  <a:pt x="529" y="0"/>
                </a:lnTo>
                <a:lnTo>
                  <a:pt x="482" y="58"/>
                </a:lnTo>
                <a:lnTo>
                  <a:pt x="0" y="5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0" name="Line 128"/>
          <p:cNvSpPr>
            <a:spLocks noChangeShapeType="1"/>
          </p:cNvSpPr>
          <p:nvPr/>
        </p:nvSpPr>
        <p:spPr bwMode="auto">
          <a:xfrm flipH="1">
            <a:off x="4162425" y="5753100"/>
            <a:ext cx="4921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1" name="Freeform 129"/>
          <p:cNvSpPr>
            <a:spLocks/>
          </p:cNvSpPr>
          <p:nvPr/>
        </p:nvSpPr>
        <p:spPr bwMode="auto">
          <a:xfrm>
            <a:off x="4237038" y="5700713"/>
            <a:ext cx="25400" cy="77787"/>
          </a:xfrm>
          <a:custGeom>
            <a:avLst/>
            <a:gdLst>
              <a:gd name="T0" fmla="*/ 0 w 47"/>
              <a:gd name="T1" fmla="*/ 2147483647 h 147"/>
              <a:gd name="T2" fmla="*/ 2147483647 w 47"/>
              <a:gd name="T3" fmla="*/ 2147483647 h 147"/>
              <a:gd name="T4" fmla="*/ 2147483647 w 47"/>
              <a:gd name="T5" fmla="*/ 0 h 147"/>
              <a:gd name="T6" fmla="*/ 0 w 47"/>
              <a:gd name="T7" fmla="*/ 2147483647 h 147"/>
              <a:gd name="T8" fmla="*/ 0 w 47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147"/>
              <a:gd name="T17" fmla="*/ 47 w 47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147">
                <a:moveTo>
                  <a:pt x="0" y="147"/>
                </a:moveTo>
                <a:lnTo>
                  <a:pt x="47" y="98"/>
                </a:lnTo>
                <a:lnTo>
                  <a:pt x="47" y="0"/>
                </a:lnTo>
                <a:lnTo>
                  <a:pt x="0" y="58"/>
                </a:lnTo>
                <a:lnTo>
                  <a:pt x="0" y="147"/>
                </a:lnTo>
                <a:close/>
              </a:path>
            </a:pathLst>
          </a:custGeom>
          <a:solidFill>
            <a:srgbClr val="666666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2" name="Freeform 130"/>
          <p:cNvSpPr>
            <a:spLocks/>
          </p:cNvSpPr>
          <p:nvPr/>
        </p:nvSpPr>
        <p:spPr bwMode="auto">
          <a:xfrm>
            <a:off x="4237038" y="5700713"/>
            <a:ext cx="25400" cy="77787"/>
          </a:xfrm>
          <a:custGeom>
            <a:avLst/>
            <a:gdLst>
              <a:gd name="T0" fmla="*/ 0 w 47"/>
              <a:gd name="T1" fmla="*/ 2147483647 h 147"/>
              <a:gd name="T2" fmla="*/ 2147483647 w 47"/>
              <a:gd name="T3" fmla="*/ 2147483647 h 147"/>
              <a:gd name="T4" fmla="*/ 2147483647 w 47"/>
              <a:gd name="T5" fmla="*/ 0 h 147"/>
              <a:gd name="T6" fmla="*/ 0 w 47"/>
              <a:gd name="T7" fmla="*/ 2147483647 h 147"/>
              <a:gd name="T8" fmla="*/ 0 w 47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147"/>
              <a:gd name="T17" fmla="*/ 47 w 47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147">
                <a:moveTo>
                  <a:pt x="0" y="147"/>
                </a:moveTo>
                <a:lnTo>
                  <a:pt x="47" y="98"/>
                </a:lnTo>
                <a:lnTo>
                  <a:pt x="47" y="0"/>
                </a:lnTo>
                <a:lnTo>
                  <a:pt x="0" y="58"/>
                </a:lnTo>
                <a:lnTo>
                  <a:pt x="0" y="147"/>
                </a:lnTo>
              </a:path>
            </a:pathLst>
          </a:custGeom>
          <a:noFill/>
          <a:ln w="317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3" name="Freeform 131"/>
          <p:cNvSpPr>
            <a:spLocks/>
          </p:cNvSpPr>
          <p:nvPr/>
        </p:nvSpPr>
        <p:spPr bwMode="auto">
          <a:xfrm>
            <a:off x="4237038" y="5700713"/>
            <a:ext cx="25400" cy="77787"/>
          </a:xfrm>
          <a:custGeom>
            <a:avLst/>
            <a:gdLst>
              <a:gd name="T0" fmla="*/ 0 w 47"/>
              <a:gd name="T1" fmla="*/ 2147483647 h 147"/>
              <a:gd name="T2" fmla="*/ 2147483647 w 47"/>
              <a:gd name="T3" fmla="*/ 2147483647 h 147"/>
              <a:gd name="T4" fmla="*/ 2147483647 w 47"/>
              <a:gd name="T5" fmla="*/ 0 h 147"/>
              <a:gd name="T6" fmla="*/ 0 w 47"/>
              <a:gd name="T7" fmla="*/ 2147483647 h 147"/>
              <a:gd name="T8" fmla="*/ 0 w 47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147"/>
              <a:gd name="T17" fmla="*/ 47 w 47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147">
                <a:moveTo>
                  <a:pt x="0" y="147"/>
                </a:moveTo>
                <a:lnTo>
                  <a:pt x="47" y="98"/>
                </a:lnTo>
                <a:lnTo>
                  <a:pt x="47" y="0"/>
                </a:lnTo>
                <a:lnTo>
                  <a:pt x="0" y="58"/>
                </a:lnTo>
                <a:lnTo>
                  <a:pt x="0" y="147"/>
                </a:lnTo>
                <a:close/>
              </a:path>
            </a:pathLst>
          </a:custGeom>
          <a:solidFill>
            <a:srgbClr val="666666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4" name="Freeform 132"/>
          <p:cNvSpPr>
            <a:spLocks/>
          </p:cNvSpPr>
          <p:nvPr/>
        </p:nvSpPr>
        <p:spPr bwMode="auto">
          <a:xfrm>
            <a:off x="4237038" y="5700713"/>
            <a:ext cx="25400" cy="77787"/>
          </a:xfrm>
          <a:custGeom>
            <a:avLst/>
            <a:gdLst>
              <a:gd name="T0" fmla="*/ 0 w 47"/>
              <a:gd name="T1" fmla="*/ 2147483647 h 147"/>
              <a:gd name="T2" fmla="*/ 2147483647 w 47"/>
              <a:gd name="T3" fmla="*/ 2147483647 h 147"/>
              <a:gd name="T4" fmla="*/ 2147483647 w 47"/>
              <a:gd name="T5" fmla="*/ 0 h 147"/>
              <a:gd name="T6" fmla="*/ 0 w 47"/>
              <a:gd name="T7" fmla="*/ 2147483647 h 147"/>
              <a:gd name="T8" fmla="*/ 0 w 47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147"/>
              <a:gd name="T17" fmla="*/ 47 w 47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147">
                <a:moveTo>
                  <a:pt x="0" y="147"/>
                </a:moveTo>
                <a:lnTo>
                  <a:pt x="47" y="98"/>
                </a:lnTo>
                <a:lnTo>
                  <a:pt x="47" y="0"/>
                </a:lnTo>
                <a:lnTo>
                  <a:pt x="0" y="58"/>
                </a:lnTo>
                <a:lnTo>
                  <a:pt x="0" y="14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5" name="Freeform 133"/>
          <p:cNvSpPr>
            <a:spLocks/>
          </p:cNvSpPr>
          <p:nvPr/>
        </p:nvSpPr>
        <p:spPr bwMode="auto">
          <a:xfrm>
            <a:off x="3981450" y="5773738"/>
            <a:ext cx="225425" cy="34925"/>
          </a:xfrm>
          <a:custGeom>
            <a:avLst/>
            <a:gdLst>
              <a:gd name="T0" fmla="*/ 0 w 424"/>
              <a:gd name="T1" fmla="*/ 2147483647 h 66"/>
              <a:gd name="T2" fmla="*/ 2147483647 w 424"/>
              <a:gd name="T3" fmla="*/ 0 h 66"/>
              <a:gd name="T4" fmla="*/ 2147483647 w 424"/>
              <a:gd name="T5" fmla="*/ 0 h 66"/>
              <a:gd name="T6" fmla="*/ 2147483647 w 424"/>
              <a:gd name="T7" fmla="*/ 2147483647 h 66"/>
              <a:gd name="T8" fmla="*/ 0 w 424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66"/>
              <a:gd name="T17" fmla="*/ 424 w 42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" h="66">
                <a:moveTo>
                  <a:pt x="0" y="66"/>
                </a:moveTo>
                <a:lnTo>
                  <a:pt x="57" y="0"/>
                </a:lnTo>
                <a:lnTo>
                  <a:pt x="424" y="0"/>
                </a:lnTo>
                <a:lnTo>
                  <a:pt x="371" y="66"/>
                </a:lnTo>
                <a:lnTo>
                  <a:pt x="0" y="66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6" name="Freeform 134"/>
          <p:cNvSpPr>
            <a:spLocks/>
          </p:cNvSpPr>
          <p:nvPr/>
        </p:nvSpPr>
        <p:spPr bwMode="auto">
          <a:xfrm>
            <a:off x="3981450" y="5773738"/>
            <a:ext cx="225425" cy="34925"/>
          </a:xfrm>
          <a:custGeom>
            <a:avLst/>
            <a:gdLst>
              <a:gd name="T0" fmla="*/ 0 w 424"/>
              <a:gd name="T1" fmla="*/ 2147483647 h 66"/>
              <a:gd name="T2" fmla="*/ 2147483647 w 424"/>
              <a:gd name="T3" fmla="*/ 0 h 66"/>
              <a:gd name="T4" fmla="*/ 2147483647 w 424"/>
              <a:gd name="T5" fmla="*/ 0 h 66"/>
              <a:gd name="T6" fmla="*/ 2147483647 w 424"/>
              <a:gd name="T7" fmla="*/ 2147483647 h 66"/>
              <a:gd name="T8" fmla="*/ 0 w 424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66"/>
              <a:gd name="T17" fmla="*/ 424 w 42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" h="66">
                <a:moveTo>
                  <a:pt x="0" y="66"/>
                </a:moveTo>
                <a:lnTo>
                  <a:pt x="57" y="0"/>
                </a:lnTo>
                <a:lnTo>
                  <a:pt x="424" y="0"/>
                </a:lnTo>
                <a:lnTo>
                  <a:pt x="371" y="66"/>
                </a:lnTo>
                <a:lnTo>
                  <a:pt x="0" y="66"/>
                </a:lnTo>
              </a:path>
            </a:pathLst>
          </a:custGeom>
          <a:noFill/>
          <a:ln w="317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7" name="Freeform 135"/>
          <p:cNvSpPr>
            <a:spLocks/>
          </p:cNvSpPr>
          <p:nvPr/>
        </p:nvSpPr>
        <p:spPr bwMode="auto">
          <a:xfrm>
            <a:off x="3981450" y="5773738"/>
            <a:ext cx="225425" cy="34925"/>
          </a:xfrm>
          <a:custGeom>
            <a:avLst/>
            <a:gdLst>
              <a:gd name="T0" fmla="*/ 0 w 424"/>
              <a:gd name="T1" fmla="*/ 2147483647 h 66"/>
              <a:gd name="T2" fmla="*/ 2147483647 w 424"/>
              <a:gd name="T3" fmla="*/ 0 h 66"/>
              <a:gd name="T4" fmla="*/ 2147483647 w 424"/>
              <a:gd name="T5" fmla="*/ 0 h 66"/>
              <a:gd name="T6" fmla="*/ 2147483647 w 424"/>
              <a:gd name="T7" fmla="*/ 2147483647 h 66"/>
              <a:gd name="T8" fmla="*/ 0 w 424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66"/>
              <a:gd name="T17" fmla="*/ 424 w 42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" h="66">
                <a:moveTo>
                  <a:pt x="0" y="66"/>
                </a:moveTo>
                <a:lnTo>
                  <a:pt x="57" y="0"/>
                </a:lnTo>
                <a:lnTo>
                  <a:pt x="424" y="0"/>
                </a:lnTo>
                <a:lnTo>
                  <a:pt x="371" y="66"/>
                </a:lnTo>
                <a:lnTo>
                  <a:pt x="0" y="66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68" name="Freeform 136"/>
          <p:cNvSpPr>
            <a:spLocks/>
          </p:cNvSpPr>
          <p:nvPr/>
        </p:nvSpPr>
        <p:spPr bwMode="auto">
          <a:xfrm>
            <a:off x="3981450" y="5773738"/>
            <a:ext cx="225425" cy="34925"/>
          </a:xfrm>
          <a:custGeom>
            <a:avLst/>
            <a:gdLst>
              <a:gd name="T0" fmla="*/ 0 w 424"/>
              <a:gd name="T1" fmla="*/ 2147483647 h 66"/>
              <a:gd name="T2" fmla="*/ 2147483647 w 424"/>
              <a:gd name="T3" fmla="*/ 0 h 66"/>
              <a:gd name="T4" fmla="*/ 2147483647 w 424"/>
              <a:gd name="T5" fmla="*/ 0 h 66"/>
              <a:gd name="T6" fmla="*/ 2147483647 w 424"/>
              <a:gd name="T7" fmla="*/ 2147483647 h 66"/>
              <a:gd name="T8" fmla="*/ 0 w 424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66"/>
              <a:gd name="T17" fmla="*/ 424 w 424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" h="66">
                <a:moveTo>
                  <a:pt x="0" y="66"/>
                </a:moveTo>
                <a:lnTo>
                  <a:pt x="57" y="0"/>
                </a:lnTo>
                <a:lnTo>
                  <a:pt x="424" y="0"/>
                </a:lnTo>
                <a:lnTo>
                  <a:pt x="371" y="66"/>
                </a:lnTo>
                <a:lnTo>
                  <a:pt x="0" y="6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9" name="Freeform 137"/>
          <p:cNvSpPr>
            <a:spLocks/>
          </p:cNvSpPr>
          <p:nvPr/>
        </p:nvSpPr>
        <p:spPr bwMode="auto">
          <a:xfrm>
            <a:off x="4178300" y="5773738"/>
            <a:ext cx="28575" cy="39687"/>
          </a:xfrm>
          <a:custGeom>
            <a:avLst/>
            <a:gdLst>
              <a:gd name="T0" fmla="*/ 0 w 53"/>
              <a:gd name="T1" fmla="*/ 2147483647 h 75"/>
              <a:gd name="T2" fmla="*/ 2147483647 w 53"/>
              <a:gd name="T3" fmla="*/ 2147483647 h 75"/>
              <a:gd name="T4" fmla="*/ 2147483647 w 53"/>
              <a:gd name="T5" fmla="*/ 0 h 75"/>
              <a:gd name="T6" fmla="*/ 0 w 53"/>
              <a:gd name="T7" fmla="*/ 2147483647 h 75"/>
              <a:gd name="T8" fmla="*/ 0 w 53"/>
              <a:gd name="T9" fmla="*/ 2147483647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75"/>
              <a:gd name="T17" fmla="*/ 53 w 53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75">
                <a:moveTo>
                  <a:pt x="0" y="75"/>
                </a:moveTo>
                <a:lnTo>
                  <a:pt x="53" y="29"/>
                </a:lnTo>
                <a:lnTo>
                  <a:pt x="53" y="0"/>
                </a:lnTo>
                <a:lnTo>
                  <a:pt x="0" y="66"/>
                </a:lnTo>
                <a:lnTo>
                  <a:pt x="0" y="75"/>
                </a:lnTo>
                <a:close/>
              </a:path>
            </a:pathLst>
          </a:custGeom>
          <a:solidFill>
            <a:srgbClr val="666666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0" name="Freeform 138"/>
          <p:cNvSpPr>
            <a:spLocks/>
          </p:cNvSpPr>
          <p:nvPr/>
        </p:nvSpPr>
        <p:spPr bwMode="auto">
          <a:xfrm>
            <a:off x="4178300" y="5773738"/>
            <a:ext cx="28575" cy="39687"/>
          </a:xfrm>
          <a:custGeom>
            <a:avLst/>
            <a:gdLst>
              <a:gd name="T0" fmla="*/ 0 w 53"/>
              <a:gd name="T1" fmla="*/ 2147483647 h 75"/>
              <a:gd name="T2" fmla="*/ 2147483647 w 53"/>
              <a:gd name="T3" fmla="*/ 2147483647 h 75"/>
              <a:gd name="T4" fmla="*/ 2147483647 w 53"/>
              <a:gd name="T5" fmla="*/ 0 h 75"/>
              <a:gd name="T6" fmla="*/ 0 w 53"/>
              <a:gd name="T7" fmla="*/ 2147483647 h 75"/>
              <a:gd name="T8" fmla="*/ 0 w 53"/>
              <a:gd name="T9" fmla="*/ 2147483647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75"/>
              <a:gd name="T17" fmla="*/ 53 w 53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75">
                <a:moveTo>
                  <a:pt x="0" y="75"/>
                </a:moveTo>
                <a:lnTo>
                  <a:pt x="53" y="29"/>
                </a:lnTo>
                <a:lnTo>
                  <a:pt x="53" y="0"/>
                </a:lnTo>
                <a:lnTo>
                  <a:pt x="0" y="66"/>
                </a:lnTo>
                <a:lnTo>
                  <a:pt x="0" y="75"/>
                </a:lnTo>
              </a:path>
            </a:pathLst>
          </a:custGeom>
          <a:noFill/>
          <a:ln w="317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1" name="Freeform 139"/>
          <p:cNvSpPr>
            <a:spLocks/>
          </p:cNvSpPr>
          <p:nvPr/>
        </p:nvSpPr>
        <p:spPr bwMode="auto">
          <a:xfrm>
            <a:off x="4178300" y="5773738"/>
            <a:ext cx="28575" cy="39687"/>
          </a:xfrm>
          <a:custGeom>
            <a:avLst/>
            <a:gdLst>
              <a:gd name="T0" fmla="*/ 0 w 53"/>
              <a:gd name="T1" fmla="*/ 2147483647 h 75"/>
              <a:gd name="T2" fmla="*/ 2147483647 w 53"/>
              <a:gd name="T3" fmla="*/ 2147483647 h 75"/>
              <a:gd name="T4" fmla="*/ 2147483647 w 53"/>
              <a:gd name="T5" fmla="*/ 0 h 75"/>
              <a:gd name="T6" fmla="*/ 0 w 53"/>
              <a:gd name="T7" fmla="*/ 2147483647 h 75"/>
              <a:gd name="T8" fmla="*/ 0 w 53"/>
              <a:gd name="T9" fmla="*/ 2147483647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75"/>
              <a:gd name="T17" fmla="*/ 53 w 53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75">
                <a:moveTo>
                  <a:pt x="0" y="75"/>
                </a:moveTo>
                <a:lnTo>
                  <a:pt x="53" y="29"/>
                </a:lnTo>
                <a:lnTo>
                  <a:pt x="53" y="0"/>
                </a:lnTo>
                <a:lnTo>
                  <a:pt x="0" y="66"/>
                </a:lnTo>
                <a:lnTo>
                  <a:pt x="0" y="75"/>
                </a:lnTo>
                <a:close/>
              </a:path>
            </a:pathLst>
          </a:custGeom>
          <a:solidFill>
            <a:srgbClr val="666666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2" name="Freeform 140"/>
          <p:cNvSpPr>
            <a:spLocks/>
          </p:cNvSpPr>
          <p:nvPr/>
        </p:nvSpPr>
        <p:spPr bwMode="auto">
          <a:xfrm>
            <a:off x="4178300" y="5773738"/>
            <a:ext cx="28575" cy="39687"/>
          </a:xfrm>
          <a:custGeom>
            <a:avLst/>
            <a:gdLst>
              <a:gd name="T0" fmla="*/ 0 w 53"/>
              <a:gd name="T1" fmla="*/ 2147483647 h 75"/>
              <a:gd name="T2" fmla="*/ 2147483647 w 53"/>
              <a:gd name="T3" fmla="*/ 2147483647 h 75"/>
              <a:gd name="T4" fmla="*/ 2147483647 w 53"/>
              <a:gd name="T5" fmla="*/ 0 h 75"/>
              <a:gd name="T6" fmla="*/ 0 w 53"/>
              <a:gd name="T7" fmla="*/ 2147483647 h 75"/>
              <a:gd name="T8" fmla="*/ 0 w 53"/>
              <a:gd name="T9" fmla="*/ 2147483647 h 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75"/>
              <a:gd name="T17" fmla="*/ 53 w 53"/>
              <a:gd name="T18" fmla="*/ 75 h 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75">
                <a:moveTo>
                  <a:pt x="0" y="75"/>
                </a:moveTo>
                <a:lnTo>
                  <a:pt x="53" y="29"/>
                </a:lnTo>
                <a:lnTo>
                  <a:pt x="53" y="0"/>
                </a:lnTo>
                <a:lnTo>
                  <a:pt x="0" y="66"/>
                </a:lnTo>
                <a:lnTo>
                  <a:pt x="0" y="7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3" name="Rectangle 141"/>
          <p:cNvSpPr>
            <a:spLocks noChangeArrowheads="1"/>
          </p:cNvSpPr>
          <p:nvPr/>
        </p:nvSpPr>
        <p:spPr bwMode="auto">
          <a:xfrm>
            <a:off x="3983038" y="5810250"/>
            <a:ext cx="193675" cy="1588"/>
          </a:xfrm>
          <a:prstGeom prst="rect">
            <a:avLst/>
          </a:prstGeom>
          <a:solidFill>
            <a:srgbClr val="B2B2B2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74" name="Rectangle 142"/>
          <p:cNvSpPr>
            <a:spLocks noChangeArrowheads="1"/>
          </p:cNvSpPr>
          <p:nvPr/>
        </p:nvSpPr>
        <p:spPr bwMode="auto">
          <a:xfrm>
            <a:off x="3983038" y="5810250"/>
            <a:ext cx="193675" cy="1588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75" name="Rectangle 143"/>
          <p:cNvSpPr>
            <a:spLocks noChangeArrowheads="1"/>
          </p:cNvSpPr>
          <p:nvPr/>
        </p:nvSpPr>
        <p:spPr bwMode="auto">
          <a:xfrm>
            <a:off x="3983038" y="5810250"/>
            <a:ext cx="193675" cy="1588"/>
          </a:xfrm>
          <a:prstGeom prst="rect">
            <a:avLst/>
          </a:prstGeom>
          <a:solidFill>
            <a:srgbClr val="B2B2B2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76" name="Rectangle 144"/>
          <p:cNvSpPr>
            <a:spLocks noChangeArrowheads="1"/>
          </p:cNvSpPr>
          <p:nvPr/>
        </p:nvSpPr>
        <p:spPr bwMode="auto">
          <a:xfrm>
            <a:off x="3983038" y="5810250"/>
            <a:ext cx="193675" cy="15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77" name="Freeform 145"/>
          <p:cNvSpPr>
            <a:spLocks/>
          </p:cNvSpPr>
          <p:nvPr/>
        </p:nvSpPr>
        <p:spPr bwMode="auto">
          <a:xfrm>
            <a:off x="4021138" y="5700713"/>
            <a:ext cx="201612" cy="20637"/>
          </a:xfrm>
          <a:custGeom>
            <a:avLst/>
            <a:gdLst>
              <a:gd name="T0" fmla="*/ 0 w 380"/>
              <a:gd name="T1" fmla="*/ 2147483647 h 40"/>
              <a:gd name="T2" fmla="*/ 2147483647 w 380"/>
              <a:gd name="T3" fmla="*/ 0 h 40"/>
              <a:gd name="T4" fmla="*/ 2147483647 w 380"/>
              <a:gd name="T5" fmla="*/ 0 h 40"/>
              <a:gd name="T6" fmla="*/ 2147483647 w 380"/>
              <a:gd name="T7" fmla="*/ 2147483647 h 40"/>
              <a:gd name="T8" fmla="*/ 0 w 380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0"/>
              <a:gd name="T16" fmla="*/ 0 h 40"/>
              <a:gd name="T17" fmla="*/ 380 w 380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0" h="40">
                <a:moveTo>
                  <a:pt x="0" y="40"/>
                </a:moveTo>
                <a:lnTo>
                  <a:pt x="38" y="0"/>
                </a:lnTo>
                <a:lnTo>
                  <a:pt x="380" y="0"/>
                </a:lnTo>
                <a:lnTo>
                  <a:pt x="340" y="4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78" name="Freeform 146"/>
          <p:cNvSpPr>
            <a:spLocks/>
          </p:cNvSpPr>
          <p:nvPr/>
        </p:nvSpPr>
        <p:spPr bwMode="auto">
          <a:xfrm>
            <a:off x="4021138" y="5700713"/>
            <a:ext cx="201612" cy="20637"/>
          </a:xfrm>
          <a:custGeom>
            <a:avLst/>
            <a:gdLst>
              <a:gd name="T0" fmla="*/ 0 w 380"/>
              <a:gd name="T1" fmla="*/ 2147483647 h 40"/>
              <a:gd name="T2" fmla="*/ 2147483647 w 380"/>
              <a:gd name="T3" fmla="*/ 0 h 40"/>
              <a:gd name="T4" fmla="*/ 2147483647 w 380"/>
              <a:gd name="T5" fmla="*/ 0 h 40"/>
              <a:gd name="T6" fmla="*/ 2147483647 w 380"/>
              <a:gd name="T7" fmla="*/ 2147483647 h 40"/>
              <a:gd name="T8" fmla="*/ 0 w 380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0"/>
              <a:gd name="T16" fmla="*/ 0 h 40"/>
              <a:gd name="T17" fmla="*/ 380 w 380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0" h="40">
                <a:moveTo>
                  <a:pt x="0" y="40"/>
                </a:moveTo>
                <a:lnTo>
                  <a:pt x="38" y="0"/>
                </a:lnTo>
                <a:lnTo>
                  <a:pt x="380" y="0"/>
                </a:lnTo>
                <a:lnTo>
                  <a:pt x="340" y="40"/>
                </a:lnTo>
                <a:lnTo>
                  <a:pt x="0" y="40"/>
                </a:lnTo>
              </a:path>
            </a:pathLst>
          </a:custGeom>
          <a:noFill/>
          <a:ln w="317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9" name="Freeform 147"/>
          <p:cNvSpPr>
            <a:spLocks/>
          </p:cNvSpPr>
          <p:nvPr/>
        </p:nvSpPr>
        <p:spPr bwMode="auto">
          <a:xfrm>
            <a:off x="4021138" y="5700713"/>
            <a:ext cx="201612" cy="20637"/>
          </a:xfrm>
          <a:custGeom>
            <a:avLst/>
            <a:gdLst>
              <a:gd name="T0" fmla="*/ 0 w 380"/>
              <a:gd name="T1" fmla="*/ 2147483647 h 40"/>
              <a:gd name="T2" fmla="*/ 2147483647 w 380"/>
              <a:gd name="T3" fmla="*/ 0 h 40"/>
              <a:gd name="T4" fmla="*/ 2147483647 w 380"/>
              <a:gd name="T5" fmla="*/ 0 h 40"/>
              <a:gd name="T6" fmla="*/ 2147483647 w 380"/>
              <a:gd name="T7" fmla="*/ 2147483647 h 40"/>
              <a:gd name="T8" fmla="*/ 0 w 380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0"/>
              <a:gd name="T16" fmla="*/ 0 h 40"/>
              <a:gd name="T17" fmla="*/ 380 w 380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0" h="40">
                <a:moveTo>
                  <a:pt x="0" y="40"/>
                </a:moveTo>
                <a:lnTo>
                  <a:pt x="38" y="0"/>
                </a:lnTo>
                <a:lnTo>
                  <a:pt x="380" y="0"/>
                </a:lnTo>
                <a:lnTo>
                  <a:pt x="340" y="40"/>
                </a:lnTo>
                <a:lnTo>
                  <a:pt x="0" y="4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0" name="Freeform 148"/>
          <p:cNvSpPr>
            <a:spLocks/>
          </p:cNvSpPr>
          <p:nvPr/>
        </p:nvSpPr>
        <p:spPr bwMode="auto">
          <a:xfrm>
            <a:off x="4021138" y="5700713"/>
            <a:ext cx="201612" cy="20637"/>
          </a:xfrm>
          <a:custGeom>
            <a:avLst/>
            <a:gdLst>
              <a:gd name="T0" fmla="*/ 0 w 380"/>
              <a:gd name="T1" fmla="*/ 2147483647 h 40"/>
              <a:gd name="T2" fmla="*/ 2147483647 w 380"/>
              <a:gd name="T3" fmla="*/ 0 h 40"/>
              <a:gd name="T4" fmla="*/ 2147483647 w 380"/>
              <a:gd name="T5" fmla="*/ 0 h 40"/>
              <a:gd name="T6" fmla="*/ 2147483647 w 380"/>
              <a:gd name="T7" fmla="*/ 2147483647 h 40"/>
              <a:gd name="T8" fmla="*/ 0 w 380"/>
              <a:gd name="T9" fmla="*/ 2147483647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0"/>
              <a:gd name="T16" fmla="*/ 0 h 40"/>
              <a:gd name="T17" fmla="*/ 380 w 380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0" h="40">
                <a:moveTo>
                  <a:pt x="0" y="40"/>
                </a:moveTo>
                <a:lnTo>
                  <a:pt x="38" y="0"/>
                </a:lnTo>
                <a:lnTo>
                  <a:pt x="380" y="0"/>
                </a:lnTo>
                <a:lnTo>
                  <a:pt x="340" y="40"/>
                </a:lnTo>
                <a:lnTo>
                  <a:pt x="0" y="4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1" name="Freeform 149"/>
          <p:cNvSpPr>
            <a:spLocks/>
          </p:cNvSpPr>
          <p:nvPr/>
        </p:nvSpPr>
        <p:spPr bwMode="auto">
          <a:xfrm>
            <a:off x="4021138" y="5553075"/>
            <a:ext cx="195262" cy="19050"/>
          </a:xfrm>
          <a:custGeom>
            <a:avLst/>
            <a:gdLst>
              <a:gd name="T0" fmla="*/ 0 w 370"/>
              <a:gd name="T1" fmla="*/ 2147483647 h 37"/>
              <a:gd name="T2" fmla="*/ 2147483647 w 370"/>
              <a:gd name="T3" fmla="*/ 0 h 37"/>
              <a:gd name="T4" fmla="*/ 2147483647 w 370"/>
              <a:gd name="T5" fmla="*/ 0 h 37"/>
              <a:gd name="T6" fmla="*/ 2147483647 w 370"/>
              <a:gd name="T7" fmla="*/ 2147483647 h 37"/>
              <a:gd name="T8" fmla="*/ 0 w 37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0"/>
              <a:gd name="T16" fmla="*/ 0 h 37"/>
              <a:gd name="T17" fmla="*/ 370 w 370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0" h="37">
                <a:moveTo>
                  <a:pt x="0" y="37"/>
                </a:moveTo>
                <a:lnTo>
                  <a:pt x="38" y="0"/>
                </a:lnTo>
                <a:lnTo>
                  <a:pt x="370" y="0"/>
                </a:lnTo>
                <a:lnTo>
                  <a:pt x="332" y="37"/>
                </a:lnTo>
                <a:lnTo>
                  <a:pt x="0" y="37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2" name="Freeform 150"/>
          <p:cNvSpPr>
            <a:spLocks/>
          </p:cNvSpPr>
          <p:nvPr/>
        </p:nvSpPr>
        <p:spPr bwMode="auto">
          <a:xfrm>
            <a:off x="4021138" y="5553075"/>
            <a:ext cx="195262" cy="19050"/>
          </a:xfrm>
          <a:custGeom>
            <a:avLst/>
            <a:gdLst>
              <a:gd name="T0" fmla="*/ 0 w 370"/>
              <a:gd name="T1" fmla="*/ 2147483647 h 37"/>
              <a:gd name="T2" fmla="*/ 2147483647 w 370"/>
              <a:gd name="T3" fmla="*/ 0 h 37"/>
              <a:gd name="T4" fmla="*/ 2147483647 w 370"/>
              <a:gd name="T5" fmla="*/ 0 h 37"/>
              <a:gd name="T6" fmla="*/ 2147483647 w 370"/>
              <a:gd name="T7" fmla="*/ 2147483647 h 37"/>
              <a:gd name="T8" fmla="*/ 0 w 37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0"/>
              <a:gd name="T16" fmla="*/ 0 h 37"/>
              <a:gd name="T17" fmla="*/ 370 w 370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0" h="37">
                <a:moveTo>
                  <a:pt x="0" y="37"/>
                </a:moveTo>
                <a:lnTo>
                  <a:pt x="38" y="0"/>
                </a:lnTo>
                <a:lnTo>
                  <a:pt x="370" y="0"/>
                </a:lnTo>
                <a:lnTo>
                  <a:pt x="332" y="37"/>
                </a:lnTo>
                <a:lnTo>
                  <a:pt x="0" y="37"/>
                </a:lnTo>
              </a:path>
            </a:pathLst>
          </a:custGeom>
          <a:noFill/>
          <a:ln w="317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3" name="Freeform 151"/>
          <p:cNvSpPr>
            <a:spLocks/>
          </p:cNvSpPr>
          <p:nvPr/>
        </p:nvSpPr>
        <p:spPr bwMode="auto">
          <a:xfrm>
            <a:off x="4021138" y="5553075"/>
            <a:ext cx="195262" cy="19050"/>
          </a:xfrm>
          <a:custGeom>
            <a:avLst/>
            <a:gdLst>
              <a:gd name="T0" fmla="*/ 0 w 370"/>
              <a:gd name="T1" fmla="*/ 2147483647 h 37"/>
              <a:gd name="T2" fmla="*/ 2147483647 w 370"/>
              <a:gd name="T3" fmla="*/ 0 h 37"/>
              <a:gd name="T4" fmla="*/ 2147483647 w 370"/>
              <a:gd name="T5" fmla="*/ 0 h 37"/>
              <a:gd name="T6" fmla="*/ 2147483647 w 370"/>
              <a:gd name="T7" fmla="*/ 2147483647 h 37"/>
              <a:gd name="T8" fmla="*/ 0 w 37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0"/>
              <a:gd name="T16" fmla="*/ 0 h 37"/>
              <a:gd name="T17" fmla="*/ 370 w 370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0" h="37">
                <a:moveTo>
                  <a:pt x="0" y="37"/>
                </a:moveTo>
                <a:lnTo>
                  <a:pt x="38" y="0"/>
                </a:lnTo>
                <a:lnTo>
                  <a:pt x="370" y="0"/>
                </a:lnTo>
                <a:lnTo>
                  <a:pt x="332" y="37"/>
                </a:lnTo>
                <a:lnTo>
                  <a:pt x="0" y="37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4" name="Freeform 152"/>
          <p:cNvSpPr>
            <a:spLocks/>
          </p:cNvSpPr>
          <p:nvPr/>
        </p:nvSpPr>
        <p:spPr bwMode="auto">
          <a:xfrm>
            <a:off x="4021138" y="5553075"/>
            <a:ext cx="195262" cy="19050"/>
          </a:xfrm>
          <a:custGeom>
            <a:avLst/>
            <a:gdLst>
              <a:gd name="T0" fmla="*/ 0 w 370"/>
              <a:gd name="T1" fmla="*/ 2147483647 h 37"/>
              <a:gd name="T2" fmla="*/ 2147483647 w 370"/>
              <a:gd name="T3" fmla="*/ 0 h 37"/>
              <a:gd name="T4" fmla="*/ 2147483647 w 370"/>
              <a:gd name="T5" fmla="*/ 0 h 37"/>
              <a:gd name="T6" fmla="*/ 2147483647 w 370"/>
              <a:gd name="T7" fmla="*/ 2147483647 h 37"/>
              <a:gd name="T8" fmla="*/ 0 w 37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0"/>
              <a:gd name="T16" fmla="*/ 0 h 37"/>
              <a:gd name="T17" fmla="*/ 370 w 370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0" h="37">
                <a:moveTo>
                  <a:pt x="0" y="37"/>
                </a:moveTo>
                <a:lnTo>
                  <a:pt x="38" y="0"/>
                </a:lnTo>
                <a:lnTo>
                  <a:pt x="370" y="0"/>
                </a:lnTo>
                <a:lnTo>
                  <a:pt x="332" y="37"/>
                </a:lnTo>
                <a:lnTo>
                  <a:pt x="0" y="3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5" name="Rectangle 153"/>
          <p:cNvSpPr>
            <a:spLocks noChangeArrowheads="1"/>
          </p:cNvSpPr>
          <p:nvPr/>
        </p:nvSpPr>
        <p:spPr bwMode="auto">
          <a:xfrm>
            <a:off x="4022725" y="5573713"/>
            <a:ext cx="173038" cy="146050"/>
          </a:xfrm>
          <a:prstGeom prst="rect">
            <a:avLst/>
          </a:prstGeom>
          <a:solidFill>
            <a:srgbClr val="B2B2B2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86" name="Rectangle 154"/>
          <p:cNvSpPr>
            <a:spLocks noChangeArrowheads="1"/>
          </p:cNvSpPr>
          <p:nvPr/>
        </p:nvSpPr>
        <p:spPr bwMode="auto">
          <a:xfrm>
            <a:off x="4022725" y="5573713"/>
            <a:ext cx="173038" cy="1460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87" name="Freeform 155"/>
          <p:cNvSpPr>
            <a:spLocks/>
          </p:cNvSpPr>
          <p:nvPr/>
        </p:nvSpPr>
        <p:spPr bwMode="auto">
          <a:xfrm>
            <a:off x="4197350" y="5553075"/>
            <a:ext cx="19050" cy="168275"/>
          </a:xfrm>
          <a:custGeom>
            <a:avLst/>
            <a:gdLst>
              <a:gd name="T0" fmla="*/ 0 w 38"/>
              <a:gd name="T1" fmla="*/ 2147483647 h 320"/>
              <a:gd name="T2" fmla="*/ 2147483647 w 38"/>
              <a:gd name="T3" fmla="*/ 2147483647 h 320"/>
              <a:gd name="T4" fmla="*/ 2147483647 w 38"/>
              <a:gd name="T5" fmla="*/ 0 h 320"/>
              <a:gd name="T6" fmla="*/ 0 w 38"/>
              <a:gd name="T7" fmla="*/ 2147483647 h 320"/>
              <a:gd name="T8" fmla="*/ 0 w 38"/>
              <a:gd name="T9" fmla="*/ 2147483647 h 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20"/>
              <a:gd name="T17" fmla="*/ 38 w 38"/>
              <a:gd name="T18" fmla="*/ 320 h 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20">
                <a:moveTo>
                  <a:pt x="0" y="320"/>
                </a:moveTo>
                <a:lnTo>
                  <a:pt x="38" y="280"/>
                </a:lnTo>
                <a:lnTo>
                  <a:pt x="38" y="0"/>
                </a:lnTo>
                <a:lnTo>
                  <a:pt x="0" y="37"/>
                </a:lnTo>
                <a:lnTo>
                  <a:pt x="0" y="320"/>
                </a:lnTo>
                <a:close/>
              </a:path>
            </a:pathLst>
          </a:custGeom>
          <a:solidFill>
            <a:srgbClr val="666666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88" name="Freeform 156"/>
          <p:cNvSpPr>
            <a:spLocks/>
          </p:cNvSpPr>
          <p:nvPr/>
        </p:nvSpPr>
        <p:spPr bwMode="auto">
          <a:xfrm>
            <a:off x="4197350" y="5553075"/>
            <a:ext cx="19050" cy="168275"/>
          </a:xfrm>
          <a:custGeom>
            <a:avLst/>
            <a:gdLst>
              <a:gd name="T0" fmla="*/ 0 w 38"/>
              <a:gd name="T1" fmla="*/ 2147483647 h 320"/>
              <a:gd name="T2" fmla="*/ 2147483647 w 38"/>
              <a:gd name="T3" fmla="*/ 2147483647 h 320"/>
              <a:gd name="T4" fmla="*/ 2147483647 w 38"/>
              <a:gd name="T5" fmla="*/ 0 h 320"/>
              <a:gd name="T6" fmla="*/ 0 w 38"/>
              <a:gd name="T7" fmla="*/ 2147483647 h 320"/>
              <a:gd name="T8" fmla="*/ 0 w 38"/>
              <a:gd name="T9" fmla="*/ 2147483647 h 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20"/>
              <a:gd name="T17" fmla="*/ 38 w 38"/>
              <a:gd name="T18" fmla="*/ 320 h 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20">
                <a:moveTo>
                  <a:pt x="0" y="320"/>
                </a:moveTo>
                <a:lnTo>
                  <a:pt x="38" y="280"/>
                </a:lnTo>
                <a:lnTo>
                  <a:pt x="38" y="0"/>
                </a:lnTo>
                <a:lnTo>
                  <a:pt x="0" y="37"/>
                </a:lnTo>
                <a:lnTo>
                  <a:pt x="0" y="320"/>
                </a:lnTo>
              </a:path>
            </a:pathLst>
          </a:custGeom>
          <a:noFill/>
          <a:ln w="317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9" name="Freeform 157"/>
          <p:cNvSpPr>
            <a:spLocks/>
          </p:cNvSpPr>
          <p:nvPr/>
        </p:nvSpPr>
        <p:spPr bwMode="auto">
          <a:xfrm>
            <a:off x="4197350" y="5553075"/>
            <a:ext cx="19050" cy="168275"/>
          </a:xfrm>
          <a:custGeom>
            <a:avLst/>
            <a:gdLst>
              <a:gd name="T0" fmla="*/ 0 w 38"/>
              <a:gd name="T1" fmla="*/ 2147483647 h 320"/>
              <a:gd name="T2" fmla="*/ 2147483647 w 38"/>
              <a:gd name="T3" fmla="*/ 2147483647 h 320"/>
              <a:gd name="T4" fmla="*/ 2147483647 w 38"/>
              <a:gd name="T5" fmla="*/ 0 h 320"/>
              <a:gd name="T6" fmla="*/ 0 w 38"/>
              <a:gd name="T7" fmla="*/ 2147483647 h 320"/>
              <a:gd name="T8" fmla="*/ 0 w 38"/>
              <a:gd name="T9" fmla="*/ 2147483647 h 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20"/>
              <a:gd name="T17" fmla="*/ 38 w 38"/>
              <a:gd name="T18" fmla="*/ 320 h 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20">
                <a:moveTo>
                  <a:pt x="0" y="320"/>
                </a:moveTo>
                <a:lnTo>
                  <a:pt x="38" y="280"/>
                </a:lnTo>
                <a:lnTo>
                  <a:pt x="38" y="0"/>
                </a:lnTo>
                <a:lnTo>
                  <a:pt x="0" y="37"/>
                </a:lnTo>
                <a:lnTo>
                  <a:pt x="0" y="320"/>
                </a:lnTo>
                <a:close/>
              </a:path>
            </a:pathLst>
          </a:custGeom>
          <a:solidFill>
            <a:srgbClr val="666666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0" name="Freeform 158"/>
          <p:cNvSpPr>
            <a:spLocks/>
          </p:cNvSpPr>
          <p:nvPr/>
        </p:nvSpPr>
        <p:spPr bwMode="auto">
          <a:xfrm>
            <a:off x="4197350" y="5553075"/>
            <a:ext cx="19050" cy="168275"/>
          </a:xfrm>
          <a:custGeom>
            <a:avLst/>
            <a:gdLst>
              <a:gd name="T0" fmla="*/ 0 w 38"/>
              <a:gd name="T1" fmla="*/ 2147483647 h 320"/>
              <a:gd name="T2" fmla="*/ 2147483647 w 38"/>
              <a:gd name="T3" fmla="*/ 2147483647 h 320"/>
              <a:gd name="T4" fmla="*/ 2147483647 w 38"/>
              <a:gd name="T5" fmla="*/ 0 h 320"/>
              <a:gd name="T6" fmla="*/ 0 w 38"/>
              <a:gd name="T7" fmla="*/ 2147483647 h 320"/>
              <a:gd name="T8" fmla="*/ 0 w 38"/>
              <a:gd name="T9" fmla="*/ 2147483647 h 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20"/>
              <a:gd name="T17" fmla="*/ 38 w 38"/>
              <a:gd name="T18" fmla="*/ 320 h 3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20">
                <a:moveTo>
                  <a:pt x="0" y="320"/>
                </a:moveTo>
                <a:lnTo>
                  <a:pt x="38" y="280"/>
                </a:lnTo>
                <a:lnTo>
                  <a:pt x="38" y="0"/>
                </a:lnTo>
                <a:lnTo>
                  <a:pt x="0" y="37"/>
                </a:lnTo>
                <a:lnTo>
                  <a:pt x="0" y="32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1" name="Rectangle 159"/>
          <p:cNvSpPr>
            <a:spLocks noChangeArrowheads="1"/>
          </p:cNvSpPr>
          <p:nvPr/>
        </p:nvSpPr>
        <p:spPr bwMode="auto">
          <a:xfrm>
            <a:off x="4037013" y="5589588"/>
            <a:ext cx="142875" cy="107950"/>
          </a:xfrm>
          <a:prstGeom prst="rect">
            <a:avLst/>
          </a:prstGeom>
          <a:solidFill>
            <a:srgbClr val="0000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92" name="Rectangle 160"/>
          <p:cNvSpPr>
            <a:spLocks noChangeArrowheads="1"/>
          </p:cNvSpPr>
          <p:nvPr/>
        </p:nvSpPr>
        <p:spPr bwMode="auto">
          <a:xfrm>
            <a:off x="4037013" y="5589588"/>
            <a:ext cx="142875" cy="1079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93" name="Rectangle 161"/>
          <p:cNvSpPr>
            <a:spLocks noChangeArrowheads="1"/>
          </p:cNvSpPr>
          <p:nvPr/>
        </p:nvSpPr>
        <p:spPr bwMode="auto">
          <a:xfrm>
            <a:off x="2911475" y="5791200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500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t>17,000</a:t>
            </a:r>
          </a:p>
          <a:p>
            <a:pPr eaLnBrk="1" hangingPunct="1"/>
            <a:r>
              <a:rPr kumimoji="0" lang="en-US" altLang="zh-TW" sz="1500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t>Clinics</a:t>
            </a:r>
          </a:p>
        </p:txBody>
      </p:sp>
      <p:sp>
        <p:nvSpPr>
          <p:cNvPr id="18594" name="Freeform 162"/>
          <p:cNvSpPr>
            <a:spLocks/>
          </p:cNvSpPr>
          <p:nvPr/>
        </p:nvSpPr>
        <p:spPr bwMode="auto">
          <a:xfrm>
            <a:off x="3797300" y="992188"/>
            <a:ext cx="93663" cy="74612"/>
          </a:xfrm>
          <a:custGeom>
            <a:avLst/>
            <a:gdLst>
              <a:gd name="T0" fmla="*/ 0 w 177"/>
              <a:gd name="T1" fmla="*/ 2147483647 h 141"/>
              <a:gd name="T2" fmla="*/ 2147483647 w 177"/>
              <a:gd name="T3" fmla="*/ 2147483647 h 141"/>
              <a:gd name="T4" fmla="*/ 2147483647 w 177"/>
              <a:gd name="T5" fmla="*/ 0 h 141"/>
              <a:gd name="T6" fmla="*/ 2147483647 w 177"/>
              <a:gd name="T7" fmla="*/ 2147483647 h 141"/>
              <a:gd name="T8" fmla="*/ 2147483647 w 177"/>
              <a:gd name="T9" fmla="*/ 2147483647 h 141"/>
              <a:gd name="T10" fmla="*/ 2147483647 w 177"/>
              <a:gd name="T11" fmla="*/ 2147483647 h 141"/>
              <a:gd name="T12" fmla="*/ 2147483647 w 177"/>
              <a:gd name="T13" fmla="*/ 2147483647 h 141"/>
              <a:gd name="T14" fmla="*/ 2147483647 w 177"/>
              <a:gd name="T15" fmla="*/ 2147483647 h 141"/>
              <a:gd name="T16" fmla="*/ 2147483647 w 177"/>
              <a:gd name="T17" fmla="*/ 2147483647 h 141"/>
              <a:gd name="T18" fmla="*/ 2147483647 w 177"/>
              <a:gd name="T19" fmla="*/ 2147483647 h 141"/>
              <a:gd name="T20" fmla="*/ 2147483647 w 177"/>
              <a:gd name="T21" fmla="*/ 2147483647 h 141"/>
              <a:gd name="T22" fmla="*/ 2147483647 w 177"/>
              <a:gd name="T23" fmla="*/ 2147483647 h 141"/>
              <a:gd name="T24" fmla="*/ 2147483647 w 177"/>
              <a:gd name="T25" fmla="*/ 2147483647 h 141"/>
              <a:gd name="T26" fmla="*/ 2147483647 w 177"/>
              <a:gd name="T27" fmla="*/ 2147483647 h 141"/>
              <a:gd name="T28" fmla="*/ 2147483647 w 177"/>
              <a:gd name="T29" fmla="*/ 2147483647 h 141"/>
              <a:gd name="T30" fmla="*/ 0 w 177"/>
              <a:gd name="T31" fmla="*/ 2147483647 h 141"/>
              <a:gd name="T32" fmla="*/ 0 w 177"/>
              <a:gd name="T33" fmla="*/ 2147483647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7"/>
              <a:gd name="T52" fmla="*/ 0 h 141"/>
              <a:gd name="T53" fmla="*/ 177 w 177"/>
              <a:gd name="T54" fmla="*/ 141 h 1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7" h="141">
                <a:moveTo>
                  <a:pt x="0" y="24"/>
                </a:moveTo>
                <a:lnTo>
                  <a:pt x="21" y="6"/>
                </a:lnTo>
                <a:lnTo>
                  <a:pt x="45" y="0"/>
                </a:lnTo>
                <a:lnTo>
                  <a:pt x="65" y="6"/>
                </a:lnTo>
                <a:lnTo>
                  <a:pt x="88" y="17"/>
                </a:lnTo>
                <a:lnTo>
                  <a:pt x="112" y="24"/>
                </a:lnTo>
                <a:lnTo>
                  <a:pt x="157" y="24"/>
                </a:lnTo>
                <a:lnTo>
                  <a:pt x="177" y="17"/>
                </a:lnTo>
                <a:lnTo>
                  <a:pt x="177" y="126"/>
                </a:lnTo>
                <a:lnTo>
                  <a:pt x="150" y="132"/>
                </a:lnTo>
                <a:lnTo>
                  <a:pt x="132" y="141"/>
                </a:lnTo>
                <a:lnTo>
                  <a:pt x="112" y="132"/>
                </a:lnTo>
                <a:lnTo>
                  <a:pt x="65" y="120"/>
                </a:lnTo>
                <a:lnTo>
                  <a:pt x="45" y="120"/>
                </a:lnTo>
                <a:lnTo>
                  <a:pt x="13" y="126"/>
                </a:lnTo>
                <a:lnTo>
                  <a:pt x="0" y="132"/>
                </a:lnTo>
                <a:lnTo>
                  <a:pt x="0" y="24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5" name="Freeform 163"/>
          <p:cNvSpPr>
            <a:spLocks/>
          </p:cNvSpPr>
          <p:nvPr/>
        </p:nvSpPr>
        <p:spPr bwMode="auto">
          <a:xfrm>
            <a:off x="3797300" y="992188"/>
            <a:ext cx="93663" cy="74612"/>
          </a:xfrm>
          <a:custGeom>
            <a:avLst/>
            <a:gdLst>
              <a:gd name="T0" fmla="*/ 0 w 177"/>
              <a:gd name="T1" fmla="*/ 2147483647 h 141"/>
              <a:gd name="T2" fmla="*/ 2147483647 w 177"/>
              <a:gd name="T3" fmla="*/ 2147483647 h 141"/>
              <a:gd name="T4" fmla="*/ 2147483647 w 177"/>
              <a:gd name="T5" fmla="*/ 0 h 141"/>
              <a:gd name="T6" fmla="*/ 2147483647 w 177"/>
              <a:gd name="T7" fmla="*/ 2147483647 h 141"/>
              <a:gd name="T8" fmla="*/ 2147483647 w 177"/>
              <a:gd name="T9" fmla="*/ 2147483647 h 141"/>
              <a:gd name="T10" fmla="*/ 2147483647 w 177"/>
              <a:gd name="T11" fmla="*/ 2147483647 h 141"/>
              <a:gd name="T12" fmla="*/ 2147483647 w 177"/>
              <a:gd name="T13" fmla="*/ 2147483647 h 141"/>
              <a:gd name="T14" fmla="*/ 2147483647 w 177"/>
              <a:gd name="T15" fmla="*/ 2147483647 h 141"/>
              <a:gd name="T16" fmla="*/ 2147483647 w 177"/>
              <a:gd name="T17" fmla="*/ 2147483647 h 141"/>
              <a:gd name="T18" fmla="*/ 2147483647 w 177"/>
              <a:gd name="T19" fmla="*/ 2147483647 h 141"/>
              <a:gd name="T20" fmla="*/ 2147483647 w 177"/>
              <a:gd name="T21" fmla="*/ 2147483647 h 141"/>
              <a:gd name="T22" fmla="*/ 2147483647 w 177"/>
              <a:gd name="T23" fmla="*/ 2147483647 h 141"/>
              <a:gd name="T24" fmla="*/ 2147483647 w 177"/>
              <a:gd name="T25" fmla="*/ 2147483647 h 141"/>
              <a:gd name="T26" fmla="*/ 2147483647 w 177"/>
              <a:gd name="T27" fmla="*/ 2147483647 h 141"/>
              <a:gd name="T28" fmla="*/ 2147483647 w 177"/>
              <a:gd name="T29" fmla="*/ 2147483647 h 141"/>
              <a:gd name="T30" fmla="*/ 0 w 177"/>
              <a:gd name="T31" fmla="*/ 2147483647 h 141"/>
              <a:gd name="T32" fmla="*/ 0 w 177"/>
              <a:gd name="T33" fmla="*/ 2147483647 h 1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7"/>
              <a:gd name="T52" fmla="*/ 0 h 141"/>
              <a:gd name="T53" fmla="*/ 177 w 177"/>
              <a:gd name="T54" fmla="*/ 141 h 1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7" h="141">
                <a:moveTo>
                  <a:pt x="0" y="24"/>
                </a:moveTo>
                <a:lnTo>
                  <a:pt x="21" y="6"/>
                </a:lnTo>
                <a:lnTo>
                  <a:pt x="45" y="0"/>
                </a:lnTo>
                <a:lnTo>
                  <a:pt x="65" y="6"/>
                </a:lnTo>
                <a:lnTo>
                  <a:pt x="88" y="17"/>
                </a:lnTo>
                <a:lnTo>
                  <a:pt x="112" y="24"/>
                </a:lnTo>
                <a:lnTo>
                  <a:pt x="157" y="24"/>
                </a:lnTo>
                <a:lnTo>
                  <a:pt x="177" y="17"/>
                </a:lnTo>
                <a:lnTo>
                  <a:pt x="177" y="126"/>
                </a:lnTo>
                <a:lnTo>
                  <a:pt x="150" y="132"/>
                </a:lnTo>
                <a:lnTo>
                  <a:pt x="132" y="141"/>
                </a:lnTo>
                <a:lnTo>
                  <a:pt x="112" y="132"/>
                </a:lnTo>
                <a:lnTo>
                  <a:pt x="65" y="120"/>
                </a:lnTo>
                <a:lnTo>
                  <a:pt x="45" y="120"/>
                </a:lnTo>
                <a:lnTo>
                  <a:pt x="13" y="126"/>
                </a:lnTo>
                <a:lnTo>
                  <a:pt x="0" y="132"/>
                </a:lnTo>
                <a:lnTo>
                  <a:pt x="0" y="2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6" name="Rectangle 164"/>
          <p:cNvSpPr>
            <a:spLocks noChangeArrowheads="1"/>
          </p:cNvSpPr>
          <p:nvPr/>
        </p:nvSpPr>
        <p:spPr bwMode="auto">
          <a:xfrm>
            <a:off x="3794125" y="990600"/>
            <a:ext cx="12700" cy="203200"/>
          </a:xfrm>
          <a:prstGeom prst="rect">
            <a:avLst/>
          </a:prstGeom>
          <a:solidFill>
            <a:srgbClr val="BFBFB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97" name="Rectangle 165"/>
          <p:cNvSpPr>
            <a:spLocks noChangeArrowheads="1"/>
          </p:cNvSpPr>
          <p:nvPr/>
        </p:nvSpPr>
        <p:spPr bwMode="auto">
          <a:xfrm>
            <a:off x="3794125" y="990600"/>
            <a:ext cx="12700" cy="203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598" name="Freeform 166"/>
          <p:cNvSpPr>
            <a:spLocks/>
          </p:cNvSpPr>
          <p:nvPr/>
        </p:nvSpPr>
        <p:spPr bwMode="auto">
          <a:xfrm>
            <a:off x="3563938" y="1147763"/>
            <a:ext cx="473075" cy="265112"/>
          </a:xfrm>
          <a:custGeom>
            <a:avLst/>
            <a:gdLst>
              <a:gd name="T0" fmla="*/ 0 w 895"/>
              <a:gd name="T1" fmla="*/ 2147483647 h 500"/>
              <a:gd name="T2" fmla="*/ 2147483647 w 895"/>
              <a:gd name="T3" fmla="*/ 2147483647 h 500"/>
              <a:gd name="T4" fmla="*/ 2147483647 w 895"/>
              <a:gd name="T5" fmla="*/ 2147483647 h 500"/>
              <a:gd name="T6" fmla="*/ 2147483647 w 895"/>
              <a:gd name="T7" fmla="*/ 2147483647 h 500"/>
              <a:gd name="T8" fmla="*/ 2147483647 w 895"/>
              <a:gd name="T9" fmla="*/ 2147483647 h 500"/>
              <a:gd name="T10" fmla="*/ 2147483647 w 895"/>
              <a:gd name="T11" fmla="*/ 2147483647 h 500"/>
              <a:gd name="T12" fmla="*/ 2147483647 w 895"/>
              <a:gd name="T13" fmla="*/ 2147483647 h 500"/>
              <a:gd name="T14" fmla="*/ 2147483647 w 895"/>
              <a:gd name="T15" fmla="*/ 2147483647 h 500"/>
              <a:gd name="T16" fmla="*/ 2147483647 w 895"/>
              <a:gd name="T17" fmla="*/ 2147483647 h 500"/>
              <a:gd name="T18" fmla="*/ 2147483647 w 895"/>
              <a:gd name="T19" fmla="*/ 2147483647 h 500"/>
              <a:gd name="T20" fmla="*/ 2147483647 w 895"/>
              <a:gd name="T21" fmla="*/ 2147483647 h 500"/>
              <a:gd name="T22" fmla="*/ 2147483647 w 895"/>
              <a:gd name="T23" fmla="*/ 2147483647 h 500"/>
              <a:gd name="T24" fmla="*/ 2147483647 w 895"/>
              <a:gd name="T25" fmla="*/ 2147483647 h 500"/>
              <a:gd name="T26" fmla="*/ 2147483647 w 895"/>
              <a:gd name="T27" fmla="*/ 2147483647 h 500"/>
              <a:gd name="T28" fmla="*/ 2147483647 w 895"/>
              <a:gd name="T29" fmla="*/ 2147483647 h 500"/>
              <a:gd name="T30" fmla="*/ 2147483647 w 895"/>
              <a:gd name="T31" fmla="*/ 0 h 500"/>
              <a:gd name="T32" fmla="*/ 2147483647 w 895"/>
              <a:gd name="T33" fmla="*/ 2147483647 h 500"/>
              <a:gd name="T34" fmla="*/ 2147483647 w 895"/>
              <a:gd name="T35" fmla="*/ 2147483647 h 500"/>
              <a:gd name="T36" fmla="*/ 2147483647 w 895"/>
              <a:gd name="T37" fmla="*/ 2147483647 h 500"/>
              <a:gd name="T38" fmla="*/ 2147483647 w 895"/>
              <a:gd name="T39" fmla="*/ 2147483647 h 500"/>
              <a:gd name="T40" fmla="*/ 2147483647 w 895"/>
              <a:gd name="T41" fmla="*/ 2147483647 h 500"/>
              <a:gd name="T42" fmla="*/ 2147483647 w 895"/>
              <a:gd name="T43" fmla="*/ 2147483647 h 500"/>
              <a:gd name="T44" fmla="*/ 2147483647 w 895"/>
              <a:gd name="T45" fmla="*/ 2147483647 h 500"/>
              <a:gd name="T46" fmla="*/ 2147483647 w 895"/>
              <a:gd name="T47" fmla="*/ 2147483647 h 500"/>
              <a:gd name="T48" fmla="*/ 2147483647 w 895"/>
              <a:gd name="T49" fmla="*/ 2147483647 h 500"/>
              <a:gd name="T50" fmla="*/ 2147483647 w 895"/>
              <a:gd name="T51" fmla="*/ 2147483647 h 500"/>
              <a:gd name="T52" fmla="*/ 2147483647 w 895"/>
              <a:gd name="T53" fmla="*/ 2147483647 h 500"/>
              <a:gd name="T54" fmla="*/ 2147483647 w 895"/>
              <a:gd name="T55" fmla="*/ 2147483647 h 500"/>
              <a:gd name="T56" fmla="*/ 2147483647 w 895"/>
              <a:gd name="T57" fmla="*/ 2147483647 h 500"/>
              <a:gd name="T58" fmla="*/ 2147483647 w 895"/>
              <a:gd name="T59" fmla="*/ 2147483647 h 500"/>
              <a:gd name="T60" fmla="*/ 2147483647 w 895"/>
              <a:gd name="T61" fmla="*/ 2147483647 h 500"/>
              <a:gd name="T62" fmla="*/ 2147483647 w 895"/>
              <a:gd name="T63" fmla="*/ 2147483647 h 500"/>
              <a:gd name="T64" fmla="*/ 2147483647 w 895"/>
              <a:gd name="T65" fmla="*/ 2147483647 h 500"/>
              <a:gd name="T66" fmla="*/ 2147483647 w 895"/>
              <a:gd name="T67" fmla="*/ 2147483647 h 500"/>
              <a:gd name="T68" fmla="*/ 2147483647 w 895"/>
              <a:gd name="T69" fmla="*/ 2147483647 h 500"/>
              <a:gd name="T70" fmla="*/ 2147483647 w 895"/>
              <a:gd name="T71" fmla="*/ 2147483647 h 500"/>
              <a:gd name="T72" fmla="*/ 2147483647 w 895"/>
              <a:gd name="T73" fmla="*/ 2147483647 h 500"/>
              <a:gd name="T74" fmla="*/ 2147483647 w 895"/>
              <a:gd name="T75" fmla="*/ 2147483647 h 500"/>
              <a:gd name="T76" fmla="*/ 2147483647 w 895"/>
              <a:gd name="T77" fmla="*/ 2147483647 h 500"/>
              <a:gd name="T78" fmla="*/ 2147483647 w 895"/>
              <a:gd name="T79" fmla="*/ 2147483647 h 500"/>
              <a:gd name="T80" fmla="*/ 2147483647 w 895"/>
              <a:gd name="T81" fmla="*/ 2147483647 h 500"/>
              <a:gd name="T82" fmla="*/ 2147483647 w 895"/>
              <a:gd name="T83" fmla="*/ 2147483647 h 500"/>
              <a:gd name="T84" fmla="*/ 0 w 895"/>
              <a:gd name="T85" fmla="*/ 2147483647 h 5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95"/>
              <a:gd name="T130" fmla="*/ 0 h 500"/>
              <a:gd name="T131" fmla="*/ 895 w 895"/>
              <a:gd name="T132" fmla="*/ 500 h 5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95" h="500">
                <a:moveTo>
                  <a:pt x="0" y="500"/>
                </a:moveTo>
                <a:lnTo>
                  <a:pt x="0" y="498"/>
                </a:lnTo>
                <a:lnTo>
                  <a:pt x="0" y="497"/>
                </a:lnTo>
                <a:lnTo>
                  <a:pt x="1" y="494"/>
                </a:lnTo>
                <a:lnTo>
                  <a:pt x="1" y="491"/>
                </a:lnTo>
                <a:lnTo>
                  <a:pt x="1" y="485"/>
                </a:lnTo>
                <a:lnTo>
                  <a:pt x="1" y="481"/>
                </a:lnTo>
                <a:lnTo>
                  <a:pt x="1" y="473"/>
                </a:lnTo>
                <a:lnTo>
                  <a:pt x="3" y="466"/>
                </a:lnTo>
                <a:lnTo>
                  <a:pt x="4" y="457"/>
                </a:lnTo>
                <a:lnTo>
                  <a:pt x="6" y="448"/>
                </a:lnTo>
                <a:lnTo>
                  <a:pt x="7" y="438"/>
                </a:lnTo>
                <a:lnTo>
                  <a:pt x="8" y="427"/>
                </a:lnTo>
                <a:lnTo>
                  <a:pt x="10" y="417"/>
                </a:lnTo>
                <a:lnTo>
                  <a:pt x="13" y="405"/>
                </a:lnTo>
                <a:lnTo>
                  <a:pt x="15" y="392"/>
                </a:lnTo>
                <a:lnTo>
                  <a:pt x="20" y="379"/>
                </a:lnTo>
                <a:lnTo>
                  <a:pt x="22" y="365"/>
                </a:lnTo>
                <a:lnTo>
                  <a:pt x="27" y="352"/>
                </a:lnTo>
                <a:lnTo>
                  <a:pt x="32" y="337"/>
                </a:lnTo>
                <a:lnTo>
                  <a:pt x="36" y="322"/>
                </a:lnTo>
                <a:lnTo>
                  <a:pt x="42" y="307"/>
                </a:lnTo>
                <a:lnTo>
                  <a:pt x="49" y="293"/>
                </a:lnTo>
                <a:lnTo>
                  <a:pt x="56" y="278"/>
                </a:lnTo>
                <a:lnTo>
                  <a:pt x="63" y="262"/>
                </a:lnTo>
                <a:lnTo>
                  <a:pt x="71" y="245"/>
                </a:lnTo>
                <a:lnTo>
                  <a:pt x="80" y="230"/>
                </a:lnTo>
                <a:lnTo>
                  <a:pt x="90" y="214"/>
                </a:lnTo>
                <a:lnTo>
                  <a:pt x="99" y="198"/>
                </a:lnTo>
                <a:lnTo>
                  <a:pt x="111" y="182"/>
                </a:lnTo>
                <a:lnTo>
                  <a:pt x="122" y="167"/>
                </a:lnTo>
                <a:lnTo>
                  <a:pt x="134" y="151"/>
                </a:lnTo>
                <a:lnTo>
                  <a:pt x="148" y="136"/>
                </a:lnTo>
                <a:lnTo>
                  <a:pt x="164" y="118"/>
                </a:lnTo>
                <a:lnTo>
                  <a:pt x="179" y="103"/>
                </a:lnTo>
                <a:lnTo>
                  <a:pt x="196" y="88"/>
                </a:lnTo>
                <a:lnTo>
                  <a:pt x="213" y="75"/>
                </a:lnTo>
                <a:lnTo>
                  <a:pt x="230" y="63"/>
                </a:lnTo>
                <a:lnTo>
                  <a:pt x="248" y="51"/>
                </a:lnTo>
                <a:lnTo>
                  <a:pt x="267" y="41"/>
                </a:lnTo>
                <a:lnTo>
                  <a:pt x="286" y="32"/>
                </a:lnTo>
                <a:lnTo>
                  <a:pt x="305" y="25"/>
                </a:lnTo>
                <a:lnTo>
                  <a:pt x="325" y="17"/>
                </a:lnTo>
                <a:lnTo>
                  <a:pt x="346" y="11"/>
                </a:lnTo>
                <a:lnTo>
                  <a:pt x="366" y="7"/>
                </a:lnTo>
                <a:lnTo>
                  <a:pt x="387" y="4"/>
                </a:lnTo>
                <a:lnTo>
                  <a:pt x="406" y="1"/>
                </a:lnTo>
                <a:lnTo>
                  <a:pt x="427" y="0"/>
                </a:lnTo>
                <a:lnTo>
                  <a:pt x="448" y="0"/>
                </a:lnTo>
                <a:lnTo>
                  <a:pt x="468" y="0"/>
                </a:lnTo>
                <a:lnTo>
                  <a:pt x="489" y="1"/>
                </a:lnTo>
                <a:lnTo>
                  <a:pt x="508" y="4"/>
                </a:lnTo>
                <a:lnTo>
                  <a:pt x="529" y="7"/>
                </a:lnTo>
                <a:lnTo>
                  <a:pt x="549" y="11"/>
                </a:lnTo>
                <a:lnTo>
                  <a:pt x="569" y="17"/>
                </a:lnTo>
                <a:lnTo>
                  <a:pt x="588" y="23"/>
                </a:lnTo>
                <a:lnTo>
                  <a:pt x="606" y="31"/>
                </a:lnTo>
                <a:lnTo>
                  <a:pt x="625" y="40"/>
                </a:lnTo>
                <a:lnTo>
                  <a:pt x="643" y="48"/>
                </a:lnTo>
                <a:lnTo>
                  <a:pt x="660" y="59"/>
                </a:lnTo>
                <a:lnTo>
                  <a:pt x="676" y="69"/>
                </a:lnTo>
                <a:lnTo>
                  <a:pt x="692" y="81"/>
                </a:lnTo>
                <a:lnTo>
                  <a:pt x="707" y="94"/>
                </a:lnTo>
                <a:lnTo>
                  <a:pt x="721" y="108"/>
                </a:lnTo>
                <a:lnTo>
                  <a:pt x="735" y="122"/>
                </a:lnTo>
                <a:lnTo>
                  <a:pt x="748" y="136"/>
                </a:lnTo>
                <a:lnTo>
                  <a:pt x="761" y="151"/>
                </a:lnTo>
                <a:lnTo>
                  <a:pt x="772" y="165"/>
                </a:lnTo>
                <a:lnTo>
                  <a:pt x="783" y="180"/>
                </a:lnTo>
                <a:lnTo>
                  <a:pt x="793" y="196"/>
                </a:lnTo>
                <a:lnTo>
                  <a:pt x="803" y="211"/>
                </a:lnTo>
                <a:lnTo>
                  <a:pt x="812" y="228"/>
                </a:lnTo>
                <a:lnTo>
                  <a:pt x="821" y="244"/>
                </a:lnTo>
                <a:lnTo>
                  <a:pt x="828" y="259"/>
                </a:lnTo>
                <a:lnTo>
                  <a:pt x="836" y="275"/>
                </a:lnTo>
                <a:lnTo>
                  <a:pt x="843" y="291"/>
                </a:lnTo>
                <a:lnTo>
                  <a:pt x="849" y="306"/>
                </a:lnTo>
                <a:lnTo>
                  <a:pt x="854" y="322"/>
                </a:lnTo>
                <a:lnTo>
                  <a:pt x="860" y="337"/>
                </a:lnTo>
                <a:lnTo>
                  <a:pt x="864" y="352"/>
                </a:lnTo>
                <a:lnTo>
                  <a:pt x="870" y="367"/>
                </a:lnTo>
                <a:lnTo>
                  <a:pt x="873" y="380"/>
                </a:lnTo>
                <a:lnTo>
                  <a:pt x="877" y="393"/>
                </a:lnTo>
                <a:lnTo>
                  <a:pt x="880" y="407"/>
                </a:lnTo>
                <a:lnTo>
                  <a:pt x="882" y="418"/>
                </a:lnTo>
                <a:lnTo>
                  <a:pt x="885" y="430"/>
                </a:lnTo>
                <a:lnTo>
                  <a:pt x="888" y="442"/>
                </a:lnTo>
                <a:lnTo>
                  <a:pt x="889" y="453"/>
                </a:lnTo>
                <a:lnTo>
                  <a:pt x="891" y="461"/>
                </a:lnTo>
                <a:lnTo>
                  <a:pt x="892" y="470"/>
                </a:lnTo>
                <a:lnTo>
                  <a:pt x="894" y="478"/>
                </a:lnTo>
                <a:lnTo>
                  <a:pt x="894" y="484"/>
                </a:lnTo>
                <a:lnTo>
                  <a:pt x="895" y="490"/>
                </a:lnTo>
                <a:lnTo>
                  <a:pt x="895" y="494"/>
                </a:lnTo>
                <a:lnTo>
                  <a:pt x="895" y="497"/>
                </a:lnTo>
                <a:lnTo>
                  <a:pt x="895" y="498"/>
                </a:lnTo>
                <a:lnTo>
                  <a:pt x="895" y="500"/>
                </a:lnTo>
                <a:lnTo>
                  <a:pt x="892" y="500"/>
                </a:lnTo>
                <a:lnTo>
                  <a:pt x="885" y="500"/>
                </a:lnTo>
                <a:lnTo>
                  <a:pt x="873" y="500"/>
                </a:lnTo>
                <a:lnTo>
                  <a:pt x="857" y="500"/>
                </a:lnTo>
                <a:lnTo>
                  <a:pt x="836" y="500"/>
                </a:lnTo>
                <a:lnTo>
                  <a:pt x="812" y="500"/>
                </a:lnTo>
                <a:lnTo>
                  <a:pt x="786" y="500"/>
                </a:lnTo>
                <a:lnTo>
                  <a:pt x="755" y="500"/>
                </a:lnTo>
                <a:lnTo>
                  <a:pt x="723" y="500"/>
                </a:lnTo>
                <a:lnTo>
                  <a:pt x="688" y="500"/>
                </a:lnTo>
                <a:lnTo>
                  <a:pt x="650" y="500"/>
                </a:lnTo>
                <a:lnTo>
                  <a:pt x="612" y="500"/>
                </a:lnTo>
                <a:lnTo>
                  <a:pt x="571" y="500"/>
                </a:lnTo>
                <a:lnTo>
                  <a:pt x="531" y="500"/>
                </a:lnTo>
                <a:lnTo>
                  <a:pt x="490" y="500"/>
                </a:lnTo>
                <a:lnTo>
                  <a:pt x="448" y="500"/>
                </a:lnTo>
                <a:lnTo>
                  <a:pt x="406" y="500"/>
                </a:lnTo>
                <a:lnTo>
                  <a:pt x="364" y="500"/>
                </a:lnTo>
                <a:lnTo>
                  <a:pt x="323" y="500"/>
                </a:lnTo>
                <a:lnTo>
                  <a:pt x="284" y="500"/>
                </a:lnTo>
                <a:lnTo>
                  <a:pt x="245" y="500"/>
                </a:lnTo>
                <a:lnTo>
                  <a:pt x="207" y="500"/>
                </a:lnTo>
                <a:lnTo>
                  <a:pt x="174" y="500"/>
                </a:lnTo>
                <a:lnTo>
                  <a:pt x="140" y="500"/>
                </a:lnTo>
                <a:lnTo>
                  <a:pt x="111" y="500"/>
                </a:lnTo>
                <a:lnTo>
                  <a:pt x="83" y="500"/>
                </a:lnTo>
                <a:lnTo>
                  <a:pt x="59" y="500"/>
                </a:lnTo>
                <a:lnTo>
                  <a:pt x="39" y="500"/>
                </a:lnTo>
                <a:lnTo>
                  <a:pt x="22" y="500"/>
                </a:lnTo>
                <a:lnTo>
                  <a:pt x="11" y="500"/>
                </a:lnTo>
                <a:lnTo>
                  <a:pt x="3" y="500"/>
                </a:lnTo>
                <a:lnTo>
                  <a:pt x="0" y="50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9" name="Freeform 167"/>
          <p:cNvSpPr>
            <a:spLocks/>
          </p:cNvSpPr>
          <p:nvPr/>
        </p:nvSpPr>
        <p:spPr bwMode="auto">
          <a:xfrm>
            <a:off x="3563938" y="1147763"/>
            <a:ext cx="473075" cy="265112"/>
          </a:xfrm>
          <a:custGeom>
            <a:avLst/>
            <a:gdLst>
              <a:gd name="T0" fmla="*/ 0 w 895"/>
              <a:gd name="T1" fmla="*/ 2147483647 h 500"/>
              <a:gd name="T2" fmla="*/ 2147483647 w 895"/>
              <a:gd name="T3" fmla="*/ 2147483647 h 500"/>
              <a:gd name="T4" fmla="*/ 2147483647 w 895"/>
              <a:gd name="T5" fmla="*/ 2147483647 h 500"/>
              <a:gd name="T6" fmla="*/ 2147483647 w 895"/>
              <a:gd name="T7" fmla="*/ 2147483647 h 500"/>
              <a:gd name="T8" fmla="*/ 2147483647 w 895"/>
              <a:gd name="T9" fmla="*/ 2147483647 h 500"/>
              <a:gd name="T10" fmla="*/ 2147483647 w 895"/>
              <a:gd name="T11" fmla="*/ 2147483647 h 500"/>
              <a:gd name="T12" fmla="*/ 2147483647 w 895"/>
              <a:gd name="T13" fmla="*/ 2147483647 h 500"/>
              <a:gd name="T14" fmla="*/ 2147483647 w 895"/>
              <a:gd name="T15" fmla="*/ 2147483647 h 500"/>
              <a:gd name="T16" fmla="*/ 2147483647 w 895"/>
              <a:gd name="T17" fmla="*/ 2147483647 h 500"/>
              <a:gd name="T18" fmla="*/ 2147483647 w 895"/>
              <a:gd name="T19" fmla="*/ 2147483647 h 500"/>
              <a:gd name="T20" fmla="*/ 2147483647 w 895"/>
              <a:gd name="T21" fmla="*/ 2147483647 h 500"/>
              <a:gd name="T22" fmla="*/ 2147483647 w 895"/>
              <a:gd name="T23" fmla="*/ 2147483647 h 500"/>
              <a:gd name="T24" fmla="*/ 2147483647 w 895"/>
              <a:gd name="T25" fmla="*/ 2147483647 h 500"/>
              <a:gd name="T26" fmla="*/ 2147483647 w 895"/>
              <a:gd name="T27" fmla="*/ 2147483647 h 500"/>
              <a:gd name="T28" fmla="*/ 2147483647 w 895"/>
              <a:gd name="T29" fmla="*/ 2147483647 h 500"/>
              <a:gd name="T30" fmla="*/ 2147483647 w 895"/>
              <a:gd name="T31" fmla="*/ 0 h 500"/>
              <a:gd name="T32" fmla="*/ 2147483647 w 895"/>
              <a:gd name="T33" fmla="*/ 2147483647 h 500"/>
              <a:gd name="T34" fmla="*/ 2147483647 w 895"/>
              <a:gd name="T35" fmla="*/ 2147483647 h 500"/>
              <a:gd name="T36" fmla="*/ 2147483647 w 895"/>
              <a:gd name="T37" fmla="*/ 2147483647 h 500"/>
              <a:gd name="T38" fmla="*/ 2147483647 w 895"/>
              <a:gd name="T39" fmla="*/ 2147483647 h 500"/>
              <a:gd name="T40" fmla="*/ 2147483647 w 895"/>
              <a:gd name="T41" fmla="*/ 2147483647 h 500"/>
              <a:gd name="T42" fmla="*/ 2147483647 w 895"/>
              <a:gd name="T43" fmla="*/ 2147483647 h 500"/>
              <a:gd name="T44" fmla="*/ 2147483647 w 895"/>
              <a:gd name="T45" fmla="*/ 2147483647 h 500"/>
              <a:gd name="T46" fmla="*/ 2147483647 w 895"/>
              <a:gd name="T47" fmla="*/ 2147483647 h 500"/>
              <a:gd name="T48" fmla="*/ 2147483647 w 895"/>
              <a:gd name="T49" fmla="*/ 2147483647 h 500"/>
              <a:gd name="T50" fmla="*/ 2147483647 w 895"/>
              <a:gd name="T51" fmla="*/ 2147483647 h 500"/>
              <a:gd name="T52" fmla="*/ 2147483647 w 895"/>
              <a:gd name="T53" fmla="*/ 2147483647 h 500"/>
              <a:gd name="T54" fmla="*/ 2147483647 w 895"/>
              <a:gd name="T55" fmla="*/ 2147483647 h 500"/>
              <a:gd name="T56" fmla="*/ 2147483647 w 895"/>
              <a:gd name="T57" fmla="*/ 2147483647 h 500"/>
              <a:gd name="T58" fmla="*/ 2147483647 w 895"/>
              <a:gd name="T59" fmla="*/ 2147483647 h 500"/>
              <a:gd name="T60" fmla="*/ 2147483647 w 895"/>
              <a:gd name="T61" fmla="*/ 2147483647 h 500"/>
              <a:gd name="T62" fmla="*/ 2147483647 w 895"/>
              <a:gd name="T63" fmla="*/ 2147483647 h 500"/>
              <a:gd name="T64" fmla="*/ 2147483647 w 895"/>
              <a:gd name="T65" fmla="*/ 2147483647 h 500"/>
              <a:gd name="T66" fmla="*/ 2147483647 w 895"/>
              <a:gd name="T67" fmla="*/ 2147483647 h 500"/>
              <a:gd name="T68" fmla="*/ 2147483647 w 895"/>
              <a:gd name="T69" fmla="*/ 2147483647 h 500"/>
              <a:gd name="T70" fmla="*/ 2147483647 w 895"/>
              <a:gd name="T71" fmla="*/ 2147483647 h 500"/>
              <a:gd name="T72" fmla="*/ 2147483647 w 895"/>
              <a:gd name="T73" fmla="*/ 2147483647 h 500"/>
              <a:gd name="T74" fmla="*/ 2147483647 w 895"/>
              <a:gd name="T75" fmla="*/ 2147483647 h 500"/>
              <a:gd name="T76" fmla="*/ 2147483647 w 895"/>
              <a:gd name="T77" fmla="*/ 2147483647 h 500"/>
              <a:gd name="T78" fmla="*/ 2147483647 w 895"/>
              <a:gd name="T79" fmla="*/ 2147483647 h 500"/>
              <a:gd name="T80" fmla="*/ 2147483647 w 895"/>
              <a:gd name="T81" fmla="*/ 2147483647 h 500"/>
              <a:gd name="T82" fmla="*/ 2147483647 w 895"/>
              <a:gd name="T83" fmla="*/ 2147483647 h 500"/>
              <a:gd name="T84" fmla="*/ 0 w 895"/>
              <a:gd name="T85" fmla="*/ 2147483647 h 5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95"/>
              <a:gd name="T130" fmla="*/ 0 h 500"/>
              <a:gd name="T131" fmla="*/ 895 w 895"/>
              <a:gd name="T132" fmla="*/ 500 h 5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95" h="500">
                <a:moveTo>
                  <a:pt x="0" y="500"/>
                </a:moveTo>
                <a:lnTo>
                  <a:pt x="0" y="498"/>
                </a:lnTo>
                <a:lnTo>
                  <a:pt x="0" y="497"/>
                </a:lnTo>
                <a:lnTo>
                  <a:pt x="1" y="494"/>
                </a:lnTo>
                <a:lnTo>
                  <a:pt x="1" y="491"/>
                </a:lnTo>
                <a:lnTo>
                  <a:pt x="1" y="485"/>
                </a:lnTo>
                <a:lnTo>
                  <a:pt x="1" y="481"/>
                </a:lnTo>
                <a:lnTo>
                  <a:pt x="1" y="473"/>
                </a:lnTo>
                <a:lnTo>
                  <a:pt x="3" y="466"/>
                </a:lnTo>
                <a:lnTo>
                  <a:pt x="4" y="457"/>
                </a:lnTo>
                <a:lnTo>
                  <a:pt x="6" y="448"/>
                </a:lnTo>
                <a:lnTo>
                  <a:pt x="7" y="438"/>
                </a:lnTo>
                <a:lnTo>
                  <a:pt x="8" y="427"/>
                </a:lnTo>
                <a:lnTo>
                  <a:pt x="10" y="417"/>
                </a:lnTo>
                <a:lnTo>
                  <a:pt x="13" y="405"/>
                </a:lnTo>
                <a:lnTo>
                  <a:pt x="15" y="392"/>
                </a:lnTo>
                <a:lnTo>
                  <a:pt x="20" y="379"/>
                </a:lnTo>
                <a:lnTo>
                  <a:pt x="22" y="365"/>
                </a:lnTo>
                <a:lnTo>
                  <a:pt x="27" y="352"/>
                </a:lnTo>
                <a:lnTo>
                  <a:pt x="32" y="337"/>
                </a:lnTo>
                <a:lnTo>
                  <a:pt x="36" y="322"/>
                </a:lnTo>
                <a:lnTo>
                  <a:pt x="42" y="307"/>
                </a:lnTo>
                <a:lnTo>
                  <a:pt x="49" y="293"/>
                </a:lnTo>
                <a:lnTo>
                  <a:pt x="56" y="278"/>
                </a:lnTo>
                <a:lnTo>
                  <a:pt x="63" y="262"/>
                </a:lnTo>
                <a:lnTo>
                  <a:pt x="71" y="245"/>
                </a:lnTo>
                <a:lnTo>
                  <a:pt x="80" y="230"/>
                </a:lnTo>
                <a:lnTo>
                  <a:pt x="90" y="214"/>
                </a:lnTo>
                <a:lnTo>
                  <a:pt x="99" y="198"/>
                </a:lnTo>
                <a:lnTo>
                  <a:pt x="111" y="182"/>
                </a:lnTo>
                <a:lnTo>
                  <a:pt x="122" y="167"/>
                </a:lnTo>
                <a:lnTo>
                  <a:pt x="134" y="151"/>
                </a:lnTo>
                <a:lnTo>
                  <a:pt x="148" y="136"/>
                </a:lnTo>
                <a:lnTo>
                  <a:pt x="164" y="118"/>
                </a:lnTo>
                <a:lnTo>
                  <a:pt x="179" y="103"/>
                </a:lnTo>
                <a:lnTo>
                  <a:pt x="196" y="88"/>
                </a:lnTo>
                <a:lnTo>
                  <a:pt x="213" y="75"/>
                </a:lnTo>
                <a:lnTo>
                  <a:pt x="230" y="63"/>
                </a:lnTo>
                <a:lnTo>
                  <a:pt x="248" y="51"/>
                </a:lnTo>
                <a:lnTo>
                  <a:pt x="267" y="41"/>
                </a:lnTo>
                <a:lnTo>
                  <a:pt x="286" y="32"/>
                </a:lnTo>
                <a:lnTo>
                  <a:pt x="305" y="25"/>
                </a:lnTo>
                <a:lnTo>
                  <a:pt x="325" y="17"/>
                </a:lnTo>
                <a:lnTo>
                  <a:pt x="346" y="11"/>
                </a:lnTo>
                <a:lnTo>
                  <a:pt x="366" y="7"/>
                </a:lnTo>
                <a:lnTo>
                  <a:pt x="387" y="4"/>
                </a:lnTo>
                <a:lnTo>
                  <a:pt x="406" y="1"/>
                </a:lnTo>
                <a:lnTo>
                  <a:pt x="427" y="0"/>
                </a:lnTo>
                <a:lnTo>
                  <a:pt x="448" y="0"/>
                </a:lnTo>
                <a:lnTo>
                  <a:pt x="468" y="0"/>
                </a:lnTo>
                <a:lnTo>
                  <a:pt x="489" y="1"/>
                </a:lnTo>
                <a:lnTo>
                  <a:pt x="508" y="4"/>
                </a:lnTo>
                <a:lnTo>
                  <a:pt x="529" y="7"/>
                </a:lnTo>
                <a:lnTo>
                  <a:pt x="549" y="11"/>
                </a:lnTo>
                <a:lnTo>
                  <a:pt x="569" y="17"/>
                </a:lnTo>
                <a:lnTo>
                  <a:pt x="588" y="23"/>
                </a:lnTo>
                <a:lnTo>
                  <a:pt x="606" y="31"/>
                </a:lnTo>
                <a:lnTo>
                  <a:pt x="625" y="40"/>
                </a:lnTo>
                <a:lnTo>
                  <a:pt x="643" y="48"/>
                </a:lnTo>
                <a:lnTo>
                  <a:pt x="660" y="59"/>
                </a:lnTo>
                <a:lnTo>
                  <a:pt x="676" y="69"/>
                </a:lnTo>
                <a:lnTo>
                  <a:pt x="692" y="81"/>
                </a:lnTo>
                <a:lnTo>
                  <a:pt x="707" y="94"/>
                </a:lnTo>
                <a:lnTo>
                  <a:pt x="721" y="108"/>
                </a:lnTo>
                <a:lnTo>
                  <a:pt x="735" y="122"/>
                </a:lnTo>
                <a:lnTo>
                  <a:pt x="748" y="136"/>
                </a:lnTo>
                <a:lnTo>
                  <a:pt x="761" y="151"/>
                </a:lnTo>
                <a:lnTo>
                  <a:pt x="772" y="165"/>
                </a:lnTo>
                <a:lnTo>
                  <a:pt x="783" y="180"/>
                </a:lnTo>
                <a:lnTo>
                  <a:pt x="793" y="196"/>
                </a:lnTo>
                <a:lnTo>
                  <a:pt x="803" y="211"/>
                </a:lnTo>
                <a:lnTo>
                  <a:pt x="812" y="228"/>
                </a:lnTo>
                <a:lnTo>
                  <a:pt x="821" y="244"/>
                </a:lnTo>
                <a:lnTo>
                  <a:pt x="828" y="259"/>
                </a:lnTo>
                <a:lnTo>
                  <a:pt x="836" y="275"/>
                </a:lnTo>
                <a:lnTo>
                  <a:pt x="843" y="291"/>
                </a:lnTo>
                <a:lnTo>
                  <a:pt x="849" y="306"/>
                </a:lnTo>
                <a:lnTo>
                  <a:pt x="854" y="322"/>
                </a:lnTo>
                <a:lnTo>
                  <a:pt x="860" y="337"/>
                </a:lnTo>
                <a:lnTo>
                  <a:pt x="864" y="352"/>
                </a:lnTo>
                <a:lnTo>
                  <a:pt x="870" y="367"/>
                </a:lnTo>
                <a:lnTo>
                  <a:pt x="873" y="380"/>
                </a:lnTo>
                <a:lnTo>
                  <a:pt x="877" y="393"/>
                </a:lnTo>
                <a:lnTo>
                  <a:pt x="880" y="407"/>
                </a:lnTo>
                <a:lnTo>
                  <a:pt x="882" y="418"/>
                </a:lnTo>
                <a:lnTo>
                  <a:pt x="885" y="430"/>
                </a:lnTo>
                <a:lnTo>
                  <a:pt x="888" y="442"/>
                </a:lnTo>
                <a:lnTo>
                  <a:pt x="889" y="453"/>
                </a:lnTo>
                <a:lnTo>
                  <a:pt x="891" y="461"/>
                </a:lnTo>
                <a:lnTo>
                  <a:pt x="892" y="470"/>
                </a:lnTo>
                <a:lnTo>
                  <a:pt x="894" y="478"/>
                </a:lnTo>
                <a:lnTo>
                  <a:pt x="894" y="484"/>
                </a:lnTo>
                <a:lnTo>
                  <a:pt x="895" y="490"/>
                </a:lnTo>
                <a:lnTo>
                  <a:pt x="895" y="494"/>
                </a:lnTo>
                <a:lnTo>
                  <a:pt x="895" y="497"/>
                </a:lnTo>
                <a:lnTo>
                  <a:pt x="895" y="498"/>
                </a:lnTo>
                <a:lnTo>
                  <a:pt x="895" y="500"/>
                </a:lnTo>
                <a:lnTo>
                  <a:pt x="892" y="500"/>
                </a:lnTo>
                <a:lnTo>
                  <a:pt x="885" y="500"/>
                </a:lnTo>
                <a:lnTo>
                  <a:pt x="873" y="500"/>
                </a:lnTo>
                <a:lnTo>
                  <a:pt x="857" y="500"/>
                </a:lnTo>
                <a:lnTo>
                  <a:pt x="836" y="500"/>
                </a:lnTo>
                <a:lnTo>
                  <a:pt x="812" y="500"/>
                </a:lnTo>
                <a:lnTo>
                  <a:pt x="786" y="500"/>
                </a:lnTo>
                <a:lnTo>
                  <a:pt x="755" y="500"/>
                </a:lnTo>
                <a:lnTo>
                  <a:pt x="723" y="500"/>
                </a:lnTo>
                <a:lnTo>
                  <a:pt x="688" y="500"/>
                </a:lnTo>
                <a:lnTo>
                  <a:pt x="650" y="500"/>
                </a:lnTo>
                <a:lnTo>
                  <a:pt x="612" y="500"/>
                </a:lnTo>
                <a:lnTo>
                  <a:pt x="571" y="500"/>
                </a:lnTo>
                <a:lnTo>
                  <a:pt x="531" y="500"/>
                </a:lnTo>
                <a:lnTo>
                  <a:pt x="490" y="500"/>
                </a:lnTo>
                <a:lnTo>
                  <a:pt x="448" y="500"/>
                </a:lnTo>
                <a:lnTo>
                  <a:pt x="406" y="500"/>
                </a:lnTo>
                <a:lnTo>
                  <a:pt x="364" y="500"/>
                </a:lnTo>
                <a:lnTo>
                  <a:pt x="323" y="500"/>
                </a:lnTo>
                <a:lnTo>
                  <a:pt x="284" y="500"/>
                </a:lnTo>
                <a:lnTo>
                  <a:pt x="245" y="500"/>
                </a:lnTo>
                <a:lnTo>
                  <a:pt x="207" y="500"/>
                </a:lnTo>
                <a:lnTo>
                  <a:pt x="174" y="500"/>
                </a:lnTo>
                <a:lnTo>
                  <a:pt x="140" y="500"/>
                </a:lnTo>
                <a:lnTo>
                  <a:pt x="111" y="500"/>
                </a:lnTo>
                <a:lnTo>
                  <a:pt x="83" y="500"/>
                </a:lnTo>
                <a:lnTo>
                  <a:pt x="59" y="500"/>
                </a:lnTo>
                <a:lnTo>
                  <a:pt x="39" y="500"/>
                </a:lnTo>
                <a:lnTo>
                  <a:pt x="22" y="500"/>
                </a:lnTo>
                <a:lnTo>
                  <a:pt x="11" y="500"/>
                </a:lnTo>
                <a:lnTo>
                  <a:pt x="3" y="500"/>
                </a:lnTo>
                <a:lnTo>
                  <a:pt x="0" y="50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0" name="Freeform 168"/>
          <p:cNvSpPr>
            <a:spLocks/>
          </p:cNvSpPr>
          <p:nvPr/>
        </p:nvSpPr>
        <p:spPr bwMode="auto">
          <a:xfrm>
            <a:off x="2955925" y="1389063"/>
            <a:ext cx="1684338" cy="576262"/>
          </a:xfrm>
          <a:custGeom>
            <a:avLst/>
            <a:gdLst>
              <a:gd name="T0" fmla="*/ 2147483647 w 3184"/>
              <a:gd name="T1" fmla="*/ 2147483647 h 1089"/>
              <a:gd name="T2" fmla="*/ 2147483647 w 3184"/>
              <a:gd name="T3" fmla="*/ 2147483647 h 1089"/>
              <a:gd name="T4" fmla="*/ 2147483647 w 3184"/>
              <a:gd name="T5" fmla="*/ 2147483647 h 1089"/>
              <a:gd name="T6" fmla="*/ 0 w 3184"/>
              <a:gd name="T7" fmla="*/ 2147483647 h 1089"/>
              <a:gd name="T8" fmla="*/ 0 w 3184"/>
              <a:gd name="T9" fmla="*/ 2147483647 h 1089"/>
              <a:gd name="T10" fmla="*/ 2147483647 w 3184"/>
              <a:gd name="T11" fmla="*/ 2147483647 h 1089"/>
              <a:gd name="T12" fmla="*/ 2147483647 w 3184"/>
              <a:gd name="T13" fmla="*/ 2147483647 h 1089"/>
              <a:gd name="T14" fmla="*/ 2147483647 w 3184"/>
              <a:gd name="T15" fmla="*/ 2147483647 h 1089"/>
              <a:gd name="T16" fmla="*/ 2147483647 w 3184"/>
              <a:gd name="T17" fmla="*/ 2147483647 h 1089"/>
              <a:gd name="T18" fmla="*/ 2147483647 w 3184"/>
              <a:gd name="T19" fmla="*/ 2147483647 h 1089"/>
              <a:gd name="T20" fmla="*/ 2147483647 w 3184"/>
              <a:gd name="T21" fmla="*/ 2147483647 h 1089"/>
              <a:gd name="T22" fmla="*/ 2147483647 w 3184"/>
              <a:gd name="T23" fmla="*/ 2147483647 h 1089"/>
              <a:gd name="T24" fmla="*/ 2147483647 w 3184"/>
              <a:gd name="T25" fmla="*/ 2147483647 h 1089"/>
              <a:gd name="T26" fmla="*/ 2147483647 w 3184"/>
              <a:gd name="T27" fmla="*/ 2147483647 h 1089"/>
              <a:gd name="T28" fmla="*/ 2147483647 w 3184"/>
              <a:gd name="T29" fmla="*/ 2147483647 h 1089"/>
              <a:gd name="T30" fmla="*/ 2147483647 w 3184"/>
              <a:gd name="T31" fmla="*/ 2147483647 h 1089"/>
              <a:gd name="T32" fmla="*/ 2147483647 w 3184"/>
              <a:gd name="T33" fmla="*/ 2147483647 h 1089"/>
              <a:gd name="T34" fmla="*/ 2147483647 w 3184"/>
              <a:gd name="T35" fmla="*/ 0 h 1089"/>
              <a:gd name="T36" fmla="*/ 2147483647 w 3184"/>
              <a:gd name="T37" fmla="*/ 0 h 1089"/>
              <a:gd name="T38" fmla="*/ 2147483647 w 3184"/>
              <a:gd name="T39" fmla="*/ 2147483647 h 1089"/>
              <a:gd name="T40" fmla="*/ 2147483647 w 3184"/>
              <a:gd name="T41" fmla="*/ 2147483647 h 1089"/>
              <a:gd name="T42" fmla="*/ 2147483647 w 3184"/>
              <a:gd name="T43" fmla="*/ 2147483647 h 1089"/>
              <a:gd name="T44" fmla="*/ 2147483647 w 3184"/>
              <a:gd name="T45" fmla="*/ 2147483647 h 1089"/>
              <a:gd name="T46" fmla="*/ 2147483647 w 3184"/>
              <a:gd name="T47" fmla="*/ 2147483647 h 1089"/>
              <a:gd name="T48" fmla="*/ 2147483647 w 3184"/>
              <a:gd name="T49" fmla="*/ 2147483647 h 1089"/>
              <a:gd name="T50" fmla="*/ 2147483647 w 3184"/>
              <a:gd name="T51" fmla="*/ 2147483647 h 1089"/>
              <a:gd name="T52" fmla="*/ 2147483647 w 3184"/>
              <a:gd name="T53" fmla="*/ 2147483647 h 1089"/>
              <a:gd name="T54" fmla="*/ 2147483647 w 3184"/>
              <a:gd name="T55" fmla="*/ 2147483647 h 1089"/>
              <a:gd name="T56" fmla="*/ 2147483647 w 3184"/>
              <a:gd name="T57" fmla="*/ 2147483647 h 1089"/>
              <a:gd name="T58" fmla="*/ 2147483647 w 3184"/>
              <a:gd name="T59" fmla="*/ 2147483647 h 1089"/>
              <a:gd name="T60" fmla="*/ 2147483647 w 3184"/>
              <a:gd name="T61" fmla="*/ 2147483647 h 1089"/>
              <a:gd name="T62" fmla="*/ 2147483647 w 3184"/>
              <a:gd name="T63" fmla="*/ 2147483647 h 1089"/>
              <a:gd name="T64" fmla="*/ 2147483647 w 3184"/>
              <a:gd name="T65" fmla="*/ 2147483647 h 1089"/>
              <a:gd name="T66" fmla="*/ 2147483647 w 3184"/>
              <a:gd name="T67" fmla="*/ 2147483647 h 1089"/>
              <a:gd name="T68" fmla="*/ 2147483647 w 3184"/>
              <a:gd name="T69" fmla="*/ 2147483647 h 10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84"/>
              <a:gd name="T106" fmla="*/ 0 h 1089"/>
              <a:gd name="T107" fmla="*/ 3184 w 3184"/>
              <a:gd name="T108" fmla="*/ 1089 h 10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84" h="1089">
                <a:moveTo>
                  <a:pt x="3165" y="1089"/>
                </a:moveTo>
                <a:lnTo>
                  <a:pt x="21" y="1089"/>
                </a:lnTo>
                <a:lnTo>
                  <a:pt x="21" y="690"/>
                </a:lnTo>
                <a:lnTo>
                  <a:pt x="0" y="690"/>
                </a:lnTo>
                <a:lnTo>
                  <a:pt x="0" y="628"/>
                </a:lnTo>
                <a:lnTo>
                  <a:pt x="192" y="611"/>
                </a:lnTo>
                <a:lnTo>
                  <a:pt x="192" y="258"/>
                </a:lnTo>
                <a:lnTo>
                  <a:pt x="173" y="258"/>
                </a:lnTo>
                <a:lnTo>
                  <a:pt x="173" y="221"/>
                </a:lnTo>
                <a:lnTo>
                  <a:pt x="984" y="221"/>
                </a:lnTo>
                <a:lnTo>
                  <a:pt x="984" y="258"/>
                </a:lnTo>
                <a:lnTo>
                  <a:pt x="961" y="258"/>
                </a:lnTo>
                <a:lnTo>
                  <a:pt x="961" y="308"/>
                </a:lnTo>
                <a:lnTo>
                  <a:pt x="1097" y="308"/>
                </a:lnTo>
                <a:lnTo>
                  <a:pt x="1155" y="243"/>
                </a:lnTo>
                <a:lnTo>
                  <a:pt x="1155" y="55"/>
                </a:lnTo>
                <a:lnTo>
                  <a:pt x="1111" y="40"/>
                </a:lnTo>
                <a:lnTo>
                  <a:pt x="1111" y="0"/>
                </a:lnTo>
                <a:lnTo>
                  <a:pt x="2076" y="0"/>
                </a:lnTo>
                <a:lnTo>
                  <a:pt x="2076" y="30"/>
                </a:lnTo>
                <a:lnTo>
                  <a:pt x="2030" y="55"/>
                </a:lnTo>
                <a:lnTo>
                  <a:pt x="2030" y="234"/>
                </a:lnTo>
                <a:lnTo>
                  <a:pt x="2089" y="296"/>
                </a:lnTo>
                <a:lnTo>
                  <a:pt x="2222" y="296"/>
                </a:lnTo>
                <a:lnTo>
                  <a:pt x="2222" y="258"/>
                </a:lnTo>
                <a:lnTo>
                  <a:pt x="2201" y="258"/>
                </a:lnTo>
                <a:lnTo>
                  <a:pt x="2201" y="221"/>
                </a:lnTo>
                <a:lnTo>
                  <a:pt x="3015" y="221"/>
                </a:lnTo>
                <a:lnTo>
                  <a:pt x="3015" y="250"/>
                </a:lnTo>
                <a:lnTo>
                  <a:pt x="2991" y="250"/>
                </a:lnTo>
                <a:lnTo>
                  <a:pt x="2991" y="604"/>
                </a:lnTo>
                <a:lnTo>
                  <a:pt x="3184" y="628"/>
                </a:lnTo>
                <a:lnTo>
                  <a:pt x="3184" y="682"/>
                </a:lnTo>
                <a:lnTo>
                  <a:pt x="3165" y="682"/>
                </a:lnTo>
                <a:lnTo>
                  <a:pt x="3165" y="1089"/>
                </a:lnTo>
                <a:close/>
              </a:path>
            </a:pathLst>
          </a:custGeom>
          <a:solidFill>
            <a:srgbClr val="7F7F7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1" name="Freeform 169"/>
          <p:cNvSpPr>
            <a:spLocks/>
          </p:cNvSpPr>
          <p:nvPr/>
        </p:nvSpPr>
        <p:spPr bwMode="auto">
          <a:xfrm>
            <a:off x="2955925" y="1389063"/>
            <a:ext cx="1684338" cy="576262"/>
          </a:xfrm>
          <a:custGeom>
            <a:avLst/>
            <a:gdLst>
              <a:gd name="T0" fmla="*/ 2147483647 w 3184"/>
              <a:gd name="T1" fmla="*/ 2147483647 h 1089"/>
              <a:gd name="T2" fmla="*/ 2147483647 w 3184"/>
              <a:gd name="T3" fmla="*/ 2147483647 h 1089"/>
              <a:gd name="T4" fmla="*/ 2147483647 w 3184"/>
              <a:gd name="T5" fmla="*/ 2147483647 h 1089"/>
              <a:gd name="T6" fmla="*/ 0 w 3184"/>
              <a:gd name="T7" fmla="*/ 2147483647 h 1089"/>
              <a:gd name="T8" fmla="*/ 0 w 3184"/>
              <a:gd name="T9" fmla="*/ 2147483647 h 1089"/>
              <a:gd name="T10" fmla="*/ 2147483647 w 3184"/>
              <a:gd name="T11" fmla="*/ 2147483647 h 1089"/>
              <a:gd name="T12" fmla="*/ 2147483647 w 3184"/>
              <a:gd name="T13" fmla="*/ 2147483647 h 1089"/>
              <a:gd name="T14" fmla="*/ 2147483647 w 3184"/>
              <a:gd name="T15" fmla="*/ 2147483647 h 1089"/>
              <a:gd name="T16" fmla="*/ 2147483647 w 3184"/>
              <a:gd name="T17" fmla="*/ 2147483647 h 1089"/>
              <a:gd name="T18" fmla="*/ 2147483647 w 3184"/>
              <a:gd name="T19" fmla="*/ 2147483647 h 1089"/>
              <a:gd name="T20" fmla="*/ 2147483647 w 3184"/>
              <a:gd name="T21" fmla="*/ 2147483647 h 1089"/>
              <a:gd name="T22" fmla="*/ 2147483647 w 3184"/>
              <a:gd name="T23" fmla="*/ 2147483647 h 1089"/>
              <a:gd name="T24" fmla="*/ 2147483647 w 3184"/>
              <a:gd name="T25" fmla="*/ 2147483647 h 1089"/>
              <a:gd name="T26" fmla="*/ 2147483647 w 3184"/>
              <a:gd name="T27" fmla="*/ 2147483647 h 1089"/>
              <a:gd name="T28" fmla="*/ 2147483647 w 3184"/>
              <a:gd name="T29" fmla="*/ 2147483647 h 1089"/>
              <a:gd name="T30" fmla="*/ 2147483647 w 3184"/>
              <a:gd name="T31" fmla="*/ 2147483647 h 1089"/>
              <a:gd name="T32" fmla="*/ 2147483647 w 3184"/>
              <a:gd name="T33" fmla="*/ 2147483647 h 1089"/>
              <a:gd name="T34" fmla="*/ 2147483647 w 3184"/>
              <a:gd name="T35" fmla="*/ 0 h 1089"/>
              <a:gd name="T36" fmla="*/ 2147483647 w 3184"/>
              <a:gd name="T37" fmla="*/ 0 h 1089"/>
              <a:gd name="T38" fmla="*/ 2147483647 w 3184"/>
              <a:gd name="T39" fmla="*/ 2147483647 h 1089"/>
              <a:gd name="T40" fmla="*/ 2147483647 w 3184"/>
              <a:gd name="T41" fmla="*/ 2147483647 h 1089"/>
              <a:gd name="T42" fmla="*/ 2147483647 w 3184"/>
              <a:gd name="T43" fmla="*/ 2147483647 h 1089"/>
              <a:gd name="T44" fmla="*/ 2147483647 w 3184"/>
              <a:gd name="T45" fmla="*/ 2147483647 h 1089"/>
              <a:gd name="T46" fmla="*/ 2147483647 w 3184"/>
              <a:gd name="T47" fmla="*/ 2147483647 h 1089"/>
              <a:gd name="T48" fmla="*/ 2147483647 w 3184"/>
              <a:gd name="T49" fmla="*/ 2147483647 h 1089"/>
              <a:gd name="T50" fmla="*/ 2147483647 w 3184"/>
              <a:gd name="T51" fmla="*/ 2147483647 h 1089"/>
              <a:gd name="T52" fmla="*/ 2147483647 w 3184"/>
              <a:gd name="T53" fmla="*/ 2147483647 h 1089"/>
              <a:gd name="T54" fmla="*/ 2147483647 w 3184"/>
              <a:gd name="T55" fmla="*/ 2147483647 h 1089"/>
              <a:gd name="T56" fmla="*/ 2147483647 w 3184"/>
              <a:gd name="T57" fmla="*/ 2147483647 h 1089"/>
              <a:gd name="T58" fmla="*/ 2147483647 w 3184"/>
              <a:gd name="T59" fmla="*/ 2147483647 h 1089"/>
              <a:gd name="T60" fmla="*/ 2147483647 w 3184"/>
              <a:gd name="T61" fmla="*/ 2147483647 h 1089"/>
              <a:gd name="T62" fmla="*/ 2147483647 w 3184"/>
              <a:gd name="T63" fmla="*/ 2147483647 h 1089"/>
              <a:gd name="T64" fmla="*/ 2147483647 w 3184"/>
              <a:gd name="T65" fmla="*/ 2147483647 h 1089"/>
              <a:gd name="T66" fmla="*/ 2147483647 w 3184"/>
              <a:gd name="T67" fmla="*/ 2147483647 h 1089"/>
              <a:gd name="T68" fmla="*/ 2147483647 w 3184"/>
              <a:gd name="T69" fmla="*/ 2147483647 h 10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84"/>
              <a:gd name="T106" fmla="*/ 0 h 1089"/>
              <a:gd name="T107" fmla="*/ 3184 w 3184"/>
              <a:gd name="T108" fmla="*/ 1089 h 10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84" h="1089">
                <a:moveTo>
                  <a:pt x="3165" y="1089"/>
                </a:moveTo>
                <a:lnTo>
                  <a:pt x="21" y="1089"/>
                </a:lnTo>
                <a:lnTo>
                  <a:pt x="21" y="690"/>
                </a:lnTo>
                <a:lnTo>
                  <a:pt x="0" y="690"/>
                </a:lnTo>
                <a:lnTo>
                  <a:pt x="0" y="628"/>
                </a:lnTo>
                <a:lnTo>
                  <a:pt x="192" y="611"/>
                </a:lnTo>
                <a:lnTo>
                  <a:pt x="192" y="258"/>
                </a:lnTo>
                <a:lnTo>
                  <a:pt x="173" y="258"/>
                </a:lnTo>
                <a:lnTo>
                  <a:pt x="173" y="221"/>
                </a:lnTo>
                <a:lnTo>
                  <a:pt x="984" y="221"/>
                </a:lnTo>
                <a:lnTo>
                  <a:pt x="984" y="258"/>
                </a:lnTo>
                <a:lnTo>
                  <a:pt x="961" y="258"/>
                </a:lnTo>
                <a:lnTo>
                  <a:pt x="961" y="308"/>
                </a:lnTo>
                <a:lnTo>
                  <a:pt x="1097" y="308"/>
                </a:lnTo>
                <a:lnTo>
                  <a:pt x="1155" y="243"/>
                </a:lnTo>
                <a:lnTo>
                  <a:pt x="1155" y="55"/>
                </a:lnTo>
                <a:lnTo>
                  <a:pt x="1111" y="40"/>
                </a:lnTo>
                <a:lnTo>
                  <a:pt x="1111" y="0"/>
                </a:lnTo>
                <a:lnTo>
                  <a:pt x="2076" y="0"/>
                </a:lnTo>
                <a:lnTo>
                  <a:pt x="2076" y="30"/>
                </a:lnTo>
                <a:lnTo>
                  <a:pt x="2030" y="55"/>
                </a:lnTo>
                <a:lnTo>
                  <a:pt x="2030" y="234"/>
                </a:lnTo>
                <a:lnTo>
                  <a:pt x="2089" y="296"/>
                </a:lnTo>
                <a:lnTo>
                  <a:pt x="2222" y="296"/>
                </a:lnTo>
                <a:lnTo>
                  <a:pt x="2222" y="258"/>
                </a:lnTo>
                <a:lnTo>
                  <a:pt x="2201" y="258"/>
                </a:lnTo>
                <a:lnTo>
                  <a:pt x="2201" y="221"/>
                </a:lnTo>
                <a:lnTo>
                  <a:pt x="3015" y="221"/>
                </a:lnTo>
                <a:lnTo>
                  <a:pt x="3015" y="250"/>
                </a:lnTo>
                <a:lnTo>
                  <a:pt x="2991" y="250"/>
                </a:lnTo>
                <a:lnTo>
                  <a:pt x="2991" y="604"/>
                </a:lnTo>
                <a:lnTo>
                  <a:pt x="3184" y="628"/>
                </a:lnTo>
                <a:lnTo>
                  <a:pt x="3184" y="682"/>
                </a:lnTo>
                <a:lnTo>
                  <a:pt x="3165" y="682"/>
                </a:lnTo>
                <a:lnTo>
                  <a:pt x="3165" y="108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2" name="Rectangle 170"/>
          <p:cNvSpPr>
            <a:spLocks noChangeArrowheads="1"/>
          </p:cNvSpPr>
          <p:nvPr/>
        </p:nvSpPr>
        <p:spPr bwMode="auto">
          <a:xfrm>
            <a:off x="3730625" y="1778000"/>
            <a:ext cx="127000" cy="144463"/>
          </a:xfrm>
          <a:prstGeom prst="rect">
            <a:avLst/>
          </a:prstGeom>
          <a:solidFill>
            <a:srgbClr val="4C4C4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03" name="Rectangle 171"/>
          <p:cNvSpPr>
            <a:spLocks noChangeArrowheads="1"/>
          </p:cNvSpPr>
          <p:nvPr/>
        </p:nvSpPr>
        <p:spPr bwMode="auto">
          <a:xfrm>
            <a:off x="3730625" y="1778000"/>
            <a:ext cx="127000" cy="1444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04" name="Rectangle 172"/>
          <p:cNvSpPr>
            <a:spLocks noChangeArrowheads="1"/>
          </p:cNvSpPr>
          <p:nvPr/>
        </p:nvSpPr>
        <p:spPr bwMode="auto">
          <a:xfrm>
            <a:off x="3730625" y="1778000"/>
            <a:ext cx="127000" cy="144463"/>
          </a:xfrm>
          <a:prstGeom prst="rect">
            <a:avLst/>
          </a:prstGeom>
          <a:solidFill>
            <a:srgbClr val="BFBFB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05" name="Rectangle 173"/>
          <p:cNvSpPr>
            <a:spLocks noChangeArrowheads="1"/>
          </p:cNvSpPr>
          <p:nvPr/>
        </p:nvSpPr>
        <p:spPr bwMode="auto">
          <a:xfrm>
            <a:off x="3730625" y="1778000"/>
            <a:ext cx="127000" cy="14446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06" name="Rectangle 174"/>
          <p:cNvSpPr>
            <a:spLocks noChangeArrowheads="1"/>
          </p:cNvSpPr>
          <p:nvPr/>
        </p:nvSpPr>
        <p:spPr bwMode="auto">
          <a:xfrm>
            <a:off x="3109913" y="1595438"/>
            <a:ext cx="39687" cy="904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07" name="Rectangle 175"/>
          <p:cNvSpPr>
            <a:spLocks noChangeArrowheads="1"/>
          </p:cNvSpPr>
          <p:nvPr/>
        </p:nvSpPr>
        <p:spPr bwMode="auto">
          <a:xfrm>
            <a:off x="3109913" y="1595438"/>
            <a:ext cx="39687" cy="904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08" name="Rectangle 176"/>
          <p:cNvSpPr>
            <a:spLocks noChangeArrowheads="1"/>
          </p:cNvSpPr>
          <p:nvPr/>
        </p:nvSpPr>
        <p:spPr bwMode="auto">
          <a:xfrm>
            <a:off x="3109913" y="1595438"/>
            <a:ext cx="39687" cy="904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09" name="Rectangle 177"/>
          <p:cNvSpPr>
            <a:spLocks noChangeArrowheads="1"/>
          </p:cNvSpPr>
          <p:nvPr/>
        </p:nvSpPr>
        <p:spPr bwMode="auto">
          <a:xfrm>
            <a:off x="3109913" y="1595438"/>
            <a:ext cx="39687" cy="904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10" name="Rectangle 178"/>
          <p:cNvSpPr>
            <a:spLocks noChangeArrowheads="1"/>
          </p:cNvSpPr>
          <p:nvPr/>
        </p:nvSpPr>
        <p:spPr bwMode="auto">
          <a:xfrm>
            <a:off x="3194050" y="1595438"/>
            <a:ext cx="39688" cy="904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11" name="Rectangle 179"/>
          <p:cNvSpPr>
            <a:spLocks noChangeArrowheads="1"/>
          </p:cNvSpPr>
          <p:nvPr/>
        </p:nvSpPr>
        <p:spPr bwMode="auto">
          <a:xfrm>
            <a:off x="3194050" y="1595438"/>
            <a:ext cx="39688" cy="904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12" name="Rectangle 180"/>
          <p:cNvSpPr>
            <a:spLocks noChangeArrowheads="1"/>
          </p:cNvSpPr>
          <p:nvPr/>
        </p:nvSpPr>
        <p:spPr bwMode="auto">
          <a:xfrm>
            <a:off x="3194050" y="1595438"/>
            <a:ext cx="39688" cy="904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13" name="Rectangle 181"/>
          <p:cNvSpPr>
            <a:spLocks noChangeArrowheads="1"/>
          </p:cNvSpPr>
          <p:nvPr/>
        </p:nvSpPr>
        <p:spPr bwMode="auto">
          <a:xfrm>
            <a:off x="3194050" y="1595438"/>
            <a:ext cx="39688" cy="904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14" name="Rectangle 182"/>
          <p:cNvSpPr>
            <a:spLocks noChangeArrowheads="1"/>
          </p:cNvSpPr>
          <p:nvPr/>
        </p:nvSpPr>
        <p:spPr bwMode="auto">
          <a:xfrm>
            <a:off x="3276600" y="1595438"/>
            <a:ext cx="41275" cy="904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15" name="Rectangle 183"/>
          <p:cNvSpPr>
            <a:spLocks noChangeArrowheads="1"/>
          </p:cNvSpPr>
          <p:nvPr/>
        </p:nvSpPr>
        <p:spPr bwMode="auto">
          <a:xfrm>
            <a:off x="3276600" y="1595438"/>
            <a:ext cx="41275" cy="904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16" name="Rectangle 184"/>
          <p:cNvSpPr>
            <a:spLocks noChangeArrowheads="1"/>
          </p:cNvSpPr>
          <p:nvPr/>
        </p:nvSpPr>
        <p:spPr bwMode="auto">
          <a:xfrm>
            <a:off x="3276600" y="1595438"/>
            <a:ext cx="41275" cy="904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17" name="Rectangle 185"/>
          <p:cNvSpPr>
            <a:spLocks noChangeArrowheads="1"/>
          </p:cNvSpPr>
          <p:nvPr/>
        </p:nvSpPr>
        <p:spPr bwMode="auto">
          <a:xfrm>
            <a:off x="3276600" y="1595438"/>
            <a:ext cx="41275" cy="904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18" name="Rectangle 186"/>
          <p:cNvSpPr>
            <a:spLocks noChangeArrowheads="1"/>
          </p:cNvSpPr>
          <p:nvPr/>
        </p:nvSpPr>
        <p:spPr bwMode="auto">
          <a:xfrm>
            <a:off x="3359150" y="1595438"/>
            <a:ext cx="39688" cy="904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19" name="Rectangle 187"/>
          <p:cNvSpPr>
            <a:spLocks noChangeArrowheads="1"/>
          </p:cNvSpPr>
          <p:nvPr/>
        </p:nvSpPr>
        <p:spPr bwMode="auto">
          <a:xfrm>
            <a:off x="3359150" y="1595438"/>
            <a:ext cx="39688" cy="904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20" name="Rectangle 188"/>
          <p:cNvSpPr>
            <a:spLocks noChangeArrowheads="1"/>
          </p:cNvSpPr>
          <p:nvPr/>
        </p:nvSpPr>
        <p:spPr bwMode="auto">
          <a:xfrm>
            <a:off x="3359150" y="1595438"/>
            <a:ext cx="39688" cy="9048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21" name="Rectangle 189"/>
          <p:cNvSpPr>
            <a:spLocks noChangeArrowheads="1"/>
          </p:cNvSpPr>
          <p:nvPr/>
        </p:nvSpPr>
        <p:spPr bwMode="auto">
          <a:xfrm>
            <a:off x="3359150" y="1595438"/>
            <a:ext cx="39688" cy="904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22" name="Rectangle 190"/>
          <p:cNvSpPr>
            <a:spLocks noChangeArrowheads="1"/>
          </p:cNvSpPr>
          <p:nvPr/>
        </p:nvSpPr>
        <p:spPr bwMode="auto">
          <a:xfrm>
            <a:off x="3109913" y="1784350"/>
            <a:ext cx="39687" cy="920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23" name="Rectangle 191"/>
          <p:cNvSpPr>
            <a:spLocks noChangeArrowheads="1"/>
          </p:cNvSpPr>
          <p:nvPr/>
        </p:nvSpPr>
        <p:spPr bwMode="auto">
          <a:xfrm>
            <a:off x="3109913" y="1784350"/>
            <a:ext cx="39687" cy="92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24" name="Rectangle 192"/>
          <p:cNvSpPr>
            <a:spLocks noChangeArrowheads="1"/>
          </p:cNvSpPr>
          <p:nvPr/>
        </p:nvSpPr>
        <p:spPr bwMode="auto">
          <a:xfrm>
            <a:off x="3109913" y="1784350"/>
            <a:ext cx="39687" cy="920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25" name="Rectangle 193"/>
          <p:cNvSpPr>
            <a:spLocks noChangeArrowheads="1"/>
          </p:cNvSpPr>
          <p:nvPr/>
        </p:nvSpPr>
        <p:spPr bwMode="auto">
          <a:xfrm>
            <a:off x="3109913" y="1784350"/>
            <a:ext cx="39687" cy="92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26" name="Rectangle 194"/>
          <p:cNvSpPr>
            <a:spLocks noChangeArrowheads="1"/>
          </p:cNvSpPr>
          <p:nvPr/>
        </p:nvSpPr>
        <p:spPr bwMode="auto">
          <a:xfrm>
            <a:off x="3194050" y="1784350"/>
            <a:ext cx="39688" cy="920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27" name="Rectangle 195"/>
          <p:cNvSpPr>
            <a:spLocks noChangeArrowheads="1"/>
          </p:cNvSpPr>
          <p:nvPr/>
        </p:nvSpPr>
        <p:spPr bwMode="auto">
          <a:xfrm>
            <a:off x="3194050" y="1784350"/>
            <a:ext cx="39688" cy="92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28" name="Rectangle 196"/>
          <p:cNvSpPr>
            <a:spLocks noChangeArrowheads="1"/>
          </p:cNvSpPr>
          <p:nvPr/>
        </p:nvSpPr>
        <p:spPr bwMode="auto">
          <a:xfrm>
            <a:off x="3194050" y="1784350"/>
            <a:ext cx="39688" cy="920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29" name="Rectangle 197"/>
          <p:cNvSpPr>
            <a:spLocks noChangeArrowheads="1"/>
          </p:cNvSpPr>
          <p:nvPr/>
        </p:nvSpPr>
        <p:spPr bwMode="auto">
          <a:xfrm>
            <a:off x="3194050" y="1784350"/>
            <a:ext cx="39688" cy="92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30" name="Rectangle 198"/>
          <p:cNvSpPr>
            <a:spLocks noChangeArrowheads="1"/>
          </p:cNvSpPr>
          <p:nvPr/>
        </p:nvSpPr>
        <p:spPr bwMode="auto">
          <a:xfrm>
            <a:off x="3276600" y="1784350"/>
            <a:ext cx="41275" cy="920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31" name="Rectangle 199"/>
          <p:cNvSpPr>
            <a:spLocks noChangeArrowheads="1"/>
          </p:cNvSpPr>
          <p:nvPr/>
        </p:nvSpPr>
        <p:spPr bwMode="auto">
          <a:xfrm>
            <a:off x="3276600" y="1784350"/>
            <a:ext cx="41275" cy="92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32" name="Rectangle 200"/>
          <p:cNvSpPr>
            <a:spLocks noChangeArrowheads="1"/>
          </p:cNvSpPr>
          <p:nvPr/>
        </p:nvSpPr>
        <p:spPr bwMode="auto">
          <a:xfrm>
            <a:off x="3276600" y="1784350"/>
            <a:ext cx="41275" cy="920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33" name="Rectangle 201"/>
          <p:cNvSpPr>
            <a:spLocks noChangeArrowheads="1"/>
          </p:cNvSpPr>
          <p:nvPr/>
        </p:nvSpPr>
        <p:spPr bwMode="auto">
          <a:xfrm>
            <a:off x="3276600" y="1773238"/>
            <a:ext cx="41275" cy="92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34" name="Rectangle 202"/>
          <p:cNvSpPr>
            <a:spLocks noChangeArrowheads="1"/>
          </p:cNvSpPr>
          <p:nvPr/>
        </p:nvSpPr>
        <p:spPr bwMode="auto">
          <a:xfrm>
            <a:off x="3359150" y="1773238"/>
            <a:ext cx="39688" cy="920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35" name="Rectangle 203"/>
          <p:cNvSpPr>
            <a:spLocks noChangeArrowheads="1"/>
          </p:cNvSpPr>
          <p:nvPr/>
        </p:nvSpPr>
        <p:spPr bwMode="auto">
          <a:xfrm>
            <a:off x="3359150" y="1773238"/>
            <a:ext cx="39688" cy="92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36" name="Rectangle 204"/>
          <p:cNvSpPr>
            <a:spLocks noChangeArrowheads="1"/>
          </p:cNvSpPr>
          <p:nvPr/>
        </p:nvSpPr>
        <p:spPr bwMode="auto">
          <a:xfrm>
            <a:off x="3359150" y="1773238"/>
            <a:ext cx="39688" cy="920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37" name="Rectangle 205"/>
          <p:cNvSpPr>
            <a:spLocks noChangeArrowheads="1"/>
          </p:cNvSpPr>
          <p:nvPr/>
        </p:nvSpPr>
        <p:spPr bwMode="auto">
          <a:xfrm>
            <a:off x="3359150" y="1773238"/>
            <a:ext cx="39688" cy="92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38" name="Rectangle 206"/>
          <p:cNvSpPr>
            <a:spLocks noChangeArrowheads="1"/>
          </p:cNvSpPr>
          <p:nvPr/>
        </p:nvSpPr>
        <p:spPr bwMode="auto">
          <a:xfrm>
            <a:off x="2987675" y="1747838"/>
            <a:ext cx="20638" cy="1682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39" name="Rectangle 207"/>
          <p:cNvSpPr>
            <a:spLocks noChangeArrowheads="1"/>
          </p:cNvSpPr>
          <p:nvPr/>
        </p:nvSpPr>
        <p:spPr bwMode="auto">
          <a:xfrm>
            <a:off x="2987675" y="1747838"/>
            <a:ext cx="20638" cy="1682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40" name="Rectangle 208"/>
          <p:cNvSpPr>
            <a:spLocks noChangeArrowheads="1"/>
          </p:cNvSpPr>
          <p:nvPr/>
        </p:nvSpPr>
        <p:spPr bwMode="auto">
          <a:xfrm>
            <a:off x="2987675" y="1747838"/>
            <a:ext cx="20638" cy="1682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41" name="Rectangle 209"/>
          <p:cNvSpPr>
            <a:spLocks noChangeArrowheads="1"/>
          </p:cNvSpPr>
          <p:nvPr/>
        </p:nvSpPr>
        <p:spPr bwMode="auto">
          <a:xfrm>
            <a:off x="2987675" y="1747838"/>
            <a:ext cx="20638" cy="1682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42" name="Rectangle 210"/>
          <p:cNvSpPr>
            <a:spLocks noChangeArrowheads="1"/>
          </p:cNvSpPr>
          <p:nvPr/>
        </p:nvSpPr>
        <p:spPr bwMode="auto">
          <a:xfrm>
            <a:off x="4195763" y="1584325"/>
            <a:ext cx="41275" cy="9048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43" name="Rectangle 211"/>
          <p:cNvSpPr>
            <a:spLocks noChangeArrowheads="1"/>
          </p:cNvSpPr>
          <p:nvPr/>
        </p:nvSpPr>
        <p:spPr bwMode="auto">
          <a:xfrm>
            <a:off x="4195763" y="1584325"/>
            <a:ext cx="41275" cy="904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44" name="Rectangle 212"/>
          <p:cNvSpPr>
            <a:spLocks noChangeArrowheads="1"/>
          </p:cNvSpPr>
          <p:nvPr/>
        </p:nvSpPr>
        <p:spPr bwMode="auto">
          <a:xfrm>
            <a:off x="4195763" y="1584325"/>
            <a:ext cx="41275" cy="9048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45" name="Rectangle 213"/>
          <p:cNvSpPr>
            <a:spLocks noChangeArrowheads="1"/>
          </p:cNvSpPr>
          <p:nvPr/>
        </p:nvSpPr>
        <p:spPr bwMode="auto">
          <a:xfrm>
            <a:off x="4195763" y="1584325"/>
            <a:ext cx="41275" cy="904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46" name="Rectangle 214"/>
          <p:cNvSpPr>
            <a:spLocks noChangeArrowheads="1"/>
          </p:cNvSpPr>
          <p:nvPr/>
        </p:nvSpPr>
        <p:spPr bwMode="auto">
          <a:xfrm>
            <a:off x="4279900" y="1584325"/>
            <a:ext cx="39688" cy="9048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47" name="Rectangle 215"/>
          <p:cNvSpPr>
            <a:spLocks noChangeArrowheads="1"/>
          </p:cNvSpPr>
          <p:nvPr/>
        </p:nvSpPr>
        <p:spPr bwMode="auto">
          <a:xfrm>
            <a:off x="4279900" y="1584325"/>
            <a:ext cx="39688" cy="904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48" name="Rectangle 216"/>
          <p:cNvSpPr>
            <a:spLocks noChangeArrowheads="1"/>
          </p:cNvSpPr>
          <p:nvPr/>
        </p:nvSpPr>
        <p:spPr bwMode="auto">
          <a:xfrm>
            <a:off x="4279900" y="1584325"/>
            <a:ext cx="39688" cy="9048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49" name="Rectangle 217"/>
          <p:cNvSpPr>
            <a:spLocks noChangeArrowheads="1"/>
          </p:cNvSpPr>
          <p:nvPr/>
        </p:nvSpPr>
        <p:spPr bwMode="auto">
          <a:xfrm>
            <a:off x="4279900" y="1584325"/>
            <a:ext cx="39688" cy="904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50" name="Rectangle 218"/>
          <p:cNvSpPr>
            <a:spLocks noChangeArrowheads="1"/>
          </p:cNvSpPr>
          <p:nvPr/>
        </p:nvSpPr>
        <p:spPr bwMode="auto">
          <a:xfrm>
            <a:off x="4364038" y="1584325"/>
            <a:ext cx="39687" cy="9048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51" name="Rectangle 219"/>
          <p:cNvSpPr>
            <a:spLocks noChangeArrowheads="1"/>
          </p:cNvSpPr>
          <p:nvPr/>
        </p:nvSpPr>
        <p:spPr bwMode="auto">
          <a:xfrm>
            <a:off x="4364038" y="1584325"/>
            <a:ext cx="39687" cy="904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52" name="Rectangle 220"/>
          <p:cNvSpPr>
            <a:spLocks noChangeArrowheads="1"/>
          </p:cNvSpPr>
          <p:nvPr/>
        </p:nvSpPr>
        <p:spPr bwMode="auto">
          <a:xfrm>
            <a:off x="4364038" y="1584325"/>
            <a:ext cx="39687" cy="9048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53" name="Rectangle 221"/>
          <p:cNvSpPr>
            <a:spLocks noChangeArrowheads="1"/>
          </p:cNvSpPr>
          <p:nvPr/>
        </p:nvSpPr>
        <p:spPr bwMode="auto">
          <a:xfrm>
            <a:off x="4364038" y="1584325"/>
            <a:ext cx="39687" cy="904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54" name="Rectangle 222"/>
          <p:cNvSpPr>
            <a:spLocks noChangeArrowheads="1"/>
          </p:cNvSpPr>
          <p:nvPr/>
        </p:nvSpPr>
        <p:spPr bwMode="auto">
          <a:xfrm>
            <a:off x="4445000" y="1584325"/>
            <a:ext cx="39688" cy="9048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55" name="Rectangle 223"/>
          <p:cNvSpPr>
            <a:spLocks noChangeArrowheads="1"/>
          </p:cNvSpPr>
          <p:nvPr/>
        </p:nvSpPr>
        <p:spPr bwMode="auto">
          <a:xfrm>
            <a:off x="4445000" y="1584325"/>
            <a:ext cx="39688" cy="904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56" name="Rectangle 224"/>
          <p:cNvSpPr>
            <a:spLocks noChangeArrowheads="1"/>
          </p:cNvSpPr>
          <p:nvPr/>
        </p:nvSpPr>
        <p:spPr bwMode="auto">
          <a:xfrm>
            <a:off x="4445000" y="1584325"/>
            <a:ext cx="39688" cy="9048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57" name="Rectangle 225"/>
          <p:cNvSpPr>
            <a:spLocks noChangeArrowheads="1"/>
          </p:cNvSpPr>
          <p:nvPr/>
        </p:nvSpPr>
        <p:spPr bwMode="auto">
          <a:xfrm>
            <a:off x="4445000" y="1584325"/>
            <a:ext cx="39688" cy="904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58" name="Rectangle 226"/>
          <p:cNvSpPr>
            <a:spLocks noChangeArrowheads="1"/>
          </p:cNvSpPr>
          <p:nvPr/>
        </p:nvSpPr>
        <p:spPr bwMode="auto">
          <a:xfrm>
            <a:off x="4195763" y="1773238"/>
            <a:ext cx="41275" cy="920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59" name="Rectangle 227"/>
          <p:cNvSpPr>
            <a:spLocks noChangeArrowheads="1"/>
          </p:cNvSpPr>
          <p:nvPr/>
        </p:nvSpPr>
        <p:spPr bwMode="auto">
          <a:xfrm>
            <a:off x="4195763" y="1773238"/>
            <a:ext cx="41275" cy="92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60" name="Rectangle 228"/>
          <p:cNvSpPr>
            <a:spLocks noChangeArrowheads="1"/>
          </p:cNvSpPr>
          <p:nvPr/>
        </p:nvSpPr>
        <p:spPr bwMode="auto">
          <a:xfrm>
            <a:off x="4195763" y="1773238"/>
            <a:ext cx="41275" cy="920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61" name="Rectangle 229"/>
          <p:cNvSpPr>
            <a:spLocks noChangeArrowheads="1"/>
          </p:cNvSpPr>
          <p:nvPr/>
        </p:nvSpPr>
        <p:spPr bwMode="auto">
          <a:xfrm>
            <a:off x="4195763" y="1773238"/>
            <a:ext cx="41275" cy="92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62" name="Rectangle 230"/>
          <p:cNvSpPr>
            <a:spLocks noChangeArrowheads="1"/>
          </p:cNvSpPr>
          <p:nvPr/>
        </p:nvSpPr>
        <p:spPr bwMode="auto">
          <a:xfrm>
            <a:off x="4279900" y="1773238"/>
            <a:ext cx="39688" cy="920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63" name="Rectangle 231"/>
          <p:cNvSpPr>
            <a:spLocks noChangeArrowheads="1"/>
          </p:cNvSpPr>
          <p:nvPr/>
        </p:nvSpPr>
        <p:spPr bwMode="auto">
          <a:xfrm>
            <a:off x="4279900" y="1773238"/>
            <a:ext cx="39688" cy="92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64" name="Rectangle 232"/>
          <p:cNvSpPr>
            <a:spLocks noChangeArrowheads="1"/>
          </p:cNvSpPr>
          <p:nvPr/>
        </p:nvSpPr>
        <p:spPr bwMode="auto">
          <a:xfrm>
            <a:off x="4279900" y="1773238"/>
            <a:ext cx="39688" cy="920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65" name="Rectangle 233"/>
          <p:cNvSpPr>
            <a:spLocks noChangeArrowheads="1"/>
          </p:cNvSpPr>
          <p:nvPr/>
        </p:nvSpPr>
        <p:spPr bwMode="auto">
          <a:xfrm>
            <a:off x="4279900" y="1773238"/>
            <a:ext cx="39688" cy="92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66" name="Rectangle 234"/>
          <p:cNvSpPr>
            <a:spLocks noChangeArrowheads="1"/>
          </p:cNvSpPr>
          <p:nvPr/>
        </p:nvSpPr>
        <p:spPr bwMode="auto">
          <a:xfrm>
            <a:off x="4364038" y="1773238"/>
            <a:ext cx="39687" cy="920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67" name="Rectangle 235"/>
          <p:cNvSpPr>
            <a:spLocks noChangeArrowheads="1"/>
          </p:cNvSpPr>
          <p:nvPr/>
        </p:nvSpPr>
        <p:spPr bwMode="auto">
          <a:xfrm>
            <a:off x="4364038" y="1773238"/>
            <a:ext cx="39687" cy="92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68" name="Rectangle 236"/>
          <p:cNvSpPr>
            <a:spLocks noChangeArrowheads="1"/>
          </p:cNvSpPr>
          <p:nvPr/>
        </p:nvSpPr>
        <p:spPr bwMode="auto">
          <a:xfrm>
            <a:off x="4364038" y="1773238"/>
            <a:ext cx="39687" cy="920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69" name="Rectangle 237"/>
          <p:cNvSpPr>
            <a:spLocks noChangeArrowheads="1"/>
          </p:cNvSpPr>
          <p:nvPr/>
        </p:nvSpPr>
        <p:spPr bwMode="auto">
          <a:xfrm>
            <a:off x="4364038" y="1773238"/>
            <a:ext cx="39687" cy="92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70" name="Rectangle 238"/>
          <p:cNvSpPr>
            <a:spLocks noChangeArrowheads="1"/>
          </p:cNvSpPr>
          <p:nvPr/>
        </p:nvSpPr>
        <p:spPr bwMode="auto">
          <a:xfrm>
            <a:off x="4445000" y="1773238"/>
            <a:ext cx="39688" cy="920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71" name="Rectangle 239"/>
          <p:cNvSpPr>
            <a:spLocks noChangeArrowheads="1"/>
          </p:cNvSpPr>
          <p:nvPr/>
        </p:nvSpPr>
        <p:spPr bwMode="auto">
          <a:xfrm>
            <a:off x="4445000" y="1773238"/>
            <a:ext cx="39688" cy="92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72" name="Rectangle 240"/>
          <p:cNvSpPr>
            <a:spLocks noChangeArrowheads="1"/>
          </p:cNvSpPr>
          <p:nvPr/>
        </p:nvSpPr>
        <p:spPr bwMode="auto">
          <a:xfrm>
            <a:off x="4445000" y="1773238"/>
            <a:ext cx="39688" cy="920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73" name="Rectangle 241"/>
          <p:cNvSpPr>
            <a:spLocks noChangeArrowheads="1"/>
          </p:cNvSpPr>
          <p:nvPr/>
        </p:nvSpPr>
        <p:spPr bwMode="auto">
          <a:xfrm>
            <a:off x="4445000" y="1773238"/>
            <a:ext cx="39688" cy="920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74" name="Rectangle 242"/>
          <p:cNvSpPr>
            <a:spLocks noChangeArrowheads="1"/>
          </p:cNvSpPr>
          <p:nvPr/>
        </p:nvSpPr>
        <p:spPr bwMode="auto">
          <a:xfrm>
            <a:off x="3473450" y="1595438"/>
            <a:ext cx="31750" cy="714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75" name="Rectangle 243"/>
          <p:cNvSpPr>
            <a:spLocks noChangeArrowheads="1"/>
          </p:cNvSpPr>
          <p:nvPr/>
        </p:nvSpPr>
        <p:spPr bwMode="auto">
          <a:xfrm>
            <a:off x="3473450" y="1595438"/>
            <a:ext cx="31750" cy="714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76" name="Rectangle 244"/>
          <p:cNvSpPr>
            <a:spLocks noChangeArrowheads="1"/>
          </p:cNvSpPr>
          <p:nvPr/>
        </p:nvSpPr>
        <p:spPr bwMode="auto">
          <a:xfrm>
            <a:off x="3473450" y="1595438"/>
            <a:ext cx="31750" cy="714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77" name="Rectangle 245"/>
          <p:cNvSpPr>
            <a:spLocks noChangeArrowheads="1"/>
          </p:cNvSpPr>
          <p:nvPr/>
        </p:nvSpPr>
        <p:spPr bwMode="auto">
          <a:xfrm>
            <a:off x="3473450" y="1595438"/>
            <a:ext cx="31750" cy="714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78" name="Rectangle 246"/>
          <p:cNvSpPr>
            <a:spLocks noChangeArrowheads="1"/>
          </p:cNvSpPr>
          <p:nvPr/>
        </p:nvSpPr>
        <p:spPr bwMode="auto">
          <a:xfrm>
            <a:off x="3544888" y="1595438"/>
            <a:ext cx="33337" cy="714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79" name="Rectangle 247"/>
          <p:cNvSpPr>
            <a:spLocks noChangeArrowheads="1"/>
          </p:cNvSpPr>
          <p:nvPr/>
        </p:nvSpPr>
        <p:spPr bwMode="auto">
          <a:xfrm>
            <a:off x="3544888" y="1595438"/>
            <a:ext cx="33337" cy="714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80" name="Rectangle 248"/>
          <p:cNvSpPr>
            <a:spLocks noChangeArrowheads="1"/>
          </p:cNvSpPr>
          <p:nvPr/>
        </p:nvSpPr>
        <p:spPr bwMode="auto">
          <a:xfrm>
            <a:off x="3544888" y="1595438"/>
            <a:ext cx="33337" cy="714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81" name="Rectangle 249"/>
          <p:cNvSpPr>
            <a:spLocks noChangeArrowheads="1"/>
          </p:cNvSpPr>
          <p:nvPr/>
        </p:nvSpPr>
        <p:spPr bwMode="auto">
          <a:xfrm>
            <a:off x="3544888" y="1595438"/>
            <a:ext cx="33337" cy="714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82" name="Rectangle 250"/>
          <p:cNvSpPr>
            <a:spLocks noChangeArrowheads="1"/>
          </p:cNvSpPr>
          <p:nvPr/>
        </p:nvSpPr>
        <p:spPr bwMode="auto">
          <a:xfrm>
            <a:off x="3616325" y="1595438"/>
            <a:ext cx="31750" cy="714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83" name="Rectangle 251"/>
          <p:cNvSpPr>
            <a:spLocks noChangeArrowheads="1"/>
          </p:cNvSpPr>
          <p:nvPr/>
        </p:nvSpPr>
        <p:spPr bwMode="auto">
          <a:xfrm>
            <a:off x="3616325" y="1595438"/>
            <a:ext cx="31750" cy="714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84" name="Rectangle 252"/>
          <p:cNvSpPr>
            <a:spLocks noChangeArrowheads="1"/>
          </p:cNvSpPr>
          <p:nvPr/>
        </p:nvSpPr>
        <p:spPr bwMode="auto">
          <a:xfrm>
            <a:off x="3616325" y="1595438"/>
            <a:ext cx="31750" cy="714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85" name="Rectangle 253"/>
          <p:cNvSpPr>
            <a:spLocks noChangeArrowheads="1"/>
          </p:cNvSpPr>
          <p:nvPr/>
        </p:nvSpPr>
        <p:spPr bwMode="auto">
          <a:xfrm>
            <a:off x="3616325" y="1595438"/>
            <a:ext cx="31750" cy="714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86" name="Rectangle 254"/>
          <p:cNvSpPr>
            <a:spLocks noChangeArrowheads="1"/>
          </p:cNvSpPr>
          <p:nvPr/>
        </p:nvSpPr>
        <p:spPr bwMode="auto">
          <a:xfrm>
            <a:off x="3473450" y="1787525"/>
            <a:ext cx="31750" cy="698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87" name="Rectangle 255"/>
          <p:cNvSpPr>
            <a:spLocks noChangeArrowheads="1"/>
          </p:cNvSpPr>
          <p:nvPr/>
        </p:nvSpPr>
        <p:spPr bwMode="auto">
          <a:xfrm>
            <a:off x="3473450" y="1787525"/>
            <a:ext cx="31750" cy="69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88" name="Rectangle 256"/>
          <p:cNvSpPr>
            <a:spLocks noChangeArrowheads="1"/>
          </p:cNvSpPr>
          <p:nvPr/>
        </p:nvSpPr>
        <p:spPr bwMode="auto">
          <a:xfrm>
            <a:off x="3473450" y="1787525"/>
            <a:ext cx="31750" cy="698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89" name="Rectangle 257"/>
          <p:cNvSpPr>
            <a:spLocks noChangeArrowheads="1"/>
          </p:cNvSpPr>
          <p:nvPr/>
        </p:nvSpPr>
        <p:spPr bwMode="auto">
          <a:xfrm>
            <a:off x="3473450" y="1787525"/>
            <a:ext cx="31750" cy="69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90" name="Rectangle 258"/>
          <p:cNvSpPr>
            <a:spLocks noChangeArrowheads="1"/>
          </p:cNvSpPr>
          <p:nvPr/>
        </p:nvSpPr>
        <p:spPr bwMode="auto">
          <a:xfrm>
            <a:off x="3544888" y="1787525"/>
            <a:ext cx="33337" cy="698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91" name="Rectangle 259"/>
          <p:cNvSpPr>
            <a:spLocks noChangeArrowheads="1"/>
          </p:cNvSpPr>
          <p:nvPr/>
        </p:nvSpPr>
        <p:spPr bwMode="auto">
          <a:xfrm>
            <a:off x="3544888" y="1787525"/>
            <a:ext cx="33337" cy="69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92" name="Rectangle 260"/>
          <p:cNvSpPr>
            <a:spLocks noChangeArrowheads="1"/>
          </p:cNvSpPr>
          <p:nvPr/>
        </p:nvSpPr>
        <p:spPr bwMode="auto">
          <a:xfrm>
            <a:off x="3544888" y="1787525"/>
            <a:ext cx="33337" cy="698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93" name="Rectangle 261"/>
          <p:cNvSpPr>
            <a:spLocks noChangeArrowheads="1"/>
          </p:cNvSpPr>
          <p:nvPr/>
        </p:nvSpPr>
        <p:spPr bwMode="auto">
          <a:xfrm>
            <a:off x="3544888" y="1787525"/>
            <a:ext cx="33337" cy="69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94" name="Rectangle 262"/>
          <p:cNvSpPr>
            <a:spLocks noChangeArrowheads="1"/>
          </p:cNvSpPr>
          <p:nvPr/>
        </p:nvSpPr>
        <p:spPr bwMode="auto">
          <a:xfrm>
            <a:off x="3616325" y="1787525"/>
            <a:ext cx="31750" cy="698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95" name="Rectangle 263"/>
          <p:cNvSpPr>
            <a:spLocks noChangeArrowheads="1"/>
          </p:cNvSpPr>
          <p:nvPr/>
        </p:nvSpPr>
        <p:spPr bwMode="auto">
          <a:xfrm>
            <a:off x="3616325" y="1787525"/>
            <a:ext cx="31750" cy="69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96" name="Rectangle 264"/>
          <p:cNvSpPr>
            <a:spLocks noChangeArrowheads="1"/>
          </p:cNvSpPr>
          <p:nvPr/>
        </p:nvSpPr>
        <p:spPr bwMode="auto">
          <a:xfrm>
            <a:off x="3616325" y="1787525"/>
            <a:ext cx="31750" cy="698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97" name="Rectangle 265"/>
          <p:cNvSpPr>
            <a:spLocks noChangeArrowheads="1"/>
          </p:cNvSpPr>
          <p:nvPr/>
        </p:nvSpPr>
        <p:spPr bwMode="auto">
          <a:xfrm>
            <a:off x="3616325" y="1787525"/>
            <a:ext cx="31750" cy="69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98" name="Rectangle 266"/>
          <p:cNvSpPr>
            <a:spLocks noChangeArrowheads="1"/>
          </p:cNvSpPr>
          <p:nvPr/>
        </p:nvSpPr>
        <p:spPr bwMode="auto">
          <a:xfrm>
            <a:off x="3948113" y="1595438"/>
            <a:ext cx="31750" cy="714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699" name="Rectangle 267"/>
          <p:cNvSpPr>
            <a:spLocks noChangeArrowheads="1"/>
          </p:cNvSpPr>
          <p:nvPr/>
        </p:nvSpPr>
        <p:spPr bwMode="auto">
          <a:xfrm>
            <a:off x="3948113" y="1595438"/>
            <a:ext cx="31750" cy="714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00" name="Rectangle 268"/>
          <p:cNvSpPr>
            <a:spLocks noChangeArrowheads="1"/>
          </p:cNvSpPr>
          <p:nvPr/>
        </p:nvSpPr>
        <p:spPr bwMode="auto">
          <a:xfrm>
            <a:off x="3948113" y="1595438"/>
            <a:ext cx="31750" cy="714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01" name="Rectangle 269"/>
          <p:cNvSpPr>
            <a:spLocks noChangeArrowheads="1"/>
          </p:cNvSpPr>
          <p:nvPr/>
        </p:nvSpPr>
        <p:spPr bwMode="auto">
          <a:xfrm>
            <a:off x="3948113" y="1595438"/>
            <a:ext cx="31750" cy="714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02" name="Rectangle 270"/>
          <p:cNvSpPr>
            <a:spLocks noChangeArrowheads="1"/>
          </p:cNvSpPr>
          <p:nvPr/>
        </p:nvSpPr>
        <p:spPr bwMode="auto">
          <a:xfrm>
            <a:off x="4017963" y="1595438"/>
            <a:ext cx="34925" cy="714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03" name="Rectangle 271"/>
          <p:cNvSpPr>
            <a:spLocks noChangeArrowheads="1"/>
          </p:cNvSpPr>
          <p:nvPr/>
        </p:nvSpPr>
        <p:spPr bwMode="auto">
          <a:xfrm>
            <a:off x="4017963" y="1595438"/>
            <a:ext cx="34925" cy="714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04" name="Rectangle 272"/>
          <p:cNvSpPr>
            <a:spLocks noChangeArrowheads="1"/>
          </p:cNvSpPr>
          <p:nvPr/>
        </p:nvSpPr>
        <p:spPr bwMode="auto">
          <a:xfrm>
            <a:off x="4017963" y="1595438"/>
            <a:ext cx="34925" cy="714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05" name="Rectangle 273"/>
          <p:cNvSpPr>
            <a:spLocks noChangeArrowheads="1"/>
          </p:cNvSpPr>
          <p:nvPr/>
        </p:nvSpPr>
        <p:spPr bwMode="auto">
          <a:xfrm>
            <a:off x="4017963" y="1595438"/>
            <a:ext cx="34925" cy="714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06" name="Rectangle 274"/>
          <p:cNvSpPr>
            <a:spLocks noChangeArrowheads="1"/>
          </p:cNvSpPr>
          <p:nvPr/>
        </p:nvSpPr>
        <p:spPr bwMode="auto">
          <a:xfrm>
            <a:off x="4089400" y="1595438"/>
            <a:ext cx="33338" cy="714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07" name="Rectangle 275"/>
          <p:cNvSpPr>
            <a:spLocks noChangeArrowheads="1"/>
          </p:cNvSpPr>
          <p:nvPr/>
        </p:nvSpPr>
        <p:spPr bwMode="auto">
          <a:xfrm>
            <a:off x="4089400" y="1595438"/>
            <a:ext cx="33338" cy="714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08" name="Rectangle 276"/>
          <p:cNvSpPr>
            <a:spLocks noChangeArrowheads="1"/>
          </p:cNvSpPr>
          <p:nvPr/>
        </p:nvSpPr>
        <p:spPr bwMode="auto">
          <a:xfrm>
            <a:off x="4089400" y="1595438"/>
            <a:ext cx="33338" cy="71437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09" name="Rectangle 277"/>
          <p:cNvSpPr>
            <a:spLocks noChangeArrowheads="1"/>
          </p:cNvSpPr>
          <p:nvPr/>
        </p:nvSpPr>
        <p:spPr bwMode="auto">
          <a:xfrm>
            <a:off x="4089400" y="1595438"/>
            <a:ext cx="33338" cy="714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10" name="Rectangle 278"/>
          <p:cNvSpPr>
            <a:spLocks noChangeArrowheads="1"/>
          </p:cNvSpPr>
          <p:nvPr/>
        </p:nvSpPr>
        <p:spPr bwMode="auto">
          <a:xfrm>
            <a:off x="3948113" y="1787525"/>
            <a:ext cx="31750" cy="698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11" name="Rectangle 279"/>
          <p:cNvSpPr>
            <a:spLocks noChangeArrowheads="1"/>
          </p:cNvSpPr>
          <p:nvPr/>
        </p:nvSpPr>
        <p:spPr bwMode="auto">
          <a:xfrm>
            <a:off x="3948113" y="1787525"/>
            <a:ext cx="31750" cy="69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12" name="Rectangle 280"/>
          <p:cNvSpPr>
            <a:spLocks noChangeArrowheads="1"/>
          </p:cNvSpPr>
          <p:nvPr/>
        </p:nvSpPr>
        <p:spPr bwMode="auto">
          <a:xfrm>
            <a:off x="3948113" y="1787525"/>
            <a:ext cx="31750" cy="698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13" name="Rectangle 281"/>
          <p:cNvSpPr>
            <a:spLocks noChangeArrowheads="1"/>
          </p:cNvSpPr>
          <p:nvPr/>
        </p:nvSpPr>
        <p:spPr bwMode="auto">
          <a:xfrm>
            <a:off x="3948113" y="1787525"/>
            <a:ext cx="31750" cy="69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14" name="Rectangle 282"/>
          <p:cNvSpPr>
            <a:spLocks noChangeArrowheads="1"/>
          </p:cNvSpPr>
          <p:nvPr/>
        </p:nvSpPr>
        <p:spPr bwMode="auto">
          <a:xfrm>
            <a:off x="4017963" y="1787525"/>
            <a:ext cx="34925" cy="698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15" name="Rectangle 283"/>
          <p:cNvSpPr>
            <a:spLocks noChangeArrowheads="1"/>
          </p:cNvSpPr>
          <p:nvPr/>
        </p:nvSpPr>
        <p:spPr bwMode="auto">
          <a:xfrm>
            <a:off x="4017963" y="1787525"/>
            <a:ext cx="34925" cy="69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16" name="Rectangle 284"/>
          <p:cNvSpPr>
            <a:spLocks noChangeArrowheads="1"/>
          </p:cNvSpPr>
          <p:nvPr/>
        </p:nvSpPr>
        <p:spPr bwMode="auto">
          <a:xfrm>
            <a:off x="4017963" y="1787525"/>
            <a:ext cx="34925" cy="698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17" name="Rectangle 285"/>
          <p:cNvSpPr>
            <a:spLocks noChangeArrowheads="1"/>
          </p:cNvSpPr>
          <p:nvPr/>
        </p:nvSpPr>
        <p:spPr bwMode="auto">
          <a:xfrm>
            <a:off x="4017963" y="1787525"/>
            <a:ext cx="34925" cy="69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18" name="Rectangle 286"/>
          <p:cNvSpPr>
            <a:spLocks noChangeArrowheads="1"/>
          </p:cNvSpPr>
          <p:nvPr/>
        </p:nvSpPr>
        <p:spPr bwMode="auto">
          <a:xfrm>
            <a:off x="4089400" y="1787525"/>
            <a:ext cx="33338" cy="698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19" name="Rectangle 287"/>
          <p:cNvSpPr>
            <a:spLocks noChangeArrowheads="1"/>
          </p:cNvSpPr>
          <p:nvPr/>
        </p:nvSpPr>
        <p:spPr bwMode="auto">
          <a:xfrm>
            <a:off x="4089400" y="1787525"/>
            <a:ext cx="33338" cy="69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20" name="Rectangle 288"/>
          <p:cNvSpPr>
            <a:spLocks noChangeArrowheads="1"/>
          </p:cNvSpPr>
          <p:nvPr/>
        </p:nvSpPr>
        <p:spPr bwMode="auto">
          <a:xfrm>
            <a:off x="4089400" y="1787525"/>
            <a:ext cx="33338" cy="6985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21" name="Rectangle 289"/>
          <p:cNvSpPr>
            <a:spLocks noChangeArrowheads="1"/>
          </p:cNvSpPr>
          <p:nvPr/>
        </p:nvSpPr>
        <p:spPr bwMode="auto">
          <a:xfrm>
            <a:off x="4089400" y="1787525"/>
            <a:ext cx="33338" cy="69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22" name="Rectangle 290"/>
          <p:cNvSpPr>
            <a:spLocks noChangeArrowheads="1"/>
          </p:cNvSpPr>
          <p:nvPr/>
        </p:nvSpPr>
        <p:spPr bwMode="auto">
          <a:xfrm>
            <a:off x="3644900" y="1452563"/>
            <a:ext cx="31750" cy="365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23" name="Rectangle 291"/>
          <p:cNvSpPr>
            <a:spLocks noChangeArrowheads="1"/>
          </p:cNvSpPr>
          <p:nvPr/>
        </p:nvSpPr>
        <p:spPr bwMode="auto">
          <a:xfrm>
            <a:off x="3644900" y="1452563"/>
            <a:ext cx="31750" cy="365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24" name="Rectangle 292"/>
          <p:cNvSpPr>
            <a:spLocks noChangeArrowheads="1"/>
          </p:cNvSpPr>
          <p:nvPr/>
        </p:nvSpPr>
        <p:spPr bwMode="auto">
          <a:xfrm>
            <a:off x="3644900" y="1452563"/>
            <a:ext cx="31750" cy="365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25" name="Rectangle 293"/>
          <p:cNvSpPr>
            <a:spLocks noChangeArrowheads="1"/>
          </p:cNvSpPr>
          <p:nvPr/>
        </p:nvSpPr>
        <p:spPr bwMode="auto">
          <a:xfrm>
            <a:off x="3644900" y="1452563"/>
            <a:ext cx="31750" cy="365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26" name="Rectangle 294"/>
          <p:cNvSpPr>
            <a:spLocks noChangeArrowheads="1"/>
          </p:cNvSpPr>
          <p:nvPr/>
        </p:nvSpPr>
        <p:spPr bwMode="auto">
          <a:xfrm>
            <a:off x="3698875" y="1452563"/>
            <a:ext cx="33338" cy="365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27" name="Rectangle 295"/>
          <p:cNvSpPr>
            <a:spLocks noChangeArrowheads="1"/>
          </p:cNvSpPr>
          <p:nvPr/>
        </p:nvSpPr>
        <p:spPr bwMode="auto">
          <a:xfrm>
            <a:off x="3698875" y="1452563"/>
            <a:ext cx="33338" cy="365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28" name="Rectangle 296"/>
          <p:cNvSpPr>
            <a:spLocks noChangeArrowheads="1"/>
          </p:cNvSpPr>
          <p:nvPr/>
        </p:nvSpPr>
        <p:spPr bwMode="auto">
          <a:xfrm>
            <a:off x="3698875" y="1452563"/>
            <a:ext cx="33338" cy="365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29" name="Rectangle 297"/>
          <p:cNvSpPr>
            <a:spLocks noChangeArrowheads="1"/>
          </p:cNvSpPr>
          <p:nvPr/>
        </p:nvSpPr>
        <p:spPr bwMode="auto">
          <a:xfrm>
            <a:off x="3698875" y="1452563"/>
            <a:ext cx="33338" cy="365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30" name="Rectangle 298"/>
          <p:cNvSpPr>
            <a:spLocks noChangeArrowheads="1"/>
          </p:cNvSpPr>
          <p:nvPr/>
        </p:nvSpPr>
        <p:spPr bwMode="auto">
          <a:xfrm>
            <a:off x="3754438" y="1452563"/>
            <a:ext cx="31750" cy="365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31" name="Rectangle 299"/>
          <p:cNvSpPr>
            <a:spLocks noChangeArrowheads="1"/>
          </p:cNvSpPr>
          <p:nvPr/>
        </p:nvSpPr>
        <p:spPr bwMode="auto">
          <a:xfrm>
            <a:off x="3754438" y="1452563"/>
            <a:ext cx="31750" cy="365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32" name="Rectangle 300"/>
          <p:cNvSpPr>
            <a:spLocks noChangeArrowheads="1"/>
          </p:cNvSpPr>
          <p:nvPr/>
        </p:nvSpPr>
        <p:spPr bwMode="auto">
          <a:xfrm>
            <a:off x="3754438" y="1452563"/>
            <a:ext cx="31750" cy="365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33" name="Rectangle 301"/>
          <p:cNvSpPr>
            <a:spLocks noChangeArrowheads="1"/>
          </p:cNvSpPr>
          <p:nvPr/>
        </p:nvSpPr>
        <p:spPr bwMode="auto">
          <a:xfrm>
            <a:off x="3754438" y="1452563"/>
            <a:ext cx="31750" cy="365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34" name="Rectangle 302"/>
          <p:cNvSpPr>
            <a:spLocks noChangeArrowheads="1"/>
          </p:cNvSpPr>
          <p:nvPr/>
        </p:nvSpPr>
        <p:spPr bwMode="auto">
          <a:xfrm>
            <a:off x="3810000" y="1452563"/>
            <a:ext cx="31750" cy="365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35" name="Rectangle 303"/>
          <p:cNvSpPr>
            <a:spLocks noChangeArrowheads="1"/>
          </p:cNvSpPr>
          <p:nvPr/>
        </p:nvSpPr>
        <p:spPr bwMode="auto">
          <a:xfrm>
            <a:off x="3810000" y="1452563"/>
            <a:ext cx="31750" cy="365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36" name="Rectangle 304"/>
          <p:cNvSpPr>
            <a:spLocks noChangeArrowheads="1"/>
          </p:cNvSpPr>
          <p:nvPr/>
        </p:nvSpPr>
        <p:spPr bwMode="auto">
          <a:xfrm>
            <a:off x="3810000" y="1452563"/>
            <a:ext cx="31750" cy="365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37" name="Rectangle 305"/>
          <p:cNvSpPr>
            <a:spLocks noChangeArrowheads="1"/>
          </p:cNvSpPr>
          <p:nvPr/>
        </p:nvSpPr>
        <p:spPr bwMode="auto">
          <a:xfrm>
            <a:off x="3810000" y="1452563"/>
            <a:ext cx="31750" cy="365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38" name="Rectangle 306"/>
          <p:cNvSpPr>
            <a:spLocks noChangeArrowheads="1"/>
          </p:cNvSpPr>
          <p:nvPr/>
        </p:nvSpPr>
        <p:spPr bwMode="auto">
          <a:xfrm>
            <a:off x="3865563" y="1452563"/>
            <a:ext cx="31750" cy="365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39" name="Rectangle 307"/>
          <p:cNvSpPr>
            <a:spLocks noChangeArrowheads="1"/>
          </p:cNvSpPr>
          <p:nvPr/>
        </p:nvSpPr>
        <p:spPr bwMode="auto">
          <a:xfrm>
            <a:off x="3865563" y="1452563"/>
            <a:ext cx="31750" cy="365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40" name="Rectangle 308"/>
          <p:cNvSpPr>
            <a:spLocks noChangeArrowheads="1"/>
          </p:cNvSpPr>
          <p:nvPr/>
        </p:nvSpPr>
        <p:spPr bwMode="auto">
          <a:xfrm>
            <a:off x="3865563" y="1452563"/>
            <a:ext cx="31750" cy="365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41" name="Rectangle 309"/>
          <p:cNvSpPr>
            <a:spLocks noChangeArrowheads="1"/>
          </p:cNvSpPr>
          <p:nvPr/>
        </p:nvSpPr>
        <p:spPr bwMode="auto">
          <a:xfrm>
            <a:off x="3865563" y="1452563"/>
            <a:ext cx="31750" cy="365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42" name="Rectangle 310"/>
          <p:cNvSpPr>
            <a:spLocks noChangeArrowheads="1"/>
          </p:cNvSpPr>
          <p:nvPr/>
        </p:nvSpPr>
        <p:spPr bwMode="auto">
          <a:xfrm>
            <a:off x="3919538" y="1452563"/>
            <a:ext cx="33337" cy="365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43" name="Rectangle 311"/>
          <p:cNvSpPr>
            <a:spLocks noChangeArrowheads="1"/>
          </p:cNvSpPr>
          <p:nvPr/>
        </p:nvSpPr>
        <p:spPr bwMode="auto">
          <a:xfrm>
            <a:off x="3919538" y="1452563"/>
            <a:ext cx="33337" cy="365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44" name="Rectangle 312"/>
          <p:cNvSpPr>
            <a:spLocks noChangeArrowheads="1"/>
          </p:cNvSpPr>
          <p:nvPr/>
        </p:nvSpPr>
        <p:spPr bwMode="auto">
          <a:xfrm>
            <a:off x="3919538" y="1452563"/>
            <a:ext cx="33337" cy="36512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45" name="Rectangle 313"/>
          <p:cNvSpPr>
            <a:spLocks noChangeArrowheads="1"/>
          </p:cNvSpPr>
          <p:nvPr/>
        </p:nvSpPr>
        <p:spPr bwMode="auto">
          <a:xfrm>
            <a:off x="3919538" y="1452563"/>
            <a:ext cx="33337" cy="365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46" name="Freeform 314"/>
          <p:cNvSpPr>
            <a:spLocks/>
          </p:cNvSpPr>
          <p:nvPr/>
        </p:nvSpPr>
        <p:spPr bwMode="auto">
          <a:xfrm>
            <a:off x="3662363" y="1654175"/>
            <a:ext cx="280987" cy="52388"/>
          </a:xfrm>
          <a:custGeom>
            <a:avLst/>
            <a:gdLst>
              <a:gd name="T0" fmla="*/ 2147483647 w 532"/>
              <a:gd name="T1" fmla="*/ 0 h 97"/>
              <a:gd name="T2" fmla="*/ 0 w 532"/>
              <a:gd name="T3" fmla="*/ 2147483647 h 97"/>
              <a:gd name="T4" fmla="*/ 2147483647 w 532"/>
              <a:gd name="T5" fmla="*/ 2147483647 h 97"/>
              <a:gd name="T6" fmla="*/ 2147483647 w 532"/>
              <a:gd name="T7" fmla="*/ 0 h 97"/>
              <a:gd name="T8" fmla="*/ 0 60000 65536"/>
              <a:gd name="T9" fmla="*/ 0 60000 65536"/>
              <a:gd name="T10" fmla="*/ 0 60000 65536"/>
              <a:gd name="T11" fmla="*/ 0 60000 65536"/>
              <a:gd name="T12" fmla="*/ 0 w 532"/>
              <a:gd name="T13" fmla="*/ 0 h 97"/>
              <a:gd name="T14" fmla="*/ 532 w 532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2" h="97">
                <a:moveTo>
                  <a:pt x="255" y="0"/>
                </a:moveTo>
                <a:lnTo>
                  <a:pt x="0" y="97"/>
                </a:lnTo>
                <a:lnTo>
                  <a:pt x="532" y="97"/>
                </a:lnTo>
                <a:lnTo>
                  <a:pt x="255" y="0"/>
                </a:lnTo>
                <a:close/>
              </a:path>
            </a:pathLst>
          </a:custGeom>
          <a:solidFill>
            <a:srgbClr val="B2B2B2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7" name="Freeform 315"/>
          <p:cNvSpPr>
            <a:spLocks/>
          </p:cNvSpPr>
          <p:nvPr/>
        </p:nvSpPr>
        <p:spPr bwMode="auto">
          <a:xfrm>
            <a:off x="3662363" y="1654175"/>
            <a:ext cx="280987" cy="52388"/>
          </a:xfrm>
          <a:custGeom>
            <a:avLst/>
            <a:gdLst>
              <a:gd name="T0" fmla="*/ 2147483647 w 532"/>
              <a:gd name="T1" fmla="*/ 0 h 97"/>
              <a:gd name="T2" fmla="*/ 0 w 532"/>
              <a:gd name="T3" fmla="*/ 2147483647 h 97"/>
              <a:gd name="T4" fmla="*/ 2147483647 w 532"/>
              <a:gd name="T5" fmla="*/ 2147483647 h 97"/>
              <a:gd name="T6" fmla="*/ 2147483647 w 532"/>
              <a:gd name="T7" fmla="*/ 0 h 97"/>
              <a:gd name="T8" fmla="*/ 0 60000 65536"/>
              <a:gd name="T9" fmla="*/ 0 60000 65536"/>
              <a:gd name="T10" fmla="*/ 0 60000 65536"/>
              <a:gd name="T11" fmla="*/ 0 60000 65536"/>
              <a:gd name="T12" fmla="*/ 0 w 532"/>
              <a:gd name="T13" fmla="*/ 0 h 97"/>
              <a:gd name="T14" fmla="*/ 532 w 532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2" h="97">
                <a:moveTo>
                  <a:pt x="255" y="0"/>
                </a:moveTo>
                <a:lnTo>
                  <a:pt x="0" y="97"/>
                </a:lnTo>
                <a:lnTo>
                  <a:pt x="532" y="97"/>
                </a:lnTo>
                <a:lnTo>
                  <a:pt x="255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48" name="Freeform 316"/>
          <p:cNvSpPr>
            <a:spLocks/>
          </p:cNvSpPr>
          <p:nvPr/>
        </p:nvSpPr>
        <p:spPr bwMode="auto">
          <a:xfrm>
            <a:off x="3662363" y="1654175"/>
            <a:ext cx="280987" cy="52388"/>
          </a:xfrm>
          <a:custGeom>
            <a:avLst/>
            <a:gdLst>
              <a:gd name="T0" fmla="*/ 2147483647 w 532"/>
              <a:gd name="T1" fmla="*/ 0 h 97"/>
              <a:gd name="T2" fmla="*/ 0 w 532"/>
              <a:gd name="T3" fmla="*/ 2147483647 h 97"/>
              <a:gd name="T4" fmla="*/ 2147483647 w 532"/>
              <a:gd name="T5" fmla="*/ 2147483647 h 97"/>
              <a:gd name="T6" fmla="*/ 2147483647 w 532"/>
              <a:gd name="T7" fmla="*/ 0 h 97"/>
              <a:gd name="T8" fmla="*/ 0 60000 65536"/>
              <a:gd name="T9" fmla="*/ 0 60000 65536"/>
              <a:gd name="T10" fmla="*/ 0 60000 65536"/>
              <a:gd name="T11" fmla="*/ 0 60000 65536"/>
              <a:gd name="T12" fmla="*/ 0 w 532"/>
              <a:gd name="T13" fmla="*/ 0 h 97"/>
              <a:gd name="T14" fmla="*/ 532 w 532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2" h="97">
                <a:moveTo>
                  <a:pt x="255" y="0"/>
                </a:moveTo>
                <a:lnTo>
                  <a:pt x="0" y="97"/>
                </a:lnTo>
                <a:lnTo>
                  <a:pt x="532" y="97"/>
                </a:lnTo>
                <a:lnTo>
                  <a:pt x="255" y="0"/>
                </a:lnTo>
                <a:close/>
              </a:path>
            </a:pathLst>
          </a:custGeom>
          <a:solidFill>
            <a:srgbClr val="B2B2B2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9" name="Freeform 317"/>
          <p:cNvSpPr>
            <a:spLocks/>
          </p:cNvSpPr>
          <p:nvPr/>
        </p:nvSpPr>
        <p:spPr bwMode="auto">
          <a:xfrm>
            <a:off x="3662363" y="1654175"/>
            <a:ext cx="280987" cy="52388"/>
          </a:xfrm>
          <a:custGeom>
            <a:avLst/>
            <a:gdLst>
              <a:gd name="T0" fmla="*/ 2147483647 w 532"/>
              <a:gd name="T1" fmla="*/ 0 h 97"/>
              <a:gd name="T2" fmla="*/ 0 w 532"/>
              <a:gd name="T3" fmla="*/ 2147483647 h 97"/>
              <a:gd name="T4" fmla="*/ 2147483647 w 532"/>
              <a:gd name="T5" fmla="*/ 2147483647 h 97"/>
              <a:gd name="T6" fmla="*/ 2147483647 w 532"/>
              <a:gd name="T7" fmla="*/ 0 h 97"/>
              <a:gd name="T8" fmla="*/ 0 60000 65536"/>
              <a:gd name="T9" fmla="*/ 0 60000 65536"/>
              <a:gd name="T10" fmla="*/ 0 60000 65536"/>
              <a:gd name="T11" fmla="*/ 0 60000 65536"/>
              <a:gd name="T12" fmla="*/ 0 w 532"/>
              <a:gd name="T13" fmla="*/ 0 h 97"/>
              <a:gd name="T14" fmla="*/ 532 w 532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2" h="97">
                <a:moveTo>
                  <a:pt x="255" y="0"/>
                </a:moveTo>
                <a:lnTo>
                  <a:pt x="0" y="97"/>
                </a:lnTo>
                <a:lnTo>
                  <a:pt x="532" y="97"/>
                </a:lnTo>
                <a:lnTo>
                  <a:pt x="255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50" name="Rectangle 318"/>
          <p:cNvSpPr>
            <a:spLocks noChangeArrowheads="1"/>
          </p:cNvSpPr>
          <p:nvPr/>
        </p:nvSpPr>
        <p:spPr bwMode="auto">
          <a:xfrm>
            <a:off x="4587875" y="1747838"/>
            <a:ext cx="20638" cy="1682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51" name="Rectangle 319"/>
          <p:cNvSpPr>
            <a:spLocks noChangeArrowheads="1"/>
          </p:cNvSpPr>
          <p:nvPr/>
        </p:nvSpPr>
        <p:spPr bwMode="auto">
          <a:xfrm>
            <a:off x="4587875" y="1747838"/>
            <a:ext cx="20638" cy="1682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52" name="Rectangle 320"/>
          <p:cNvSpPr>
            <a:spLocks noChangeArrowheads="1"/>
          </p:cNvSpPr>
          <p:nvPr/>
        </p:nvSpPr>
        <p:spPr bwMode="auto">
          <a:xfrm>
            <a:off x="4587875" y="1747838"/>
            <a:ext cx="20638" cy="168275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53" name="Rectangle 321"/>
          <p:cNvSpPr>
            <a:spLocks noChangeArrowheads="1"/>
          </p:cNvSpPr>
          <p:nvPr/>
        </p:nvSpPr>
        <p:spPr bwMode="auto">
          <a:xfrm>
            <a:off x="4587875" y="1747838"/>
            <a:ext cx="20638" cy="1682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54" name="Rectangle 322"/>
          <p:cNvSpPr>
            <a:spLocks noChangeArrowheads="1"/>
          </p:cNvSpPr>
          <p:nvPr/>
        </p:nvSpPr>
        <p:spPr bwMode="auto">
          <a:xfrm>
            <a:off x="3600450" y="1741488"/>
            <a:ext cx="20638" cy="174625"/>
          </a:xfrm>
          <a:prstGeom prst="rect">
            <a:avLst/>
          </a:prstGeom>
          <a:solidFill>
            <a:srgbClr val="BFBFB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55" name="Rectangle 323"/>
          <p:cNvSpPr>
            <a:spLocks noChangeArrowheads="1"/>
          </p:cNvSpPr>
          <p:nvPr/>
        </p:nvSpPr>
        <p:spPr bwMode="auto">
          <a:xfrm>
            <a:off x="3600450" y="1741488"/>
            <a:ext cx="20638" cy="1746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56" name="Rectangle 324"/>
          <p:cNvSpPr>
            <a:spLocks noChangeArrowheads="1"/>
          </p:cNvSpPr>
          <p:nvPr/>
        </p:nvSpPr>
        <p:spPr bwMode="auto">
          <a:xfrm>
            <a:off x="3600450" y="1741488"/>
            <a:ext cx="20638" cy="174625"/>
          </a:xfrm>
          <a:prstGeom prst="rect">
            <a:avLst/>
          </a:prstGeom>
          <a:solidFill>
            <a:srgbClr val="BFBFB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57" name="Rectangle 325"/>
          <p:cNvSpPr>
            <a:spLocks noChangeArrowheads="1"/>
          </p:cNvSpPr>
          <p:nvPr/>
        </p:nvSpPr>
        <p:spPr bwMode="auto">
          <a:xfrm>
            <a:off x="3600450" y="1741488"/>
            <a:ext cx="20638" cy="1746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58" name="Rectangle 326"/>
          <p:cNvSpPr>
            <a:spLocks noChangeArrowheads="1"/>
          </p:cNvSpPr>
          <p:nvPr/>
        </p:nvSpPr>
        <p:spPr bwMode="auto">
          <a:xfrm>
            <a:off x="3640138" y="1741488"/>
            <a:ext cx="20637" cy="174625"/>
          </a:xfrm>
          <a:prstGeom prst="rect">
            <a:avLst/>
          </a:prstGeom>
          <a:solidFill>
            <a:srgbClr val="BFBFB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59" name="Rectangle 327"/>
          <p:cNvSpPr>
            <a:spLocks noChangeArrowheads="1"/>
          </p:cNvSpPr>
          <p:nvPr/>
        </p:nvSpPr>
        <p:spPr bwMode="auto">
          <a:xfrm>
            <a:off x="3640138" y="1741488"/>
            <a:ext cx="20637" cy="1746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60" name="Rectangle 328"/>
          <p:cNvSpPr>
            <a:spLocks noChangeArrowheads="1"/>
          </p:cNvSpPr>
          <p:nvPr/>
        </p:nvSpPr>
        <p:spPr bwMode="auto">
          <a:xfrm>
            <a:off x="3640138" y="1741488"/>
            <a:ext cx="20637" cy="174625"/>
          </a:xfrm>
          <a:prstGeom prst="rect">
            <a:avLst/>
          </a:prstGeom>
          <a:solidFill>
            <a:srgbClr val="BFBFB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61" name="Rectangle 329"/>
          <p:cNvSpPr>
            <a:spLocks noChangeArrowheads="1"/>
          </p:cNvSpPr>
          <p:nvPr/>
        </p:nvSpPr>
        <p:spPr bwMode="auto">
          <a:xfrm>
            <a:off x="3640138" y="1741488"/>
            <a:ext cx="20637" cy="1746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62" name="Rectangle 330"/>
          <p:cNvSpPr>
            <a:spLocks noChangeArrowheads="1"/>
          </p:cNvSpPr>
          <p:nvPr/>
        </p:nvSpPr>
        <p:spPr bwMode="auto">
          <a:xfrm>
            <a:off x="3679825" y="1741488"/>
            <a:ext cx="19050" cy="174625"/>
          </a:xfrm>
          <a:prstGeom prst="rect">
            <a:avLst/>
          </a:prstGeom>
          <a:solidFill>
            <a:srgbClr val="BFBFB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63" name="Rectangle 331"/>
          <p:cNvSpPr>
            <a:spLocks noChangeArrowheads="1"/>
          </p:cNvSpPr>
          <p:nvPr/>
        </p:nvSpPr>
        <p:spPr bwMode="auto">
          <a:xfrm>
            <a:off x="3679825" y="1741488"/>
            <a:ext cx="19050" cy="1746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64" name="Rectangle 332"/>
          <p:cNvSpPr>
            <a:spLocks noChangeArrowheads="1"/>
          </p:cNvSpPr>
          <p:nvPr/>
        </p:nvSpPr>
        <p:spPr bwMode="auto">
          <a:xfrm>
            <a:off x="3679825" y="1741488"/>
            <a:ext cx="19050" cy="174625"/>
          </a:xfrm>
          <a:prstGeom prst="rect">
            <a:avLst/>
          </a:prstGeom>
          <a:solidFill>
            <a:srgbClr val="BFBFB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65" name="Rectangle 333"/>
          <p:cNvSpPr>
            <a:spLocks noChangeArrowheads="1"/>
          </p:cNvSpPr>
          <p:nvPr/>
        </p:nvSpPr>
        <p:spPr bwMode="auto">
          <a:xfrm>
            <a:off x="3679825" y="1741488"/>
            <a:ext cx="19050" cy="1746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66" name="Rectangle 334"/>
          <p:cNvSpPr>
            <a:spLocks noChangeArrowheads="1"/>
          </p:cNvSpPr>
          <p:nvPr/>
        </p:nvSpPr>
        <p:spPr bwMode="auto">
          <a:xfrm>
            <a:off x="3895725" y="1741488"/>
            <a:ext cx="20638" cy="174625"/>
          </a:xfrm>
          <a:prstGeom prst="rect">
            <a:avLst/>
          </a:prstGeom>
          <a:solidFill>
            <a:srgbClr val="BFBFB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67" name="Rectangle 335"/>
          <p:cNvSpPr>
            <a:spLocks noChangeArrowheads="1"/>
          </p:cNvSpPr>
          <p:nvPr/>
        </p:nvSpPr>
        <p:spPr bwMode="auto">
          <a:xfrm>
            <a:off x="3895725" y="1741488"/>
            <a:ext cx="20638" cy="1746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68" name="Rectangle 336"/>
          <p:cNvSpPr>
            <a:spLocks noChangeArrowheads="1"/>
          </p:cNvSpPr>
          <p:nvPr/>
        </p:nvSpPr>
        <p:spPr bwMode="auto">
          <a:xfrm>
            <a:off x="3895725" y="1741488"/>
            <a:ext cx="20638" cy="174625"/>
          </a:xfrm>
          <a:prstGeom prst="rect">
            <a:avLst/>
          </a:prstGeom>
          <a:solidFill>
            <a:srgbClr val="BFBFB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69" name="Rectangle 337"/>
          <p:cNvSpPr>
            <a:spLocks noChangeArrowheads="1"/>
          </p:cNvSpPr>
          <p:nvPr/>
        </p:nvSpPr>
        <p:spPr bwMode="auto">
          <a:xfrm>
            <a:off x="3895725" y="1741488"/>
            <a:ext cx="20638" cy="1746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70" name="Rectangle 338"/>
          <p:cNvSpPr>
            <a:spLocks noChangeArrowheads="1"/>
          </p:cNvSpPr>
          <p:nvPr/>
        </p:nvSpPr>
        <p:spPr bwMode="auto">
          <a:xfrm>
            <a:off x="3937000" y="1741488"/>
            <a:ext cx="19050" cy="174625"/>
          </a:xfrm>
          <a:prstGeom prst="rect">
            <a:avLst/>
          </a:prstGeom>
          <a:solidFill>
            <a:srgbClr val="BFBFB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71" name="Rectangle 339"/>
          <p:cNvSpPr>
            <a:spLocks noChangeArrowheads="1"/>
          </p:cNvSpPr>
          <p:nvPr/>
        </p:nvSpPr>
        <p:spPr bwMode="auto">
          <a:xfrm>
            <a:off x="3937000" y="1741488"/>
            <a:ext cx="19050" cy="1746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72" name="Rectangle 340"/>
          <p:cNvSpPr>
            <a:spLocks noChangeArrowheads="1"/>
          </p:cNvSpPr>
          <p:nvPr/>
        </p:nvSpPr>
        <p:spPr bwMode="auto">
          <a:xfrm>
            <a:off x="3937000" y="1741488"/>
            <a:ext cx="19050" cy="174625"/>
          </a:xfrm>
          <a:prstGeom prst="rect">
            <a:avLst/>
          </a:prstGeom>
          <a:solidFill>
            <a:srgbClr val="BFBFB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73" name="Rectangle 341"/>
          <p:cNvSpPr>
            <a:spLocks noChangeArrowheads="1"/>
          </p:cNvSpPr>
          <p:nvPr/>
        </p:nvSpPr>
        <p:spPr bwMode="auto">
          <a:xfrm>
            <a:off x="3937000" y="1741488"/>
            <a:ext cx="19050" cy="1746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74" name="Rectangle 342"/>
          <p:cNvSpPr>
            <a:spLocks noChangeArrowheads="1"/>
          </p:cNvSpPr>
          <p:nvPr/>
        </p:nvSpPr>
        <p:spPr bwMode="auto">
          <a:xfrm>
            <a:off x="3975100" y="1741488"/>
            <a:ext cx="20638" cy="174625"/>
          </a:xfrm>
          <a:prstGeom prst="rect">
            <a:avLst/>
          </a:prstGeom>
          <a:solidFill>
            <a:srgbClr val="BFBFB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75" name="Rectangle 343"/>
          <p:cNvSpPr>
            <a:spLocks noChangeArrowheads="1"/>
          </p:cNvSpPr>
          <p:nvPr/>
        </p:nvSpPr>
        <p:spPr bwMode="auto">
          <a:xfrm>
            <a:off x="3975100" y="1741488"/>
            <a:ext cx="20638" cy="1746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76" name="Rectangle 344"/>
          <p:cNvSpPr>
            <a:spLocks noChangeArrowheads="1"/>
          </p:cNvSpPr>
          <p:nvPr/>
        </p:nvSpPr>
        <p:spPr bwMode="auto">
          <a:xfrm>
            <a:off x="3975100" y="1741488"/>
            <a:ext cx="20638" cy="174625"/>
          </a:xfrm>
          <a:prstGeom prst="rect">
            <a:avLst/>
          </a:prstGeom>
          <a:solidFill>
            <a:srgbClr val="BFBFB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77" name="Rectangle 345"/>
          <p:cNvSpPr>
            <a:spLocks noChangeArrowheads="1"/>
          </p:cNvSpPr>
          <p:nvPr/>
        </p:nvSpPr>
        <p:spPr bwMode="auto">
          <a:xfrm>
            <a:off x="3975100" y="1741488"/>
            <a:ext cx="20638" cy="1746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78" name="Freeform 346"/>
          <p:cNvSpPr>
            <a:spLocks/>
          </p:cNvSpPr>
          <p:nvPr/>
        </p:nvSpPr>
        <p:spPr bwMode="auto">
          <a:xfrm>
            <a:off x="3573463" y="1631950"/>
            <a:ext cx="436562" cy="114300"/>
          </a:xfrm>
          <a:custGeom>
            <a:avLst/>
            <a:gdLst>
              <a:gd name="T0" fmla="*/ 2147483647 w 823"/>
              <a:gd name="T1" fmla="*/ 0 h 218"/>
              <a:gd name="T2" fmla="*/ 2147483647 w 823"/>
              <a:gd name="T3" fmla="*/ 2147483647 h 218"/>
              <a:gd name="T4" fmla="*/ 0 w 823"/>
              <a:gd name="T5" fmla="*/ 2147483647 h 218"/>
              <a:gd name="T6" fmla="*/ 0 w 823"/>
              <a:gd name="T7" fmla="*/ 2147483647 h 218"/>
              <a:gd name="T8" fmla="*/ 2147483647 w 823"/>
              <a:gd name="T9" fmla="*/ 2147483647 h 218"/>
              <a:gd name="T10" fmla="*/ 2147483647 w 823"/>
              <a:gd name="T11" fmla="*/ 2147483647 h 218"/>
              <a:gd name="T12" fmla="*/ 2147483647 w 823"/>
              <a:gd name="T13" fmla="*/ 2147483647 h 218"/>
              <a:gd name="T14" fmla="*/ 2147483647 w 823"/>
              <a:gd name="T15" fmla="*/ 2147483647 h 218"/>
              <a:gd name="T16" fmla="*/ 2147483647 w 823"/>
              <a:gd name="T17" fmla="*/ 2147483647 h 218"/>
              <a:gd name="T18" fmla="*/ 2147483647 w 823"/>
              <a:gd name="T19" fmla="*/ 2147483647 h 218"/>
              <a:gd name="T20" fmla="*/ 2147483647 w 823"/>
              <a:gd name="T21" fmla="*/ 2147483647 h 218"/>
              <a:gd name="T22" fmla="*/ 2147483647 w 823"/>
              <a:gd name="T23" fmla="*/ 2147483647 h 218"/>
              <a:gd name="T24" fmla="*/ 2147483647 w 823"/>
              <a:gd name="T25" fmla="*/ 2147483647 h 218"/>
              <a:gd name="T26" fmla="*/ 2147483647 w 823"/>
              <a:gd name="T27" fmla="*/ 0 h 2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23"/>
              <a:gd name="T43" fmla="*/ 0 h 218"/>
              <a:gd name="T44" fmla="*/ 823 w 823"/>
              <a:gd name="T45" fmla="*/ 218 h 2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23" h="218">
                <a:moveTo>
                  <a:pt x="414" y="0"/>
                </a:moveTo>
                <a:lnTo>
                  <a:pt x="53" y="150"/>
                </a:lnTo>
                <a:lnTo>
                  <a:pt x="0" y="150"/>
                </a:lnTo>
                <a:lnTo>
                  <a:pt x="0" y="218"/>
                </a:lnTo>
                <a:lnTo>
                  <a:pt x="294" y="218"/>
                </a:lnTo>
                <a:lnTo>
                  <a:pt x="294" y="187"/>
                </a:lnTo>
                <a:lnTo>
                  <a:pt x="330" y="163"/>
                </a:lnTo>
                <a:lnTo>
                  <a:pt x="501" y="163"/>
                </a:lnTo>
                <a:lnTo>
                  <a:pt x="533" y="187"/>
                </a:lnTo>
                <a:lnTo>
                  <a:pt x="533" y="218"/>
                </a:lnTo>
                <a:lnTo>
                  <a:pt x="823" y="218"/>
                </a:lnTo>
                <a:lnTo>
                  <a:pt x="823" y="150"/>
                </a:lnTo>
                <a:lnTo>
                  <a:pt x="780" y="150"/>
                </a:lnTo>
                <a:lnTo>
                  <a:pt x="414" y="0"/>
                </a:lnTo>
                <a:close/>
              </a:path>
            </a:pathLst>
          </a:custGeom>
          <a:solidFill>
            <a:srgbClr val="999999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79" name="Freeform 347"/>
          <p:cNvSpPr>
            <a:spLocks/>
          </p:cNvSpPr>
          <p:nvPr/>
        </p:nvSpPr>
        <p:spPr bwMode="auto">
          <a:xfrm>
            <a:off x="3573463" y="1631950"/>
            <a:ext cx="436562" cy="114300"/>
          </a:xfrm>
          <a:custGeom>
            <a:avLst/>
            <a:gdLst>
              <a:gd name="T0" fmla="*/ 2147483647 w 823"/>
              <a:gd name="T1" fmla="*/ 0 h 218"/>
              <a:gd name="T2" fmla="*/ 2147483647 w 823"/>
              <a:gd name="T3" fmla="*/ 2147483647 h 218"/>
              <a:gd name="T4" fmla="*/ 0 w 823"/>
              <a:gd name="T5" fmla="*/ 2147483647 h 218"/>
              <a:gd name="T6" fmla="*/ 0 w 823"/>
              <a:gd name="T7" fmla="*/ 2147483647 h 218"/>
              <a:gd name="T8" fmla="*/ 2147483647 w 823"/>
              <a:gd name="T9" fmla="*/ 2147483647 h 218"/>
              <a:gd name="T10" fmla="*/ 2147483647 w 823"/>
              <a:gd name="T11" fmla="*/ 2147483647 h 218"/>
              <a:gd name="T12" fmla="*/ 2147483647 w 823"/>
              <a:gd name="T13" fmla="*/ 2147483647 h 218"/>
              <a:gd name="T14" fmla="*/ 2147483647 w 823"/>
              <a:gd name="T15" fmla="*/ 2147483647 h 218"/>
              <a:gd name="T16" fmla="*/ 2147483647 w 823"/>
              <a:gd name="T17" fmla="*/ 2147483647 h 218"/>
              <a:gd name="T18" fmla="*/ 2147483647 w 823"/>
              <a:gd name="T19" fmla="*/ 2147483647 h 218"/>
              <a:gd name="T20" fmla="*/ 2147483647 w 823"/>
              <a:gd name="T21" fmla="*/ 2147483647 h 218"/>
              <a:gd name="T22" fmla="*/ 2147483647 w 823"/>
              <a:gd name="T23" fmla="*/ 2147483647 h 218"/>
              <a:gd name="T24" fmla="*/ 2147483647 w 823"/>
              <a:gd name="T25" fmla="*/ 2147483647 h 218"/>
              <a:gd name="T26" fmla="*/ 2147483647 w 823"/>
              <a:gd name="T27" fmla="*/ 0 h 2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23"/>
              <a:gd name="T43" fmla="*/ 0 h 218"/>
              <a:gd name="T44" fmla="*/ 823 w 823"/>
              <a:gd name="T45" fmla="*/ 218 h 2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23" h="218">
                <a:moveTo>
                  <a:pt x="414" y="0"/>
                </a:moveTo>
                <a:lnTo>
                  <a:pt x="53" y="150"/>
                </a:lnTo>
                <a:lnTo>
                  <a:pt x="0" y="150"/>
                </a:lnTo>
                <a:lnTo>
                  <a:pt x="0" y="218"/>
                </a:lnTo>
                <a:lnTo>
                  <a:pt x="294" y="218"/>
                </a:lnTo>
                <a:lnTo>
                  <a:pt x="294" y="187"/>
                </a:lnTo>
                <a:lnTo>
                  <a:pt x="330" y="163"/>
                </a:lnTo>
                <a:lnTo>
                  <a:pt x="501" y="163"/>
                </a:lnTo>
                <a:lnTo>
                  <a:pt x="533" y="187"/>
                </a:lnTo>
                <a:lnTo>
                  <a:pt x="533" y="218"/>
                </a:lnTo>
                <a:lnTo>
                  <a:pt x="823" y="218"/>
                </a:lnTo>
                <a:lnTo>
                  <a:pt x="823" y="150"/>
                </a:lnTo>
                <a:lnTo>
                  <a:pt x="780" y="150"/>
                </a:lnTo>
                <a:lnTo>
                  <a:pt x="414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80" name="Freeform 348"/>
          <p:cNvSpPr>
            <a:spLocks/>
          </p:cNvSpPr>
          <p:nvPr/>
        </p:nvSpPr>
        <p:spPr bwMode="auto">
          <a:xfrm>
            <a:off x="3573463" y="1631950"/>
            <a:ext cx="436562" cy="114300"/>
          </a:xfrm>
          <a:custGeom>
            <a:avLst/>
            <a:gdLst>
              <a:gd name="T0" fmla="*/ 2147483647 w 823"/>
              <a:gd name="T1" fmla="*/ 0 h 218"/>
              <a:gd name="T2" fmla="*/ 2147483647 w 823"/>
              <a:gd name="T3" fmla="*/ 2147483647 h 218"/>
              <a:gd name="T4" fmla="*/ 0 w 823"/>
              <a:gd name="T5" fmla="*/ 2147483647 h 218"/>
              <a:gd name="T6" fmla="*/ 0 w 823"/>
              <a:gd name="T7" fmla="*/ 2147483647 h 218"/>
              <a:gd name="T8" fmla="*/ 2147483647 w 823"/>
              <a:gd name="T9" fmla="*/ 2147483647 h 218"/>
              <a:gd name="T10" fmla="*/ 2147483647 w 823"/>
              <a:gd name="T11" fmla="*/ 2147483647 h 218"/>
              <a:gd name="T12" fmla="*/ 2147483647 w 823"/>
              <a:gd name="T13" fmla="*/ 2147483647 h 218"/>
              <a:gd name="T14" fmla="*/ 2147483647 w 823"/>
              <a:gd name="T15" fmla="*/ 2147483647 h 218"/>
              <a:gd name="T16" fmla="*/ 2147483647 w 823"/>
              <a:gd name="T17" fmla="*/ 2147483647 h 218"/>
              <a:gd name="T18" fmla="*/ 2147483647 w 823"/>
              <a:gd name="T19" fmla="*/ 2147483647 h 218"/>
              <a:gd name="T20" fmla="*/ 2147483647 w 823"/>
              <a:gd name="T21" fmla="*/ 2147483647 h 218"/>
              <a:gd name="T22" fmla="*/ 2147483647 w 823"/>
              <a:gd name="T23" fmla="*/ 2147483647 h 218"/>
              <a:gd name="T24" fmla="*/ 2147483647 w 823"/>
              <a:gd name="T25" fmla="*/ 2147483647 h 218"/>
              <a:gd name="T26" fmla="*/ 2147483647 w 823"/>
              <a:gd name="T27" fmla="*/ 0 h 2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23"/>
              <a:gd name="T43" fmla="*/ 0 h 218"/>
              <a:gd name="T44" fmla="*/ 823 w 823"/>
              <a:gd name="T45" fmla="*/ 218 h 2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23" h="218">
                <a:moveTo>
                  <a:pt x="414" y="0"/>
                </a:moveTo>
                <a:lnTo>
                  <a:pt x="53" y="150"/>
                </a:lnTo>
                <a:lnTo>
                  <a:pt x="0" y="150"/>
                </a:lnTo>
                <a:lnTo>
                  <a:pt x="0" y="218"/>
                </a:lnTo>
                <a:lnTo>
                  <a:pt x="294" y="218"/>
                </a:lnTo>
                <a:lnTo>
                  <a:pt x="294" y="187"/>
                </a:lnTo>
                <a:lnTo>
                  <a:pt x="330" y="163"/>
                </a:lnTo>
                <a:lnTo>
                  <a:pt x="501" y="163"/>
                </a:lnTo>
                <a:lnTo>
                  <a:pt x="533" y="187"/>
                </a:lnTo>
                <a:lnTo>
                  <a:pt x="533" y="218"/>
                </a:lnTo>
                <a:lnTo>
                  <a:pt x="823" y="218"/>
                </a:lnTo>
                <a:lnTo>
                  <a:pt x="823" y="150"/>
                </a:lnTo>
                <a:lnTo>
                  <a:pt x="780" y="150"/>
                </a:lnTo>
                <a:lnTo>
                  <a:pt x="414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81" name="Freeform 349"/>
          <p:cNvSpPr>
            <a:spLocks/>
          </p:cNvSpPr>
          <p:nvPr/>
        </p:nvSpPr>
        <p:spPr bwMode="auto">
          <a:xfrm>
            <a:off x="3573463" y="1631950"/>
            <a:ext cx="436562" cy="114300"/>
          </a:xfrm>
          <a:custGeom>
            <a:avLst/>
            <a:gdLst>
              <a:gd name="T0" fmla="*/ 2147483647 w 823"/>
              <a:gd name="T1" fmla="*/ 0 h 218"/>
              <a:gd name="T2" fmla="*/ 2147483647 w 823"/>
              <a:gd name="T3" fmla="*/ 2147483647 h 218"/>
              <a:gd name="T4" fmla="*/ 0 w 823"/>
              <a:gd name="T5" fmla="*/ 2147483647 h 218"/>
              <a:gd name="T6" fmla="*/ 0 w 823"/>
              <a:gd name="T7" fmla="*/ 2147483647 h 218"/>
              <a:gd name="T8" fmla="*/ 2147483647 w 823"/>
              <a:gd name="T9" fmla="*/ 2147483647 h 218"/>
              <a:gd name="T10" fmla="*/ 2147483647 w 823"/>
              <a:gd name="T11" fmla="*/ 2147483647 h 218"/>
              <a:gd name="T12" fmla="*/ 2147483647 w 823"/>
              <a:gd name="T13" fmla="*/ 2147483647 h 218"/>
              <a:gd name="T14" fmla="*/ 2147483647 w 823"/>
              <a:gd name="T15" fmla="*/ 2147483647 h 218"/>
              <a:gd name="T16" fmla="*/ 2147483647 w 823"/>
              <a:gd name="T17" fmla="*/ 2147483647 h 218"/>
              <a:gd name="T18" fmla="*/ 2147483647 w 823"/>
              <a:gd name="T19" fmla="*/ 2147483647 h 218"/>
              <a:gd name="T20" fmla="*/ 2147483647 w 823"/>
              <a:gd name="T21" fmla="*/ 2147483647 h 218"/>
              <a:gd name="T22" fmla="*/ 2147483647 w 823"/>
              <a:gd name="T23" fmla="*/ 2147483647 h 218"/>
              <a:gd name="T24" fmla="*/ 2147483647 w 823"/>
              <a:gd name="T25" fmla="*/ 2147483647 h 218"/>
              <a:gd name="T26" fmla="*/ 2147483647 w 823"/>
              <a:gd name="T27" fmla="*/ 0 h 2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23"/>
              <a:gd name="T43" fmla="*/ 0 h 218"/>
              <a:gd name="T44" fmla="*/ 823 w 823"/>
              <a:gd name="T45" fmla="*/ 218 h 2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23" h="218">
                <a:moveTo>
                  <a:pt x="414" y="0"/>
                </a:moveTo>
                <a:lnTo>
                  <a:pt x="53" y="150"/>
                </a:lnTo>
                <a:lnTo>
                  <a:pt x="0" y="150"/>
                </a:lnTo>
                <a:lnTo>
                  <a:pt x="0" y="218"/>
                </a:lnTo>
                <a:lnTo>
                  <a:pt x="294" y="218"/>
                </a:lnTo>
                <a:lnTo>
                  <a:pt x="294" y="187"/>
                </a:lnTo>
                <a:lnTo>
                  <a:pt x="330" y="163"/>
                </a:lnTo>
                <a:lnTo>
                  <a:pt x="501" y="163"/>
                </a:lnTo>
                <a:lnTo>
                  <a:pt x="533" y="187"/>
                </a:lnTo>
                <a:lnTo>
                  <a:pt x="533" y="218"/>
                </a:lnTo>
                <a:lnTo>
                  <a:pt x="823" y="218"/>
                </a:lnTo>
                <a:lnTo>
                  <a:pt x="823" y="150"/>
                </a:lnTo>
                <a:lnTo>
                  <a:pt x="780" y="150"/>
                </a:lnTo>
                <a:lnTo>
                  <a:pt x="414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82" name="Freeform 350"/>
          <p:cNvSpPr>
            <a:spLocks/>
          </p:cNvSpPr>
          <p:nvPr/>
        </p:nvSpPr>
        <p:spPr bwMode="auto">
          <a:xfrm>
            <a:off x="3514725" y="1908175"/>
            <a:ext cx="573088" cy="71438"/>
          </a:xfrm>
          <a:custGeom>
            <a:avLst/>
            <a:gdLst>
              <a:gd name="T0" fmla="*/ 2147483647 w 1083"/>
              <a:gd name="T1" fmla="*/ 0 h 135"/>
              <a:gd name="T2" fmla="*/ 0 w 1083"/>
              <a:gd name="T3" fmla="*/ 2147483647 h 135"/>
              <a:gd name="T4" fmla="*/ 2147483647 w 1083"/>
              <a:gd name="T5" fmla="*/ 2147483647 h 135"/>
              <a:gd name="T6" fmla="*/ 2147483647 w 1083"/>
              <a:gd name="T7" fmla="*/ 0 h 135"/>
              <a:gd name="T8" fmla="*/ 2147483647 w 1083"/>
              <a:gd name="T9" fmla="*/ 0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135"/>
              <a:gd name="T17" fmla="*/ 1083 w 1083"/>
              <a:gd name="T18" fmla="*/ 135 h 1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135">
                <a:moveTo>
                  <a:pt x="122" y="0"/>
                </a:moveTo>
                <a:lnTo>
                  <a:pt x="0" y="135"/>
                </a:lnTo>
                <a:lnTo>
                  <a:pt x="1083" y="135"/>
                </a:lnTo>
                <a:lnTo>
                  <a:pt x="958" y="0"/>
                </a:lnTo>
                <a:lnTo>
                  <a:pt x="122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83" name="Freeform 351"/>
          <p:cNvSpPr>
            <a:spLocks/>
          </p:cNvSpPr>
          <p:nvPr/>
        </p:nvSpPr>
        <p:spPr bwMode="auto">
          <a:xfrm>
            <a:off x="3514725" y="1908175"/>
            <a:ext cx="573088" cy="71438"/>
          </a:xfrm>
          <a:custGeom>
            <a:avLst/>
            <a:gdLst>
              <a:gd name="T0" fmla="*/ 2147483647 w 1083"/>
              <a:gd name="T1" fmla="*/ 0 h 135"/>
              <a:gd name="T2" fmla="*/ 0 w 1083"/>
              <a:gd name="T3" fmla="*/ 2147483647 h 135"/>
              <a:gd name="T4" fmla="*/ 2147483647 w 1083"/>
              <a:gd name="T5" fmla="*/ 2147483647 h 135"/>
              <a:gd name="T6" fmla="*/ 2147483647 w 1083"/>
              <a:gd name="T7" fmla="*/ 0 h 135"/>
              <a:gd name="T8" fmla="*/ 2147483647 w 1083"/>
              <a:gd name="T9" fmla="*/ 0 h 1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135"/>
              <a:gd name="T17" fmla="*/ 1083 w 1083"/>
              <a:gd name="T18" fmla="*/ 135 h 1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135">
                <a:moveTo>
                  <a:pt x="122" y="0"/>
                </a:moveTo>
                <a:lnTo>
                  <a:pt x="0" y="135"/>
                </a:lnTo>
                <a:lnTo>
                  <a:pt x="1083" y="135"/>
                </a:lnTo>
                <a:lnTo>
                  <a:pt x="958" y="0"/>
                </a:lnTo>
                <a:lnTo>
                  <a:pt x="12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84" name="Freeform 352"/>
          <p:cNvSpPr>
            <a:spLocks/>
          </p:cNvSpPr>
          <p:nvPr/>
        </p:nvSpPr>
        <p:spPr bwMode="auto">
          <a:xfrm>
            <a:off x="3657600" y="1654175"/>
            <a:ext cx="268288" cy="47625"/>
          </a:xfrm>
          <a:custGeom>
            <a:avLst/>
            <a:gdLst>
              <a:gd name="T0" fmla="*/ 2147483647 w 507"/>
              <a:gd name="T1" fmla="*/ 0 h 89"/>
              <a:gd name="T2" fmla="*/ 0 w 507"/>
              <a:gd name="T3" fmla="*/ 2147483647 h 89"/>
              <a:gd name="T4" fmla="*/ 2147483647 w 507"/>
              <a:gd name="T5" fmla="*/ 2147483647 h 89"/>
              <a:gd name="T6" fmla="*/ 2147483647 w 507"/>
              <a:gd name="T7" fmla="*/ 0 h 89"/>
              <a:gd name="T8" fmla="*/ 0 60000 65536"/>
              <a:gd name="T9" fmla="*/ 0 60000 65536"/>
              <a:gd name="T10" fmla="*/ 0 60000 65536"/>
              <a:gd name="T11" fmla="*/ 0 60000 65536"/>
              <a:gd name="T12" fmla="*/ 0 w 507"/>
              <a:gd name="T13" fmla="*/ 0 h 89"/>
              <a:gd name="T14" fmla="*/ 507 w 507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7" h="89">
                <a:moveTo>
                  <a:pt x="256" y="0"/>
                </a:moveTo>
                <a:lnTo>
                  <a:pt x="0" y="89"/>
                </a:lnTo>
                <a:lnTo>
                  <a:pt x="507" y="89"/>
                </a:lnTo>
                <a:lnTo>
                  <a:pt x="256" y="0"/>
                </a:lnTo>
                <a:close/>
              </a:path>
            </a:pathLst>
          </a:custGeom>
          <a:solidFill>
            <a:srgbClr val="B2B2B2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85" name="Freeform 353"/>
          <p:cNvSpPr>
            <a:spLocks/>
          </p:cNvSpPr>
          <p:nvPr/>
        </p:nvSpPr>
        <p:spPr bwMode="auto">
          <a:xfrm>
            <a:off x="3657600" y="1654175"/>
            <a:ext cx="268288" cy="47625"/>
          </a:xfrm>
          <a:custGeom>
            <a:avLst/>
            <a:gdLst>
              <a:gd name="T0" fmla="*/ 2147483647 w 507"/>
              <a:gd name="T1" fmla="*/ 0 h 89"/>
              <a:gd name="T2" fmla="*/ 0 w 507"/>
              <a:gd name="T3" fmla="*/ 2147483647 h 89"/>
              <a:gd name="T4" fmla="*/ 2147483647 w 507"/>
              <a:gd name="T5" fmla="*/ 2147483647 h 89"/>
              <a:gd name="T6" fmla="*/ 2147483647 w 507"/>
              <a:gd name="T7" fmla="*/ 0 h 89"/>
              <a:gd name="T8" fmla="*/ 0 60000 65536"/>
              <a:gd name="T9" fmla="*/ 0 60000 65536"/>
              <a:gd name="T10" fmla="*/ 0 60000 65536"/>
              <a:gd name="T11" fmla="*/ 0 60000 65536"/>
              <a:gd name="T12" fmla="*/ 0 w 507"/>
              <a:gd name="T13" fmla="*/ 0 h 89"/>
              <a:gd name="T14" fmla="*/ 507 w 507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7" h="89">
                <a:moveTo>
                  <a:pt x="256" y="0"/>
                </a:moveTo>
                <a:lnTo>
                  <a:pt x="0" y="89"/>
                </a:lnTo>
                <a:lnTo>
                  <a:pt x="507" y="89"/>
                </a:lnTo>
                <a:lnTo>
                  <a:pt x="25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86" name="Freeform 354"/>
          <p:cNvSpPr>
            <a:spLocks/>
          </p:cNvSpPr>
          <p:nvPr/>
        </p:nvSpPr>
        <p:spPr bwMode="auto">
          <a:xfrm>
            <a:off x="3657600" y="1654175"/>
            <a:ext cx="268288" cy="47625"/>
          </a:xfrm>
          <a:custGeom>
            <a:avLst/>
            <a:gdLst>
              <a:gd name="T0" fmla="*/ 2147483647 w 507"/>
              <a:gd name="T1" fmla="*/ 0 h 89"/>
              <a:gd name="T2" fmla="*/ 0 w 507"/>
              <a:gd name="T3" fmla="*/ 2147483647 h 89"/>
              <a:gd name="T4" fmla="*/ 2147483647 w 507"/>
              <a:gd name="T5" fmla="*/ 2147483647 h 89"/>
              <a:gd name="T6" fmla="*/ 2147483647 w 507"/>
              <a:gd name="T7" fmla="*/ 0 h 89"/>
              <a:gd name="T8" fmla="*/ 0 60000 65536"/>
              <a:gd name="T9" fmla="*/ 0 60000 65536"/>
              <a:gd name="T10" fmla="*/ 0 60000 65536"/>
              <a:gd name="T11" fmla="*/ 0 60000 65536"/>
              <a:gd name="T12" fmla="*/ 0 w 507"/>
              <a:gd name="T13" fmla="*/ 0 h 89"/>
              <a:gd name="T14" fmla="*/ 507 w 507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7" h="89">
                <a:moveTo>
                  <a:pt x="256" y="0"/>
                </a:moveTo>
                <a:lnTo>
                  <a:pt x="0" y="89"/>
                </a:lnTo>
                <a:lnTo>
                  <a:pt x="507" y="89"/>
                </a:lnTo>
                <a:lnTo>
                  <a:pt x="256" y="0"/>
                </a:lnTo>
                <a:close/>
              </a:path>
            </a:pathLst>
          </a:custGeom>
          <a:solidFill>
            <a:srgbClr val="7F7F7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87" name="Freeform 355"/>
          <p:cNvSpPr>
            <a:spLocks/>
          </p:cNvSpPr>
          <p:nvPr/>
        </p:nvSpPr>
        <p:spPr bwMode="auto">
          <a:xfrm>
            <a:off x="3657600" y="1654175"/>
            <a:ext cx="268288" cy="47625"/>
          </a:xfrm>
          <a:custGeom>
            <a:avLst/>
            <a:gdLst>
              <a:gd name="T0" fmla="*/ 2147483647 w 507"/>
              <a:gd name="T1" fmla="*/ 0 h 89"/>
              <a:gd name="T2" fmla="*/ 0 w 507"/>
              <a:gd name="T3" fmla="*/ 2147483647 h 89"/>
              <a:gd name="T4" fmla="*/ 2147483647 w 507"/>
              <a:gd name="T5" fmla="*/ 2147483647 h 89"/>
              <a:gd name="T6" fmla="*/ 2147483647 w 507"/>
              <a:gd name="T7" fmla="*/ 0 h 89"/>
              <a:gd name="T8" fmla="*/ 0 60000 65536"/>
              <a:gd name="T9" fmla="*/ 0 60000 65536"/>
              <a:gd name="T10" fmla="*/ 0 60000 65536"/>
              <a:gd name="T11" fmla="*/ 0 60000 65536"/>
              <a:gd name="T12" fmla="*/ 0 w 507"/>
              <a:gd name="T13" fmla="*/ 0 h 89"/>
              <a:gd name="T14" fmla="*/ 507 w 507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7" h="89">
                <a:moveTo>
                  <a:pt x="256" y="0"/>
                </a:moveTo>
                <a:lnTo>
                  <a:pt x="0" y="89"/>
                </a:lnTo>
                <a:lnTo>
                  <a:pt x="507" y="89"/>
                </a:lnTo>
                <a:lnTo>
                  <a:pt x="25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88" name="Line 356"/>
          <p:cNvSpPr>
            <a:spLocks noChangeShapeType="1"/>
          </p:cNvSpPr>
          <p:nvPr/>
        </p:nvSpPr>
        <p:spPr bwMode="auto">
          <a:xfrm>
            <a:off x="3794125" y="1765300"/>
            <a:ext cx="1588" cy="1412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89" name="Oval 357"/>
          <p:cNvSpPr>
            <a:spLocks noChangeArrowheads="1"/>
          </p:cNvSpPr>
          <p:nvPr/>
        </p:nvSpPr>
        <p:spPr bwMode="auto">
          <a:xfrm>
            <a:off x="3767138" y="1539875"/>
            <a:ext cx="53975" cy="57150"/>
          </a:xfrm>
          <a:prstGeom prst="ellipse">
            <a:avLst/>
          </a:prstGeom>
          <a:solidFill>
            <a:srgbClr val="FFFFFF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90" name="Oval 358"/>
          <p:cNvSpPr>
            <a:spLocks noChangeArrowheads="1"/>
          </p:cNvSpPr>
          <p:nvPr/>
        </p:nvSpPr>
        <p:spPr bwMode="auto">
          <a:xfrm>
            <a:off x="3767138" y="1539875"/>
            <a:ext cx="53975" cy="57150"/>
          </a:xfrm>
          <a:prstGeom prst="ellips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91" name="Rectangle 359"/>
          <p:cNvSpPr>
            <a:spLocks noChangeArrowheads="1"/>
          </p:cNvSpPr>
          <p:nvPr/>
        </p:nvSpPr>
        <p:spPr bwMode="auto">
          <a:xfrm>
            <a:off x="4681538" y="1363663"/>
            <a:ext cx="4238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500">
                <a:solidFill>
                  <a:srgbClr val="FF0000"/>
                </a:solidFill>
                <a:latin typeface="Calibri" pitchFamily="34" charset="0"/>
              </a:rPr>
              <a:t>DOH</a:t>
            </a:r>
            <a:endParaRPr kumimoji="0" lang="en-US" altLang="zh-TW" sz="2400">
              <a:latin typeface="Calibri" pitchFamily="34" charset="0"/>
            </a:endParaRPr>
          </a:p>
        </p:txBody>
      </p:sp>
      <p:sp>
        <p:nvSpPr>
          <p:cNvPr id="18792" name="Freeform 360"/>
          <p:cNvSpPr>
            <a:spLocks/>
          </p:cNvSpPr>
          <p:nvPr/>
        </p:nvSpPr>
        <p:spPr bwMode="auto">
          <a:xfrm>
            <a:off x="4132263" y="2667000"/>
            <a:ext cx="668337" cy="685800"/>
          </a:xfrm>
          <a:custGeom>
            <a:avLst/>
            <a:gdLst>
              <a:gd name="T0" fmla="*/ 2147483647 w 1408"/>
              <a:gd name="T1" fmla="*/ 2147483647 h 1483"/>
              <a:gd name="T2" fmla="*/ 2147483647 w 1408"/>
              <a:gd name="T3" fmla="*/ 2147483647 h 1483"/>
              <a:gd name="T4" fmla="*/ 2147483647 w 1408"/>
              <a:gd name="T5" fmla="*/ 2147483647 h 1483"/>
              <a:gd name="T6" fmla="*/ 2147483647 w 1408"/>
              <a:gd name="T7" fmla="*/ 2147483647 h 1483"/>
              <a:gd name="T8" fmla="*/ 2147483647 w 1408"/>
              <a:gd name="T9" fmla="*/ 2147483647 h 1483"/>
              <a:gd name="T10" fmla="*/ 2147483647 w 1408"/>
              <a:gd name="T11" fmla="*/ 2147483647 h 1483"/>
              <a:gd name="T12" fmla="*/ 2147483647 w 1408"/>
              <a:gd name="T13" fmla="*/ 2147483647 h 1483"/>
              <a:gd name="T14" fmla="*/ 2147483647 w 1408"/>
              <a:gd name="T15" fmla="*/ 2147483647 h 1483"/>
              <a:gd name="T16" fmla="*/ 2147483647 w 1408"/>
              <a:gd name="T17" fmla="*/ 2147483647 h 1483"/>
              <a:gd name="T18" fmla="*/ 2147483647 w 1408"/>
              <a:gd name="T19" fmla="*/ 2147483647 h 1483"/>
              <a:gd name="T20" fmla="*/ 2147483647 w 1408"/>
              <a:gd name="T21" fmla="*/ 2147483647 h 1483"/>
              <a:gd name="T22" fmla="*/ 2147483647 w 1408"/>
              <a:gd name="T23" fmla="*/ 2147483647 h 1483"/>
              <a:gd name="T24" fmla="*/ 2147483647 w 1408"/>
              <a:gd name="T25" fmla="*/ 2147483647 h 1483"/>
              <a:gd name="T26" fmla="*/ 2147483647 w 1408"/>
              <a:gd name="T27" fmla="*/ 2147483647 h 1483"/>
              <a:gd name="T28" fmla="*/ 2147483647 w 1408"/>
              <a:gd name="T29" fmla="*/ 2147483647 h 1483"/>
              <a:gd name="T30" fmla="*/ 2147483647 w 1408"/>
              <a:gd name="T31" fmla="*/ 2147483647 h 1483"/>
              <a:gd name="T32" fmla="*/ 2147483647 w 1408"/>
              <a:gd name="T33" fmla="*/ 2147483647 h 1483"/>
              <a:gd name="T34" fmla="*/ 2147483647 w 1408"/>
              <a:gd name="T35" fmla="*/ 2147483647 h 1483"/>
              <a:gd name="T36" fmla="*/ 2147483647 w 1408"/>
              <a:gd name="T37" fmla="*/ 2147483647 h 1483"/>
              <a:gd name="T38" fmla="*/ 2147483647 w 1408"/>
              <a:gd name="T39" fmla="*/ 2147483647 h 1483"/>
              <a:gd name="T40" fmla="*/ 2147483647 w 1408"/>
              <a:gd name="T41" fmla="*/ 2147483647 h 1483"/>
              <a:gd name="T42" fmla="*/ 2147483647 w 1408"/>
              <a:gd name="T43" fmla="*/ 2147483647 h 1483"/>
              <a:gd name="T44" fmla="*/ 2147483647 w 1408"/>
              <a:gd name="T45" fmla="*/ 2147483647 h 1483"/>
              <a:gd name="T46" fmla="*/ 2147483647 w 1408"/>
              <a:gd name="T47" fmla="*/ 2147483647 h 1483"/>
              <a:gd name="T48" fmla="*/ 2147483647 w 1408"/>
              <a:gd name="T49" fmla="*/ 2147483647 h 1483"/>
              <a:gd name="T50" fmla="*/ 2147483647 w 1408"/>
              <a:gd name="T51" fmla="*/ 2147483647 h 1483"/>
              <a:gd name="T52" fmla="*/ 0 w 1408"/>
              <a:gd name="T53" fmla="*/ 2147483647 h 1483"/>
              <a:gd name="T54" fmla="*/ 2147483647 w 1408"/>
              <a:gd name="T55" fmla="*/ 2147483647 h 1483"/>
              <a:gd name="T56" fmla="*/ 2147483647 w 1408"/>
              <a:gd name="T57" fmla="*/ 2147483647 h 1483"/>
              <a:gd name="T58" fmla="*/ 2147483647 w 1408"/>
              <a:gd name="T59" fmla="*/ 2147483647 h 1483"/>
              <a:gd name="T60" fmla="*/ 2147483647 w 1408"/>
              <a:gd name="T61" fmla="*/ 2147483647 h 1483"/>
              <a:gd name="T62" fmla="*/ 2147483647 w 1408"/>
              <a:gd name="T63" fmla="*/ 2147483647 h 1483"/>
              <a:gd name="T64" fmla="*/ 2147483647 w 1408"/>
              <a:gd name="T65" fmla="*/ 2147483647 h 1483"/>
              <a:gd name="T66" fmla="*/ 2147483647 w 1408"/>
              <a:gd name="T67" fmla="*/ 2147483647 h 1483"/>
              <a:gd name="T68" fmla="*/ 2147483647 w 1408"/>
              <a:gd name="T69" fmla="*/ 2147483647 h 1483"/>
              <a:gd name="T70" fmla="*/ 2147483647 w 1408"/>
              <a:gd name="T71" fmla="*/ 2147483647 h 1483"/>
              <a:gd name="T72" fmla="*/ 2147483647 w 1408"/>
              <a:gd name="T73" fmla="*/ 2147483647 h 1483"/>
              <a:gd name="T74" fmla="*/ 2147483647 w 1408"/>
              <a:gd name="T75" fmla="*/ 2147483647 h 1483"/>
              <a:gd name="T76" fmla="*/ 2147483647 w 1408"/>
              <a:gd name="T77" fmla="*/ 2147483647 h 1483"/>
              <a:gd name="T78" fmla="*/ 2147483647 w 1408"/>
              <a:gd name="T79" fmla="*/ 2147483647 h 1483"/>
              <a:gd name="T80" fmla="*/ 2147483647 w 1408"/>
              <a:gd name="T81" fmla="*/ 2147483647 h 1483"/>
              <a:gd name="T82" fmla="*/ 2147483647 w 1408"/>
              <a:gd name="T83" fmla="*/ 2147483647 h 1483"/>
              <a:gd name="T84" fmla="*/ 2147483647 w 1408"/>
              <a:gd name="T85" fmla="*/ 2147483647 h 1483"/>
              <a:gd name="T86" fmla="*/ 2147483647 w 1408"/>
              <a:gd name="T87" fmla="*/ 2147483647 h 1483"/>
              <a:gd name="T88" fmla="*/ 2147483647 w 1408"/>
              <a:gd name="T89" fmla="*/ 2147483647 h 1483"/>
              <a:gd name="T90" fmla="*/ 2147483647 w 1408"/>
              <a:gd name="T91" fmla="*/ 2147483647 h 1483"/>
              <a:gd name="T92" fmla="*/ 2147483647 w 1408"/>
              <a:gd name="T93" fmla="*/ 2147483647 h 1483"/>
              <a:gd name="T94" fmla="*/ 2147483647 w 1408"/>
              <a:gd name="T95" fmla="*/ 2147483647 h 1483"/>
              <a:gd name="T96" fmla="*/ 2147483647 w 1408"/>
              <a:gd name="T97" fmla="*/ 2147483647 h 1483"/>
              <a:gd name="T98" fmla="*/ 2147483647 w 1408"/>
              <a:gd name="T99" fmla="*/ 2147483647 h 1483"/>
              <a:gd name="T100" fmla="*/ 2147483647 w 1408"/>
              <a:gd name="T101" fmla="*/ 2147483647 h 1483"/>
              <a:gd name="T102" fmla="*/ 2147483647 w 1408"/>
              <a:gd name="T103" fmla="*/ 2147483647 h 1483"/>
              <a:gd name="T104" fmla="*/ 2147483647 w 1408"/>
              <a:gd name="T105" fmla="*/ 2147483647 h 148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08"/>
              <a:gd name="T160" fmla="*/ 0 h 1483"/>
              <a:gd name="T161" fmla="*/ 1408 w 1408"/>
              <a:gd name="T162" fmla="*/ 1483 h 148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08" h="1483">
                <a:moveTo>
                  <a:pt x="1408" y="741"/>
                </a:moveTo>
                <a:lnTo>
                  <a:pt x="1408" y="722"/>
                </a:lnTo>
                <a:lnTo>
                  <a:pt x="1406" y="703"/>
                </a:lnTo>
                <a:lnTo>
                  <a:pt x="1406" y="685"/>
                </a:lnTo>
                <a:lnTo>
                  <a:pt x="1404" y="666"/>
                </a:lnTo>
                <a:lnTo>
                  <a:pt x="1402" y="647"/>
                </a:lnTo>
                <a:lnTo>
                  <a:pt x="1399" y="629"/>
                </a:lnTo>
                <a:lnTo>
                  <a:pt x="1397" y="610"/>
                </a:lnTo>
                <a:lnTo>
                  <a:pt x="1394" y="592"/>
                </a:lnTo>
                <a:lnTo>
                  <a:pt x="1390" y="574"/>
                </a:lnTo>
                <a:lnTo>
                  <a:pt x="1385" y="556"/>
                </a:lnTo>
                <a:lnTo>
                  <a:pt x="1381" y="539"/>
                </a:lnTo>
                <a:lnTo>
                  <a:pt x="1376" y="521"/>
                </a:lnTo>
                <a:lnTo>
                  <a:pt x="1371" y="503"/>
                </a:lnTo>
                <a:lnTo>
                  <a:pt x="1366" y="487"/>
                </a:lnTo>
                <a:lnTo>
                  <a:pt x="1359" y="469"/>
                </a:lnTo>
                <a:lnTo>
                  <a:pt x="1353" y="453"/>
                </a:lnTo>
                <a:lnTo>
                  <a:pt x="1346" y="436"/>
                </a:lnTo>
                <a:lnTo>
                  <a:pt x="1338" y="420"/>
                </a:lnTo>
                <a:lnTo>
                  <a:pt x="1331" y="404"/>
                </a:lnTo>
                <a:lnTo>
                  <a:pt x="1322" y="388"/>
                </a:lnTo>
                <a:lnTo>
                  <a:pt x="1314" y="373"/>
                </a:lnTo>
                <a:lnTo>
                  <a:pt x="1305" y="356"/>
                </a:lnTo>
                <a:lnTo>
                  <a:pt x="1287" y="327"/>
                </a:lnTo>
                <a:lnTo>
                  <a:pt x="1268" y="297"/>
                </a:lnTo>
                <a:lnTo>
                  <a:pt x="1247" y="269"/>
                </a:lnTo>
                <a:lnTo>
                  <a:pt x="1224" y="242"/>
                </a:lnTo>
                <a:lnTo>
                  <a:pt x="1202" y="217"/>
                </a:lnTo>
                <a:lnTo>
                  <a:pt x="1177" y="192"/>
                </a:lnTo>
                <a:lnTo>
                  <a:pt x="1151" y="168"/>
                </a:lnTo>
                <a:lnTo>
                  <a:pt x="1125" y="148"/>
                </a:lnTo>
                <a:lnTo>
                  <a:pt x="1097" y="127"/>
                </a:lnTo>
                <a:lnTo>
                  <a:pt x="1069" y="108"/>
                </a:lnTo>
                <a:lnTo>
                  <a:pt x="1039" y="89"/>
                </a:lnTo>
                <a:lnTo>
                  <a:pt x="1024" y="81"/>
                </a:lnTo>
                <a:lnTo>
                  <a:pt x="1009" y="72"/>
                </a:lnTo>
                <a:lnTo>
                  <a:pt x="993" y="65"/>
                </a:lnTo>
                <a:lnTo>
                  <a:pt x="978" y="57"/>
                </a:lnTo>
                <a:lnTo>
                  <a:pt x="962" y="52"/>
                </a:lnTo>
                <a:lnTo>
                  <a:pt x="945" y="44"/>
                </a:lnTo>
                <a:lnTo>
                  <a:pt x="930" y="38"/>
                </a:lnTo>
                <a:lnTo>
                  <a:pt x="913" y="32"/>
                </a:lnTo>
                <a:lnTo>
                  <a:pt x="896" y="28"/>
                </a:lnTo>
                <a:lnTo>
                  <a:pt x="880" y="23"/>
                </a:lnTo>
                <a:lnTo>
                  <a:pt x="863" y="19"/>
                </a:lnTo>
                <a:lnTo>
                  <a:pt x="846" y="15"/>
                </a:lnTo>
                <a:lnTo>
                  <a:pt x="828" y="12"/>
                </a:lnTo>
                <a:lnTo>
                  <a:pt x="811" y="9"/>
                </a:lnTo>
                <a:lnTo>
                  <a:pt x="793" y="6"/>
                </a:lnTo>
                <a:lnTo>
                  <a:pt x="776" y="3"/>
                </a:lnTo>
                <a:lnTo>
                  <a:pt x="758" y="1"/>
                </a:lnTo>
                <a:lnTo>
                  <a:pt x="740" y="1"/>
                </a:lnTo>
                <a:lnTo>
                  <a:pt x="721" y="0"/>
                </a:lnTo>
                <a:lnTo>
                  <a:pt x="703" y="0"/>
                </a:lnTo>
                <a:lnTo>
                  <a:pt x="686" y="0"/>
                </a:lnTo>
                <a:lnTo>
                  <a:pt x="668" y="1"/>
                </a:lnTo>
                <a:lnTo>
                  <a:pt x="650" y="1"/>
                </a:lnTo>
                <a:lnTo>
                  <a:pt x="632" y="4"/>
                </a:lnTo>
                <a:lnTo>
                  <a:pt x="615" y="6"/>
                </a:lnTo>
                <a:lnTo>
                  <a:pt x="597" y="9"/>
                </a:lnTo>
                <a:lnTo>
                  <a:pt x="580" y="12"/>
                </a:lnTo>
                <a:lnTo>
                  <a:pt x="562" y="15"/>
                </a:lnTo>
                <a:lnTo>
                  <a:pt x="545" y="19"/>
                </a:lnTo>
                <a:lnTo>
                  <a:pt x="528" y="23"/>
                </a:lnTo>
                <a:lnTo>
                  <a:pt x="511" y="28"/>
                </a:lnTo>
                <a:lnTo>
                  <a:pt x="494" y="34"/>
                </a:lnTo>
                <a:lnTo>
                  <a:pt x="478" y="38"/>
                </a:lnTo>
                <a:lnTo>
                  <a:pt x="462" y="44"/>
                </a:lnTo>
                <a:lnTo>
                  <a:pt x="445" y="52"/>
                </a:lnTo>
                <a:lnTo>
                  <a:pt x="430" y="57"/>
                </a:lnTo>
                <a:lnTo>
                  <a:pt x="415" y="65"/>
                </a:lnTo>
                <a:lnTo>
                  <a:pt x="399" y="72"/>
                </a:lnTo>
                <a:lnTo>
                  <a:pt x="384" y="81"/>
                </a:lnTo>
                <a:lnTo>
                  <a:pt x="368" y="89"/>
                </a:lnTo>
                <a:lnTo>
                  <a:pt x="339" y="108"/>
                </a:lnTo>
                <a:lnTo>
                  <a:pt x="311" y="127"/>
                </a:lnTo>
                <a:lnTo>
                  <a:pt x="283" y="148"/>
                </a:lnTo>
                <a:lnTo>
                  <a:pt x="256" y="168"/>
                </a:lnTo>
                <a:lnTo>
                  <a:pt x="231" y="192"/>
                </a:lnTo>
                <a:lnTo>
                  <a:pt x="206" y="217"/>
                </a:lnTo>
                <a:lnTo>
                  <a:pt x="183" y="242"/>
                </a:lnTo>
                <a:lnTo>
                  <a:pt x="161" y="269"/>
                </a:lnTo>
                <a:lnTo>
                  <a:pt x="140" y="297"/>
                </a:lnTo>
                <a:lnTo>
                  <a:pt x="120" y="327"/>
                </a:lnTo>
                <a:lnTo>
                  <a:pt x="102" y="356"/>
                </a:lnTo>
                <a:lnTo>
                  <a:pt x="94" y="373"/>
                </a:lnTo>
                <a:lnTo>
                  <a:pt x="85" y="388"/>
                </a:lnTo>
                <a:lnTo>
                  <a:pt x="77" y="404"/>
                </a:lnTo>
                <a:lnTo>
                  <a:pt x="70" y="420"/>
                </a:lnTo>
                <a:lnTo>
                  <a:pt x="62" y="436"/>
                </a:lnTo>
                <a:lnTo>
                  <a:pt x="55" y="453"/>
                </a:lnTo>
                <a:lnTo>
                  <a:pt x="49" y="469"/>
                </a:lnTo>
                <a:lnTo>
                  <a:pt x="42" y="487"/>
                </a:lnTo>
                <a:lnTo>
                  <a:pt x="36" y="503"/>
                </a:lnTo>
                <a:lnTo>
                  <a:pt x="32" y="521"/>
                </a:lnTo>
                <a:lnTo>
                  <a:pt x="27" y="539"/>
                </a:lnTo>
                <a:lnTo>
                  <a:pt x="22" y="556"/>
                </a:lnTo>
                <a:lnTo>
                  <a:pt x="18" y="574"/>
                </a:lnTo>
                <a:lnTo>
                  <a:pt x="14" y="592"/>
                </a:lnTo>
                <a:lnTo>
                  <a:pt x="11" y="610"/>
                </a:lnTo>
                <a:lnTo>
                  <a:pt x="8" y="629"/>
                </a:lnTo>
                <a:lnTo>
                  <a:pt x="6" y="647"/>
                </a:lnTo>
                <a:lnTo>
                  <a:pt x="4" y="666"/>
                </a:lnTo>
                <a:lnTo>
                  <a:pt x="1" y="685"/>
                </a:lnTo>
                <a:lnTo>
                  <a:pt x="1" y="703"/>
                </a:lnTo>
                <a:lnTo>
                  <a:pt x="0" y="722"/>
                </a:lnTo>
                <a:lnTo>
                  <a:pt x="0" y="741"/>
                </a:lnTo>
                <a:lnTo>
                  <a:pt x="0" y="761"/>
                </a:lnTo>
                <a:lnTo>
                  <a:pt x="1" y="780"/>
                </a:lnTo>
                <a:lnTo>
                  <a:pt x="1" y="799"/>
                </a:lnTo>
                <a:lnTo>
                  <a:pt x="4" y="818"/>
                </a:lnTo>
                <a:lnTo>
                  <a:pt x="6" y="836"/>
                </a:lnTo>
                <a:lnTo>
                  <a:pt x="8" y="855"/>
                </a:lnTo>
                <a:lnTo>
                  <a:pt x="11" y="873"/>
                </a:lnTo>
                <a:lnTo>
                  <a:pt x="14" y="891"/>
                </a:lnTo>
                <a:lnTo>
                  <a:pt x="18" y="909"/>
                </a:lnTo>
                <a:lnTo>
                  <a:pt x="22" y="928"/>
                </a:lnTo>
                <a:lnTo>
                  <a:pt x="27" y="944"/>
                </a:lnTo>
                <a:lnTo>
                  <a:pt x="32" y="962"/>
                </a:lnTo>
                <a:lnTo>
                  <a:pt x="36" y="980"/>
                </a:lnTo>
                <a:lnTo>
                  <a:pt x="43" y="997"/>
                </a:lnTo>
                <a:lnTo>
                  <a:pt x="49" y="1014"/>
                </a:lnTo>
                <a:lnTo>
                  <a:pt x="56" y="1030"/>
                </a:lnTo>
                <a:lnTo>
                  <a:pt x="62" y="1048"/>
                </a:lnTo>
                <a:lnTo>
                  <a:pt x="70" y="1064"/>
                </a:lnTo>
                <a:lnTo>
                  <a:pt x="77" y="1079"/>
                </a:lnTo>
                <a:lnTo>
                  <a:pt x="85" y="1095"/>
                </a:lnTo>
                <a:lnTo>
                  <a:pt x="94" y="1111"/>
                </a:lnTo>
                <a:lnTo>
                  <a:pt x="102" y="1126"/>
                </a:lnTo>
                <a:lnTo>
                  <a:pt x="120" y="1156"/>
                </a:lnTo>
                <a:lnTo>
                  <a:pt x="140" y="1185"/>
                </a:lnTo>
                <a:lnTo>
                  <a:pt x="161" y="1213"/>
                </a:lnTo>
                <a:lnTo>
                  <a:pt x="183" y="1240"/>
                </a:lnTo>
                <a:lnTo>
                  <a:pt x="206" y="1267"/>
                </a:lnTo>
                <a:lnTo>
                  <a:pt x="231" y="1290"/>
                </a:lnTo>
                <a:lnTo>
                  <a:pt x="256" y="1314"/>
                </a:lnTo>
                <a:lnTo>
                  <a:pt x="283" y="1336"/>
                </a:lnTo>
                <a:lnTo>
                  <a:pt x="311" y="1357"/>
                </a:lnTo>
                <a:lnTo>
                  <a:pt x="339" y="1376"/>
                </a:lnTo>
                <a:lnTo>
                  <a:pt x="353" y="1385"/>
                </a:lnTo>
                <a:lnTo>
                  <a:pt x="368" y="1394"/>
                </a:lnTo>
                <a:lnTo>
                  <a:pt x="384" y="1403"/>
                </a:lnTo>
                <a:lnTo>
                  <a:pt x="399" y="1410"/>
                </a:lnTo>
                <a:lnTo>
                  <a:pt x="415" y="1418"/>
                </a:lnTo>
                <a:lnTo>
                  <a:pt x="430" y="1425"/>
                </a:lnTo>
                <a:lnTo>
                  <a:pt x="445" y="1433"/>
                </a:lnTo>
                <a:lnTo>
                  <a:pt x="462" y="1438"/>
                </a:lnTo>
                <a:lnTo>
                  <a:pt x="478" y="1444"/>
                </a:lnTo>
                <a:lnTo>
                  <a:pt x="494" y="1450"/>
                </a:lnTo>
                <a:lnTo>
                  <a:pt x="511" y="1455"/>
                </a:lnTo>
                <a:lnTo>
                  <a:pt x="528" y="1461"/>
                </a:lnTo>
                <a:lnTo>
                  <a:pt x="545" y="1465"/>
                </a:lnTo>
                <a:lnTo>
                  <a:pt x="562" y="1468"/>
                </a:lnTo>
                <a:lnTo>
                  <a:pt x="578" y="1473"/>
                </a:lnTo>
                <a:lnTo>
                  <a:pt x="597" y="1475"/>
                </a:lnTo>
                <a:lnTo>
                  <a:pt x="614" y="1477"/>
                </a:lnTo>
                <a:lnTo>
                  <a:pt x="632" y="1480"/>
                </a:lnTo>
                <a:lnTo>
                  <a:pt x="650" y="1481"/>
                </a:lnTo>
                <a:lnTo>
                  <a:pt x="668" y="1483"/>
                </a:lnTo>
                <a:lnTo>
                  <a:pt x="685" y="1483"/>
                </a:lnTo>
                <a:lnTo>
                  <a:pt x="703" y="1483"/>
                </a:lnTo>
                <a:lnTo>
                  <a:pt x="721" y="1483"/>
                </a:lnTo>
                <a:lnTo>
                  <a:pt x="740" y="1483"/>
                </a:lnTo>
                <a:lnTo>
                  <a:pt x="758" y="1481"/>
                </a:lnTo>
                <a:lnTo>
                  <a:pt x="776" y="1480"/>
                </a:lnTo>
                <a:lnTo>
                  <a:pt x="794" y="1477"/>
                </a:lnTo>
                <a:lnTo>
                  <a:pt x="811" y="1475"/>
                </a:lnTo>
                <a:lnTo>
                  <a:pt x="828" y="1473"/>
                </a:lnTo>
                <a:lnTo>
                  <a:pt x="846" y="1468"/>
                </a:lnTo>
                <a:lnTo>
                  <a:pt x="863" y="1465"/>
                </a:lnTo>
                <a:lnTo>
                  <a:pt x="880" y="1461"/>
                </a:lnTo>
                <a:lnTo>
                  <a:pt x="896" y="1455"/>
                </a:lnTo>
                <a:lnTo>
                  <a:pt x="913" y="1450"/>
                </a:lnTo>
                <a:lnTo>
                  <a:pt x="930" y="1444"/>
                </a:lnTo>
                <a:lnTo>
                  <a:pt x="945" y="1438"/>
                </a:lnTo>
                <a:lnTo>
                  <a:pt x="962" y="1433"/>
                </a:lnTo>
                <a:lnTo>
                  <a:pt x="978" y="1425"/>
                </a:lnTo>
                <a:lnTo>
                  <a:pt x="993" y="1418"/>
                </a:lnTo>
                <a:lnTo>
                  <a:pt x="1009" y="1410"/>
                </a:lnTo>
                <a:lnTo>
                  <a:pt x="1024" y="1403"/>
                </a:lnTo>
                <a:lnTo>
                  <a:pt x="1039" y="1394"/>
                </a:lnTo>
                <a:lnTo>
                  <a:pt x="1055" y="1385"/>
                </a:lnTo>
                <a:lnTo>
                  <a:pt x="1069" y="1376"/>
                </a:lnTo>
                <a:lnTo>
                  <a:pt x="1097" y="1357"/>
                </a:lnTo>
                <a:lnTo>
                  <a:pt x="1125" y="1336"/>
                </a:lnTo>
                <a:lnTo>
                  <a:pt x="1151" y="1314"/>
                </a:lnTo>
                <a:lnTo>
                  <a:pt x="1177" y="1290"/>
                </a:lnTo>
                <a:lnTo>
                  <a:pt x="1202" y="1267"/>
                </a:lnTo>
                <a:lnTo>
                  <a:pt x="1224" y="1240"/>
                </a:lnTo>
                <a:lnTo>
                  <a:pt x="1247" y="1213"/>
                </a:lnTo>
                <a:lnTo>
                  <a:pt x="1268" y="1185"/>
                </a:lnTo>
                <a:lnTo>
                  <a:pt x="1287" y="1156"/>
                </a:lnTo>
                <a:lnTo>
                  <a:pt x="1305" y="1126"/>
                </a:lnTo>
                <a:lnTo>
                  <a:pt x="1314" y="1111"/>
                </a:lnTo>
                <a:lnTo>
                  <a:pt x="1322" y="1095"/>
                </a:lnTo>
                <a:lnTo>
                  <a:pt x="1331" y="1079"/>
                </a:lnTo>
                <a:lnTo>
                  <a:pt x="1338" y="1064"/>
                </a:lnTo>
                <a:lnTo>
                  <a:pt x="1346" y="1048"/>
                </a:lnTo>
                <a:lnTo>
                  <a:pt x="1352" y="1030"/>
                </a:lnTo>
                <a:lnTo>
                  <a:pt x="1359" y="1014"/>
                </a:lnTo>
                <a:lnTo>
                  <a:pt x="1364" y="997"/>
                </a:lnTo>
                <a:lnTo>
                  <a:pt x="1371" y="980"/>
                </a:lnTo>
                <a:lnTo>
                  <a:pt x="1376" y="962"/>
                </a:lnTo>
                <a:lnTo>
                  <a:pt x="1381" y="944"/>
                </a:lnTo>
                <a:lnTo>
                  <a:pt x="1385" y="926"/>
                </a:lnTo>
                <a:lnTo>
                  <a:pt x="1390" y="909"/>
                </a:lnTo>
                <a:lnTo>
                  <a:pt x="1394" y="891"/>
                </a:lnTo>
                <a:lnTo>
                  <a:pt x="1397" y="873"/>
                </a:lnTo>
                <a:lnTo>
                  <a:pt x="1399" y="855"/>
                </a:lnTo>
                <a:lnTo>
                  <a:pt x="1402" y="836"/>
                </a:lnTo>
                <a:lnTo>
                  <a:pt x="1404" y="817"/>
                </a:lnTo>
                <a:lnTo>
                  <a:pt x="1405" y="799"/>
                </a:lnTo>
                <a:lnTo>
                  <a:pt x="1406" y="780"/>
                </a:lnTo>
                <a:lnTo>
                  <a:pt x="1408" y="761"/>
                </a:lnTo>
                <a:lnTo>
                  <a:pt x="1408" y="7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93" name="Freeform 361"/>
          <p:cNvSpPr>
            <a:spLocks/>
          </p:cNvSpPr>
          <p:nvPr/>
        </p:nvSpPr>
        <p:spPr bwMode="auto">
          <a:xfrm>
            <a:off x="4114800" y="2667000"/>
            <a:ext cx="685800" cy="685800"/>
          </a:xfrm>
          <a:custGeom>
            <a:avLst/>
            <a:gdLst>
              <a:gd name="T0" fmla="*/ 2147483647 w 1408"/>
              <a:gd name="T1" fmla="*/ 2147483647 h 1483"/>
              <a:gd name="T2" fmla="*/ 2147483647 w 1408"/>
              <a:gd name="T3" fmla="*/ 2147483647 h 1483"/>
              <a:gd name="T4" fmla="*/ 2147483647 w 1408"/>
              <a:gd name="T5" fmla="*/ 2147483647 h 1483"/>
              <a:gd name="T6" fmla="*/ 2147483647 w 1408"/>
              <a:gd name="T7" fmla="*/ 2147483647 h 1483"/>
              <a:gd name="T8" fmla="*/ 2147483647 w 1408"/>
              <a:gd name="T9" fmla="*/ 2147483647 h 1483"/>
              <a:gd name="T10" fmla="*/ 2147483647 w 1408"/>
              <a:gd name="T11" fmla="*/ 2147483647 h 1483"/>
              <a:gd name="T12" fmla="*/ 2147483647 w 1408"/>
              <a:gd name="T13" fmla="*/ 2147483647 h 1483"/>
              <a:gd name="T14" fmla="*/ 2147483647 w 1408"/>
              <a:gd name="T15" fmla="*/ 2147483647 h 1483"/>
              <a:gd name="T16" fmla="*/ 2147483647 w 1408"/>
              <a:gd name="T17" fmla="*/ 2147483647 h 1483"/>
              <a:gd name="T18" fmla="*/ 2147483647 w 1408"/>
              <a:gd name="T19" fmla="*/ 2147483647 h 1483"/>
              <a:gd name="T20" fmla="*/ 2147483647 w 1408"/>
              <a:gd name="T21" fmla="*/ 2147483647 h 1483"/>
              <a:gd name="T22" fmla="*/ 2147483647 w 1408"/>
              <a:gd name="T23" fmla="*/ 2147483647 h 1483"/>
              <a:gd name="T24" fmla="*/ 2147483647 w 1408"/>
              <a:gd name="T25" fmla="*/ 2147483647 h 1483"/>
              <a:gd name="T26" fmla="*/ 2147483647 w 1408"/>
              <a:gd name="T27" fmla="*/ 2147483647 h 1483"/>
              <a:gd name="T28" fmla="*/ 2147483647 w 1408"/>
              <a:gd name="T29" fmla="*/ 2147483647 h 1483"/>
              <a:gd name="T30" fmla="*/ 2147483647 w 1408"/>
              <a:gd name="T31" fmla="*/ 2147483647 h 1483"/>
              <a:gd name="T32" fmla="*/ 2147483647 w 1408"/>
              <a:gd name="T33" fmla="*/ 2147483647 h 1483"/>
              <a:gd name="T34" fmla="*/ 2147483647 w 1408"/>
              <a:gd name="T35" fmla="*/ 2147483647 h 1483"/>
              <a:gd name="T36" fmla="*/ 2147483647 w 1408"/>
              <a:gd name="T37" fmla="*/ 2147483647 h 1483"/>
              <a:gd name="T38" fmla="*/ 2147483647 w 1408"/>
              <a:gd name="T39" fmla="*/ 2147483647 h 1483"/>
              <a:gd name="T40" fmla="*/ 2147483647 w 1408"/>
              <a:gd name="T41" fmla="*/ 2147483647 h 1483"/>
              <a:gd name="T42" fmla="*/ 2147483647 w 1408"/>
              <a:gd name="T43" fmla="*/ 2147483647 h 1483"/>
              <a:gd name="T44" fmla="*/ 2147483647 w 1408"/>
              <a:gd name="T45" fmla="*/ 2147483647 h 1483"/>
              <a:gd name="T46" fmla="*/ 2147483647 w 1408"/>
              <a:gd name="T47" fmla="*/ 2147483647 h 1483"/>
              <a:gd name="T48" fmla="*/ 2147483647 w 1408"/>
              <a:gd name="T49" fmla="*/ 2147483647 h 1483"/>
              <a:gd name="T50" fmla="*/ 2147483647 w 1408"/>
              <a:gd name="T51" fmla="*/ 2147483647 h 1483"/>
              <a:gd name="T52" fmla="*/ 0 w 1408"/>
              <a:gd name="T53" fmla="*/ 2147483647 h 1483"/>
              <a:gd name="T54" fmla="*/ 2147483647 w 1408"/>
              <a:gd name="T55" fmla="*/ 2147483647 h 1483"/>
              <a:gd name="T56" fmla="*/ 2147483647 w 1408"/>
              <a:gd name="T57" fmla="*/ 2147483647 h 1483"/>
              <a:gd name="T58" fmla="*/ 2147483647 w 1408"/>
              <a:gd name="T59" fmla="*/ 2147483647 h 1483"/>
              <a:gd name="T60" fmla="*/ 2147483647 w 1408"/>
              <a:gd name="T61" fmla="*/ 2147483647 h 1483"/>
              <a:gd name="T62" fmla="*/ 2147483647 w 1408"/>
              <a:gd name="T63" fmla="*/ 2147483647 h 1483"/>
              <a:gd name="T64" fmla="*/ 2147483647 w 1408"/>
              <a:gd name="T65" fmla="*/ 2147483647 h 1483"/>
              <a:gd name="T66" fmla="*/ 2147483647 w 1408"/>
              <a:gd name="T67" fmla="*/ 2147483647 h 1483"/>
              <a:gd name="T68" fmla="*/ 2147483647 w 1408"/>
              <a:gd name="T69" fmla="*/ 2147483647 h 1483"/>
              <a:gd name="T70" fmla="*/ 2147483647 w 1408"/>
              <a:gd name="T71" fmla="*/ 2147483647 h 1483"/>
              <a:gd name="T72" fmla="*/ 2147483647 w 1408"/>
              <a:gd name="T73" fmla="*/ 2147483647 h 1483"/>
              <a:gd name="T74" fmla="*/ 2147483647 w 1408"/>
              <a:gd name="T75" fmla="*/ 2147483647 h 1483"/>
              <a:gd name="T76" fmla="*/ 2147483647 w 1408"/>
              <a:gd name="T77" fmla="*/ 2147483647 h 1483"/>
              <a:gd name="T78" fmla="*/ 2147483647 w 1408"/>
              <a:gd name="T79" fmla="*/ 2147483647 h 1483"/>
              <a:gd name="T80" fmla="*/ 2147483647 w 1408"/>
              <a:gd name="T81" fmla="*/ 2147483647 h 1483"/>
              <a:gd name="T82" fmla="*/ 2147483647 w 1408"/>
              <a:gd name="T83" fmla="*/ 2147483647 h 1483"/>
              <a:gd name="T84" fmla="*/ 2147483647 w 1408"/>
              <a:gd name="T85" fmla="*/ 2147483647 h 1483"/>
              <a:gd name="T86" fmla="*/ 2147483647 w 1408"/>
              <a:gd name="T87" fmla="*/ 2147483647 h 1483"/>
              <a:gd name="T88" fmla="*/ 2147483647 w 1408"/>
              <a:gd name="T89" fmla="*/ 2147483647 h 1483"/>
              <a:gd name="T90" fmla="*/ 2147483647 w 1408"/>
              <a:gd name="T91" fmla="*/ 2147483647 h 1483"/>
              <a:gd name="T92" fmla="*/ 2147483647 w 1408"/>
              <a:gd name="T93" fmla="*/ 2147483647 h 1483"/>
              <a:gd name="T94" fmla="*/ 2147483647 w 1408"/>
              <a:gd name="T95" fmla="*/ 2147483647 h 1483"/>
              <a:gd name="T96" fmla="*/ 2147483647 w 1408"/>
              <a:gd name="T97" fmla="*/ 2147483647 h 1483"/>
              <a:gd name="T98" fmla="*/ 2147483647 w 1408"/>
              <a:gd name="T99" fmla="*/ 2147483647 h 1483"/>
              <a:gd name="T100" fmla="*/ 2147483647 w 1408"/>
              <a:gd name="T101" fmla="*/ 2147483647 h 1483"/>
              <a:gd name="T102" fmla="*/ 2147483647 w 1408"/>
              <a:gd name="T103" fmla="*/ 2147483647 h 1483"/>
              <a:gd name="T104" fmla="*/ 2147483647 w 1408"/>
              <a:gd name="T105" fmla="*/ 2147483647 h 148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408"/>
              <a:gd name="T160" fmla="*/ 0 h 1483"/>
              <a:gd name="T161" fmla="*/ 1408 w 1408"/>
              <a:gd name="T162" fmla="*/ 1483 h 148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408" h="1483">
                <a:moveTo>
                  <a:pt x="1408" y="741"/>
                </a:moveTo>
                <a:lnTo>
                  <a:pt x="1408" y="722"/>
                </a:lnTo>
                <a:lnTo>
                  <a:pt x="1406" y="703"/>
                </a:lnTo>
                <a:lnTo>
                  <a:pt x="1406" y="685"/>
                </a:lnTo>
                <a:lnTo>
                  <a:pt x="1404" y="666"/>
                </a:lnTo>
                <a:lnTo>
                  <a:pt x="1402" y="647"/>
                </a:lnTo>
                <a:lnTo>
                  <a:pt x="1399" y="629"/>
                </a:lnTo>
                <a:lnTo>
                  <a:pt x="1397" y="610"/>
                </a:lnTo>
                <a:lnTo>
                  <a:pt x="1394" y="592"/>
                </a:lnTo>
                <a:lnTo>
                  <a:pt x="1390" y="574"/>
                </a:lnTo>
                <a:lnTo>
                  <a:pt x="1385" y="556"/>
                </a:lnTo>
                <a:lnTo>
                  <a:pt x="1381" y="539"/>
                </a:lnTo>
                <a:lnTo>
                  <a:pt x="1376" y="521"/>
                </a:lnTo>
                <a:lnTo>
                  <a:pt x="1371" y="503"/>
                </a:lnTo>
                <a:lnTo>
                  <a:pt x="1366" y="487"/>
                </a:lnTo>
                <a:lnTo>
                  <a:pt x="1359" y="469"/>
                </a:lnTo>
                <a:lnTo>
                  <a:pt x="1353" y="453"/>
                </a:lnTo>
                <a:lnTo>
                  <a:pt x="1346" y="436"/>
                </a:lnTo>
                <a:lnTo>
                  <a:pt x="1338" y="420"/>
                </a:lnTo>
                <a:lnTo>
                  <a:pt x="1331" y="404"/>
                </a:lnTo>
                <a:lnTo>
                  <a:pt x="1322" y="388"/>
                </a:lnTo>
                <a:lnTo>
                  <a:pt x="1314" y="373"/>
                </a:lnTo>
                <a:lnTo>
                  <a:pt x="1305" y="356"/>
                </a:lnTo>
                <a:lnTo>
                  <a:pt x="1287" y="327"/>
                </a:lnTo>
                <a:lnTo>
                  <a:pt x="1268" y="297"/>
                </a:lnTo>
                <a:lnTo>
                  <a:pt x="1247" y="269"/>
                </a:lnTo>
                <a:lnTo>
                  <a:pt x="1224" y="242"/>
                </a:lnTo>
                <a:lnTo>
                  <a:pt x="1202" y="217"/>
                </a:lnTo>
                <a:lnTo>
                  <a:pt x="1177" y="192"/>
                </a:lnTo>
                <a:lnTo>
                  <a:pt x="1151" y="168"/>
                </a:lnTo>
                <a:lnTo>
                  <a:pt x="1125" y="148"/>
                </a:lnTo>
                <a:lnTo>
                  <a:pt x="1097" y="127"/>
                </a:lnTo>
                <a:lnTo>
                  <a:pt x="1069" y="108"/>
                </a:lnTo>
                <a:lnTo>
                  <a:pt x="1039" y="89"/>
                </a:lnTo>
                <a:lnTo>
                  <a:pt x="1024" y="81"/>
                </a:lnTo>
                <a:lnTo>
                  <a:pt x="1009" y="72"/>
                </a:lnTo>
                <a:lnTo>
                  <a:pt x="993" y="65"/>
                </a:lnTo>
                <a:lnTo>
                  <a:pt x="978" y="57"/>
                </a:lnTo>
                <a:lnTo>
                  <a:pt x="962" y="52"/>
                </a:lnTo>
                <a:lnTo>
                  <a:pt x="945" y="44"/>
                </a:lnTo>
                <a:lnTo>
                  <a:pt x="930" y="38"/>
                </a:lnTo>
                <a:lnTo>
                  <a:pt x="913" y="32"/>
                </a:lnTo>
                <a:lnTo>
                  <a:pt x="896" y="28"/>
                </a:lnTo>
                <a:lnTo>
                  <a:pt x="880" y="23"/>
                </a:lnTo>
                <a:lnTo>
                  <a:pt x="863" y="19"/>
                </a:lnTo>
                <a:lnTo>
                  <a:pt x="846" y="15"/>
                </a:lnTo>
                <a:lnTo>
                  <a:pt x="828" y="12"/>
                </a:lnTo>
                <a:lnTo>
                  <a:pt x="811" y="9"/>
                </a:lnTo>
                <a:lnTo>
                  <a:pt x="793" y="6"/>
                </a:lnTo>
                <a:lnTo>
                  <a:pt x="776" y="3"/>
                </a:lnTo>
                <a:lnTo>
                  <a:pt x="758" y="1"/>
                </a:lnTo>
                <a:lnTo>
                  <a:pt x="740" y="1"/>
                </a:lnTo>
                <a:lnTo>
                  <a:pt x="721" y="0"/>
                </a:lnTo>
                <a:lnTo>
                  <a:pt x="703" y="0"/>
                </a:lnTo>
                <a:lnTo>
                  <a:pt x="686" y="0"/>
                </a:lnTo>
                <a:lnTo>
                  <a:pt x="668" y="1"/>
                </a:lnTo>
                <a:lnTo>
                  <a:pt x="650" y="1"/>
                </a:lnTo>
                <a:lnTo>
                  <a:pt x="632" y="4"/>
                </a:lnTo>
                <a:lnTo>
                  <a:pt x="615" y="6"/>
                </a:lnTo>
                <a:lnTo>
                  <a:pt x="597" y="9"/>
                </a:lnTo>
                <a:lnTo>
                  <a:pt x="580" y="12"/>
                </a:lnTo>
                <a:lnTo>
                  <a:pt x="562" y="15"/>
                </a:lnTo>
                <a:lnTo>
                  <a:pt x="545" y="19"/>
                </a:lnTo>
                <a:lnTo>
                  <a:pt x="528" y="23"/>
                </a:lnTo>
                <a:lnTo>
                  <a:pt x="511" y="28"/>
                </a:lnTo>
                <a:lnTo>
                  <a:pt x="494" y="34"/>
                </a:lnTo>
                <a:lnTo>
                  <a:pt x="478" y="38"/>
                </a:lnTo>
                <a:lnTo>
                  <a:pt x="462" y="44"/>
                </a:lnTo>
                <a:lnTo>
                  <a:pt x="445" y="52"/>
                </a:lnTo>
                <a:lnTo>
                  <a:pt x="430" y="57"/>
                </a:lnTo>
                <a:lnTo>
                  <a:pt x="415" y="65"/>
                </a:lnTo>
                <a:lnTo>
                  <a:pt x="399" y="72"/>
                </a:lnTo>
                <a:lnTo>
                  <a:pt x="384" y="81"/>
                </a:lnTo>
                <a:lnTo>
                  <a:pt x="368" y="89"/>
                </a:lnTo>
                <a:lnTo>
                  <a:pt x="339" y="108"/>
                </a:lnTo>
                <a:lnTo>
                  <a:pt x="311" y="127"/>
                </a:lnTo>
                <a:lnTo>
                  <a:pt x="283" y="148"/>
                </a:lnTo>
                <a:lnTo>
                  <a:pt x="256" y="168"/>
                </a:lnTo>
                <a:lnTo>
                  <a:pt x="231" y="192"/>
                </a:lnTo>
                <a:lnTo>
                  <a:pt x="206" y="217"/>
                </a:lnTo>
                <a:lnTo>
                  <a:pt x="183" y="242"/>
                </a:lnTo>
                <a:lnTo>
                  <a:pt x="161" y="269"/>
                </a:lnTo>
                <a:lnTo>
                  <a:pt x="140" y="297"/>
                </a:lnTo>
                <a:lnTo>
                  <a:pt x="120" y="327"/>
                </a:lnTo>
                <a:lnTo>
                  <a:pt x="102" y="356"/>
                </a:lnTo>
                <a:lnTo>
                  <a:pt x="94" y="373"/>
                </a:lnTo>
                <a:lnTo>
                  <a:pt x="85" y="388"/>
                </a:lnTo>
                <a:lnTo>
                  <a:pt x="77" y="404"/>
                </a:lnTo>
                <a:lnTo>
                  <a:pt x="70" y="420"/>
                </a:lnTo>
                <a:lnTo>
                  <a:pt x="62" y="436"/>
                </a:lnTo>
                <a:lnTo>
                  <a:pt x="55" y="453"/>
                </a:lnTo>
                <a:lnTo>
                  <a:pt x="49" y="469"/>
                </a:lnTo>
                <a:lnTo>
                  <a:pt x="42" y="487"/>
                </a:lnTo>
                <a:lnTo>
                  <a:pt x="36" y="503"/>
                </a:lnTo>
                <a:lnTo>
                  <a:pt x="32" y="521"/>
                </a:lnTo>
                <a:lnTo>
                  <a:pt x="27" y="539"/>
                </a:lnTo>
                <a:lnTo>
                  <a:pt x="22" y="556"/>
                </a:lnTo>
                <a:lnTo>
                  <a:pt x="18" y="574"/>
                </a:lnTo>
                <a:lnTo>
                  <a:pt x="14" y="592"/>
                </a:lnTo>
                <a:lnTo>
                  <a:pt x="11" y="610"/>
                </a:lnTo>
                <a:lnTo>
                  <a:pt x="8" y="629"/>
                </a:lnTo>
                <a:lnTo>
                  <a:pt x="6" y="647"/>
                </a:lnTo>
                <a:lnTo>
                  <a:pt x="4" y="666"/>
                </a:lnTo>
                <a:lnTo>
                  <a:pt x="1" y="685"/>
                </a:lnTo>
                <a:lnTo>
                  <a:pt x="1" y="703"/>
                </a:lnTo>
                <a:lnTo>
                  <a:pt x="0" y="722"/>
                </a:lnTo>
                <a:lnTo>
                  <a:pt x="0" y="741"/>
                </a:lnTo>
                <a:lnTo>
                  <a:pt x="0" y="761"/>
                </a:lnTo>
                <a:lnTo>
                  <a:pt x="1" y="780"/>
                </a:lnTo>
                <a:lnTo>
                  <a:pt x="1" y="799"/>
                </a:lnTo>
                <a:lnTo>
                  <a:pt x="4" y="818"/>
                </a:lnTo>
                <a:lnTo>
                  <a:pt x="6" y="836"/>
                </a:lnTo>
                <a:lnTo>
                  <a:pt x="8" y="855"/>
                </a:lnTo>
                <a:lnTo>
                  <a:pt x="11" y="873"/>
                </a:lnTo>
                <a:lnTo>
                  <a:pt x="14" y="891"/>
                </a:lnTo>
                <a:lnTo>
                  <a:pt x="18" y="909"/>
                </a:lnTo>
                <a:lnTo>
                  <a:pt x="22" y="928"/>
                </a:lnTo>
                <a:lnTo>
                  <a:pt x="27" y="944"/>
                </a:lnTo>
                <a:lnTo>
                  <a:pt x="32" y="962"/>
                </a:lnTo>
                <a:lnTo>
                  <a:pt x="36" y="980"/>
                </a:lnTo>
                <a:lnTo>
                  <a:pt x="43" y="997"/>
                </a:lnTo>
                <a:lnTo>
                  <a:pt x="49" y="1014"/>
                </a:lnTo>
                <a:lnTo>
                  <a:pt x="56" y="1030"/>
                </a:lnTo>
                <a:lnTo>
                  <a:pt x="62" y="1048"/>
                </a:lnTo>
                <a:lnTo>
                  <a:pt x="70" y="1064"/>
                </a:lnTo>
                <a:lnTo>
                  <a:pt x="77" y="1079"/>
                </a:lnTo>
                <a:lnTo>
                  <a:pt x="85" y="1095"/>
                </a:lnTo>
                <a:lnTo>
                  <a:pt x="94" y="1111"/>
                </a:lnTo>
                <a:lnTo>
                  <a:pt x="102" y="1126"/>
                </a:lnTo>
                <a:lnTo>
                  <a:pt x="120" y="1156"/>
                </a:lnTo>
                <a:lnTo>
                  <a:pt x="140" y="1185"/>
                </a:lnTo>
                <a:lnTo>
                  <a:pt x="161" y="1213"/>
                </a:lnTo>
                <a:lnTo>
                  <a:pt x="183" y="1240"/>
                </a:lnTo>
                <a:lnTo>
                  <a:pt x="206" y="1267"/>
                </a:lnTo>
                <a:lnTo>
                  <a:pt x="231" y="1290"/>
                </a:lnTo>
                <a:lnTo>
                  <a:pt x="256" y="1314"/>
                </a:lnTo>
                <a:lnTo>
                  <a:pt x="283" y="1336"/>
                </a:lnTo>
                <a:lnTo>
                  <a:pt x="311" y="1357"/>
                </a:lnTo>
                <a:lnTo>
                  <a:pt x="339" y="1376"/>
                </a:lnTo>
                <a:lnTo>
                  <a:pt x="353" y="1385"/>
                </a:lnTo>
                <a:lnTo>
                  <a:pt x="368" y="1394"/>
                </a:lnTo>
                <a:lnTo>
                  <a:pt x="384" y="1403"/>
                </a:lnTo>
                <a:lnTo>
                  <a:pt x="399" y="1410"/>
                </a:lnTo>
                <a:lnTo>
                  <a:pt x="415" y="1418"/>
                </a:lnTo>
                <a:lnTo>
                  <a:pt x="430" y="1425"/>
                </a:lnTo>
                <a:lnTo>
                  <a:pt x="445" y="1433"/>
                </a:lnTo>
                <a:lnTo>
                  <a:pt x="462" y="1438"/>
                </a:lnTo>
                <a:lnTo>
                  <a:pt x="478" y="1444"/>
                </a:lnTo>
                <a:lnTo>
                  <a:pt x="494" y="1450"/>
                </a:lnTo>
                <a:lnTo>
                  <a:pt x="511" y="1455"/>
                </a:lnTo>
                <a:lnTo>
                  <a:pt x="528" y="1461"/>
                </a:lnTo>
                <a:lnTo>
                  <a:pt x="545" y="1465"/>
                </a:lnTo>
                <a:lnTo>
                  <a:pt x="562" y="1468"/>
                </a:lnTo>
                <a:lnTo>
                  <a:pt x="578" y="1473"/>
                </a:lnTo>
                <a:lnTo>
                  <a:pt x="597" y="1475"/>
                </a:lnTo>
                <a:lnTo>
                  <a:pt x="614" y="1477"/>
                </a:lnTo>
                <a:lnTo>
                  <a:pt x="632" y="1480"/>
                </a:lnTo>
                <a:lnTo>
                  <a:pt x="650" y="1481"/>
                </a:lnTo>
                <a:lnTo>
                  <a:pt x="668" y="1483"/>
                </a:lnTo>
                <a:lnTo>
                  <a:pt x="685" y="1483"/>
                </a:lnTo>
                <a:lnTo>
                  <a:pt x="703" y="1483"/>
                </a:lnTo>
                <a:lnTo>
                  <a:pt x="721" y="1483"/>
                </a:lnTo>
                <a:lnTo>
                  <a:pt x="740" y="1483"/>
                </a:lnTo>
                <a:lnTo>
                  <a:pt x="758" y="1481"/>
                </a:lnTo>
                <a:lnTo>
                  <a:pt x="776" y="1480"/>
                </a:lnTo>
                <a:lnTo>
                  <a:pt x="794" y="1477"/>
                </a:lnTo>
                <a:lnTo>
                  <a:pt x="811" y="1475"/>
                </a:lnTo>
                <a:lnTo>
                  <a:pt x="828" y="1473"/>
                </a:lnTo>
                <a:lnTo>
                  <a:pt x="846" y="1468"/>
                </a:lnTo>
                <a:lnTo>
                  <a:pt x="863" y="1465"/>
                </a:lnTo>
                <a:lnTo>
                  <a:pt x="880" y="1461"/>
                </a:lnTo>
                <a:lnTo>
                  <a:pt x="896" y="1455"/>
                </a:lnTo>
                <a:lnTo>
                  <a:pt x="913" y="1450"/>
                </a:lnTo>
                <a:lnTo>
                  <a:pt x="930" y="1444"/>
                </a:lnTo>
                <a:lnTo>
                  <a:pt x="945" y="1438"/>
                </a:lnTo>
                <a:lnTo>
                  <a:pt x="962" y="1433"/>
                </a:lnTo>
                <a:lnTo>
                  <a:pt x="978" y="1425"/>
                </a:lnTo>
                <a:lnTo>
                  <a:pt x="993" y="1418"/>
                </a:lnTo>
                <a:lnTo>
                  <a:pt x="1009" y="1410"/>
                </a:lnTo>
                <a:lnTo>
                  <a:pt x="1024" y="1403"/>
                </a:lnTo>
                <a:lnTo>
                  <a:pt x="1039" y="1394"/>
                </a:lnTo>
                <a:lnTo>
                  <a:pt x="1055" y="1385"/>
                </a:lnTo>
                <a:lnTo>
                  <a:pt x="1069" y="1376"/>
                </a:lnTo>
                <a:lnTo>
                  <a:pt x="1097" y="1357"/>
                </a:lnTo>
                <a:lnTo>
                  <a:pt x="1125" y="1336"/>
                </a:lnTo>
                <a:lnTo>
                  <a:pt x="1151" y="1314"/>
                </a:lnTo>
                <a:lnTo>
                  <a:pt x="1177" y="1290"/>
                </a:lnTo>
                <a:lnTo>
                  <a:pt x="1202" y="1267"/>
                </a:lnTo>
                <a:lnTo>
                  <a:pt x="1224" y="1240"/>
                </a:lnTo>
                <a:lnTo>
                  <a:pt x="1247" y="1213"/>
                </a:lnTo>
                <a:lnTo>
                  <a:pt x="1268" y="1185"/>
                </a:lnTo>
                <a:lnTo>
                  <a:pt x="1287" y="1156"/>
                </a:lnTo>
                <a:lnTo>
                  <a:pt x="1305" y="1126"/>
                </a:lnTo>
                <a:lnTo>
                  <a:pt x="1314" y="1111"/>
                </a:lnTo>
                <a:lnTo>
                  <a:pt x="1322" y="1095"/>
                </a:lnTo>
                <a:lnTo>
                  <a:pt x="1331" y="1079"/>
                </a:lnTo>
                <a:lnTo>
                  <a:pt x="1338" y="1064"/>
                </a:lnTo>
                <a:lnTo>
                  <a:pt x="1346" y="1048"/>
                </a:lnTo>
                <a:lnTo>
                  <a:pt x="1352" y="1030"/>
                </a:lnTo>
                <a:lnTo>
                  <a:pt x="1359" y="1014"/>
                </a:lnTo>
                <a:lnTo>
                  <a:pt x="1364" y="997"/>
                </a:lnTo>
                <a:lnTo>
                  <a:pt x="1371" y="980"/>
                </a:lnTo>
                <a:lnTo>
                  <a:pt x="1376" y="962"/>
                </a:lnTo>
                <a:lnTo>
                  <a:pt x="1381" y="944"/>
                </a:lnTo>
                <a:lnTo>
                  <a:pt x="1385" y="926"/>
                </a:lnTo>
                <a:lnTo>
                  <a:pt x="1390" y="909"/>
                </a:lnTo>
                <a:lnTo>
                  <a:pt x="1394" y="891"/>
                </a:lnTo>
                <a:lnTo>
                  <a:pt x="1397" y="873"/>
                </a:lnTo>
                <a:lnTo>
                  <a:pt x="1399" y="855"/>
                </a:lnTo>
                <a:lnTo>
                  <a:pt x="1402" y="836"/>
                </a:lnTo>
                <a:lnTo>
                  <a:pt x="1404" y="817"/>
                </a:lnTo>
                <a:lnTo>
                  <a:pt x="1405" y="799"/>
                </a:lnTo>
                <a:lnTo>
                  <a:pt x="1406" y="780"/>
                </a:lnTo>
                <a:lnTo>
                  <a:pt x="1408" y="761"/>
                </a:lnTo>
                <a:lnTo>
                  <a:pt x="1408" y="741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94" name="Rectangle 362"/>
          <p:cNvSpPr>
            <a:spLocks noChangeArrowheads="1"/>
          </p:cNvSpPr>
          <p:nvPr/>
        </p:nvSpPr>
        <p:spPr bwMode="auto">
          <a:xfrm>
            <a:off x="4267200" y="28194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sz="2000" i="1">
                <a:solidFill>
                  <a:srgbClr val="000000"/>
                </a:solidFill>
                <a:latin typeface="Calibri" pitchFamily="34" charset="0"/>
              </a:rPr>
              <a:t>SC</a:t>
            </a:r>
            <a:endParaRPr kumimoji="0" lang="en-US" altLang="zh-TW" sz="2400">
              <a:latin typeface="Calibri" pitchFamily="34" charset="0"/>
            </a:endParaRPr>
          </a:p>
        </p:txBody>
      </p:sp>
      <p:sp>
        <p:nvSpPr>
          <p:cNvPr id="18795" name="Rectangle 363"/>
          <p:cNvSpPr>
            <a:spLocks noChangeArrowheads="1"/>
          </p:cNvSpPr>
          <p:nvPr/>
        </p:nvSpPr>
        <p:spPr bwMode="auto">
          <a:xfrm>
            <a:off x="1189038" y="2209800"/>
            <a:ext cx="692150" cy="41275"/>
          </a:xfrm>
          <a:prstGeom prst="rect">
            <a:avLst/>
          </a:prstGeom>
          <a:solidFill>
            <a:srgbClr val="000000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96" name="Rectangle 364"/>
          <p:cNvSpPr>
            <a:spLocks noChangeArrowheads="1"/>
          </p:cNvSpPr>
          <p:nvPr/>
        </p:nvSpPr>
        <p:spPr bwMode="auto">
          <a:xfrm>
            <a:off x="1189038" y="2209800"/>
            <a:ext cx="692150" cy="412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797" name="Freeform 365"/>
          <p:cNvSpPr>
            <a:spLocks/>
          </p:cNvSpPr>
          <p:nvPr/>
        </p:nvSpPr>
        <p:spPr bwMode="auto">
          <a:xfrm>
            <a:off x="1143000" y="2252663"/>
            <a:ext cx="781050" cy="44450"/>
          </a:xfrm>
          <a:custGeom>
            <a:avLst/>
            <a:gdLst>
              <a:gd name="T0" fmla="*/ 2147483647 w 1476"/>
              <a:gd name="T1" fmla="*/ 0 h 84"/>
              <a:gd name="T2" fmla="*/ 0 w 1476"/>
              <a:gd name="T3" fmla="*/ 2147483647 h 84"/>
              <a:gd name="T4" fmla="*/ 2147483647 w 1476"/>
              <a:gd name="T5" fmla="*/ 2147483647 h 84"/>
              <a:gd name="T6" fmla="*/ 2147483647 w 1476"/>
              <a:gd name="T7" fmla="*/ 0 h 84"/>
              <a:gd name="T8" fmla="*/ 2147483647 w 1476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6"/>
              <a:gd name="T16" fmla="*/ 0 h 84"/>
              <a:gd name="T17" fmla="*/ 1476 w 1476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6" h="84">
                <a:moveTo>
                  <a:pt x="83" y="0"/>
                </a:moveTo>
                <a:lnTo>
                  <a:pt x="0" y="84"/>
                </a:lnTo>
                <a:lnTo>
                  <a:pt x="1476" y="84"/>
                </a:lnTo>
                <a:lnTo>
                  <a:pt x="1399" y="0"/>
                </a:lnTo>
                <a:lnTo>
                  <a:pt x="83" y="0"/>
                </a:lnTo>
                <a:close/>
              </a:path>
            </a:pathLst>
          </a:custGeom>
          <a:solidFill>
            <a:srgbClr val="333333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98" name="Freeform 366"/>
          <p:cNvSpPr>
            <a:spLocks/>
          </p:cNvSpPr>
          <p:nvPr/>
        </p:nvSpPr>
        <p:spPr bwMode="auto">
          <a:xfrm>
            <a:off x="1143000" y="2252663"/>
            <a:ext cx="781050" cy="44450"/>
          </a:xfrm>
          <a:custGeom>
            <a:avLst/>
            <a:gdLst>
              <a:gd name="T0" fmla="*/ 2147483647 w 1476"/>
              <a:gd name="T1" fmla="*/ 0 h 84"/>
              <a:gd name="T2" fmla="*/ 0 w 1476"/>
              <a:gd name="T3" fmla="*/ 2147483647 h 84"/>
              <a:gd name="T4" fmla="*/ 2147483647 w 1476"/>
              <a:gd name="T5" fmla="*/ 2147483647 h 84"/>
              <a:gd name="T6" fmla="*/ 2147483647 w 1476"/>
              <a:gd name="T7" fmla="*/ 0 h 84"/>
              <a:gd name="T8" fmla="*/ 2147483647 w 1476"/>
              <a:gd name="T9" fmla="*/ 0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76"/>
              <a:gd name="T16" fmla="*/ 0 h 84"/>
              <a:gd name="T17" fmla="*/ 1476 w 1476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76" h="84">
                <a:moveTo>
                  <a:pt x="83" y="0"/>
                </a:moveTo>
                <a:lnTo>
                  <a:pt x="0" y="84"/>
                </a:lnTo>
                <a:lnTo>
                  <a:pt x="1476" y="84"/>
                </a:lnTo>
                <a:lnTo>
                  <a:pt x="1399" y="0"/>
                </a:lnTo>
                <a:lnTo>
                  <a:pt x="83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99" name="Rectangle 367"/>
          <p:cNvSpPr>
            <a:spLocks noChangeArrowheads="1"/>
          </p:cNvSpPr>
          <p:nvPr/>
        </p:nvSpPr>
        <p:spPr bwMode="auto">
          <a:xfrm>
            <a:off x="1189038" y="2298700"/>
            <a:ext cx="692150" cy="371475"/>
          </a:xfrm>
          <a:prstGeom prst="rect">
            <a:avLst/>
          </a:prstGeom>
          <a:solidFill>
            <a:srgbClr val="7F7F7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800" name="Rectangle 368"/>
          <p:cNvSpPr>
            <a:spLocks noChangeArrowheads="1"/>
          </p:cNvSpPr>
          <p:nvPr/>
        </p:nvSpPr>
        <p:spPr bwMode="auto">
          <a:xfrm>
            <a:off x="1189038" y="2298700"/>
            <a:ext cx="692150" cy="37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801" name="Rectangle 369"/>
          <p:cNvSpPr>
            <a:spLocks noChangeArrowheads="1"/>
          </p:cNvSpPr>
          <p:nvPr/>
        </p:nvSpPr>
        <p:spPr bwMode="auto">
          <a:xfrm>
            <a:off x="1423988" y="2381250"/>
            <a:ext cx="222250" cy="288925"/>
          </a:xfrm>
          <a:prstGeom prst="rect">
            <a:avLst/>
          </a:prstGeom>
          <a:solidFill>
            <a:srgbClr val="BFBFB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802" name="Rectangle 370"/>
          <p:cNvSpPr>
            <a:spLocks noChangeArrowheads="1"/>
          </p:cNvSpPr>
          <p:nvPr/>
        </p:nvSpPr>
        <p:spPr bwMode="auto">
          <a:xfrm>
            <a:off x="1423988" y="2381250"/>
            <a:ext cx="222250" cy="28892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803" name="Line 371"/>
          <p:cNvSpPr>
            <a:spLocks noChangeShapeType="1"/>
          </p:cNvSpPr>
          <p:nvPr/>
        </p:nvSpPr>
        <p:spPr bwMode="auto">
          <a:xfrm>
            <a:off x="1536700" y="2379663"/>
            <a:ext cx="1588" cy="2905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04" name="Freeform 372"/>
          <p:cNvSpPr>
            <a:spLocks/>
          </p:cNvSpPr>
          <p:nvPr/>
        </p:nvSpPr>
        <p:spPr bwMode="auto">
          <a:xfrm>
            <a:off x="1382713" y="2671763"/>
            <a:ext cx="311150" cy="36512"/>
          </a:xfrm>
          <a:custGeom>
            <a:avLst/>
            <a:gdLst>
              <a:gd name="T0" fmla="*/ 2147483647 w 590"/>
              <a:gd name="T1" fmla="*/ 0 h 67"/>
              <a:gd name="T2" fmla="*/ 0 w 590"/>
              <a:gd name="T3" fmla="*/ 2147483647 h 67"/>
              <a:gd name="T4" fmla="*/ 2147483647 w 590"/>
              <a:gd name="T5" fmla="*/ 2147483647 h 67"/>
              <a:gd name="T6" fmla="*/ 2147483647 w 590"/>
              <a:gd name="T7" fmla="*/ 0 h 67"/>
              <a:gd name="T8" fmla="*/ 2147483647 w 590"/>
              <a:gd name="T9" fmla="*/ 0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0"/>
              <a:gd name="T16" fmla="*/ 0 h 67"/>
              <a:gd name="T17" fmla="*/ 590 w 590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0" h="67">
                <a:moveTo>
                  <a:pt x="77" y="0"/>
                </a:moveTo>
                <a:lnTo>
                  <a:pt x="0" y="67"/>
                </a:lnTo>
                <a:lnTo>
                  <a:pt x="590" y="67"/>
                </a:lnTo>
                <a:lnTo>
                  <a:pt x="506" y="0"/>
                </a:lnTo>
                <a:lnTo>
                  <a:pt x="77" y="0"/>
                </a:lnTo>
                <a:close/>
              </a:path>
            </a:pathLst>
          </a:custGeom>
          <a:solidFill>
            <a:srgbClr val="BFBFBF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05" name="Freeform 373"/>
          <p:cNvSpPr>
            <a:spLocks/>
          </p:cNvSpPr>
          <p:nvPr/>
        </p:nvSpPr>
        <p:spPr bwMode="auto">
          <a:xfrm>
            <a:off x="1382713" y="2671763"/>
            <a:ext cx="311150" cy="36512"/>
          </a:xfrm>
          <a:custGeom>
            <a:avLst/>
            <a:gdLst>
              <a:gd name="T0" fmla="*/ 2147483647 w 590"/>
              <a:gd name="T1" fmla="*/ 0 h 67"/>
              <a:gd name="T2" fmla="*/ 0 w 590"/>
              <a:gd name="T3" fmla="*/ 2147483647 h 67"/>
              <a:gd name="T4" fmla="*/ 2147483647 w 590"/>
              <a:gd name="T5" fmla="*/ 2147483647 h 67"/>
              <a:gd name="T6" fmla="*/ 2147483647 w 590"/>
              <a:gd name="T7" fmla="*/ 0 h 67"/>
              <a:gd name="T8" fmla="*/ 2147483647 w 590"/>
              <a:gd name="T9" fmla="*/ 0 h 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0"/>
              <a:gd name="T16" fmla="*/ 0 h 67"/>
              <a:gd name="T17" fmla="*/ 590 w 590"/>
              <a:gd name="T18" fmla="*/ 67 h 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0" h="67">
                <a:moveTo>
                  <a:pt x="77" y="0"/>
                </a:moveTo>
                <a:lnTo>
                  <a:pt x="0" y="67"/>
                </a:lnTo>
                <a:lnTo>
                  <a:pt x="590" y="67"/>
                </a:lnTo>
                <a:lnTo>
                  <a:pt x="506" y="0"/>
                </a:lnTo>
                <a:lnTo>
                  <a:pt x="77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06" name="Oval 374"/>
          <p:cNvSpPr>
            <a:spLocks noChangeArrowheads="1"/>
          </p:cNvSpPr>
          <p:nvPr/>
        </p:nvSpPr>
        <p:spPr bwMode="auto">
          <a:xfrm>
            <a:off x="1504950" y="2516188"/>
            <a:ext cx="19050" cy="19050"/>
          </a:xfrm>
          <a:prstGeom prst="ellipse">
            <a:avLst/>
          </a:pr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807" name="Oval 375"/>
          <p:cNvSpPr>
            <a:spLocks noChangeArrowheads="1"/>
          </p:cNvSpPr>
          <p:nvPr/>
        </p:nvSpPr>
        <p:spPr bwMode="auto">
          <a:xfrm>
            <a:off x="1504950" y="2516188"/>
            <a:ext cx="19050" cy="19050"/>
          </a:xfrm>
          <a:prstGeom prst="ellipse">
            <a:avLst/>
          </a:prstGeom>
          <a:noFill/>
          <a:ln w="3175">
            <a:solidFill>
              <a:srgbClr val="F2F2F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808" name="Oval 376"/>
          <p:cNvSpPr>
            <a:spLocks noChangeArrowheads="1"/>
          </p:cNvSpPr>
          <p:nvPr/>
        </p:nvSpPr>
        <p:spPr bwMode="auto">
          <a:xfrm>
            <a:off x="1549400" y="2516188"/>
            <a:ext cx="19050" cy="19050"/>
          </a:xfrm>
          <a:prstGeom prst="ellipse">
            <a:avLst/>
          </a:pr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809" name="Oval 377"/>
          <p:cNvSpPr>
            <a:spLocks noChangeArrowheads="1"/>
          </p:cNvSpPr>
          <p:nvPr/>
        </p:nvSpPr>
        <p:spPr bwMode="auto">
          <a:xfrm>
            <a:off x="1549400" y="2516188"/>
            <a:ext cx="19050" cy="19050"/>
          </a:xfrm>
          <a:prstGeom prst="ellipse">
            <a:avLst/>
          </a:prstGeom>
          <a:noFill/>
          <a:ln w="3175">
            <a:solidFill>
              <a:srgbClr val="F2F2F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810" name="Rectangle 378"/>
          <p:cNvSpPr>
            <a:spLocks noChangeArrowheads="1"/>
          </p:cNvSpPr>
          <p:nvPr/>
        </p:nvSpPr>
        <p:spPr bwMode="auto">
          <a:xfrm>
            <a:off x="1230313" y="2378075"/>
            <a:ext cx="150812" cy="168275"/>
          </a:xfrm>
          <a:prstGeom prst="rect">
            <a:avLst/>
          </a:prstGeom>
          <a:solidFill>
            <a:srgbClr val="0000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811" name="Rectangle 379"/>
          <p:cNvSpPr>
            <a:spLocks noChangeArrowheads="1"/>
          </p:cNvSpPr>
          <p:nvPr/>
        </p:nvSpPr>
        <p:spPr bwMode="auto">
          <a:xfrm>
            <a:off x="1230313" y="2378075"/>
            <a:ext cx="150812" cy="1682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812" name="Rectangle 380"/>
          <p:cNvSpPr>
            <a:spLocks noChangeArrowheads="1"/>
          </p:cNvSpPr>
          <p:nvPr/>
        </p:nvSpPr>
        <p:spPr bwMode="auto">
          <a:xfrm>
            <a:off x="1695450" y="2378075"/>
            <a:ext cx="150813" cy="168275"/>
          </a:xfrm>
          <a:prstGeom prst="rect">
            <a:avLst/>
          </a:prstGeom>
          <a:solidFill>
            <a:srgbClr val="0000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813" name="Rectangle 381"/>
          <p:cNvSpPr>
            <a:spLocks noChangeArrowheads="1"/>
          </p:cNvSpPr>
          <p:nvPr/>
        </p:nvSpPr>
        <p:spPr bwMode="auto">
          <a:xfrm>
            <a:off x="1695450" y="2378075"/>
            <a:ext cx="150813" cy="1682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814" name="Freeform 382"/>
          <p:cNvSpPr>
            <a:spLocks/>
          </p:cNvSpPr>
          <p:nvPr/>
        </p:nvSpPr>
        <p:spPr bwMode="auto">
          <a:xfrm>
            <a:off x="1228725" y="2376488"/>
            <a:ext cx="153988" cy="171450"/>
          </a:xfrm>
          <a:custGeom>
            <a:avLst/>
            <a:gdLst>
              <a:gd name="T0" fmla="*/ 0 w 290"/>
              <a:gd name="T1" fmla="*/ 0 h 324"/>
              <a:gd name="T2" fmla="*/ 0 w 290"/>
              <a:gd name="T3" fmla="*/ 2147483647 h 324"/>
              <a:gd name="T4" fmla="*/ 2147483647 w 290"/>
              <a:gd name="T5" fmla="*/ 2147483647 h 324"/>
              <a:gd name="T6" fmla="*/ 0 60000 65536"/>
              <a:gd name="T7" fmla="*/ 0 60000 65536"/>
              <a:gd name="T8" fmla="*/ 0 60000 65536"/>
              <a:gd name="T9" fmla="*/ 0 w 290"/>
              <a:gd name="T10" fmla="*/ 0 h 324"/>
              <a:gd name="T11" fmla="*/ 290 w 290"/>
              <a:gd name="T12" fmla="*/ 324 h 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" h="324">
                <a:moveTo>
                  <a:pt x="0" y="0"/>
                </a:moveTo>
                <a:lnTo>
                  <a:pt x="0" y="324"/>
                </a:lnTo>
                <a:lnTo>
                  <a:pt x="290" y="324"/>
                </a:lnTo>
              </a:path>
            </a:pathLst>
          </a:custGeom>
          <a:noFill/>
          <a:ln w="317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15" name="Freeform 383"/>
          <p:cNvSpPr>
            <a:spLocks/>
          </p:cNvSpPr>
          <p:nvPr/>
        </p:nvSpPr>
        <p:spPr bwMode="auto">
          <a:xfrm>
            <a:off x="1228725" y="2376488"/>
            <a:ext cx="153988" cy="171450"/>
          </a:xfrm>
          <a:custGeom>
            <a:avLst/>
            <a:gdLst>
              <a:gd name="T0" fmla="*/ 2147483647 w 290"/>
              <a:gd name="T1" fmla="*/ 2147483647 h 324"/>
              <a:gd name="T2" fmla="*/ 2147483647 w 290"/>
              <a:gd name="T3" fmla="*/ 0 h 324"/>
              <a:gd name="T4" fmla="*/ 0 w 290"/>
              <a:gd name="T5" fmla="*/ 0 h 324"/>
              <a:gd name="T6" fmla="*/ 0 60000 65536"/>
              <a:gd name="T7" fmla="*/ 0 60000 65536"/>
              <a:gd name="T8" fmla="*/ 0 60000 65536"/>
              <a:gd name="T9" fmla="*/ 0 w 290"/>
              <a:gd name="T10" fmla="*/ 0 h 324"/>
              <a:gd name="T11" fmla="*/ 290 w 290"/>
              <a:gd name="T12" fmla="*/ 324 h 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" h="324">
                <a:moveTo>
                  <a:pt x="290" y="324"/>
                </a:moveTo>
                <a:lnTo>
                  <a:pt x="290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3F3F3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16" name="Freeform 384"/>
          <p:cNvSpPr>
            <a:spLocks/>
          </p:cNvSpPr>
          <p:nvPr/>
        </p:nvSpPr>
        <p:spPr bwMode="auto">
          <a:xfrm>
            <a:off x="1693863" y="2376488"/>
            <a:ext cx="153987" cy="171450"/>
          </a:xfrm>
          <a:custGeom>
            <a:avLst/>
            <a:gdLst>
              <a:gd name="T0" fmla="*/ 0 w 291"/>
              <a:gd name="T1" fmla="*/ 0 h 324"/>
              <a:gd name="T2" fmla="*/ 0 w 291"/>
              <a:gd name="T3" fmla="*/ 2147483647 h 324"/>
              <a:gd name="T4" fmla="*/ 2147483647 w 291"/>
              <a:gd name="T5" fmla="*/ 2147483647 h 324"/>
              <a:gd name="T6" fmla="*/ 0 60000 65536"/>
              <a:gd name="T7" fmla="*/ 0 60000 65536"/>
              <a:gd name="T8" fmla="*/ 0 60000 65536"/>
              <a:gd name="T9" fmla="*/ 0 w 291"/>
              <a:gd name="T10" fmla="*/ 0 h 324"/>
              <a:gd name="T11" fmla="*/ 291 w 291"/>
              <a:gd name="T12" fmla="*/ 324 h 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1" h="324">
                <a:moveTo>
                  <a:pt x="0" y="0"/>
                </a:moveTo>
                <a:lnTo>
                  <a:pt x="0" y="324"/>
                </a:lnTo>
                <a:lnTo>
                  <a:pt x="291" y="324"/>
                </a:lnTo>
              </a:path>
            </a:pathLst>
          </a:custGeom>
          <a:noFill/>
          <a:ln w="3175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17" name="Freeform 385"/>
          <p:cNvSpPr>
            <a:spLocks/>
          </p:cNvSpPr>
          <p:nvPr/>
        </p:nvSpPr>
        <p:spPr bwMode="auto">
          <a:xfrm>
            <a:off x="1693863" y="2376488"/>
            <a:ext cx="153987" cy="171450"/>
          </a:xfrm>
          <a:custGeom>
            <a:avLst/>
            <a:gdLst>
              <a:gd name="T0" fmla="*/ 2147483647 w 291"/>
              <a:gd name="T1" fmla="*/ 2147483647 h 324"/>
              <a:gd name="T2" fmla="*/ 2147483647 w 291"/>
              <a:gd name="T3" fmla="*/ 0 h 324"/>
              <a:gd name="T4" fmla="*/ 0 w 291"/>
              <a:gd name="T5" fmla="*/ 0 h 324"/>
              <a:gd name="T6" fmla="*/ 0 60000 65536"/>
              <a:gd name="T7" fmla="*/ 0 60000 65536"/>
              <a:gd name="T8" fmla="*/ 0 60000 65536"/>
              <a:gd name="T9" fmla="*/ 0 w 291"/>
              <a:gd name="T10" fmla="*/ 0 h 324"/>
              <a:gd name="T11" fmla="*/ 291 w 291"/>
              <a:gd name="T12" fmla="*/ 324 h 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1" h="324">
                <a:moveTo>
                  <a:pt x="291" y="324"/>
                </a:moveTo>
                <a:lnTo>
                  <a:pt x="29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3F3F3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18" name="Rectangle 386"/>
          <p:cNvSpPr>
            <a:spLocks noChangeArrowheads="1"/>
          </p:cNvSpPr>
          <p:nvPr/>
        </p:nvSpPr>
        <p:spPr bwMode="auto">
          <a:xfrm>
            <a:off x="1905000" y="2362200"/>
            <a:ext cx="5921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500">
                <a:solidFill>
                  <a:srgbClr val="FF0000"/>
                </a:solidFill>
                <a:latin typeface="Calibri" pitchFamily="34" charset="0"/>
                <a:ea typeface="標楷體" pitchFamily="65" charset="-120"/>
              </a:rPr>
              <a:t>Admin</a:t>
            </a:r>
            <a:endParaRPr kumimoji="0" lang="en-US" altLang="zh-TW" sz="2400">
              <a:latin typeface="Calibri" pitchFamily="34" charset="0"/>
            </a:endParaRPr>
          </a:p>
        </p:txBody>
      </p:sp>
      <p:sp>
        <p:nvSpPr>
          <p:cNvPr id="18819" name="Freeform 387"/>
          <p:cNvSpPr>
            <a:spLocks/>
          </p:cNvSpPr>
          <p:nvPr/>
        </p:nvSpPr>
        <p:spPr bwMode="auto">
          <a:xfrm>
            <a:off x="4705350" y="2246313"/>
            <a:ext cx="644525" cy="84137"/>
          </a:xfrm>
          <a:custGeom>
            <a:avLst/>
            <a:gdLst>
              <a:gd name="T0" fmla="*/ 0 w 1219"/>
              <a:gd name="T1" fmla="*/ 2147483647 h 160"/>
              <a:gd name="T2" fmla="*/ 2147483647 w 1219"/>
              <a:gd name="T3" fmla="*/ 0 h 160"/>
              <a:gd name="T4" fmla="*/ 2147483647 w 1219"/>
              <a:gd name="T5" fmla="*/ 0 h 160"/>
              <a:gd name="T6" fmla="*/ 2147483647 w 1219"/>
              <a:gd name="T7" fmla="*/ 2147483647 h 160"/>
              <a:gd name="T8" fmla="*/ 0 w 1219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9"/>
              <a:gd name="T16" fmla="*/ 0 h 160"/>
              <a:gd name="T17" fmla="*/ 1219 w 1219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9" h="160">
                <a:moveTo>
                  <a:pt x="0" y="160"/>
                </a:moveTo>
                <a:lnTo>
                  <a:pt x="154" y="0"/>
                </a:lnTo>
                <a:lnTo>
                  <a:pt x="1219" y="0"/>
                </a:lnTo>
                <a:lnTo>
                  <a:pt x="1063" y="160"/>
                </a:lnTo>
                <a:lnTo>
                  <a:pt x="0" y="160"/>
                </a:lnTo>
                <a:close/>
              </a:path>
            </a:pathLst>
          </a:custGeom>
          <a:solidFill>
            <a:srgbClr val="BFBFB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20" name="Freeform 388"/>
          <p:cNvSpPr>
            <a:spLocks/>
          </p:cNvSpPr>
          <p:nvPr/>
        </p:nvSpPr>
        <p:spPr bwMode="auto">
          <a:xfrm>
            <a:off x="4705350" y="2246313"/>
            <a:ext cx="644525" cy="84137"/>
          </a:xfrm>
          <a:custGeom>
            <a:avLst/>
            <a:gdLst>
              <a:gd name="T0" fmla="*/ 0 w 1219"/>
              <a:gd name="T1" fmla="*/ 2147483647 h 160"/>
              <a:gd name="T2" fmla="*/ 2147483647 w 1219"/>
              <a:gd name="T3" fmla="*/ 0 h 160"/>
              <a:gd name="T4" fmla="*/ 2147483647 w 1219"/>
              <a:gd name="T5" fmla="*/ 0 h 160"/>
              <a:gd name="T6" fmla="*/ 2147483647 w 1219"/>
              <a:gd name="T7" fmla="*/ 2147483647 h 160"/>
              <a:gd name="T8" fmla="*/ 0 w 1219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9"/>
              <a:gd name="T16" fmla="*/ 0 h 160"/>
              <a:gd name="T17" fmla="*/ 1219 w 1219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9" h="160">
                <a:moveTo>
                  <a:pt x="0" y="160"/>
                </a:moveTo>
                <a:lnTo>
                  <a:pt x="154" y="0"/>
                </a:lnTo>
                <a:lnTo>
                  <a:pt x="1219" y="0"/>
                </a:lnTo>
                <a:lnTo>
                  <a:pt x="1063" y="160"/>
                </a:lnTo>
                <a:lnTo>
                  <a:pt x="0" y="16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21" name="Freeform 389"/>
          <p:cNvSpPr>
            <a:spLocks/>
          </p:cNvSpPr>
          <p:nvPr/>
        </p:nvSpPr>
        <p:spPr bwMode="auto">
          <a:xfrm>
            <a:off x="4700588" y="2246313"/>
            <a:ext cx="354012" cy="84137"/>
          </a:xfrm>
          <a:custGeom>
            <a:avLst/>
            <a:gdLst>
              <a:gd name="T0" fmla="*/ 0 w 667"/>
              <a:gd name="T1" fmla="*/ 2147483647 h 160"/>
              <a:gd name="T2" fmla="*/ 2147483647 w 667"/>
              <a:gd name="T3" fmla="*/ 0 h 160"/>
              <a:gd name="T4" fmla="*/ 2147483647 w 667"/>
              <a:gd name="T5" fmla="*/ 0 h 160"/>
              <a:gd name="T6" fmla="*/ 2147483647 w 667"/>
              <a:gd name="T7" fmla="*/ 2147483647 h 160"/>
              <a:gd name="T8" fmla="*/ 0 w 667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7"/>
              <a:gd name="T16" fmla="*/ 0 h 160"/>
              <a:gd name="T17" fmla="*/ 667 w 667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7" h="160">
                <a:moveTo>
                  <a:pt x="0" y="160"/>
                </a:moveTo>
                <a:lnTo>
                  <a:pt x="153" y="0"/>
                </a:lnTo>
                <a:lnTo>
                  <a:pt x="667" y="0"/>
                </a:lnTo>
                <a:lnTo>
                  <a:pt x="514" y="160"/>
                </a:lnTo>
                <a:lnTo>
                  <a:pt x="0" y="160"/>
                </a:lnTo>
                <a:close/>
              </a:path>
            </a:pathLst>
          </a:custGeom>
          <a:solidFill>
            <a:srgbClr val="999999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22" name="Freeform 390"/>
          <p:cNvSpPr>
            <a:spLocks/>
          </p:cNvSpPr>
          <p:nvPr/>
        </p:nvSpPr>
        <p:spPr bwMode="auto">
          <a:xfrm>
            <a:off x="4700588" y="2246313"/>
            <a:ext cx="354012" cy="84137"/>
          </a:xfrm>
          <a:custGeom>
            <a:avLst/>
            <a:gdLst>
              <a:gd name="T0" fmla="*/ 0 w 667"/>
              <a:gd name="T1" fmla="*/ 2147483647 h 160"/>
              <a:gd name="T2" fmla="*/ 2147483647 w 667"/>
              <a:gd name="T3" fmla="*/ 0 h 160"/>
              <a:gd name="T4" fmla="*/ 2147483647 w 667"/>
              <a:gd name="T5" fmla="*/ 0 h 160"/>
              <a:gd name="T6" fmla="*/ 2147483647 w 667"/>
              <a:gd name="T7" fmla="*/ 2147483647 h 160"/>
              <a:gd name="T8" fmla="*/ 0 w 667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7"/>
              <a:gd name="T16" fmla="*/ 0 h 160"/>
              <a:gd name="T17" fmla="*/ 667 w 667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7" h="160">
                <a:moveTo>
                  <a:pt x="0" y="160"/>
                </a:moveTo>
                <a:lnTo>
                  <a:pt x="153" y="0"/>
                </a:lnTo>
                <a:lnTo>
                  <a:pt x="667" y="0"/>
                </a:lnTo>
                <a:lnTo>
                  <a:pt x="514" y="160"/>
                </a:lnTo>
                <a:lnTo>
                  <a:pt x="0" y="16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23" name="Freeform 391"/>
          <p:cNvSpPr>
            <a:spLocks/>
          </p:cNvSpPr>
          <p:nvPr/>
        </p:nvSpPr>
        <p:spPr bwMode="auto">
          <a:xfrm>
            <a:off x="4699000" y="2246313"/>
            <a:ext cx="358775" cy="84137"/>
          </a:xfrm>
          <a:custGeom>
            <a:avLst/>
            <a:gdLst>
              <a:gd name="T0" fmla="*/ 0 w 676"/>
              <a:gd name="T1" fmla="*/ 2147483647 h 160"/>
              <a:gd name="T2" fmla="*/ 2147483647 w 676"/>
              <a:gd name="T3" fmla="*/ 0 h 160"/>
              <a:gd name="T4" fmla="*/ 2147483647 w 676"/>
              <a:gd name="T5" fmla="*/ 0 h 160"/>
              <a:gd name="T6" fmla="*/ 2147483647 w 676"/>
              <a:gd name="T7" fmla="*/ 2147483647 h 160"/>
              <a:gd name="T8" fmla="*/ 0 w 676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6"/>
              <a:gd name="T16" fmla="*/ 0 h 160"/>
              <a:gd name="T17" fmla="*/ 676 w 676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6" h="160">
                <a:moveTo>
                  <a:pt x="0" y="160"/>
                </a:moveTo>
                <a:lnTo>
                  <a:pt x="155" y="0"/>
                </a:lnTo>
                <a:lnTo>
                  <a:pt x="676" y="0"/>
                </a:lnTo>
                <a:lnTo>
                  <a:pt x="516" y="160"/>
                </a:lnTo>
                <a:lnTo>
                  <a:pt x="0" y="160"/>
                </a:lnTo>
                <a:close/>
              </a:path>
            </a:pathLst>
          </a:custGeom>
          <a:solidFill>
            <a:srgbClr val="BFBFB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24" name="Freeform 392"/>
          <p:cNvSpPr>
            <a:spLocks/>
          </p:cNvSpPr>
          <p:nvPr/>
        </p:nvSpPr>
        <p:spPr bwMode="auto">
          <a:xfrm>
            <a:off x="4699000" y="2246313"/>
            <a:ext cx="358775" cy="84137"/>
          </a:xfrm>
          <a:custGeom>
            <a:avLst/>
            <a:gdLst>
              <a:gd name="T0" fmla="*/ 0 w 676"/>
              <a:gd name="T1" fmla="*/ 2147483647 h 160"/>
              <a:gd name="T2" fmla="*/ 2147483647 w 676"/>
              <a:gd name="T3" fmla="*/ 0 h 160"/>
              <a:gd name="T4" fmla="*/ 2147483647 w 676"/>
              <a:gd name="T5" fmla="*/ 0 h 160"/>
              <a:gd name="T6" fmla="*/ 2147483647 w 676"/>
              <a:gd name="T7" fmla="*/ 2147483647 h 160"/>
              <a:gd name="T8" fmla="*/ 0 w 676"/>
              <a:gd name="T9" fmla="*/ 2147483647 h 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6"/>
              <a:gd name="T16" fmla="*/ 0 h 160"/>
              <a:gd name="T17" fmla="*/ 676 w 676"/>
              <a:gd name="T18" fmla="*/ 160 h 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6" h="160">
                <a:moveTo>
                  <a:pt x="0" y="160"/>
                </a:moveTo>
                <a:lnTo>
                  <a:pt x="155" y="0"/>
                </a:lnTo>
                <a:lnTo>
                  <a:pt x="676" y="0"/>
                </a:lnTo>
                <a:lnTo>
                  <a:pt x="516" y="160"/>
                </a:lnTo>
                <a:lnTo>
                  <a:pt x="0" y="16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25" name="Rectangle 393"/>
          <p:cNvSpPr>
            <a:spLocks noChangeArrowheads="1"/>
          </p:cNvSpPr>
          <p:nvPr/>
        </p:nvSpPr>
        <p:spPr bwMode="auto">
          <a:xfrm>
            <a:off x="4964113" y="2271713"/>
            <a:ext cx="1587" cy="55562"/>
          </a:xfrm>
          <a:prstGeom prst="rect">
            <a:avLst/>
          </a:prstGeom>
          <a:solidFill>
            <a:srgbClr val="666666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826" name="Rectangle 394"/>
          <p:cNvSpPr>
            <a:spLocks noChangeArrowheads="1"/>
          </p:cNvSpPr>
          <p:nvPr/>
        </p:nvSpPr>
        <p:spPr bwMode="auto">
          <a:xfrm>
            <a:off x="4964113" y="2271713"/>
            <a:ext cx="1587" cy="5556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827" name="Rectangle 395"/>
          <p:cNvSpPr>
            <a:spLocks noChangeArrowheads="1"/>
          </p:cNvSpPr>
          <p:nvPr/>
        </p:nvSpPr>
        <p:spPr bwMode="auto">
          <a:xfrm>
            <a:off x="4964113" y="2271713"/>
            <a:ext cx="1587" cy="55562"/>
          </a:xfrm>
          <a:prstGeom prst="rect">
            <a:avLst/>
          </a:prstGeom>
          <a:solidFill>
            <a:srgbClr val="666666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828" name="Rectangle 396"/>
          <p:cNvSpPr>
            <a:spLocks noChangeArrowheads="1"/>
          </p:cNvSpPr>
          <p:nvPr/>
        </p:nvSpPr>
        <p:spPr bwMode="auto">
          <a:xfrm>
            <a:off x="4964113" y="2271713"/>
            <a:ext cx="1587" cy="5556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829" name="Rectangle 397"/>
          <p:cNvSpPr>
            <a:spLocks noChangeArrowheads="1"/>
          </p:cNvSpPr>
          <p:nvPr/>
        </p:nvSpPr>
        <p:spPr bwMode="auto">
          <a:xfrm>
            <a:off x="4903788" y="2271713"/>
            <a:ext cx="3175" cy="55562"/>
          </a:xfrm>
          <a:prstGeom prst="rect">
            <a:avLst/>
          </a:prstGeom>
          <a:solidFill>
            <a:srgbClr val="666666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830" name="Rectangle 398"/>
          <p:cNvSpPr>
            <a:spLocks noChangeArrowheads="1"/>
          </p:cNvSpPr>
          <p:nvPr/>
        </p:nvSpPr>
        <p:spPr bwMode="auto">
          <a:xfrm>
            <a:off x="4903788" y="2271713"/>
            <a:ext cx="3175" cy="5556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831" name="Rectangle 399"/>
          <p:cNvSpPr>
            <a:spLocks noChangeArrowheads="1"/>
          </p:cNvSpPr>
          <p:nvPr/>
        </p:nvSpPr>
        <p:spPr bwMode="auto">
          <a:xfrm>
            <a:off x="4903788" y="2271713"/>
            <a:ext cx="3175" cy="55562"/>
          </a:xfrm>
          <a:prstGeom prst="rect">
            <a:avLst/>
          </a:prstGeom>
          <a:solidFill>
            <a:srgbClr val="666666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832" name="Rectangle 400"/>
          <p:cNvSpPr>
            <a:spLocks noChangeArrowheads="1"/>
          </p:cNvSpPr>
          <p:nvPr/>
        </p:nvSpPr>
        <p:spPr bwMode="auto">
          <a:xfrm>
            <a:off x="4903788" y="2271713"/>
            <a:ext cx="3175" cy="5556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grpSp>
        <p:nvGrpSpPr>
          <p:cNvPr id="18833" name="Group 401"/>
          <p:cNvGrpSpPr>
            <a:grpSpLocks/>
          </p:cNvGrpSpPr>
          <p:nvPr/>
        </p:nvGrpSpPr>
        <p:grpSpPr bwMode="auto">
          <a:xfrm>
            <a:off x="4699000" y="1979613"/>
            <a:ext cx="346075" cy="476250"/>
            <a:chOff x="3234" y="1376"/>
            <a:chExt cx="218" cy="300"/>
          </a:xfrm>
        </p:grpSpPr>
        <p:sp>
          <p:nvSpPr>
            <p:cNvPr id="19265" name="Freeform 402"/>
            <p:cNvSpPr>
              <a:spLocks/>
            </p:cNvSpPr>
            <p:nvPr/>
          </p:nvSpPr>
          <p:spPr bwMode="auto">
            <a:xfrm>
              <a:off x="3234" y="1376"/>
              <a:ext cx="204" cy="300"/>
            </a:xfrm>
            <a:custGeom>
              <a:avLst/>
              <a:gdLst>
                <a:gd name="T0" fmla="*/ 0 w 610"/>
                <a:gd name="T1" fmla="*/ 0 h 900"/>
                <a:gd name="T2" fmla="*/ 0 w 610"/>
                <a:gd name="T3" fmla="*/ 0 h 900"/>
                <a:gd name="T4" fmla="*/ 0 w 610"/>
                <a:gd name="T5" fmla="*/ 0 h 900"/>
                <a:gd name="T6" fmla="*/ 0 w 610"/>
                <a:gd name="T7" fmla="*/ 0 h 900"/>
                <a:gd name="T8" fmla="*/ 0 w 610"/>
                <a:gd name="T9" fmla="*/ 0 h 900"/>
                <a:gd name="T10" fmla="*/ 0 w 610"/>
                <a:gd name="T11" fmla="*/ 0 h 9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0"/>
                <a:gd name="T19" fmla="*/ 0 h 900"/>
                <a:gd name="T20" fmla="*/ 610 w 610"/>
                <a:gd name="T21" fmla="*/ 900 h 9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0" h="900">
                  <a:moveTo>
                    <a:pt x="0" y="900"/>
                  </a:moveTo>
                  <a:lnTo>
                    <a:pt x="155" y="740"/>
                  </a:lnTo>
                  <a:lnTo>
                    <a:pt x="155" y="345"/>
                  </a:lnTo>
                  <a:lnTo>
                    <a:pt x="610" y="0"/>
                  </a:lnTo>
                  <a:lnTo>
                    <a:pt x="0" y="459"/>
                  </a:lnTo>
                  <a:lnTo>
                    <a:pt x="0" y="900"/>
                  </a:lnTo>
                  <a:close/>
                </a:path>
              </a:pathLst>
            </a:custGeom>
            <a:solidFill>
              <a:srgbClr val="7F7F7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66" name="Freeform 403"/>
            <p:cNvSpPr>
              <a:spLocks/>
            </p:cNvSpPr>
            <p:nvPr/>
          </p:nvSpPr>
          <p:spPr bwMode="auto">
            <a:xfrm>
              <a:off x="3234" y="1376"/>
              <a:ext cx="204" cy="300"/>
            </a:xfrm>
            <a:custGeom>
              <a:avLst/>
              <a:gdLst>
                <a:gd name="T0" fmla="*/ 0 w 610"/>
                <a:gd name="T1" fmla="*/ 0 h 900"/>
                <a:gd name="T2" fmla="*/ 0 w 610"/>
                <a:gd name="T3" fmla="*/ 0 h 900"/>
                <a:gd name="T4" fmla="*/ 0 w 610"/>
                <a:gd name="T5" fmla="*/ 0 h 900"/>
                <a:gd name="T6" fmla="*/ 0 w 610"/>
                <a:gd name="T7" fmla="*/ 0 h 900"/>
                <a:gd name="T8" fmla="*/ 0 w 610"/>
                <a:gd name="T9" fmla="*/ 0 h 900"/>
                <a:gd name="T10" fmla="*/ 0 w 610"/>
                <a:gd name="T11" fmla="*/ 0 h 9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0"/>
                <a:gd name="T19" fmla="*/ 0 h 900"/>
                <a:gd name="T20" fmla="*/ 610 w 610"/>
                <a:gd name="T21" fmla="*/ 900 h 9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0" h="900">
                  <a:moveTo>
                    <a:pt x="0" y="900"/>
                  </a:moveTo>
                  <a:lnTo>
                    <a:pt x="155" y="740"/>
                  </a:lnTo>
                  <a:lnTo>
                    <a:pt x="155" y="345"/>
                  </a:lnTo>
                  <a:lnTo>
                    <a:pt x="610" y="0"/>
                  </a:lnTo>
                  <a:lnTo>
                    <a:pt x="0" y="459"/>
                  </a:lnTo>
                  <a:lnTo>
                    <a:pt x="0" y="90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67" name="Rectangle 404"/>
            <p:cNvSpPr>
              <a:spLocks noChangeArrowheads="1"/>
            </p:cNvSpPr>
            <p:nvPr/>
          </p:nvSpPr>
          <p:spPr bwMode="auto">
            <a:xfrm>
              <a:off x="3271" y="1608"/>
              <a:ext cx="115" cy="1"/>
            </a:xfrm>
            <a:prstGeom prst="rect">
              <a:avLst/>
            </a:prstGeom>
            <a:solidFill>
              <a:srgbClr val="666666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268" name="Rectangle 405"/>
            <p:cNvSpPr>
              <a:spLocks noChangeArrowheads="1"/>
            </p:cNvSpPr>
            <p:nvPr/>
          </p:nvSpPr>
          <p:spPr bwMode="auto">
            <a:xfrm>
              <a:off x="3271" y="1608"/>
              <a:ext cx="115" cy="1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269" name="Rectangle 406"/>
            <p:cNvSpPr>
              <a:spLocks noChangeArrowheads="1"/>
            </p:cNvSpPr>
            <p:nvPr/>
          </p:nvSpPr>
          <p:spPr bwMode="auto">
            <a:xfrm>
              <a:off x="3271" y="1608"/>
              <a:ext cx="115" cy="1"/>
            </a:xfrm>
            <a:prstGeom prst="rect">
              <a:avLst/>
            </a:prstGeom>
            <a:solidFill>
              <a:srgbClr val="666666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270" name="Rectangle 407"/>
            <p:cNvSpPr>
              <a:spLocks noChangeArrowheads="1"/>
            </p:cNvSpPr>
            <p:nvPr/>
          </p:nvSpPr>
          <p:spPr bwMode="auto">
            <a:xfrm>
              <a:off x="3271" y="1608"/>
              <a:ext cx="115" cy="1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271" name="Rectangle 408"/>
            <p:cNvSpPr>
              <a:spLocks noChangeArrowheads="1"/>
            </p:cNvSpPr>
            <p:nvPr/>
          </p:nvSpPr>
          <p:spPr bwMode="auto">
            <a:xfrm>
              <a:off x="3357" y="1639"/>
              <a:ext cx="51" cy="3"/>
            </a:xfrm>
            <a:prstGeom prst="rect">
              <a:avLst/>
            </a:prstGeom>
            <a:solidFill>
              <a:srgbClr val="666666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272" name="Rectangle 409"/>
            <p:cNvSpPr>
              <a:spLocks noChangeArrowheads="1"/>
            </p:cNvSpPr>
            <p:nvPr/>
          </p:nvSpPr>
          <p:spPr bwMode="auto">
            <a:xfrm>
              <a:off x="3357" y="1639"/>
              <a:ext cx="51" cy="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273" name="Rectangle 410"/>
            <p:cNvSpPr>
              <a:spLocks noChangeArrowheads="1"/>
            </p:cNvSpPr>
            <p:nvPr/>
          </p:nvSpPr>
          <p:spPr bwMode="auto">
            <a:xfrm>
              <a:off x="3357" y="1639"/>
              <a:ext cx="51" cy="3"/>
            </a:xfrm>
            <a:prstGeom prst="rect">
              <a:avLst/>
            </a:prstGeom>
            <a:solidFill>
              <a:srgbClr val="666666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274" name="Rectangle 411"/>
            <p:cNvSpPr>
              <a:spLocks noChangeArrowheads="1"/>
            </p:cNvSpPr>
            <p:nvPr/>
          </p:nvSpPr>
          <p:spPr bwMode="auto">
            <a:xfrm>
              <a:off x="3357" y="1639"/>
              <a:ext cx="51" cy="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275" name="Freeform 412"/>
            <p:cNvSpPr>
              <a:spLocks/>
            </p:cNvSpPr>
            <p:nvPr/>
          </p:nvSpPr>
          <p:spPr bwMode="auto">
            <a:xfrm>
              <a:off x="3271" y="1592"/>
              <a:ext cx="181" cy="47"/>
            </a:xfrm>
            <a:custGeom>
              <a:avLst/>
              <a:gdLst>
                <a:gd name="T0" fmla="*/ 0 w 541"/>
                <a:gd name="T1" fmla="*/ 0 h 142"/>
                <a:gd name="T2" fmla="*/ 0 w 541"/>
                <a:gd name="T3" fmla="*/ 0 h 142"/>
                <a:gd name="T4" fmla="*/ 0 w 541"/>
                <a:gd name="T5" fmla="*/ 0 h 142"/>
                <a:gd name="T6" fmla="*/ 0 w 541"/>
                <a:gd name="T7" fmla="*/ 0 h 142"/>
                <a:gd name="T8" fmla="*/ 0 w 541"/>
                <a:gd name="T9" fmla="*/ 0 h 142"/>
                <a:gd name="T10" fmla="*/ 0 w 541"/>
                <a:gd name="T11" fmla="*/ 0 h 142"/>
                <a:gd name="T12" fmla="*/ 0 w 541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1"/>
                <a:gd name="T22" fmla="*/ 0 h 142"/>
                <a:gd name="T23" fmla="*/ 541 w 541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1" h="142">
                  <a:moveTo>
                    <a:pt x="0" y="50"/>
                  </a:moveTo>
                  <a:lnTo>
                    <a:pt x="49" y="0"/>
                  </a:lnTo>
                  <a:lnTo>
                    <a:pt x="541" y="0"/>
                  </a:lnTo>
                  <a:lnTo>
                    <a:pt x="406" y="142"/>
                  </a:lnTo>
                  <a:lnTo>
                    <a:pt x="258" y="142"/>
                  </a:lnTo>
                  <a:lnTo>
                    <a:pt x="345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7F7F7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6" name="Freeform 413"/>
            <p:cNvSpPr>
              <a:spLocks/>
            </p:cNvSpPr>
            <p:nvPr/>
          </p:nvSpPr>
          <p:spPr bwMode="auto">
            <a:xfrm>
              <a:off x="3271" y="1592"/>
              <a:ext cx="181" cy="47"/>
            </a:xfrm>
            <a:custGeom>
              <a:avLst/>
              <a:gdLst>
                <a:gd name="T0" fmla="*/ 0 w 541"/>
                <a:gd name="T1" fmla="*/ 0 h 142"/>
                <a:gd name="T2" fmla="*/ 0 w 541"/>
                <a:gd name="T3" fmla="*/ 0 h 142"/>
                <a:gd name="T4" fmla="*/ 0 w 541"/>
                <a:gd name="T5" fmla="*/ 0 h 142"/>
                <a:gd name="T6" fmla="*/ 0 w 541"/>
                <a:gd name="T7" fmla="*/ 0 h 142"/>
                <a:gd name="T8" fmla="*/ 0 w 541"/>
                <a:gd name="T9" fmla="*/ 0 h 142"/>
                <a:gd name="T10" fmla="*/ 0 w 541"/>
                <a:gd name="T11" fmla="*/ 0 h 142"/>
                <a:gd name="T12" fmla="*/ 0 w 541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1"/>
                <a:gd name="T22" fmla="*/ 0 h 142"/>
                <a:gd name="T23" fmla="*/ 541 w 541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1" h="142">
                  <a:moveTo>
                    <a:pt x="0" y="50"/>
                  </a:moveTo>
                  <a:lnTo>
                    <a:pt x="49" y="0"/>
                  </a:lnTo>
                  <a:lnTo>
                    <a:pt x="541" y="0"/>
                  </a:lnTo>
                  <a:lnTo>
                    <a:pt x="406" y="142"/>
                  </a:lnTo>
                  <a:lnTo>
                    <a:pt x="258" y="142"/>
                  </a:lnTo>
                  <a:lnTo>
                    <a:pt x="345" y="50"/>
                  </a:lnTo>
                  <a:lnTo>
                    <a:pt x="0" y="5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77" name="Freeform 414"/>
            <p:cNvSpPr>
              <a:spLocks/>
            </p:cNvSpPr>
            <p:nvPr/>
          </p:nvSpPr>
          <p:spPr bwMode="auto">
            <a:xfrm>
              <a:off x="3271" y="1592"/>
              <a:ext cx="181" cy="47"/>
            </a:xfrm>
            <a:custGeom>
              <a:avLst/>
              <a:gdLst>
                <a:gd name="T0" fmla="*/ 0 w 541"/>
                <a:gd name="T1" fmla="*/ 0 h 142"/>
                <a:gd name="T2" fmla="*/ 0 w 541"/>
                <a:gd name="T3" fmla="*/ 0 h 142"/>
                <a:gd name="T4" fmla="*/ 0 w 541"/>
                <a:gd name="T5" fmla="*/ 0 h 142"/>
                <a:gd name="T6" fmla="*/ 0 w 541"/>
                <a:gd name="T7" fmla="*/ 0 h 142"/>
                <a:gd name="T8" fmla="*/ 0 w 541"/>
                <a:gd name="T9" fmla="*/ 0 h 142"/>
                <a:gd name="T10" fmla="*/ 0 w 541"/>
                <a:gd name="T11" fmla="*/ 0 h 142"/>
                <a:gd name="T12" fmla="*/ 0 w 541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1"/>
                <a:gd name="T22" fmla="*/ 0 h 142"/>
                <a:gd name="T23" fmla="*/ 541 w 541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1" h="142">
                  <a:moveTo>
                    <a:pt x="0" y="50"/>
                  </a:moveTo>
                  <a:lnTo>
                    <a:pt x="49" y="0"/>
                  </a:lnTo>
                  <a:lnTo>
                    <a:pt x="541" y="0"/>
                  </a:lnTo>
                  <a:lnTo>
                    <a:pt x="406" y="142"/>
                  </a:lnTo>
                  <a:lnTo>
                    <a:pt x="258" y="142"/>
                  </a:lnTo>
                  <a:lnTo>
                    <a:pt x="345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7F7F7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78" name="Freeform 415"/>
            <p:cNvSpPr>
              <a:spLocks/>
            </p:cNvSpPr>
            <p:nvPr/>
          </p:nvSpPr>
          <p:spPr bwMode="auto">
            <a:xfrm>
              <a:off x="3271" y="1592"/>
              <a:ext cx="181" cy="47"/>
            </a:xfrm>
            <a:custGeom>
              <a:avLst/>
              <a:gdLst>
                <a:gd name="T0" fmla="*/ 0 w 541"/>
                <a:gd name="T1" fmla="*/ 0 h 142"/>
                <a:gd name="T2" fmla="*/ 0 w 541"/>
                <a:gd name="T3" fmla="*/ 0 h 142"/>
                <a:gd name="T4" fmla="*/ 0 w 541"/>
                <a:gd name="T5" fmla="*/ 0 h 142"/>
                <a:gd name="T6" fmla="*/ 0 w 541"/>
                <a:gd name="T7" fmla="*/ 0 h 142"/>
                <a:gd name="T8" fmla="*/ 0 w 541"/>
                <a:gd name="T9" fmla="*/ 0 h 142"/>
                <a:gd name="T10" fmla="*/ 0 w 541"/>
                <a:gd name="T11" fmla="*/ 0 h 142"/>
                <a:gd name="T12" fmla="*/ 0 w 541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1"/>
                <a:gd name="T22" fmla="*/ 0 h 142"/>
                <a:gd name="T23" fmla="*/ 541 w 541"/>
                <a:gd name="T24" fmla="*/ 142 h 1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1" h="142">
                  <a:moveTo>
                    <a:pt x="0" y="50"/>
                  </a:moveTo>
                  <a:lnTo>
                    <a:pt x="49" y="0"/>
                  </a:lnTo>
                  <a:lnTo>
                    <a:pt x="541" y="0"/>
                  </a:lnTo>
                  <a:lnTo>
                    <a:pt x="406" y="142"/>
                  </a:lnTo>
                  <a:lnTo>
                    <a:pt x="258" y="142"/>
                  </a:lnTo>
                  <a:lnTo>
                    <a:pt x="345" y="50"/>
                  </a:lnTo>
                  <a:lnTo>
                    <a:pt x="0" y="5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79" name="Freeform 416"/>
            <p:cNvSpPr>
              <a:spLocks/>
            </p:cNvSpPr>
            <p:nvPr/>
          </p:nvSpPr>
          <p:spPr bwMode="auto">
            <a:xfrm>
              <a:off x="3374" y="1595"/>
              <a:ext cx="10" cy="9"/>
            </a:xfrm>
            <a:custGeom>
              <a:avLst/>
              <a:gdLst>
                <a:gd name="T0" fmla="*/ 0 w 32"/>
                <a:gd name="T1" fmla="*/ 0 h 27"/>
                <a:gd name="T2" fmla="*/ 0 w 32"/>
                <a:gd name="T3" fmla="*/ 0 h 27"/>
                <a:gd name="T4" fmla="*/ 0 w 32"/>
                <a:gd name="T5" fmla="*/ 0 h 27"/>
                <a:gd name="T6" fmla="*/ 0 w 32"/>
                <a:gd name="T7" fmla="*/ 0 h 27"/>
                <a:gd name="T8" fmla="*/ 0 w 32"/>
                <a:gd name="T9" fmla="*/ 0 h 27"/>
                <a:gd name="T10" fmla="*/ 0 w 32"/>
                <a:gd name="T11" fmla="*/ 0 h 27"/>
                <a:gd name="T12" fmla="*/ 0 w 32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27"/>
                <a:gd name="T23" fmla="*/ 32 w 3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27">
                  <a:moveTo>
                    <a:pt x="31" y="27"/>
                  </a:moveTo>
                  <a:lnTo>
                    <a:pt x="32" y="18"/>
                  </a:lnTo>
                  <a:lnTo>
                    <a:pt x="32" y="9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7" y="2"/>
                  </a:lnTo>
                  <a:lnTo>
                    <a:pt x="0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80" name="Freeform 417"/>
            <p:cNvSpPr>
              <a:spLocks/>
            </p:cNvSpPr>
            <p:nvPr/>
          </p:nvSpPr>
          <p:spPr bwMode="auto">
            <a:xfrm>
              <a:off x="3375" y="1595"/>
              <a:ext cx="9" cy="9"/>
            </a:xfrm>
            <a:custGeom>
              <a:avLst/>
              <a:gdLst>
                <a:gd name="T0" fmla="*/ 0 w 29"/>
                <a:gd name="T1" fmla="*/ 0 h 27"/>
                <a:gd name="T2" fmla="*/ 0 w 29"/>
                <a:gd name="T3" fmla="*/ 0 h 27"/>
                <a:gd name="T4" fmla="*/ 0 w 29"/>
                <a:gd name="T5" fmla="*/ 0 h 27"/>
                <a:gd name="T6" fmla="*/ 0 w 29"/>
                <a:gd name="T7" fmla="*/ 0 h 27"/>
                <a:gd name="T8" fmla="*/ 0 w 29"/>
                <a:gd name="T9" fmla="*/ 0 h 27"/>
                <a:gd name="T10" fmla="*/ 0 w 29"/>
                <a:gd name="T11" fmla="*/ 0 h 27"/>
                <a:gd name="T12" fmla="*/ 0 w 29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7"/>
                <a:gd name="T23" fmla="*/ 29 w 29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7">
                  <a:moveTo>
                    <a:pt x="28" y="27"/>
                  </a:moveTo>
                  <a:lnTo>
                    <a:pt x="29" y="18"/>
                  </a:lnTo>
                  <a:lnTo>
                    <a:pt x="29" y="9"/>
                  </a:lnTo>
                  <a:lnTo>
                    <a:pt x="24" y="3"/>
                  </a:lnTo>
                  <a:lnTo>
                    <a:pt x="15" y="0"/>
                  </a:lnTo>
                  <a:lnTo>
                    <a:pt x="8" y="2"/>
                  </a:lnTo>
                  <a:lnTo>
                    <a:pt x="0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81" name="Freeform 418"/>
            <p:cNvSpPr>
              <a:spLocks/>
            </p:cNvSpPr>
            <p:nvPr/>
          </p:nvSpPr>
          <p:spPr bwMode="auto">
            <a:xfrm>
              <a:off x="3381" y="1599"/>
              <a:ext cx="7" cy="5"/>
            </a:xfrm>
            <a:custGeom>
              <a:avLst/>
              <a:gdLst>
                <a:gd name="T0" fmla="*/ 0 w 22"/>
                <a:gd name="T1" fmla="*/ 0 h 15"/>
                <a:gd name="T2" fmla="*/ 0 w 22"/>
                <a:gd name="T3" fmla="*/ 0 h 15"/>
                <a:gd name="T4" fmla="*/ 0 w 22"/>
                <a:gd name="T5" fmla="*/ 0 h 15"/>
                <a:gd name="T6" fmla="*/ 0 w 22"/>
                <a:gd name="T7" fmla="*/ 0 h 15"/>
                <a:gd name="T8" fmla="*/ 0 w 22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5"/>
                <a:gd name="T17" fmla="*/ 22 w 2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5">
                  <a:moveTo>
                    <a:pt x="0" y="15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14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2" name="Freeform 419"/>
            <p:cNvSpPr>
              <a:spLocks/>
            </p:cNvSpPr>
            <p:nvPr/>
          </p:nvSpPr>
          <p:spPr bwMode="auto">
            <a:xfrm>
              <a:off x="3381" y="1599"/>
              <a:ext cx="7" cy="5"/>
            </a:xfrm>
            <a:custGeom>
              <a:avLst/>
              <a:gdLst>
                <a:gd name="T0" fmla="*/ 0 w 22"/>
                <a:gd name="T1" fmla="*/ 0 h 15"/>
                <a:gd name="T2" fmla="*/ 0 w 22"/>
                <a:gd name="T3" fmla="*/ 0 h 15"/>
                <a:gd name="T4" fmla="*/ 0 w 22"/>
                <a:gd name="T5" fmla="*/ 0 h 15"/>
                <a:gd name="T6" fmla="*/ 0 w 22"/>
                <a:gd name="T7" fmla="*/ 0 h 15"/>
                <a:gd name="T8" fmla="*/ 0 w 22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5"/>
                <a:gd name="T17" fmla="*/ 22 w 2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5">
                  <a:moveTo>
                    <a:pt x="0" y="15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14" y="15"/>
                  </a:lnTo>
                  <a:lnTo>
                    <a:pt x="0" y="1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83" name="Freeform 420"/>
            <p:cNvSpPr>
              <a:spLocks/>
            </p:cNvSpPr>
            <p:nvPr/>
          </p:nvSpPr>
          <p:spPr bwMode="auto">
            <a:xfrm>
              <a:off x="3381" y="1599"/>
              <a:ext cx="7" cy="5"/>
            </a:xfrm>
            <a:custGeom>
              <a:avLst/>
              <a:gdLst>
                <a:gd name="T0" fmla="*/ 0 w 22"/>
                <a:gd name="T1" fmla="*/ 0 h 15"/>
                <a:gd name="T2" fmla="*/ 0 w 22"/>
                <a:gd name="T3" fmla="*/ 0 h 15"/>
                <a:gd name="T4" fmla="*/ 0 w 22"/>
                <a:gd name="T5" fmla="*/ 0 h 15"/>
                <a:gd name="T6" fmla="*/ 0 w 22"/>
                <a:gd name="T7" fmla="*/ 0 h 15"/>
                <a:gd name="T8" fmla="*/ 0 w 22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5"/>
                <a:gd name="T17" fmla="*/ 22 w 2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5">
                  <a:moveTo>
                    <a:pt x="0" y="15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14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4" name="Freeform 421"/>
            <p:cNvSpPr>
              <a:spLocks/>
            </p:cNvSpPr>
            <p:nvPr/>
          </p:nvSpPr>
          <p:spPr bwMode="auto">
            <a:xfrm>
              <a:off x="3381" y="1599"/>
              <a:ext cx="7" cy="5"/>
            </a:xfrm>
            <a:custGeom>
              <a:avLst/>
              <a:gdLst>
                <a:gd name="T0" fmla="*/ 0 w 22"/>
                <a:gd name="T1" fmla="*/ 0 h 15"/>
                <a:gd name="T2" fmla="*/ 0 w 22"/>
                <a:gd name="T3" fmla="*/ 0 h 15"/>
                <a:gd name="T4" fmla="*/ 0 w 22"/>
                <a:gd name="T5" fmla="*/ 0 h 15"/>
                <a:gd name="T6" fmla="*/ 0 w 22"/>
                <a:gd name="T7" fmla="*/ 0 h 15"/>
                <a:gd name="T8" fmla="*/ 0 w 22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5"/>
                <a:gd name="T17" fmla="*/ 22 w 22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5">
                  <a:moveTo>
                    <a:pt x="0" y="15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14" y="15"/>
                  </a:lnTo>
                  <a:lnTo>
                    <a:pt x="0" y="1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85" name="Freeform 422"/>
            <p:cNvSpPr>
              <a:spLocks/>
            </p:cNvSpPr>
            <p:nvPr/>
          </p:nvSpPr>
          <p:spPr bwMode="auto">
            <a:xfrm>
              <a:off x="3385" y="1599"/>
              <a:ext cx="3" cy="5"/>
            </a:xfrm>
            <a:custGeom>
              <a:avLst/>
              <a:gdLst>
                <a:gd name="T0" fmla="*/ 0 w 8"/>
                <a:gd name="T1" fmla="*/ 0 h 15"/>
                <a:gd name="T2" fmla="*/ 0 w 8"/>
                <a:gd name="T3" fmla="*/ 0 h 15"/>
                <a:gd name="T4" fmla="*/ 0 w 8"/>
                <a:gd name="T5" fmla="*/ 0 h 15"/>
                <a:gd name="T6" fmla="*/ 0 w 8"/>
                <a:gd name="T7" fmla="*/ 0 h 15"/>
                <a:gd name="T8" fmla="*/ 0 w 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5"/>
                <a:gd name="T17" fmla="*/ 8 w 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5">
                  <a:moveTo>
                    <a:pt x="0" y="15"/>
                  </a:moveTo>
                  <a:lnTo>
                    <a:pt x="8" y="11"/>
                  </a:lnTo>
                  <a:lnTo>
                    <a:pt x="8" y="0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6" name="Freeform 423"/>
            <p:cNvSpPr>
              <a:spLocks/>
            </p:cNvSpPr>
            <p:nvPr/>
          </p:nvSpPr>
          <p:spPr bwMode="auto">
            <a:xfrm>
              <a:off x="3385" y="1599"/>
              <a:ext cx="3" cy="5"/>
            </a:xfrm>
            <a:custGeom>
              <a:avLst/>
              <a:gdLst>
                <a:gd name="T0" fmla="*/ 0 w 8"/>
                <a:gd name="T1" fmla="*/ 0 h 15"/>
                <a:gd name="T2" fmla="*/ 0 w 8"/>
                <a:gd name="T3" fmla="*/ 0 h 15"/>
                <a:gd name="T4" fmla="*/ 0 w 8"/>
                <a:gd name="T5" fmla="*/ 0 h 15"/>
                <a:gd name="T6" fmla="*/ 0 w 8"/>
                <a:gd name="T7" fmla="*/ 0 h 15"/>
                <a:gd name="T8" fmla="*/ 0 w 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5"/>
                <a:gd name="T17" fmla="*/ 8 w 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5">
                  <a:moveTo>
                    <a:pt x="0" y="15"/>
                  </a:moveTo>
                  <a:lnTo>
                    <a:pt x="8" y="11"/>
                  </a:lnTo>
                  <a:lnTo>
                    <a:pt x="8" y="0"/>
                  </a:lnTo>
                  <a:lnTo>
                    <a:pt x="0" y="11"/>
                  </a:lnTo>
                  <a:lnTo>
                    <a:pt x="0" y="1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87" name="Freeform 424"/>
            <p:cNvSpPr>
              <a:spLocks/>
            </p:cNvSpPr>
            <p:nvPr/>
          </p:nvSpPr>
          <p:spPr bwMode="auto">
            <a:xfrm>
              <a:off x="3385" y="1599"/>
              <a:ext cx="3" cy="5"/>
            </a:xfrm>
            <a:custGeom>
              <a:avLst/>
              <a:gdLst>
                <a:gd name="T0" fmla="*/ 0 w 8"/>
                <a:gd name="T1" fmla="*/ 0 h 15"/>
                <a:gd name="T2" fmla="*/ 0 w 8"/>
                <a:gd name="T3" fmla="*/ 0 h 15"/>
                <a:gd name="T4" fmla="*/ 0 w 8"/>
                <a:gd name="T5" fmla="*/ 0 h 15"/>
                <a:gd name="T6" fmla="*/ 0 w 8"/>
                <a:gd name="T7" fmla="*/ 0 h 15"/>
                <a:gd name="T8" fmla="*/ 0 w 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5"/>
                <a:gd name="T17" fmla="*/ 8 w 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5">
                  <a:moveTo>
                    <a:pt x="0" y="15"/>
                  </a:moveTo>
                  <a:lnTo>
                    <a:pt x="8" y="11"/>
                  </a:lnTo>
                  <a:lnTo>
                    <a:pt x="8" y="0"/>
                  </a:lnTo>
                  <a:lnTo>
                    <a:pt x="0" y="1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88" name="Freeform 425"/>
            <p:cNvSpPr>
              <a:spLocks/>
            </p:cNvSpPr>
            <p:nvPr/>
          </p:nvSpPr>
          <p:spPr bwMode="auto">
            <a:xfrm>
              <a:off x="3385" y="1599"/>
              <a:ext cx="3" cy="5"/>
            </a:xfrm>
            <a:custGeom>
              <a:avLst/>
              <a:gdLst>
                <a:gd name="T0" fmla="*/ 0 w 8"/>
                <a:gd name="T1" fmla="*/ 0 h 15"/>
                <a:gd name="T2" fmla="*/ 0 w 8"/>
                <a:gd name="T3" fmla="*/ 0 h 15"/>
                <a:gd name="T4" fmla="*/ 0 w 8"/>
                <a:gd name="T5" fmla="*/ 0 h 15"/>
                <a:gd name="T6" fmla="*/ 0 w 8"/>
                <a:gd name="T7" fmla="*/ 0 h 15"/>
                <a:gd name="T8" fmla="*/ 0 w 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5"/>
                <a:gd name="T17" fmla="*/ 8 w 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5">
                  <a:moveTo>
                    <a:pt x="0" y="15"/>
                  </a:moveTo>
                  <a:lnTo>
                    <a:pt x="8" y="11"/>
                  </a:lnTo>
                  <a:lnTo>
                    <a:pt x="8" y="0"/>
                  </a:lnTo>
                  <a:lnTo>
                    <a:pt x="0" y="11"/>
                  </a:lnTo>
                  <a:lnTo>
                    <a:pt x="0" y="1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89" name="Freeform 426"/>
            <p:cNvSpPr>
              <a:spLocks/>
            </p:cNvSpPr>
            <p:nvPr/>
          </p:nvSpPr>
          <p:spPr bwMode="auto">
            <a:xfrm>
              <a:off x="3381" y="1604"/>
              <a:ext cx="4" cy="1"/>
            </a:xfrm>
            <a:custGeom>
              <a:avLst/>
              <a:gdLst>
                <a:gd name="T0" fmla="*/ 0 w 14"/>
                <a:gd name="T1" fmla="*/ 0 h 1"/>
                <a:gd name="T2" fmla="*/ 0 w 14"/>
                <a:gd name="T3" fmla="*/ 0 h 1"/>
                <a:gd name="T4" fmla="*/ 0 w 14"/>
                <a:gd name="T5" fmla="*/ 0 h 1"/>
                <a:gd name="T6" fmla="*/ 0 60000 65536"/>
                <a:gd name="T7" fmla="*/ 0 60000 65536"/>
                <a:gd name="T8" fmla="*/ 0 60000 65536"/>
                <a:gd name="T9" fmla="*/ 0 w 14"/>
                <a:gd name="T10" fmla="*/ 0 h 1"/>
                <a:gd name="T11" fmla="*/ 14 w 1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">
                  <a:moveTo>
                    <a:pt x="0" y="0"/>
                  </a:move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0" name="Freeform 427"/>
            <p:cNvSpPr>
              <a:spLocks/>
            </p:cNvSpPr>
            <p:nvPr/>
          </p:nvSpPr>
          <p:spPr bwMode="auto">
            <a:xfrm>
              <a:off x="3381" y="1604"/>
              <a:ext cx="4" cy="1"/>
            </a:xfrm>
            <a:custGeom>
              <a:avLst/>
              <a:gdLst>
                <a:gd name="T0" fmla="*/ 0 w 14"/>
                <a:gd name="T1" fmla="*/ 0 h 1"/>
                <a:gd name="T2" fmla="*/ 0 w 14"/>
                <a:gd name="T3" fmla="*/ 0 h 1"/>
                <a:gd name="T4" fmla="*/ 0 w 14"/>
                <a:gd name="T5" fmla="*/ 0 h 1"/>
                <a:gd name="T6" fmla="*/ 0 60000 65536"/>
                <a:gd name="T7" fmla="*/ 0 60000 65536"/>
                <a:gd name="T8" fmla="*/ 0 60000 65536"/>
                <a:gd name="T9" fmla="*/ 0 w 14"/>
                <a:gd name="T10" fmla="*/ 0 h 1"/>
                <a:gd name="T11" fmla="*/ 14 w 1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">
                  <a:moveTo>
                    <a:pt x="0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91" name="Freeform 428"/>
            <p:cNvSpPr>
              <a:spLocks/>
            </p:cNvSpPr>
            <p:nvPr/>
          </p:nvSpPr>
          <p:spPr bwMode="auto">
            <a:xfrm>
              <a:off x="3381" y="1604"/>
              <a:ext cx="4" cy="1"/>
            </a:xfrm>
            <a:custGeom>
              <a:avLst/>
              <a:gdLst>
                <a:gd name="T0" fmla="*/ 0 w 14"/>
                <a:gd name="T1" fmla="*/ 0 h 1"/>
                <a:gd name="T2" fmla="*/ 0 w 14"/>
                <a:gd name="T3" fmla="*/ 0 h 1"/>
                <a:gd name="T4" fmla="*/ 0 w 14"/>
                <a:gd name="T5" fmla="*/ 0 h 1"/>
                <a:gd name="T6" fmla="*/ 0 60000 65536"/>
                <a:gd name="T7" fmla="*/ 0 60000 65536"/>
                <a:gd name="T8" fmla="*/ 0 60000 65536"/>
                <a:gd name="T9" fmla="*/ 0 w 14"/>
                <a:gd name="T10" fmla="*/ 0 h 1"/>
                <a:gd name="T11" fmla="*/ 14 w 1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">
                  <a:moveTo>
                    <a:pt x="0" y="0"/>
                  </a:move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2" name="Freeform 429"/>
            <p:cNvSpPr>
              <a:spLocks/>
            </p:cNvSpPr>
            <p:nvPr/>
          </p:nvSpPr>
          <p:spPr bwMode="auto">
            <a:xfrm>
              <a:off x="3381" y="1604"/>
              <a:ext cx="4" cy="1"/>
            </a:xfrm>
            <a:custGeom>
              <a:avLst/>
              <a:gdLst>
                <a:gd name="T0" fmla="*/ 0 w 14"/>
                <a:gd name="T1" fmla="*/ 0 h 1"/>
                <a:gd name="T2" fmla="*/ 0 w 14"/>
                <a:gd name="T3" fmla="*/ 0 h 1"/>
                <a:gd name="T4" fmla="*/ 0 w 14"/>
                <a:gd name="T5" fmla="*/ 0 h 1"/>
                <a:gd name="T6" fmla="*/ 0 60000 65536"/>
                <a:gd name="T7" fmla="*/ 0 60000 65536"/>
                <a:gd name="T8" fmla="*/ 0 60000 65536"/>
                <a:gd name="T9" fmla="*/ 0 w 14"/>
                <a:gd name="T10" fmla="*/ 0 h 1"/>
                <a:gd name="T11" fmla="*/ 14 w 1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">
                  <a:moveTo>
                    <a:pt x="0" y="0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93" name="Freeform 430"/>
            <p:cNvSpPr>
              <a:spLocks/>
            </p:cNvSpPr>
            <p:nvPr/>
          </p:nvSpPr>
          <p:spPr bwMode="auto">
            <a:xfrm>
              <a:off x="3365" y="1606"/>
              <a:ext cx="35" cy="6"/>
            </a:xfrm>
            <a:custGeom>
              <a:avLst/>
              <a:gdLst>
                <a:gd name="T0" fmla="*/ 0 w 105"/>
                <a:gd name="T1" fmla="*/ 0 h 19"/>
                <a:gd name="T2" fmla="*/ 0 w 105"/>
                <a:gd name="T3" fmla="*/ 0 h 19"/>
                <a:gd name="T4" fmla="*/ 0 w 105"/>
                <a:gd name="T5" fmla="*/ 0 h 19"/>
                <a:gd name="T6" fmla="*/ 0 w 105"/>
                <a:gd name="T7" fmla="*/ 0 h 19"/>
                <a:gd name="T8" fmla="*/ 0 w 10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9"/>
                <a:gd name="T17" fmla="*/ 105 w 10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9">
                  <a:moveTo>
                    <a:pt x="0" y="19"/>
                  </a:moveTo>
                  <a:lnTo>
                    <a:pt x="17" y="0"/>
                  </a:lnTo>
                  <a:lnTo>
                    <a:pt x="105" y="0"/>
                  </a:lnTo>
                  <a:lnTo>
                    <a:pt x="86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4" name="Freeform 431"/>
            <p:cNvSpPr>
              <a:spLocks/>
            </p:cNvSpPr>
            <p:nvPr/>
          </p:nvSpPr>
          <p:spPr bwMode="auto">
            <a:xfrm>
              <a:off x="3365" y="1606"/>
              <a:ext cx="35" cy="6"/>
            </a:xfrm>
            <a:custGeom>
              <a:avLst/>
              <a:gdLst>
                <a:gd name="T0" fmla="*/ 0 w 105"/>
                <a:gd name="T1" fmla="*/ 0 h 19"/>
                <a:gd name="T2" fmla="*/ 0 w 105"/>
                <a:gd name="T3" fmla="*/ 0 h 19"/>
                <a:gd name="T4" fmla="*/ 0 w 105"/>
                <a:gd name="T5" fmla="*/ 0 h 19"/>
                <a:gd name="T6" fmla="*/ 0 w 105"/>
                <a:gd name="T7" fmla="*/ 0 h 19"/>
                <a:gd name="T8" fmla="*/ 0 w 10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9"/>
                <a:gd name="T17" fmla="*/ 105 w 10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9">
                  <a:moveTo>
                    <a:pt x="0" y="19"/>
                  </a:moveTo>
                  <a:lnTo>
                    <a:pt x="17" y="0"/>
                  </a:lnTo>
                  <a:lnTo>
                    <a:pt x="105" y="0"/>
                  </a:lnTo>
                  <a:lnTo>
                    <a:pt x="86" y="19"/>
                  </a:lnTo>
                  <a:lnTo>
                    <a:pt x="0" y="1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95" name="Freeform 432"/>
            <p:cNvSpPr>
              <a:spLocks/>
            </p:cNvSpPr>
            <p:nvPr/>
          </p:nvSpPr>
          <p:spPr bwMode="auto">
            <a:xfrm>
              <a:off x="3365" y="1606"/>
              <a:ext cx="35" cy="6"/>
            </a:xfrm>
            <a:custGeom>
              <a:avLst/>
              <a:gdLst>
                <a:gd name="T0" fmla="*/ 0 w 105"/>
                <a:gd name="T1" fmla="*/ 0 h 19"/>
                <a:gd name="T2" fmla="*/ 0 w 105"/>
                <a:gd name="T3" fmla="*/ 0 h 19"/>
                <a:gd name="T4" fmla="*/ 0 w 105"/>
                <a:gd name="T5" fmla="*/ 0 h 19"/>
                <a:gd name="T6" fmla="*/ 0 w 105"/>
                <a:gd name="T7" fmla="*/ 0 h 19"/>
                <a:gd name="T8" fmla="*/ 0 w 10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9"/>
                <a:gd name="T17" fmla="*/ 105 w 10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9">
                  <a:moveTo>
                    <a:pt x="0" y="19"/>
                  </a:moveTo>
                  <a:lnTo>
                    <a:pt x="17" y="0"/>
                  </a:lnTo>
                  <a:lnTo>
                    <a:pt x="105" y="0"/>
                  </a:lnTo>
                  <a:lnTo>
                    <a:pt x="86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96" name="Freeform 433"/>
            <p:cNvSpPr>
              <a:spLocks/>
            </p:cNvSpPr>
            <p:nvPr/>
          </p:nvSpPr>
          <p:spPr bwMode="auto">
            <a:xfrm>
              <a:off x="3365" y="1606"/>
              <a:ext cx="35" cy="6"/>
            </a:xfrm>
            <a:custGeom>
              <a:avLst/>
              <a:gdLst>
                <a:gd name="T0" fmla="*/ 0 w 105"/>
                <a:gd name="T1" fmla="*/ 0 h 19"/>
                <a:gd name="T2" fmla="*/ 0 w 105"/>
                <a:gd name="T3" fmla="*/ 0 h 19"/>
                <a:gd name="T4" fmla="*/ 0 w 105"/>
                <a:gd name="T5" fmla="*/ 0 h 19"/>
                <a:gd name="T6" fmla="*/ 0 w 105"/>
                <a:gd name="T7" fmla="*/ 0 h 19"/>
                <a:gd name="T8" fmla="*/ 0 w 105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9"/>
                <a:gd name="T17" fmla="*/ 105 w 10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9">
                  <a:moveTo>
                    <a:pt x="0" y="19"/>
                  </a:moveTo>
                  <a:lnTo>
                    <a:pt x="17" y="0"/>
                  </a:lnTo>
                  <a:lnTo>
                    <a:pt x="105" y="0"/>
                  </a:lnTo>
                  <a:lnTo>
                    <a:pt x="86" y="19"/>
                  </a:lnTo>
                  <a:lnTo>
                    <a:pt x="0" y="1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97" name="Rectangle 434"/>
            <p:cNvSpPr>
              <a:spLocks noChangeArrowheads="1"/>
            </p:cNvSpPr>
            <p:nvPr/>
          </p:nvSpPr>
          <p:spPr bwMode="auto">
            <a:xfrm>
              <a:off x="3365" y="1612"/>
              <a:ext cx="28" cy="24"/>
            </a:xfrm>
            <a:prstGeom prst="rect">
              <a:avLst/>
            </a:prstGeom>
            <a:solidFill>
              <a:srgbClr val="B2B2B2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298" name="Rectangle 435"/>
            <p:cNvSpPr>
              <a:spLocks noChangeArrowheads="1"/>
            </p:cNvSpPr>
            <p:nvPr/>
          </p:nvSpPr>
          <p:spPr bwMode="auto">
            <a:xfrm>
              <a:off x="3365" y="1612"/>
              <a:ext cx="28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299" name="Rectangle 436"/>
            <p:cNvSpPr>
              <a:spLocks noChangeArrowheads="1"/>
            </p:cNvSpPr>
            <p:nvPr/>
          </p:nvSpPr>
          <p:spPr bwMode="auto">
            <a:xfrm>
              <a:off x="3365" y="1612"/>
              <a:ext cx="28" cy="24"/>
            </a:xfrm>
            <a:prstGeom prst="rect">
              <a:avLst/>
            </a:prstGeom>
            <a:solidFill>
              <a:srgbClr val="B2B2B2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300" name="Rectangle 437"/>
            <p:cNvSpPr>
              <a:spLocks noChangeArrowheads="1"/>
            </p:cNvSpPr>
            <p:nvPr/>
          </p:nvSpPr>
          <p:spPr bwMode="auto">
            <a:xfrm>
              <a:off x="3365" y="1612"/>
              <a:ext cx="28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301" name="Freeform 438"/>
            <p:cNvSpPr>
              <a:spLocks/>
            </p:cNvSpPr>
            <p:nvPr/>
          </p:nvSpPr>
          <p:spPr bwMode="auto">
            <a:xfrm>
              <a:off x="3393" y="1606"/>
              <a:ext cx="7" cy="30"/>
            </a:xfrm>
            <a:custGeom>
              <a:avLst/>
              <a:gdLst>
                <a:gd name="T0" fmla="*/ 0 w 19"/>
                <a:gd name="T1" fmla="*/ 0 h 91"/>
                <a:gd name="T2" fmla="*/ 0 w 19"/>
                <a:gd name="T3" fmla="*/ 0 h 91"/>
                <a:gd name="T4" fmla="*/ 0 w 19"/>
                <a:gd name="T5" fmla="*/ 0 h 91"/>
                <a:gd name="T6" fmla="*/ 0 w 19"/>
                <a:gd name="T7" fmla="*/ 0 h 91"/>
                <a:gd name="T8" fmla="*/ 0 w 1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91"/>
                <a:gd name="T17" fmla="*/ 19 w 1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91">
                  <a:moveTo>
                    <a:pt x="0" y="91"/>
                  </a:moveTo>
                  <a:lnTo>
                    <a:pt x="19" y="74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4C4C4C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2" name="Freeform 439"/>
            <p:cNvSpPr>
              <a:spLocks/>
            </p:cNvSpPr>
            <p:nvPr/>
          </p:nvSpPr>
          <p:spPr bwMode="auto">
            <a:xfrm>
              <a:off x="3393" y="1606"/>
              <a:ext cx="7" cy="30"/>
            </a:xfrm>
            <a:custGeom>
              <a:avLst/>
              <a:gdLst>
                <a:gd name="T0" fmla="*/ 0 w 19"/>
                <a:gd name="T1" fmla="*/ 0 h 91"/>
                <a:gd name="T2" fmla="*/ 0 w 19"/>
                <a:gd name="T3" fmla="*/ 0 h 91"/>
                <a:gd name="T4" fmla="*/ 0 w 19"/>
                <a:gd name="T5" fmla="*/ 0 h 91"/>
                <a:gd name="T6" fmla="*/ 0 w 19"/>
                <a:gd name="T7" fmla="*/ 0 h 91"/>
                <a:gd name="T8" fmla="*/ 0 w 1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91"/>
                <a:gd name="T17" fmla="*/ 19 w 1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91">
                  <a:moveTo>
                    <a:pt x="0" y="91"/>
                  </a:moveTo>
                  <a:lnTo>
                    <a:pt x="19" y="74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9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03" name="Freeform 440"/>
            <p:cNvSpPr>
              <a:spLocks/>
            </p:cNvSpPr>
            <p:nvPr/>
          </p:nvSpPr>
          <p:spPr bwMode="auto">
            <a:xfrm>
              <a:off x="3393" y="1606"/>
              <a:ext cx="7" cy="30"/>
            </a:xfrm>
            <a:custGeom>
              <a:avLst/>
              <a:gdLst>
                <a:gd name="T0" fmla="*/ 0 w 19"/>
                <a:gd name="T1" fmla="*/ 0 h 91"/>
                <a:gd name="T2" fmla="*/ 0 w 19"/>
                <a:gd name="T3" fmla="*/ 0 h 91"/>
                <a:gd name="T4" fmla="*/ 0 w 19"/>
                <a:gd name="T5" fmla="*/ 0 h 91"/>
                <a:gd name="T6" fmla="*/ 0 w 19"/>
                <a:gd name="T7" fmla="*/ 0 h 91"/>
                <a:gd name="T8" fmla="*/ 0 w 1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91"/>
                <a:gd name="T17" fmla="*/ 19 w 1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91">
                  <a:moveTo>
                    <a:pt x="0" y="91"/>
                  </a:moveTo>
                  <a:lnTo>
                    <a:pt x="19" y="74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4C4C4C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4" name="Freeform 441"/>
            <p:cNvSpPr>
              <a:spLocks/>
            </p:cNvSpPr>
            <p:nvPr/>
          </p:nvSpPr>
          <p:spPr bwMode="auto">
            <a:xfrm>
              <a:off x="3393" y="1606"/>
              <a:ext cx="7" cy="30"/>
            </a:xfrm>
            <a:custGeom>
              <a:avLst/>
              <a:gdLst>
                <a:gd name="T0" fmla="*/ 0 w 19"/>
                <a:gd name="T1" fmla="*/ 0 h 91"/>
                <a:gd name="T2" fmla="*/ 0 w 19"/>
                <a:gd name="T3" fmla="*/ 0 h 91"/>
                <a:gd name="T4" fmla="*/ 0 w 19"/>
                <a:gd name="T5" fmla="*/ 0 h 91"/>
                <a:gd name="T6" fmla="*/ 0 w 19"/>
                <a:gd name="T7" fmla="*/ 0 h 91"/>
                <a:gd name="T8" fmla="*/ 0 w 1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91"/>
                <a:gd name="T17" fmla="*/ 19 w 1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91">
                  <a:moveTo>
                    <a:pt x="0" y="91"/>
                  </a:moveTo>
                  <a:lnTo>
                    <a:pt x="19" y="74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0" y="9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05" name="Line 442"/>
            <p:cNvSpPr>
              <a:spLocks noChangeShapeType="1"/>
            </p:cNvSpPr>
            <p:nvPr/>
          </p:nvSpPr>
          <p:spPr bwMode="auto">
            <a:xfrm>
              <a:off x="3365" y="1630"/>
              <a:ext cx="28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06" name="Rectangle 443"/>
            <p:cNvSpPr>
              <a:spLocks noChangeArrowheads="1"/>
            </p:cNvSpPr>
            <p:nvPr/>
          </p:nvSpPr>
          <p:spPr bwMode="auto">
            <a:xfrm>
              <a:off x="3365" y="1612"/>
              <a:ext cx="28" cy="24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307" name="Line 444"/>
            <p:cNvSpPr>
              <a:spLocks noChangeShapeType="1"/>
            </p:cNvSpPr>
            <p:nvPr/>
          </p:nvSpPr>
          <p:spPr bwMode="auto">
            <a:xfrm>
              <a:off x="3365" y="1630"/>
              <a:ext cx="27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08" name="Freeform 445"/>
            <p:cNvSpPr>
              <a:spLocks/>
            </p:cNvSpPr>
            <p:nvPr/>
          </p:nvSpPr>
          <p:spPr bwMode="auto">
            <a:xfrm>
              <a:off x="3393" y="1609"/>
              <a:ext cx="17" cy="14"/>
            </a:xfrm>
            <a:custGeom>
              <a:avLst/>
              <a:gdLst>
                <a:gd name="T0" fmla="*/ 0 w 49"/>
                <a:gd name="T1" fmla="*/ 0 h 40"/>
                <a:gd name="T2" fmla="*/ 0 w 49"/>
                <a:gd name="T3" fmla="*/ 0 h 40"/>
                <a:gd name="T4" fmla="*/ 0 w 49"/>
                <a:gd name="T5" fmla="*/ 0 h 40"/>
                <a:gd name="T6" fmla="*/ 0 w 49"/>
                <a:gd name="T7" fmla="*/ 0 h 40"/>
                <a:gd name="T8" fmla="*/ 0 w 4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0"/>
                <a:gd name="T17" fmla="*/ 49 w 4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0">
                  <a:moveTo>
                    <a:pt x="0" y="40"/>
                  </a:moveTo>
                  <a:lnTo>
                    <a:pt x="19" y="21"/>
                  </a:lnTo>
                  <a:lnTo>
                    <a:pt x="49" y="0"/>
                  </a:lnTo>
                  <a:lnTo>
                    <a:pt x="32" y="2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09" name="Freeform 446"/>
            <p:cNvSpPr>
              <a:spLocks/>
            </p:cNvSpPr>
            <p:nvPr/>
          </p:nvSpPr>
          <p:spPr bwMode="auto">
            <a:xfrm>
              <a:off x="3393" y="1609"/>
              <a:ext cx="17" cy="14"/>
            </a:xfrm>
            <a:custGeom>
              <a:avLst/>
              <a:gdLst>
                <a:gd name="T0" fmla="*/ 0 w 49"/>
                <a:gd name="T1" fmla="*/ 0 h 40"/>
                <a:gd name="T2" fmla="*/ 0 w 49"/>
                <a:gd name="T3" fmla="*/ 0 h 40"/>
                <a:gd name="T4" fmla="*/ 0 w 49"/>
                <a:gd name="T5" fmla="*/ 0 h 40"/>
                <a:gd name="T6" fmla="*/ 0 w 49"/>
                <a:gd name="T7" fmla="*/ 0 h 40"/>
                <a:gd name="T8" fmla="*/ 0 w 4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0"/>
                <a:gd name="T17" fmla="*/ 49 w 4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0">
                  <a:moveTo>
                    <a:pt x="0" y="40"/>
                  </a:moveTo>
                  <a:lnTo>
                    <a:pt x="19" y="21"/>
                  </a:lnTo>
                  <a:lnTo>
                    <a:pt x="49" y="0"/>
                  </a:lnTo>
                  <a:lnTo>
                    <a:pt x="32" y="21"/>
                  </a:lnTo>
                  <a:lnTo>
                    <a:pt x="0" y="4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10" name="Freeform 447"/>
            <p:cNvSpPr>
              <a:spLocks/>
            </p:cNvSpPr>
            <p:nvPr/>
          </p:nvSpPr>
          <p:spPr bwMode="auto">
            <a:xfrm>
              <a:off x="3393" y="1609"/>
              <a:ext cx="17" cy="14"/>
            </a:xfrm>
            <a:custGeom>
              <a:avLst/>
              <a:gdLst>
                <a:gd name="T0" fmla="*/ 0 w 49"/>
                <a:gd name="T1" fmla="*/ 0 h 40"/>
                <a:gd name="T2" fmla="*/ 0 w 49"/>
                <a:gd name="T3" fmla="*/ 0 h 40"/>
                <a:gd name="T4" fmla="*/ 0 w 49"/>
                <a:gd name="T5" fmla="*/ 0 h 40"/>
                <a:gd name="T6" fmla="*/ 0 w 49"/>
                <a:gd name="T7" fmla="*/ 0 h 40"/>
                <a:gd name="T8" fmla="*/ 0 w 4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0"/>
                <a:gd name="T17" fmla="*/ 49 w 4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0">
                  <a:moveTo>
                    <a:pt x="0" y="40"/>
                  </a:moveTo>
                  <a:lnTo>
                    <a:pt x="19" y="21"/>
                  </a:lnTo>
                  <a:lnTo>
                    <a:pt x="49" y="0"/>
                  </a:lnTo>
                  <a:lnTo>
                    <a:pt x="32" y="2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1" name="Freeform 448"/>
            <p:cNvSpPr>
              <a:spLocks/>
            </p:cNvSpPr>
            <p:nvPr/>
          </p:nvSpPr>
          <p:spPr bwMode="auto">
            <a:xfrm>
              <a:off x="3393" y="1609"/>
              <a:ext cx="17" cy="14"/>
            </a:xfrm>
            <a:custGeom>
              <a:avLst/>
              <a:gdLst>
                <a:gd name="T0" fmla="*/ 0 w 49"/>
                <a:gd name="T1" fmla="*/ 0 h 40"/>
                <a:gd name="T2" fmla="*/ 0 w 49"/>
                <a:gd name="T3" fmla="*/ 0 h 40"/>
                <a:gd name="T4" fmla="*/ 0 w 49"/>
                <a:gd name="T5" fmla="*/ 0 h 40"/>
                <a:gd name="T6" fmla="*/ 0 w 49"/>
                <a:gd name="T7" fmla="*/ 0 h 40"/>
                <a:gd name="T8" fmla="*/ 0 w 4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0"/>
                <a:gd name="T17" fmla="*/ 49 w 49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0">
                  <a:moveTo>
                    <a:pt x="0" y="40"/>
                  </a:moveTo>
                  <a:lnTo>
                    <a:pt x="19" y="21"/>
                  </a:lnTo>
                  <a:lnTo>
                    <a:pt x="49" y="0"/>
                  </a:lnTo>
                  <a:lnTo>
                    <a:pt x="32" y="21"/>
                  </a:lnTo>
                  <a:lnTo>
                    <a:pt x="0" y="4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12" name="Freeform 449"/>
            <p:cNvSpPr>
              <a:spLocks/>
            </p:cNvSpPr>
            <p:nvPr/>
          </p:nvSpPr>
          <p:spPr bwMode="auto">
            <a:xfrm>
              <a:off x="3393" y="1616"/>
              <a:ext cx="11" cy="8"/>
            </a:xfrm>
            <a:custGeom>
              <a:avLst/>
              <a:gdLst>
                <a:gd name="T0" fmla="*/ 0 w 32"/>
                <a:gd name="T1" fmla="*/ 0 h 24"/>
                <a:gd name="T2" fmla="*/ 0 w 32"/>
                <a:gd name="T3" fmla="*/ 0 h 24"/>
                <a:gd name="T4" fmla="*/ 0 w 32"/>
                <a:gd name="T5" fmla="*/ 0 h 24"/>
                <a:gd name="T6" fmla="*/ 0 w 32"/>
                <a:gd name="T7" fmla="*/ 0 h 24"/>
                <a:gd name="T8" fmla="*/ 0 w 3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4"/>
                <a:gd name="T17" fmla="*/ 32 w 3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4">
                  <a:moveTo>
                    <a:pt x="0" y="19"/>
                  </a:moveTo>
                  <a:lnTo>
                    <a:pt x="0" y="24"/>
                  </a:lnTo>
                  <a:lnTo>
                    <a:pt x="32" y="5"/>
                  </a:lnTo>
                  <a:lnTo>
                    <a:pt x="3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B2B2B2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3" name="Freeform 450"/>
            <p:cNvSpPr>
              <a:spLocks/>
            </p:cNvSpPr>
            <p:nvPr/>
          </p:nvSpPr>
          <p:spPr bwMode="auto">
            <a:xfrm>
              <a:off x="3393" y="1616"/>
              <a:ext cx="11" cy="8"/>
            </a:xfrm>
            <a:custGeom>
              <a:avLst/>
              <a:gdLst>
                <a:gd name="T0" fmla="*/ 0 w 32"/>
                <a:gd name="T1" fmla="*/ 0 h 24"/>
                <a:gd name="T2" fmla="*/ 0 w 32"/>
                <a:gd name="T3" fmla="*/ 0 h 24"/>
                <a:gd name="T4" fmla="*/ 0 w 32"/>
                <a:gd name="T5" fmla="*/ 0 h 24"/>
                <a:gd name="T6" fmla="*/ 0 w 32"/>
                <a:gd name="T7" fmla="*/ 0 h 24"/>
                <a:gd name="T8" fmla="*/ 0 w 3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4"/>
                <a:gd name="T17" fmla="*/ 32 w 3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4">
                  <a:moveTo>
                    <a:pt x="0" y="19"/>
                  </a:moveTo>
                  <a:lnTo>
                    <a:pt x="0" y="24"/>
                  </a:lnTo>
                  <a:lnTo>
                    <a:pt x="32" y="5"/>
                  </a:lnTo>
                  <a:lnTo>
                    <a:pt x="32" y="0"/>
                  </a:lnTo>
                  <a:lnTo>
                    <a:pt x="0" y="1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14" name="Freeform 451"/>
            <p:cNvSpPr>
              <a:spLocks/>
            </p:cNvSpPr>
            <p:nvPr/>
          </p:nvSpPr>
          <p:spPr bwMode="auto">
            <a:xfrm>
              <a:off x="3393" y="1616"/>
              <a:ext cx="11" cy="8"/>
            </a:xfrm>
            <a:custGeom>
              <a:avLst/>
              <a:gdLst>
                <a:gd name="T0" fmla="*/ 0 w 32"/>
                <a:gd name="T1" fmla="*/ 0 h 24"/>
                <a:gd name="T2" fmla="*/ 0 w 32"/>
                <a:gd name="T3" fmla="*/ 0 h 24"/>
                <a:gd name="T4" fmla="*/ 0 w 32"/>
                <a:gd name="T5" fmla="*/ 0 h 24"/>
                <a:gd name="T6" fmla="*/ 0 w 32"/>
                <a:gd name="T7" fmla="*/ 0 h 24"/>
                <a:gd name="T8" fmla="*/ 0 w 3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4"/>
                <a:gd name="T17" fmla="*/ 32 w 3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4">
                  <a:moveTo>
                    <a:pt x="0" y="19"/>
                  </a:moveTo>
                  <a:lnTo>
                    <a:pt x="0" y="24"/>
                  </a:lnTo>
                  <a:lnTo>
                    <a:pt x="32" y="5"/>
                  </a:lnTo>
                  <a:lnTo>
                    <a:pt x="3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B2B2B2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5" name="Freeform 452"/>
            <p:cNvSpPr>
              <a:spLocks/>
            </p:cNvSpPr>
            <p:nvPr/>
          </p:nvSpPr>
          <p:spPr bwMode="auto">
            <a:xfrm>
              <a:off x="3393" y="1616"/>
              <a:ext cx="11" cy="8"/>
            </a:xfrm>
            <a:custGeom>
              <a:avLst/>
              <a:gdLst>
                <a:gd name="T0" fmla="*/ 0 w 32"/>
                <a:gd name="T1" fmla="*/ 0 h 24"/>
                <a:gd name="T2" fmla="*/ 0 w 32"/>
                <a:gd name="T3" fmla="*/ 0 h 24"/>
                <a:gd name="T4" fmla="*/ 0 w 32"/>
                <a:gd name="T5" fmla="*/ 0 h 24"/>
                <a:gd name="T6" fmla="*/ 0 w 32"/>
                <a:gd name="T7" fmla="*/ 0 h 24"/>
                <a:gd name="T8" fmla="*/ 0 w 3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4"/>
                <a:gd name="T17" fmla="*/ 32 w 3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4">
                  <a:moveTo>
                    <a:pt x="0" y="19"/>
                  </a:moveTo>
                  <a:lnTo>
                    <a:pt x="0" y="24"/>
                  </a:lnTo>
                  <a:lnTo>
                    <a:pt x="32" y="5"/>
                  </a:lnTo>
                  <a:lnTo>
                    <a:pt x="32" y="0"/>
                  </a:lnTo>
                  <a:lnTo>
                    <a:pt x="0" y="1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16" name="Freeform 453"/>
            <p:cNvSpPr>
              <a:spLocks/>
            </p:cNvSpPr>
            <p:nvPr/>
          </p:nvSpPr>
          <p:spPr bwMode="auto">
            <a:xfrm>
              <a:off x="3404" y="1609"/>
              <a:ext cx="6" cy="9"/>
            </a:xfrm>
            <a:custGeom>
              <a:avLst/>
              <a:gdLst>
                <a:gd name="T0" fmla="*/ 0 w 17"/>
                <a:gd name="T1" fmla="*/ 0 h 26"/>
                <a:gd name="T2" fmla="*/ 0 w 17"/>
                <a:gd name="T3" fmla="*/ 0 h 26"/>
                <a:gd name="T4" fmla="*/ 0 w 17"/>
                <a:gd name="T5" fmla="*/ 0 h 26"/>
                <a:gd name="T6" fmla="*/ 0 w 17"/>
                <a:gd name="T7" fmla="*/ 0 h 26"/>
                <a:gd name="T8" fmla="*/ 0 w 1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6"/>
                <a:gd name="T17" fmla="*/ 17 w 1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6">
                  <a:moveTo>
                    <a:pt x="17" y="0"/>
                  </a:moveTo>
                  <a:lnTo>
                    <a:pt x="17" y="8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7" name="Freeform 454"/>
            <p:cNvSpPr>
              <a:spLocks/>
            </p:cNvSpPr>
            <p:nvPr/>
          </p:nvSpPr>
          <p:spPr bwMode="auto">
            <a:xfrm>
              <a:off x="3404" y="1609"/>
              <a:ext cx="6" cy="9"/>
            </a:xfrm>
            <a:custGeom>
              <a:avLst/>
              <a:gdLst>
                <a:gd name="T0" fmla="*/ 0 w 17"/>
                <a:gd name="T1" fmla="*/ 0 h 26"/>
                <a:gd name="T2" fmla="*/ 0 w 17"/>
                <a:gd name="T3" fmla="*/ 0 h 26"/>
                <a:gd name="T4" fmla="*/ 0 w 17"/>
                <a:gd name="T5" fmla="*/ 0 h 26"/>
                <a:gd name="T6" fmla="*/ 0 w 17"/>
                <a:gd name="T7" fmla="*/ 0 h 26"/>
                <a:gd name="T8" fmla="*/ 0 w 1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6"/>
                <a:gd name="T17" fmla="*/ 17 w 1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6">
                  <a:moveTo>
                    <a:pt x="17" y="0"/>
                  </a:moveTo>
                  <a:lnTo>
                    <a:pt x="17" y="8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18" name="Freeform 455"/>
            <p:cNvSpPr>
              <a:spLocks/>
            </p:cNvSpPr>
            <p:nvPr/>
          </p:nvSpPr>
          <p:spPr bwMode="auto">
            <a:xfrm>
              <a:off x="3404" y="1609"/>
              <a:ext cx="6" cy="9"/>
            </a:xfrm>
            <a:custGeom>
              <a:avLst/>
              <a:gdLst>
                <a:gd name="T0" fmla="*/ 0 w 17"/>
                <a:gd name="T1" fmla="*/ 0 h 26"/>
                <a:gd name="T2" fmla="*/ 0 w 17"/>
                <a:gd name="T3" fmla="*/ 0 h 26"/>
                <a:gd name="T4" fmla="*/ 0 w 17"/>
                <a:gd name="T5" fmla="*/ 0 h 26"/>
                <a:gd name="T6" fmla="*/ 0 w 17"/>
                <a:gd name="T7" fmla="*/ 0 h 26"/>
                <a:gd name="T8" fmla="*/ 0 w 1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6"/>
                <a:gd name="T17" fmla="*/ 17 w 1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6">
                  <a:moveTo>
                    <a:pt x="17" y="0"/>
                  </a:moveTo>
                  <a:lnTo>
                    <a:pt x="17" y="8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19" name="Freeform 456"/>
            <p:cNvSpPr>
              <a:spLocks/>
            </p:cNvSpPr>
            <p:nvPr/>
          </p:nvSpPr>
          <p:spPr bwMode="auto">
            <a:xfrm>
              <a:off x="3404" y="1609"/>
              <a:ext cx="6" cy="9"/>
            </a:xfrm>
            <a:custGeom>
              <a:avLst/>
              <a:gdLst>
                <a:gd name="T0" fmla="*/ 0 w 17"/>
                <a:gd name="T1" fmla="*/ 0 h 26"/>
                <a:gd name="T2" fmla="*/ 0 w 17"/>
                <a:gd name="T3" fmla="*/ 0 h 26"/>
                <a:gd name="T4" fmla="*/ 0 w 17"/>
                <a:gd name="T5" fmla="*/ 0 h 26"/>
                <a:gd name="T6" fmla="*/ 0 w 17"/>
                <a:gd name="T7" fmla="*/ 0 h 26"/>
                <a:gd name="T8" fmla="*/ 0 w 17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26"/>
                <a:gd name="T17" fmla="*/ 17 w 17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26">
                  <a:moveTo>
                    <a:pt x="17" y="0"/>
                  </a:moveTo>
                  <a:lnTo>
                    <a:pt x="17" y="8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7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20" name="Freeform 457"/>
            <p:cNvSpPr>
              <a:spLocks/>
            </p:cNvSpPr>
            <p:nvPr/>
          </p:nvSpPr>
          <p:spPr bwMode="auto">
            <a:xfrm>
              <a:off x="3395" y="1613"/>
              <a:ext cx="5" cy="8"/>
            </a:xfrm>
            <a:custGeom>
              <a:avLst/>
              <a:gdLst>
                <a:gd name="T0" fmla="*/ 0 w 15"/>
                <a:gd name="T1" fmla="*/ 0 h 22"/>
                <a:gd name="T2" fmla="*/ 0 w 15"/>
                <a:gd name="T3" fmla="*/ 0 h 22"/>
                <a:gd name="T4" fmla="*/ 0 w 15"/>
                <a:gd name="T5" fmla="*/ 0 h 22"/>
                <a:gd name="T6" fmla="*/ 0 w 15"/>
                <a:gd name="T7" fmla="*/ 0 h 22"/>
                <a:gd name="T8" fmla="*/ 0 w 15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2"/>
                <a:gd name="T17" fmla="*/ 15 w 1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2">
                  <a:moveTo>
                    <a:pt x="0" y="18"/>
                  </a:moveTo>
                  <a:lnTo>
                    <a:pt x="0" y="22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1" name="Freeform 458"/>
            <p:cNvSpPr>
              <a:spLocks/>
            </p:cNvSpPr>
            <p:nvPr/>
          </p:nvSpPr>
          <p:spPr bwMode="auto">
            <a:xfrm>
              <a:off x="3395" y="1613"/>
              <a:ext cx="5" cy="8"/>
            </a:xfrm>
            <a:custGeom>
              <a:avLst/>
              <a:gdLst>
                <a:gd name="T0" fmla="*/ 0 w 15"/>
                <a:gd name="T1" fmla="*/ 0 h 22"/>
                <a:gd name="T2" fmla="*/ 0 w 15"/>
                <a:gd name="T3" fmla="*/ 0 h 22"/>
                <a:gd name="T4" fmla="*/ 0 w 15"/>
                <a:gd name="T5" fmla="*/ 0 h 22"/>
                <a:gd name="T6" fmla="*/ 0 w 15"/>
                <a:gd name="T7" fmla="*/ 0 h 22"/>
                <a:gd name="T8" fmla="*/ 0 w 15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2"/>
                <a:gd name="T17" fmla="*/ 15 w 1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2">
                  <a:moveTo>
                    <a:pt x="0" y="18"/>
                  </a:moveTo>
                  <a:lnTo>
                    <a:pt x="0" y="22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0" y="1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22" name="Freeform 459"/>
            <p:cNvSpPr>
              <a:spLocks/>
            </p:cNvSpPr>
            <p:nvPr/>
          </p:nvSpPr>
          <p:spPr bwMode="auto">
            <a:xfrm>
              <a:off x="3395" y="1613"/>
              <a:ext cx="5" cy="8"/>
            </a:xfrm>
            <a:custGeom>
              <a:avLst/>
              <a:gdLst>
                <a:gd name="T0" fmla="*/ 0 w 15"/>
                <a:gd name="T1" fmla="*/ 0 h 22"/>
                <a:gd name="T2" fmla="*/ 0 w 15"/>
                <a:gd name="T3" fmla="*/ 0 h 22"/>
                <a:gd name="T4" fmla="*/ 0 w 15"/>
                <a:gd name="T5" fmla="*/ 0 h 22"/>
                <a:gd name="T6" fmla="*/ 0 w 15"/>
                <a:gd name="T7" fmla="*/ 0 h 22"/>
                <a:gd name="T8" fmla="*/ 0 w 15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2"/>
                <a:gd name="T17" fmla="*/ 15 w 1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2">
                  <a:moveTo>
                    <a:pt x="0" y="18"/>
                  </a:moveTo>
                  <a:lnTo>
                    <a:pt x="0" y="22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3" name="Freeform 460"/>
            <p:cNvSpPr>
              <a:spLocks/>
            </p:cNvSpPr>
            <p:nvPr/>
          </p:nvSpPr>
          <p:spPr bwMode="auto">
            <a:xfrm>
              <a:off x="3395" y="1613"/>
              <a:ext cx="5" cy="8"/>
            </a:xfrm>
            <a:custGeom>
              <a:avLst/>
              <a:gdLst>
                <a:gd name="T0" fmla="*/ 0 w 15"/>
                <a:gd name="T1" fmla="*/ 0 h 22"/>
                <a:gd name="T2" fmla="*/ 0 w 15"/>
                <a:gd name="T3" fmla="*/ 0 h 22"/>
                <a:gd name="T4" fmla="*/ 0 w 15"/>
                <a:gd name="T5" fmla="*/ 0 h 22"/>
                <a:gd name="T6" fmla="*/ 0 w 15"/>
                <a:gd name="T7" fmla="*/ 0 h 22"/>
                <a:gd name="T8" fmla="*/ 0 w 15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2"/>
                <a:gd name="T17" fmla="*/ 15 w 15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2">
                  <a:moveTo>
                    <a:pt x="0" y="18"/>
                  </a:moveTo>
                  <a:lnTo>
                    <a:pt x="0" y="22"/>
                  </a:lnTo>
                  <a:lnTo>
                    <a:pt x="15" y="9"/>
                  </a:lnTo>
                  <a:lnTo>
                    <a:pt x="15" y="0"/>
                  </a:lnTo>
                  <a:lnTo>
                    <a:pt x="0" y="1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24" name="Freeform 461"/>
            <p:cNvSpPr>
              <a:spLocks/>
            </p:cNvSpPr>
            <p:nvPr/>
          </p:nvSpPr>
          <p:spPr bwMode="auto">
            <a:xfrm>
              <a:off x="3395" y="1609"/>
              <a:ext cx="12" cy="1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0 w 36"/>
                <a:gd name="T5" fmla="*/ 0 h 30"/>
                <a:gd name="T6" fmla="*/ 0 w 36"/>
                <a:gd name="T7" fmla="*/ 0 h 30"/>
                <a:gd name="T8" fmla="*/ 0 w 36"/>
                <a:gd name="T9" fmla="*/ 0 h 30"/>
                <a:gd name="T10" fmla="*/ 0 w 36"/>
                <a:gd name="T11" fmla="*/ 0 h 30"/>
                <a:gd name="T12" fmla="*/ 0 w 36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0"/>
                <a:gd name="T23" fmla="*/ 36 w 36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0">
                  <a:moveTo>
                    <a:pt x="0" y="30"/>
                  </a:moveTo>
                  <a:lnTo>
                    <a:pt x="11" y="17"/>
                  </a:lnTo>
                  <a:lnTo>
                    <a:pt x="31" y="8"/>
                  </a:lnTo>
                  <a:lnTo>
                    <a:pt x="36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5" name="Freeform 462"/>
            <p:cNvSpPr>
              <a:spLocks/>
            </p:cNvSpPr>
            <p:nvPr/>
          </p:nvSpPr>
          <p:spPr bwMode="auto">
            <a:xfrm>
              <a:off x="3395" y="1609"/>
              <a:ext cx="12" cy="1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0 w 36"/>
                <a:gd name="T5" fmla="*/ 0 h 30"/>
                <a:gd name="T6" fmla="*/ 0 w 36"/>
                <a:gd name="T7" fmla="*/ 0 h 30"/>
                <a:gd name="T8" fmla="*/ 0 w 36"/>
                <a:gd name="T9" fmla="*/ 0 h 30"/>
                <a:gd name="T10" fmla="*/ 0 w 36"/>
                <a:gd name="T11" fmla="*/ 0 h 30"/>
                <a:gd name="T12" fmla="*/ 0 w 36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0"/>
                <a:gd name="T23" fmla="*/ 36 w 36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0">
                  <a:moveTo>
                    <a:pt x="0" y="30"/>
                  </a:moveTo>
                  <a:lnTo>
                    <a:pt x="11" y="17"/>
                  </a:lnTo>
                  <a:lnTo>
                    <a:pt x="31" y="8"/>
                  </a:lnTo>
                  <a:lnTo>
                    <a:pt x="36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0" y="3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26" name="Freeform 463"/>
            <p:cNvSpPr>
              <a:spLocks/>
            </p:cNvSpPr>
            <p:nvPr/>
          </p:nvSpPr>
          <p:spPr bwMode="auto">
            <a:xfrm>
              <a:off x="3395" y="1609"/>
              <a:ext cx="12" cy="1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0 w 36"/>
                <a:gd name="T5" fmla="*/ 0 h 30"/>
                <a:gd name="T6" fmla="*/ 0 w 36"/>
                <a:gd name="T7" fmla="*/ 0 h 30"/>
                <a:gd name="T8" fmla="*/ 0 w 36"/>
                <a:gd name="T9" fmla="*/ 0 h 30"/>
                <a:gd name="T10" fmla="*/ 0 w 36"/>
                <a:gd name="T11" fmla="*/ 0 h 30"/>
                <a:gd name="T12" fmla="*/ 0 w 36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0"/>
                <a:gd name="T23" fmla="*/ 36 w 36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0">
                  <a:moveTo>
                    <a:pt x="0" y="30"/>
                  </a:moveTo>
                  <a:lnTo>
                    <a:pt x="11" y="17"/>
                  </a:lnTo>
                  <a:lnTo>
                    <a:pt x="31" y="8"/>
                  </a:lnTo>
                  <a:lnTo>
                    <a:pt x="36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27" name="Freeform 464"/>
            <p:cNvSpPr>
              <a:spLocks/>
            </p:cNvSpPr>
            <p:nvPr/>
          </p:nvSpPr>
          <p:spPr bwMode="auto">
            <a:xfrm>
              <a:off x="3395" y="1609"/>
              <a:ext cx="12" cy="1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0 w 36"/>
                <a:gd name="T5" fmla="*/ 0 h 30"/>
                <a:gd name="T6" fmla="*/ 0 w 36"/>
                <a:gd name="T7" fmla="*/ 0 h 30"/>
                <a:gd name="T8" fmla="*/ 0 w 36"/>
                <a:gd name="T9" fmla="*/ 0 h 30"/>
                <a:gd name="T10" fmla="*/ 0 w 36"/>
                <a:gd name="T11" fmla="*/ 0 h 30"/>
                <a:gd name="T12" fmla="*/ 0 w 36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0"/>
                <a:gd name="T23" fmla="*/ 36 w 36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0">
                  <a:moveTo>
                    <a:pt x="0" y="30"/>
                  </a:moveTo>
                  <a:lnTo>
                    <a:pt x="11" y="17"/>
                  </a:lnTo>
                  <a:lnTo>
                    <a:pt x="31" y="8"/>
                  </a:lnTo>
                  <a:lnTo>
                    <a:pt x="36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0" y="3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28" name="Freeform 465"/>
            <p:cNvSpPr>
              <a:spLocks/>
            </p:cNvSpPr>
            <p:nvPr/>
          </p:nvSpPr>
          <p:spPr bwMode="auto">
            <a:xfrm>
              <a:off x="3395" y="1613"/>
              <a:ext cx="5" cy="8"/>
            </a:xfrm>
            <a:custGeom>
              <a:avLst/>
              <a:gdLst>
                <a:gd name="T0" fmla="*/ 0 w 15"/>
                <a:gd name="T1" fmla="*/ 0 h 22"/>
                <a:gd name="T2" fmla="*/ 0 w 15"/>
                <a:gd name="T3" fmla="*/ 0 h 22"/>
                <a:gd name="T4" fmla="*/ 0 w 15"/>
                <a:gd name="T5" fmla="*/ 0 h 22"/>
                <a:gd name="T6" fmla="*/ 0 60000 65536"/>
                <a:gd name="T7" fmla="*/ 0 60000 65536"/>
                <a:gd name="T8" fmla="*/ 0 60000 65536"/>
                <a:gd name="T9" fmla="*/ 0 w 15"/>
                <a:gd name="T10" fmla="*/ 0 h 22"/>
                <a:gd name="T11" fmla="*/ 15 w 15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2">
                  <a:moveTo>
                    <a:pt x="15" y="0"/>
                  </a:moveTo>
                  <a:lnTo>
                    <a:pt x="0" y="18"/>
                  </a:lnTo>
                  <a:lnTo>
                    <a:pt x="0" y="2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29" name="Rectangle 466"/>
            <p:cNvSpPr>
              <a:spLocks noChangeArrowheads="1"/>
            </p:cNvSpPr>
            <p:nvPr/>
          </p:nvSpPr>
          <p:spPr bwMode="auto">
            <a:xfrm>
              <a:off x="3337" y="1572"/>
              <a:ext cx="13" cy="27"/>
            </a:xfrm>
            <a:prstGeom prst="rect">
              <a:avLst/>
            </a:prstGeom>
            <a:solidFill>
              <a:srgbClr val="B2B2B2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330" name="Rectangle 467"/>
            <p:cNvSpPr>
              <a:spLocks noChangeArrowheads="1"/>
            </p:cNvSpPr>
            <p:nvPr/>
          </p:nvSpPr>
          <p:spPr bwMode="auto">
            <a:xfrm>
              <a:off x="3337" y="1572"/>
              <a:ext cx="13" cy="27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331" name="Rectangle 468"/>
            <p:cNvSpPr>
              <a:spLocks noChangeArrowheads="1"/>
            </p:cNvSpPr>
            <p:nvPr/>
          </p:nvSpPr>
          <p:spPr bwMode="auto">
            <a:xfrm>
              <a:off x="3337" y="1572"/>
              <a:ext cx="13" cy="27"/>
            </a:xfrm>
            <a:prstGeom prst="rect">
              <a:avLst/>
            </a:prstGeom>
            <a:solidFill>
              <a:srgbClr val="B2B2B2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332" name="Rectangle 469"/>
            <p:cNvSpPr>
              <a:spLocks noChangeArrowheads="1"/>
            </p:cNvSpPr>
            <p:nvPr/>
          </p:nvSpPr>
          <p:spPr bwMode="auto">
            <a:xfrm>
              <a:off x="3337" y="1572"/>
              <a:ext cx="13" cy="27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333" name="Freeform 470"/>
            <p:cNvSpPr>
              <a:spLocks/>
            </p:cNvSpPr>
            <p:nvPr/>
          </p:nvSpPr>
          <p:spPr bwMode="auto">
            <a:xfrm>
              <a:off x="3350" y="1569"/>
              <a:ext cx="3" cy="30"/>
            </a:xfrm>
            <a:custGeom>
              <a:avLst/>
              <a:gdLst>
                <a:gd name="T0" fmla="*/ 0 w 10"/>
                <a:gd name="T1" fmla="*/ 0 h 90"/>
                <a:gd name="T2" fmla="*/ 0 w 10"/>
                <a:gd name="T3" fmla="*/ 0 h 90"/>
                <a:gd name="T4" fmla="*/ 0 w 10"/>
                <a:gd name="T5" fmla="*/ 0 h 90"/>
                <a:gd name="T6" fmla="*/ 0 w 10"/>
                <a:gd name="T7" fmla="*/ 0 h 90"/>
                <a:gd name="T8" fmla="*/ 0 w 1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0"/>
                <a:gd name="T17" fmla="*/ 10 w 1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0">
                  <a:moveTo>
                    <a:pt x="0" y="90"/>
                  </a:moveTo>
                  <a:lnTo>
                    <a:pt x="10" y="81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4" name="Freeform 471"/>
            <p:cNvSpPr>
              <a:spLocks/>
            </p:cNvSpPr>
            <p:nvPr/>
          </p:nvSpPr>
          <p:spPr bwMode="auto">
            <a:xfrm>
              <a:off x="3350" y="1569"/>
              <a:ext cx="3" cy="30"/>
            </a:xfrm>
            <a:custGeom>
              <a:avLst/>
              <a:gdLst>
                <a:gd name="T0" fmla="*/ 0 w 10"/>
                <a:gd name="T1" fmla="*/ 0 h 90"/>
                <a:gd name="T2" fmla="*/ 0 w 10"/>
                <a:gd name="T3" fmla="*/ 0 h 90"/>
                <a:gd name="T4" fmla="*/ 0 w 10"/>
                <a:gd name="T5" fmla="*/ 0 h 90"/>
                <a:gd name="T6" fmla="*/ 0 w 10"/>
                <a:gd name="T7" fmla="*/ 0 h 90"/>
                <a:gd name="T8" fmla="*/ 0 w 1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0"/>
                <a:gd name="T17" fmla="*/ 10 w 1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0">
                  <a:moveTo>
                    <a:pt x="0" y="90"/>
                  </a:moveTo>
                  <a:lnTo>
                    <a:pt x="10" y="81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9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35" name="Freeform 472"/>
            <p:cNvSpPr>
              <a:spLocks/>
            </p:cNvSpPr>
            <p:nvPr/>
          </p:nvSpPr>
          <p:spPr bwMode="auto">
            <a:xfrm>
              <a:off x="3350" y="1569"/>
              <a:ext cx="3" cy="30"/>
            </a:xfrm>
            <a:custGeom>
              <a:avLst/>
              <a:gdLst>
                <a:gd name="T0" fmla="*/ 0 w 10"/>
                <a:gd name="T1" fmla="*/ 0 h 90"/>
                <a:gd name="T2" fmla="*/ 0 w 10"/>
                <a:gd name="T3" fmla="*/ 0 h 90"/>
                <a:gd name="T4" fmla="*/ 0 w 10"/>
                <a:gd name="T5" fmla="*/ 0 h 90"/>
                <a:gd name="T6" fmla="*/ 0 w 10"/>
                <a:gd name="T7" fmla="*/ 0 h 90"/>
                <a:gd name="T8" fmla="*/ 0 w 1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0"/>
                <a:gd name="T17" fmla="*/ 10 w 1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0">
                  <a:moveTo>
                    <a:pt x="0" y="90"/>
                  </a:moveTo>
                  <a:lnTo>
                    <a:pt x="10" y="81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6" name="Freeform 473"/>
            <p:cNvSpPr>
              <a:spLocks/>
            </p:cNvSpPr>
            <p:nvPr/>
          </p:nvSpPr>
          <p:spPr bwMode="auto">
            <a:xfrm>
              <a:off x="3350" y="1569"/>
              <a:ext cx="3" cy="30"/>
            </a:xfrm>
            <a:custGeom>
              <a:avLst/>
              <a:gdLst>
                <a:gd name="T0" fmla="*/ 0 w 10"/>
                <a:gd name="T1" fmla="*/ 0 h 90"/>
                <a:gd name="T2" fmla="*/ 0 w 10"/>
                <a:gd name="T3" fmla="*/ 0 h 90"/>
                <a:gd name="T4" fmla="*/ 0 w 10"/>
                <a:gd name="T5" fmla="*/ 0 h 90"/>
                <a:gd name="T6" fmla="*/ 0 w 10"/>
                <a:gd name="T7" fmla="*/ 0 h 90"/>
                <a:gd name="T8" fmla="*/ 0 w 1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90"/>
                <a:gd name="T17" fmla="*/ 10 w 1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90">
                  <a:moveTo>
                    <a:pt x="0" y="90"/>
                  </a:moveTo>
                  <a:lnTo>
                    <a:pt x="10" y="81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9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37" name="Freeform 474"/>
            <p:cNvSpPr>
              <a:spLocks/>
            </p:cNvSpPr>
            <p:nvPr/>
          </p:nvSpPr>
          <p:spPr bwMode="auto">
            <a:xfrm>
              <a:off x="3337" y="1569"/>
              <a:ext cx="16" cy="3"/>
            </a:xfrm>
            <a:custGeom>
              <a:avLst/>
              <a:gdLst>
                <a:gd name="T0" fmla="*/ 0 w 49"/>
                <a:gd name="T1" fmla="*/ 0 h 9"/>
                <a:gd name="T2" fmla="*/ 0 w 49"/>
                <a:gd name="T3" fmla="*/ 0 h 9"/>
                <a:gd name="T4" fmla="*/ 0 w 49"/>
                <a:gd name="T5" fmla="*/ 0 h 9"/>
                <a:gd name="T6" fmla="*/ 0 w 49"/>
                <a:gd name="T7" fmla="*/ 0 h 9"/>
                <a:gd name="T8" fmla="*/ 0 w 4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9"/>
                <a:gd name="T17" fmla="*/ 49 w 4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9">
                  <a:moveTo>
                    <a:pt x="0" y="9"/>
                  </a:moveTo>
                  <a:lnTo>
                    <a:pt x="16" y="0"/>
                  </a:lnTo>
                  <a:lnTo>
                    <a:pt x="49" y="0"/>
                  </a:lnTo>
                  <a:lnTo>
                    <a:pt x="39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38" name="Freeform 475"/>
            <p:cNvSpPr>
              <a:spLocks/>
            </p:cNvSpPr>
            <p:nvPr/>
          </p:nvSpPr>
          <p:spPr bwMode="auto">
            <a:xfrm>
              <a:off x="3337" y="1569"/>
              <a:ext cx="16" cy="3"/>
            </a:xfrm>
            <a:custGeom>
              <a:avLst/>
              <a:gdLst>
                <a:gd name="T0" fmla="*/ 0 w 49"/>
                <a:gd name="T1" fmla="*/ 0 h 9"/>
                <a:gd name="T2" fmla="*/ 0 w 49"/>
                <a:gd name="T3" fmla="*/ 0 h 9"/>
                <a:gd name="T4" fmla="*/ 0 w 49"/>
                <a:gd name="T5" fmla="*/ 0 h 9"/>
                <a:gd name="T6" fmla="*/ 0 w 49"/>
                <a:gd name="T7" fmla="*/ 0 h 9"/>
                <a:gd name="T8" fmla="*/ 0 w 4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9"/>
                <a:gd name="T17" fmla="*/ 49 w 4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9">
                  <a:moveTo>
                    <a:pt x="0" y="9"/>
                  </a:moveTo>
                  <a:lnTo>
                    <a:pt x="16" y="0"/>
                  </a:lnTo>
                  <a:lnTo>
                    <a:pt x="49" y="0"/>
                  </a:lnTo>
                  <a:lnTo>
                    <a:pt x="39" y="9"/>
                  </a:lnTo>
                  <a:lnTo>
                    <a:pt x="0" y="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39" name="Freeform 476"/>
            <p:cNvSpPr>
              <a:spLocks/>
            </p:cNvSpPr>
            <p:nvPr/>
          </p:nvSpPr>
          <p:spPr bwMode="auto">
            <a:xfrm>
              <a:off x="3337" y="1569"/>
              <a:ext cx="16" cy="3"/>
            </a:xfrm>
            <a:custGeom>
              <a:avLst/>
              <a:gdLst>
                <a:gd name="T0" fmla="*/ 0 w 49"/>
                <a:gd name="T1" fmla="*/ 0 h 9"/>
                <a:gd name="T2" fmla="*/ 0 w 49"/>
                <a:gd name="T3" fmla="*/ 0 h 9"/>
                <a:gd name="T4" fmla="*/ 0 w 49"/>
                <a:gd name="T5" fmla="*/ 0 h 9"/>
                <a:gd name="T6" fmla="*/ 0 w 49"/>
                <a:gd name="T7" fmla="*/ 0 h 9"/>
                <a:gd name="T8" fmla="*/ 0 w 4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9"/>
                <a:gd name="T17" fmla="*/ 49 w 4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9">
                  <a:moveTo>
                    <a:pt x="0" y="9"/>
                  </a:moveTo>
                  <a:lnTo>
                    <a:pt x="16" y="0"/>
                  </a:lnTo>
                  <a:lnTo>
                    <a:pt x="49" y="0"/>
                  </a:lnTo>
                  <a:lnTo>
                    <a:pt x="39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40" name="Freeform 477"/>
            <p:cNvSpPr>
              <a:spLocks/>
            </p:cNvSpPr>
            <p:nvPr/>
          </p:nvSpPr>
          <p:spPr bwMode="auto">
            <a:xfrm>
              <a:off x="3337" y="1569"/>
              <a:ext cx="16" cy="3"/>
            </a:xfrm>
            <a:custGeom>
              <a:avLst/>
              <a:gdLst>
                <a:gd name="T0" fmla="*/ 0 w 49"/>
                <a:gd name="T1" fmla="*/ 0 h 9"/>
                <a:gd name="T2" fmla="*/ 0 w 49"/>
                <a:gd name="T3" fmla="*/ 0 h 9"/>
                <a:gd name="T4" fmla="*/ 0 w 49"/>
                <a:gd name="T5" fmla="*/ 0 h 9"/>
                <a:gd name="T6" fmla="*/ 0 w 49"/>
                <a:gd name="T7" fmla="*/ 0 h 9"/>
                <a:gd name="T8" fmla="*/ 0 w 4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9"/>
                <a:gd name="T17" fmla="*/ 49 w 4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9">
                  <a:moveTo>
                    <a:pt x="0" y="9"/>
                  </a:moveTo>
                  <a:lnTo>
                    <a:pt x="16" y="0"/>
                  </a:lnTo>
                  <a:lnTo>
                    <a:pt x="49" y="0"/>
                  </a:lnTo>
                  <a:lnTo>
                    <a:pt x="39" y="9"/>
                  </a:lnTo>
                  <a:lnTo>
                    <a:pt x="0" y="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41" name="Line 478"/>
            <p:cNvSpPr>
              <a:spLocks noChangeShapeType="1"/>
            </p:cNvSpPr>
            <p:nvPr/>
          </p:nvSpPr>
          <p:spPr bwMode="auto">
            <a:xfrm>
              <a:off x="3343" y="1572"/>
              <a:ext cx="1" cy="2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42" name="Line 479"/>
            <p:cNvSpPr>
              <a:spLocks noChangeShapeType="1"/>
            </p:cNvSpPr>
            <p:nvPr/>
          </p:nvSpPr>
          <p:spPr bwMode="auto">
            <a:xfrm flipH="1">
              <a:off x="3342" y="1569"/>
              <a:ext cx="2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43" name="Line 480"/>
            <p:cNvSpPr>
              <a:spLocks noChangeShapeType="1"/>
            </p:cNvSpPr>
            <p:nvPr/>
          </p:nvSpPr>
          <p:spPr bwMode="auto">
            <a:xfrm>
              <a:off x="3337" y="1572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44" name="Line 481"/>
            <p:cNvSpPr>
              <a:spLocks noChangeShapeType="1"/>
            </p:cNvSpPr>
            <p:nvPr/>
          </p:nvSpPr>
          <p:spPr bwMode="auto">
            <a:xfrm>
              <a:off x="3337" y="1573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45" name="Line 482"/>
            <p:cNvSpPr>
              <a:spLocks noChangeShapeType="1"/>
            </p:cNvSpPr>
            <p:nvPr/>
          </p:nvSpPr>
          <p:spPr bwMode="auto">
            <a:xfrm>
              <a:off x="3337" y="1574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46" name="Line 483"/>
            <p:cNvSpPr>
              <a:spLocks noChangeShapeType="1"/>
            </p:cNvSpPr>
            <p:nvPr/>
          </p:nvSpPr>
          <p:spPr bwMode="auto">
            <a:xfrm>
              <a:off x="3337" y="1577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47" name="Line 484"/>
            <p:cNvSpPr>
              <a:spLocks noChangeShapeType="1"/>
            </p:cNvSpPr>
            <p:nvPr/>
          </p:nvSpPr>
          <p:spPr bwMode="auto">
            <a:xfrm>
              <a:off x="3337" y="1578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48" name="Line 485"/>
            <p:cNvSpPr>
              <a:spLocks noChangeShapeType="1"/>
            </p:cNvSpPr>
            <p:nvPr/>
          </p:nvSpPr>
          <p:spPr bwMode="auto">
            <a:xfrm>
              <a:off x="3337" y="1580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49" name="Line 486"/>
            <p:cNvSpPr>
              <a:spLocks noChangeShapeType="1"/>
            </p:cNvSpPr>
            <p:nvPr/>
          </p:nvSpPr>
          <p:spPr bwMode="auto">
            <a:xfrm>
              <a:off x="3337" y="1580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0" name="Line 487"/>
            <p:cNvSpPr>
              <a:spLocks noChangeShapeType="1"/>
            </p:cNvSpPr>
            <p:nvPr/>
          </p:nvSpPr>
          <p:spPr bwMode="auto">
            <a:xfrm>
              <a:off x="3337" y="1581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1" name="Line 488"/>
            <p:cNvSpPr>
              <a:spLocks noChangeShapeType="1"/>
            </p:cNvSpPr>
            <p:nvPr/>
          </p:nvSpPr>
          <p:spPr bwMode="auto">
            <a:xfrm>
              <a:off x="3337" y="1582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2" name="Line 489"/>
            <p:cNvSpPr>
              <a:spLocks noChangeShapeType="1"/>
            </p:cNvSpPr>
            <p:nvPr/>
          </p:nvSpPr>
          <p:spPr bwMode="auto">
            <a:xfrm>
              <a:off x="3337" y="1584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3" name="Line 490"/>
            <p:cNvSpPr>
              <a:spLocks noChangeShapeType="1"/>
            </p:cNvSpPr>
            <p:nvPr/>
          </p:nvSpPr>
          <p:spPr bwMode="auto">
            <a:xfrm>
              <a:off x="3337" y="1586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4" name="Line 491"/>
            <p:cNvSpPr>
              <a:spLocks noChangeShapeType="1"/>
            </p:cNvSpPr>
            <p:nvPr/>
          </p:nvSpPr>
          <p:spPr bwMode="auto">
            <a:xfrm>
              <a:off x="3337" y="1587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5" name="Line 492"/>
            <p:cNvSpPr>
              <a:spLocks noChangeShapeType="1"/>
            </p:cNvSpPr>
            <p:nvPr/>
          </p:nvSpPr>
          <p:spPr bwMode="auto">
            <a:xfrm>
              <a:off x="3337" y="1589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6" name="Line 493"/>
            <p:cNvSpPr>
              <a:spLocks noChangeShapeType="1"/>
            </p:cNvSpPr>
            <p:nvPr/>
          </p:nvSpPr>
          <p:spPr bwMode="auto">
            <a:xfrm>
              <a:off x="3337" y="1590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7" name="Line 494"/>
            <p:cNvSpPr>
              <a:spLocks noChangeShapeType="1"/>
            </p:cNvSpPr>
            <p:nvPr/>
          </p:nvSpPr>
          <p:spPr bwMode="auto">
            <a:xfrm>
              <a:off x="3337" y="1590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8" name="Line 495"/>
            <p:cNvSpPr>
              <a:spLocks noChangeShapeType="1"/>
            </p:cNvSpPr>
            <p:nvPr/>
          </p:nvSpPr>
          <p:spPr bwMode="auto">
            <a:xfrm>
              <a:off x="3337" y="1592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59" name="Line 496"/>
            <p:cNvSpPr>
              <a:spLocks noChangeShapeType="1"/>
            </p:cNvSpPr>
            <p:nvPr/>
          </p:nvSpPr>
          <p:spPr bwMode="auto">
            <a:xfrm>
              <a:off x="3337" y="1594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0" name="Line 497"/>
            <p:cNvSpPr>
              <a:spLocks noChangeShapeType="1"/>
            </p:cNvSpPr>
            <p:nvPr/>
          </p:nvSpPr>
          <p:spPr bwMode="auto">
            <a:xfrm>
              <a:off x="3337" y="1595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1" name="Line 498"/>
            <p:cNvSpPr>
              <a:spLocks noChangeShapeType="1"/>
            </p:cNvSpPr>
            <p:nvPr/>
          </p:nvSpPr>
          <p:spPr bwMode="auto">
            <a:xfrm>
              <a:off x="3337" y="1596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2" name="Line 499"/>
            <p:cNvSpPr>
              <a:spLocks noChangeShapeType="1"/>
            </p:cNvSpPr>
            <p:nvPr/>
          </p:nvSpPr>
          <p:spPr bwMode="auto">
            <a:xfrm>
              <a:off x="3337" y="1598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3" name="Line 500"/>
            <p:cNvSpPr>
              <a:spLocks noChangeShapeType="1"/>
            </p:cNvSpPr>
            <p:nvPr/>
          </p:nvSpPr>
          <p:spPr bwMode="auto">
            <a:xfrm>
              <a:off x="3346" y="1572"/>
              <a:ext cx="1" cy="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64" name="Rectangle 501"/>
            <p:cNvSpPr>
              <a:spLocks noChangeArrowheads="1"/>
            </p:cNvSpPr>
            <p:nvPr/>
          </p:nvSpPr>
          <p:spPr bwMode="auto">
            <a:xfrm>
              <a:off x="3353" y="1598"/>
              <a:ext cx="22" cy="1"/>
            </a:xfrm>
            <a:prstGeom prst="rect">
              <a:avLst/>
            </a:prstGeom>
            <a:solidFill>
              <a:srgbClr val="B2B2B2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365" name="Rectangle 502"/>
            <p:cNvSpPr>
              <a:spLocks noChangeArrowheads="1"/>
            </p:cNvSpPr>
            <p:nvPr/>
          </p:nvSpPr>
          <p:spPr bwMode="auto">
            <a:xfrm>
              <a:off x="3353" y="1598"/>
              <a:ext cx="22" cy="1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366" name="Rectangle 503"/>
            <p:cNvSpPr>
              <a:spLocks noChangeArrowheads="1"/>
            </p:cNvSpPr>
            <p:nvPr/>
          </p:nvSpPr>
          <p:spPr bwMode="auto">
            <a:xfrm>
              <a:off x="3353" y="1598"/>
              <a:ext cx="22" cy="1"/>
            </a:xfrm>
            <a:prstGeom prst="rect">
              <a:avLst/>
            </a:prstGeom>
            <a:solidFill>
              <a:srgbClr val="B2B2B2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367" name="Rectangle 504"/>
            <p:cNvSpPr>
              <a:spLocks noChangeArrowheads="1"/>
            </p:cNvSpPr>
            <p:nvPr/>
          </p:nvSpPr>
          <p:spPr bwMode="auto">
            <a:xfrm>
              <a:off x="3353" y="1598"/>
              <a:ext cx="22" cy="1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368" name="Freeform 505"/>
            <p:cNvSpPr>
              <a:spLocks/>
            </p:cNvSpPr>
            <p:nvPr/>
          </p:nvSpPr>
          <p:spPr bwMode="auto">
            <a:xfrm>
              <a:off x="3375" y="1594"/>
              <a:ext cx="2" cy="5"/>
            </a:xfrm>
            <a:custGeom>
              <a:avLst/>
              <a:gdLst>
                <a:gd name="T0" fmla="*/ 0 w 7"/>
                <a:gd name="T1" fmla="*/ 0 h 16"/>
                <a:gd name="T2" fmla="*/ 0 w 7"/>
                <a:gd name="T3" fmla="*/ 0 h 16"/>
                <a:gd name="T4" fmla="*/ 0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6"/>
                <a:gd name="T17" fmla="*/ 7 w 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6">
                  <a:moveTo>
                    <a:pt x="0" y="16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9" name="Freeform 506"/>
            <p:cNvSpPr>
              <a:spLocks/>
            </p:cNvSpPr>
            <p:nvPr/>
          </p:nvSpPr>
          <p:spPr bwMode="auto">
            <a:xfrm>
              <a:off x="3375" y="1594"/>
              <a:ext cx="2" cy="5"/>
            </a:xfrm>
            <a:custGeom>
              <a:avLst/>
              <a:gdLst>
                <a:gd name="T0" fmla="*/ 0 w 7"/>
                <a:gd name="T1" fmla="*/ 0 h 16"/>
                <a:gd name="T2" fmla="*/ 0 w 7"/>
                <a:gd name="T3" fmla="*/ 0 h 16"/>
                <a:gd name="T4" fmla="*/ 0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6"/>
                <a:gd name="T17" fmla="*/ 7 w 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6">
                  <a:moveTo>
                    <a:pt x="0" y="16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12"/>
                  </a:lnTo>
                  <a:lnTo>
                    <a:pt x="0" y="1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70" name="Freeform 507"/>
            <p:cNvSpPr>
              <a:spLocks/>
            </p:cNvSpPr>
            <p:nvPr/>
          </p:nvSpPr>
          <p:spPr bwMode="auto">
            <a:xfrm>
              <a:off x="3375" y="1594"/>
              <a:ext cx="2" cy="5"/>
            </a:xfrm>
            <a:custGeom>
              <a:avLst/>
              <a:gdLst>
                <a:gd name="T0" fmla="*/ 0 w 7"/>
                <a:gd name="T1" fmla="*/ 0 h 16"/>
                <a:gd name="T2" fmla="*/ 0 w 7"/>
                <a:gd name="T3" fmla="*/ 0 h 16"/>
                <a:gd name="T4" fmla="*/ 0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6"/>
                <a:gd name="T17" fmla="*/ 7 w 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6">
                  <a:moveTo>
                    <a:pt x="0" y="16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1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1" name="Freeform 508"/>
            <p:cNvSpPr>
              <a:spLocks/>
            </p:cNvSpPr>
            <p:nvPr/>
          </p:nvSpPr>
          <p:spPr bwMode="auto">
            <a:xfrm>
              <a:off x="3375" y="1594"/>
              <a:ext cx="2" cy="5"/>
            </a:xfrm>
            <a:custGeom>
              <a:avLst/>
              <a:gdLst>
                <a:gd name="T0" fmla="*/ 0 w 7"/>
                <a:gd name="T1" fmla="*/ 0 h 16"/>
                <a:gd name="T2" fmla="*/ 0 w 7"/>
                <a:gd name="T3" fmla="*/ 0 h 16"/>
                <a:gd name="T4" fmla="*/ 0 w 7"/>
                <a:gd name="T5" fmla="*/ 0 h 16"/>
                <a:gd name="T6" fmla="*/ 0 w 7"/>
                <a:gd name="T7" fmla="*/ 0 h 16"/>
                <a:gd name="T8" fmla="*/ 0 w 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6"/>
                <a:gd name="T17" fmla="*/ 7 w 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6">
                  <a:moveTo>
                    <a:pt x="0" y="16"/>
                  </a:moveTo>
                  <a:lnTo>
                    <a:pt x="7" y="7"/>
                  </a:lnTo>
                  <a:lnTo>
                    <a:pt x="7" y="0"/>
                  </a:lnTo>
                  <a:lnTo>
                    <a:pt x="0" y="12"/>
                  </a:lnTo>
                  <a:lnTo>
                    <a:pt x="0" y="1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72" name="Freeform 509"/>
            <p:cNvSpPr>
              <a:spLocks/>
            </p:cNvSpPr>
            <p:nvPr/>
          </p:nvSpPr>
          <p:spPr bwMode="auto">
            <a:xfrm>
              <a:off x="3350" y="1569"/>
              <a:ext cx="31" cy="3"/>
            </a:xfrm>
            <a:custGeom>
              <a:avLst/>
              <a:gdLst>
                <a:gd name="T0" fmla="*/ 0 w 93"/>
                <a:gd name="T1" fmla="*/ 0 h 9"/>
                <a:gd name="T2" fmla="*/ 0 w 93"/>
                <a:gd name="T3" fmla="*/ 0 h 9"/>
                <a:gd name="T4" fmla="*/ 0 w 93"/>
                <a:gd name="T5" fmla="*/ 0 h 9"/>
                <a:gd name="T6" fmla="*/ 0 w 93"/>
                <a:gd name="T7" fmla="*/ 0 h 9"/>
                <a:gd name="T8" fmla="*/ 0 w 9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"/>
                <a:gd name="T17" fmla="*/ 93 w 9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">
                  <a:moveTo>
                    <a:pt x="0" y="9"/>
                  </a:moveTo>
                  <a:lnTo>
                    <a:pt x="10" y="0"/>
                  </a:lnTo>
                  <a:lnTo>
                    <a:pt x="93" y="0"/>
                  </a:lnTo>
                  <a:lnTo>
                    <a:pt x="83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3" name="Freeform 510"/>
            <p:cNvSpPr>
              <a:spLocks/>
            </p:cNvSpPr>
            <p:nvPr/>
          </p:nvSpPr>
          <p:spPr bwMode="auto">
            <a:xfrm>
              <a:off x="3350" y="1569"/>
              <a:ext cx="31" cy="3"/>
            </a:xfrm>
            <a:custGeom>
              <a:avLst/>
              <a:gdLst>
                <a:gd name="T0" fmla="*/ 0 w 93"/>
                <a:gd name="T1" fmla="*/ 0 h 9"/>
                <a:gd name="T2" fmla="*/ 0 w 93"/>
                <a:gd name="T3" fmla="*/ 0 h 9"/>
                <a:gd name="T4" fmla="*/ 0 w 93"/>
                <a:gd name="T5" fmla="*/ 0 h 9"/>
                <a:gd name="T6" fmla="*/ 0 w 93"/>
                <a:gd name="T7" fmla="*/ 0 h 9"/>
                <a:gd name="T8" fmla="*/ 0 w 9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"/>
                <a:gd name="T17" fmla="*/ 93 w 9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">
                  <a:moveTo>
                    <a:pt x="0" y="9"/>
                  </a:moveTo>
                  <a:lnTo>
                    <a:pt x="10" y="0"/>
                  </a:lnTo>
                  <a:lnTo>
                    <a:pt x="93" y="0"/>
                  </a:lnTo>
                  <a:lnTo>
                    <a:pt x="83" y="9"/>
                  </a:lnTo>
                  <a:lnTo>
                    <a:pt x="0" y="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74" name="Freeform 511"/>
            <p:cNvSpPr>
              <a:spLocks/>
            </p:cNvSpPr>
            <p:nvPr/>
          </p:nvSpPr>
          <p:spPr bwMode="auto">
            <a:xfrm>
              <a:off x="3350" y="1569"/>
              <a:ext cx="31" cy="3"/>
            </a:xfrm>
            <a:custGeom>
              <a:avLst/>
              <a:gdLst>
                <a:gd name="T0" fmla="*/ 0 w 93"/>
                <a:gd name="T1" fmla="*/ 0 h 9"/>
                <a:gd name="T2" fmla="*/ 0 w 93"/>
                <a:gd name="T3" fmla="*/ 0 h 9"/>
                <a:gd name="T4" fmla="*/ 0 w 93"/>
                <a:gd name="T5" fmla="*/ 0 h 9"/>
                <a:gd name="T6" fmla="*/ 0 w 93"/>
                <a:gd name="T7" fmla="*/ 0 h 9"/>
                <a:gd name="T8" fmla="*/ 0 w 9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"/>
                <a:gd name="T17" fmla="*/ 93 w 9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">
                  <a:moveTo>
                    <a:pt x="0" y="9"/>
                  </a:moveTo>
                  <a:lnTo>
                    <a:pt x="10" y="0"/>
                  </a:lnTo>
                  <a:lnTo>
                    <a:pt x="93" y="0"/>
                  </a:lnTo>
                  <a:lnTo>
                    <a:pt x="83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5" name="Freeform 512"/>
            <p:cNvSpPr>
              <a:spLocks/>
            </p:cNvSpPr>
            <p:nvPr/>
          </p:nvSpPr>
          <p:spPr bwMode="auto">
            <a:xfrm>
              <a:off x="3350" y="1569"/>
              <a:ext cx="31" cy="3"/>
            </a:xfrm>
            <a:custGeom>
              <a:avLst/>
              <a:gdLst>
                <a:gd name="T0" fmla="*/ 0 w 93"/>
                <a:gd name="T1" fmla="*/ 0 h 9"/>
                <a:gd name="T2" fmla="*/ 0 w 93"/>
                <a:gd name="T3" fmla="*/ 0 h 9"/>
                <a:gd name="T4" fmla="*/ 0 w 93"/>
                <a:gd name="T5" fmla="*/ 0 h 9"/>
                <a:gd name="T6" fmla="*/ 0 w 93"/>
                <a:gd name="T7" fmla="*/ 0 h 9"/>
                <a:gd name="T8" fmla="*/ 0 w 9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"/>
                <a:gd name="T17" fmla="*/ 93 w 9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">
                  <a:moveTo>
                    <a:pt x="0" y="9"/>
                  </a:moveTo>
                  <a:lnTo>
                    <a:pt x="10" y="0"/>
                  </a:lnTo>
                  <a:lnTo>
                    <a:pt x="93" y="0"/>
                  </a:lnTo>
                  <a:lnTo>
                    <a:pt x="83" y="9"/>
                  </a:lnTo>
                  <a:lnTo>
                    <a:pt x="0" y="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76" name="Freeform 513"/>
            <p:cNvSpPr>
              <a:spLocks/>
            </p:cNvSpPr>
            <p:nvPr/>
          </p:nvSpPr>
          <p:spPr bwMode="auto">
            <a:xfrm>
              <a:off x="3353" y="1595"/>
              <a:ext cx="23" cy="3"/>
            </a:xfrm>
            <a:custGeom>
              <a:avLst/>
              <a:gdLst>
                <a:gd name="T0" fmla="*/ 0 w 69"/>
                <a:gd name="T1" fmla="*/ 0 h 8"/>
                <a:gd name="T2" fmla="*/ 0 w 69"/>
                <a:gd name="T3" fmla="*/ 0 h 8"/>
                <a:gd name="T4" fmla="*/ 0 w 69"/>
                <a:gd name="T5" fmla="*/ 0 h 8"/>
                <a:gd name="T6" fmla="*/ 0 w 69"/>
                <a:gd name="T7" fmla="*/ 0 h 8"/>
                <a:gd name="T8" fmla="*/ 0 w 69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8"/>
                <a:gd name="T17" fmla="*/ 69 w 6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8">
                  <a:moveTo>
                    <a:pt x="0" y="8"/>
                  </a:moveTo>
                  <a:lnTo>
                    <a:pt x="4" y="0"/>
                  </a:lnTo>
                  <a:lnTo>
                    <a:pt x="69" y="0"/>
                  </a:lnTo>
                  <a:lnTo>
                    <a:pt x="6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7" name="Freeform 514"/>
            <p:cNvSpPr>
              <a:spLocks/>
            </p:cNvSpPr>
            <p:nvPr/>
          </p:nvSpPr>
          <p:spPr bwMode="auto">
            <a:xfrm>
              <a:off x="3353" y="1595"/>
              <a:ext cx="23" cy="3"/>
            </a:xfrm>
            <a:custGeom>
              <a:avLst/>
              <a:gdLst>
                <a:gd name="T0" fmla="*/ 0 w 69"/>
                <a:gd name="T1" fmla="*/ 0 h 8"/>
                <a:gd name="T2" fmla="*/ 0 w 69"/>
                <a:gd name="T3" fmla="*/ 0 h 8"/>
                <a:gd name="T4" fmla="*/ 0 w 69"/>
                <a:gd name="T5" fmla="*/ 0 h 8"/>
                <a:gd name="T6" fmla="*/ 0 w 69"/>
                <a:gd name="T7" fmla="*/ 0 h 8"/>
                <a:gd name="T8" fmla="*/ 0 w 69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8"/>
                <a:gd name="T17" fmla="*/ 69 w 6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8">
                  <a:moveTo>
                    <a:pt x="0" y="8"/>
                  </a:moveTo>
                  <a:lnTo>
                    <a:pt x="4" y="0"/>
                  </a:lnTo>
                  <a:lnTo>
                    <a:pt x="69" y="0"/>
                  </a:lnTo>
                  <a:lnTo>
                    <a:pt x="66" y="8"/>
                  </a:lnTo>
                  <a:lnTo>
                    <a:pt x="0" y="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78" name="Freeform 515"/>
            <p:cNvSpPr>
              <a:spLocks/>
            </p:cNvSpPr>
            <p:nvPr/>
          </p:nvSpPr>
          <p:spPr bwMode="auto">
            <a:xfrm>
              <a:off x="3353" y="1595"/>
              <a:ext cx="23" cy="3"/>
            </a:xfrm>
            <a:custGeom>
              <a:avLst/>
              <a:gdLst>
                <a:gd name="T0" fmla="*/ 0 w 69"/>
                <a:gd name="T1" fmla="*/ 0 h 8"/>
                <a:gd name="T2" fmla="*/ 0 w 69"/>
                <a:gd name="T3" fmla="*/ 0 h 8"/>
                <a:gd name="T4" fmla="*/ 0 w 69"/>
                <a:gd name="T5" fmla="*/ 0 h 8"/>
                <a:gd name="T6" fmla="*/ 0 w 69"/>
                <a:gd name="T7" fmla="*/ 0 h 8"/>
                <a:gd name="T8" fmla="*/ 0 w 69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8"/>
                <a:gd name="T17" fmla="*/ 69 w 6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8">
                  <a:moveTo>
                    <a:pt x="0" y="8"/>
                  </a:moveTo>
                  <a:lnTo>
                    <a:pt x="4" y="0"/>
                  </a:lnTo>
                  <a:lnTo>
                    <a:pt x="69" y="0"/>
                  </a:lnTo>
                  <a:lnTo>
                    <a:pt x="66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79" name="Freeform 516"/>
            <p:cNvSpPr>
              <a:spLocks/>
            </p:cNvSpPr>
            <p:nvPr/>
          </p:nvSpPr>
          <p:spPr bwMode="auto">
            <a:xfrm>
              <a:off x="3353" y="1595"/>
              <a:ext cx="23" cy="3"/>
            </a:xfrm>
            <a:custGeom>
              <a:avLst/>
              <a:gdLst>
                <a:gd name="T0" fmla="*/ 0 w 69"/>
                <a:gd name="T1" fmla="*/ 0 h 8"/>
                <a:gd name="T2" fmla="*/ 0 w 69"/>
                <a:gd name="T3" fmla="*/ 0 h 8"/>
                <a:gd name="T4" fmla="*/ 0 w 69"/>
                <a:gd name="T5" fmla="*/ 0 h 8"/>
                <a:gd name="T6" fmla="*/ 0 w 69"/>
                <a:gd name="T7" fmla="*/ 0 h 8"/>
                <a:gd name="T8" fmla="*/ 0 w 69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8"/>
                <a:gd name="T17" fmla="*/ 69 w 6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8">
                  <a:moveTo>
                    <a:pt x="0" y="8"/>
                  </a:moveTo>
                  <a:lnTo>
                    <a:pt x="4" y="0"/>
                  </a:lnTo>
                  <a:lnTo>
                    <a:pt x="69" y="0"/>
                  </a:lnTo>
                  <a:lnTo>
                    <a:pt x="66" y="8"/>
                  </a:lnTo>
                  <a:lnTo>
                    <a:pt x="0" y="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80" name="Freeform 517"/>
            <p:cNvSpPr>
              <a:spLocks/>
            </p:cNvSpPr>
            <p:nvPr/>
          </p:nvSpPr>
          <p:spPr bwMode="auto">
            <a:xfrm>
              <a:off x="3377" y="1569"/>
              <a:ext cx="4" cy="26"/>
            </a:xfrm>
            <a:custGeom>
              <a:avLst/>
              <a:gdLst>
                <a:gd name="T0" fmla="*/ 0 w 10"/>
                <a:gd name="T1" fmla="*/ 0 h 78"/>
                <a:gd name="T2" fmla="*/ 0 w 10"/>
                <a:gd name="T3" fmla="*/ 0 h 78"/>
                <a:gd name="T4" fmla="*/ 0 w 10"/>
                <a:gd name="T5" fmla="*/ 0 h 78"/>
                <a:gd name="T6" fmla="*/ 0 w 10"/>
                <a:gd name="T7" fmla="*/ 0 h 78"/>
                <a:gd name="T8" fmla="*/ 0 w 10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8"/>
                <a:gd name="T17" fmla="*/ 10 w 10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8">
                  <a:moveTo>
                    <a:pt x="0" y="78"/>
                  </a:moveTo>
                  <a:lnTo>
                    <a:pt x="10" y="68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1" name="Freeform 518"/>
            <p:cNvSpPr>
              <a:spLocks/>
            </p:cNvSpPr>
            <p:nvPr/>
          </p:nvSpPr>
          <p:spPr bwMode="auto">
            <a:xfrm>
              <a:off x="3377" y="1569"/>
              <a:ext cx="4" cy="26"/>
            </a:xfrm>
            <a:custGeom>
              <a:avLst/>
              <a:gdLst>
                <a:gd name="T0" fmla="*/ 0 w 10"/>
                <a:gd name="T1" fmla="*/ 0 h 78"/>
                <a:gd name="T2" fmla="*/ 0 w 10"/>
                <a:gd name="T3" fmla="*/ 0 h 78"/>
                <a:gd name="T4" fmla="*/ 0 w 10"/>
                <a:gd name="T5" fmla="*/ 0 h 78"/>
                <a:gd name="T6" fmla="*/ 0 w 10"/>
                <a:gd name="T7" fmla="*/ 0 h 78"/>
                <a:gd name="T8" fmla="*/ 0 w 10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8"/>
                <a:gd name="T17" fmla="*/ 10 w 10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8">
                  <a:moveTo>
                    <a:pt x="0" y="78"/>
                  </a:moveTo>
                  <a:lnTo>
                    <a:pt x="10" y="68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7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82" name="Freeform 519"/>
            <p:cNvSpPr>
              <a:spLocks/>
            </p:cNvSpPr>
            <p:nvPr/>
          </p:nvSpPr>
          <p:spPr bwMode="auto">
            <a:xfrm>
              <a:off x="3377" y="1569"/>
              <a:ext cx="4" cy="26"/>
            </a:xfrm>
            <a:custGeom>
              <a:avLst/>
              <a:gdLst>
                <a:gd name="T0" fmla="*/ 0 w 10"/>
                <a:gd name="T1" fmla="*/ 0 h 78"/>
                <a:gd name="T2" fmla="*/ 0 w 10"/>
                <a:gd name="T3" fmla="*/ 0 h 78"/>
                <a:gd name="T4" fmla="*/ 0 w 10"/>
                <a:gd name="T5" fmla="*/ 0 h 78"/>
                <a:gd name="T6" fmla="*/ 0 w 10"/>
                <a:gd name="T7" fmla="*/ 0 h 78"/>
                <a:gd name="T8" fmla="*/ 0 w 10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8"/>
                <a:gd name="T17" fmla="*/ 10 w 10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8">
                  <a:moveTo>
                    <a:pt x="0" y="78"/>
                  </a:moveTo>
                  <a:lnTo>
                    <a:pt x="10" y="68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3" name="Freeform 520"/>
            <p:cNvSpPr>
              <a:spLocks/>
            </p:cNvSpPr>
            <p:nvPr/>
          </p:nvSpPr>
          <p:spPr bwMode="auto">
            <a:xfrm>
              <a:off x="3377" y="1569"/>
              <a:ext cx="4" cy="26"/>
            </a:xfrm>
            <a:custGeom>
              <a:avLst/>
              <a:gdLst>
                <a:gd name="T0" fmla="*/ 0 w 10"/>
                <a:gd name="T1" fmla="*/ 0 h 78"/>
                <a:gd name="T2" fmla="*/ 0 w 10"/>
                <a:gd name="T3" fmla="*/ 0 h 78"/>
                <a:gd name="T4" fmla="*/ 0 w 10"/>
                <a:gd name="T5" fmla="*/ 0 h 78"/>
                <a:gd name="T6" fmla="*/ 0 w 10"/>
                <a:gd name="T7" fmla="*/ 0 h 78"/>
                <a:gd name="T8" fmla="*/ 0 w 10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8"/>
                <a:gd name="T17" fmla="*/ 10 w 10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8">
                  <a:moveTo>
                    <a:pt x="0" y="78"/>
                  </a:moveTo>
                  <a:lnTo>
                    <a:pt x="10" y="68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7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84" name="Freeform 521"/>
            <p:cNvSpPr>
              <a:spLocks/>
            </p:cNvSpPr>
            <p:nvPr/>
          </p:nvSpPr>
          <p:spPr bwMode="auto">
            <a:xfrm>
              <a:off x="3350" y="1595"/>
              <a:ext cx="27" cy="1"/>
            </a:xfrm>
            <a:custGeom>
              <a:avLst/>
              <a:gdLst>
                <a:gd name="T0" fmla="*/ 0 w 83"/>
                <a:gd name="T1" fmla="*/ 0 h 3"/>
                <a:gd name="T2" fmla="*/ 0 w 83"/>
                <a:gd name="T3" fmla="*/ 0 h 3"/>
                <a:gd name="T4" fmla="*/ 0 w 83"/>
                <a:gd name="T5" fmla="*/ 0 h 3"/>
                <a:gd name="T6" fmla="*/ 0 w 83"/>
                <a:gd name="T7" fmla="*/ 0 h 3"/>
                <a:gd name="T8" fmla="*/ 0 w 8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3"/>
                <a:gd name="T17" fmla="*/ 83 w 8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3">
                  <a:moveTo>
                    <a:pt x="10" y="3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76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99999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5" name="Freeform 522"/>
            <p:cNvSpPr>
              <a:spLocks/>
            </p:cNvSpPr>
            <p:nvPr/>
          </p:nvSpPr>
          <p:spPr bwMode="auto">
            <a:xfrm>
              <a:off x="3350" y="1595"/>
              <a:ext cx="27" cy="1"/>
            </a:xfrm>
            <a:custGeom>
              <a:avLst/>
              <a:gdLst>
                <a:gd name="T0" fmla="*/ 0 w 83"/>
                <a:gd name="T1" fmla="*/ 0 h 3"/>
                <a:gd name="T2" fmla="*/ 0 w 83"/>
                <a:gd name="T3" fmla="*/ 0 h 3"/>
                <a:gd name="T4" fmla="*/ 0 w 83"/>
                <a:gd name="T5" fmla="*/ 0 h 3"/>
                <a:gd name="T6" fmla="*/ 0 w 83"/>
                <a:gd name="T7" fmla="*/ 0 h 3"/>
                <a:gd name="T8" fmla="*/ 0 w 8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3"/>
                <a:gd name="T17" fmla="*/ 83 w 8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3">
                  <a:moveTo>
                    <a:pt x="10" y="3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76" y="3"/>
                  </a:lnTo>
                  <a:lnTo>
                    <a:pt x="10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86" name="Freeform 523"/>
            <p:cNvSpPr>
              <a:spLocks/>
            </p:cNvSpPr>
            <p:nvPr/>
          </p:nvSpPr>
          <p:spPr bwMode="auto">
            <a:xfrm>
              <a:off x="3350" y="1595"/>
              <a:ext cx="27" cy="1"/>
            </a:xfrm>
            <a:custGeom>
              <a:avLst/>
              <a:gdLst>
                <a:gd name="T0" fmla="*/ 0 w 83"/>
                <a:gd name="T1" fmla="*/ 0 h 3"/>
                <a:gd name="T2" fmla="*/ 0 w 83"/>
                <a:gd name="T3" fmla="*/ 0 h 3"/>
                <a:gd name="T4" fmla="*/ 0 w 83"/>
                <a:gd name="T5" fmla="*/ 0 h 3"/>
                <a:gd name="T6" fmla="*/ 0 w 83"/>
                <a:gd name="T7" fmla="*/ 0 h 3"/>
                <a:gd name="T8" fmla="*/ 0 w 8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3"/>
                <a:gd name="T17" fmla="*/ 83 w 8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3">
                  <a:moveTo>
                    <a:pt x="10" y="3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76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999999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87" name="Freeform 524"/>
            <p:cNvSpPr>
              <a:spLocks/>
            </p:cNvSpPr>
            <p:nvPr/>
          </p:nvSpPr>
          <p:spPr bwMode="auto">
            <a:xfrm>
              <a:off x="3350" y="1595"/>
              <a:ext cx="27" cy="1"/>
            </a:xfrm>
            <a:custGeom>
              <a:avLst/>
              <a:gdLst>
                <a:gd name="T0" fmla="*/ 0 w 83"/>
                <a:gd name="T1" fmla="*/ 0 h 3"/>
                <a:gd name="T2" fmla="*/ 0 w 83"/>
                <a:gd name="T3" fmla="*/ 0 h 3"/>
                <a:gd name="T4" fmla="*/ 0 w 83"/>
                <a:gd name="T5" fmla="*/ 0 h 3"/>
                <a:gd name="T6" fmla="*/ 0 w 83"/>
                <a:gd name="T7" fmla="*/ 0 h 3"/>
                <a:gd name="T8" fmla="*/ 0 w 8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3"/>
                <a:gd name="T17" fmla="*/ 83 w 8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3">
                  <a:moveTo>
                    <a:pt x="10" y="3"/>
                  </a:moveTo>
                  <a:lnTo>
                    <a:pt x="0" y="0"/>
                  </a:lnTo>
                  <a:lnTo>
                    <a:pt x="83" y="0"/>
                  </a:lnTo>
                  <a:lnTo>
                    <a:pt x="76" y="3"/>
                  </a:lnTo>
                  <a:lnTo>
                    <a:pt x="10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88" name="Rectangle 525"/>
            <p:cNvSpPr>
              <a:spLocks noChangeArrowheads="1"/>
            </p:cNvSpPr>
            <p:nvPr/>
          </p:nvSpPr>
          <p:spPr bwMode="auto">
            <a:xfrm>
              <a:off x="3350" y="1572"/>
              <a:ext cx="27" cy="23"/>
            </a:xfrm>
            <a:prstGeom prst="rect">
              <a:avLst/>
            </a:prstGeom>
            <a:solidFill>
              <a:srgbClr val="B2B2B2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389" name="Rectangle 526"/>
            <p:cNvSpPr>
              <a:spLocks noChangeArrowheads="1"/>
            </p:cNvSpPr>
            <p:nvPr/>
          </p:nvSpPr>
          <p:spPr bwMode="auto">
            <a:xfrm>
              <a:off x="3350" y="1572"/>
              <a:ext cx="27" cy="2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390" name="Rectangle 527"/>
            <p:cNvSpPr>
              <a:spLocks noChangeArrowheads="1"/>
            </p:cNvSpPr>
            <p:nvPr/>
          </p:nvSpPr>
          <p:spPr bwMode="auto">
            <a:xfrm>
              <a:off x="3353" y="1574"/>
              <a:ext cx="23" cy="20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391" name="Rectangle 528"/>
            <p:cNvSpPr>
              <a:spLocks noChangeArrowheads="1"/>
            </p:cNvSpPr>
            <p:nvPr/>
          </p:nvSpPr>
          <p:spPr bwMode="auto">
            <a:xfrm>
              <a:off x="3353" y="1574"/>
              <a:ext cx="23" cy="20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392" name="Freeform 529"/>
            <p:cNvSpPr>
              <a:spLocks/>
            </p:cNvSpPr>
            <p:nvPr/>
          </p:nvSpPr>
          <p:spPr bwMode="auto">
            <a:xfrm>
              <a:off x="3344" y="1599"/>
              <a:ext cx="35" cy="5"/>
            </a:xfrm>
            <a:custGeom>
              <a:avLst/>
              <a:gdLst>
                <a:gd name="T0" fmla="*/ 0 w 105"/>
                <a:gd name="T1" fmla="*/ 0 h 15"/>
                <a:gd name="T2" fmla="*/ 0 w 105"/>
                <a:gd name="T3" fmla="*/ 0 h 15"/>
                <a:gd name="T4" fmla="*/ 0 w 105"/>
                <a:gd name="T5" fmla="*/ 0 h 15"/>
                <a:gd name="T6" fmla="*/ 0 w 105"/>
                <a:gd name="T7" fmla="*/ 0 h 15"/>
                <a:gd name="T8" fmla="*/ 0 w 10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5"/>
                <a:gd name="T17" fmla="*/ 105 w 10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5">
                  <a:moveTo>
                    <a:pt x="0" y="15"/>
                  </a:moveTo>
                  <a:lnTo>
                    <a:pt x="12" y="0"/>
                  </a:lnTo>
                  <a:lnTo>
                    <a:pt x="105" y="0"/>
                  </a:lnTo>
                  <a:lnTo>
                    <a:pt x="92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3" name="Freeform 530"/>
            <p:cNvSpPr>
              <a:spLocks/>
            </p:cNvSpPr>
            <p:nvPr/>
          </p:nvSpPr>
          <p:spPr bwMode="auto">
            <a:xfrm>
              <a:off x="3344" y="1599"/>
              <a:ext cx="35" cy="5"/>
            </a:xfrm>
            <a:custGeom>
              <a:avLst/>
              <a:gdLst>
                <a:gd name="T0" fmla="*/ 0 w 105"/>
                <a:gd name="T1" fmla="*/ 0 h 15"/>
                <a:gd name="T2" fmla="*/ 0 w 105"/>
                <a:gd name="T3" fmla="*/ 0 h 15"/>
                <a:gd name="T4" fmla="*/ 0 w 105"/>
                <a:gd name="T5" fmla="*/ 0 h 15"/>
                <a:gd name="T6" fmla="*/ 0 w 105"/>
                <a:gd name="T7" fmla="*/ 0 h 15"/>
                <a:gd name="T8" fmla="*/ 0 w 10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5"/>
                <a:gd name="T17" fmla="*/ 105 w 10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5">
                  <a:moveTo>
                    <a:pt x="0" y="15"/>
                  </a:moveTo>
                  <a:lnTo>
                    <a:pt x="12" y="0"/>
                  </a:lnTo>
                  <a:lnTo>
                    <a:pt x="105" y="0"/>
                  </a:lnTo>
                  <a:lnTo>
                    <a:pt x="92" y="15"/>
                  </a:lnTo>
                  <a:lnTo>
                    <a:pt x="0" y="1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94" name="Freeform 531"/>
            <p:cNvSpPr>
              <a:spLocks/>
            </p:cNvSpPr>
            <p:nvPr/>
          </p:nvSpPr>
          <p:spPr bwMode="auto">
            <a:xfrm>
              <a:off x="3344" y="1599"/>
              <a:ext cx="35" cy="5"/>
            </a:xfrm>
            <a:custGeom>
              <a:avLst/>
              <a:gdLst>
                <a:gd name="T0" fmla="*/ 0 w 105"/>
                <a:gd name="T1" fmla="*/ 0 h 15"/>
                <a:gd name="T2" fmla="*/ 0 w 105"/>
                <a:gd name="T3" fmla="*/ 0 h 15"/>
                <a:gd name="T4" fmla="*/ 0 w 105"/>
                <a:gd name="T5" fmla="*/ 0 h 15"/>
                <a:gd name="T6" fmla="*/ 0 w 105"/>
                <a:gd name="T7" fmla="*/ 0 h 15"/>
                <a:gd name="T8" fmla="*/ 0 w 10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5"/>
                <a:gd name="T17" fmla="*/ 105 w 10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5">
                  <a:moveTo>
                    <a:pt x="0" y="15"/>
                  </a:moveTo>
                  <a:lnTo>
                    <a:pt x="12" y="0"/>
                  </a:lnTo>
                  <a:lnTo>
                    <a:pt x="105" y="0"/>
                  </a:lnTo>
                  <a:lnTo>
                    <a:pt x="92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5" name="Freeform 532"/>
            <p:cNvSpPr>
              <a:spLocks/>
            </p:cNvSpPr>
            <p:nvPr/>
          </p:nvSpPr>
          <p:spPr bwMode="auto">
            <a:xfrm>
              <a:off x="3344" y="1599"/>
              <a:ext cx="35" cy="5"/>
            </a:xfrm>
            <a:custGeom>
              <a:avLst/>
              <a:gdLst>
                <a:gd name="T0" fmla="*/ 0 w 105"/>
                <a:gd name="T1" fmla="*/ 0 h 15"/>
                <a:gd name="T2" fmla="*/ 0 w 105"/>
                <a:gd name="T3" fmla="*/ 0 h 15"/>
                <a:gd name="T4" fmla="*/ 0 w 105"/>
                <a:gd name="T5" fmla="*/ 0 h 15"/>
                <a:gd name="T6" fmla="*/ 0 w 105"/>
                <a:gd name="T7" fmla="*/ 0 h 15"/>
                <a:gd name="T8" fmla="*/ 0 w 10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5"/>
                <a:gd name="T16" fmla="*/ 0 h 15"/>
                <a:gd name="T17" fmla="*/ 105 w 10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5" h="15">
                  <a:moveTo>
                    <a:pt x="0" y="15"/>
                  </a:moveTo>
                  <a:lnTo>
                    <a:pt x="12" y="0"/>
                  </a:lnTo>
                  <a:lnTo>
                    <a:pt x="105" y="0"/>
                  </a:lnTo>
                  <a:lnTo>
                    <a:pt x="92" y="15"/>
                  </a:lnTo>
                  <a:lnTo>
                    <a:pt x="0" y="1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96" name="Freeform 533"/>
            <p:cNvSpPr>
              <a:spLocks/>
            </p:cNvSpPr>
            <p:nvPr/>
          </p:nvSpPr>
          <p:spPr bwMode="auto">
            <a:xfrm>
              <a:off x="3375" y="1599"/>
              <a:ext cx="4" cy="7"/>
            </a:xfrm>
            <a:custGeom>
              <a:avLst/>
              <a:gdLst>
                <a:gd name="T0" fmla="*/ 0 w 13"/>
                <a:gd name="T1" fmla="*/ 0 h 20"/>
                <a:gd name="T2" fmla="*/ 0 w 13"/>
                <a:gd name="T3" fmla="*/ 0 h 20"/>
                <a:gd name="T4" fmla="*/ 0 w 13"/>
                <a:gd name="T5" fmla="*/ 0 h 20"/>
                <a:gd name="T6" fmla="*/ 0 w 13"/>
                <a:gd name="T7" fmla="*/ 0 h 20"/>
                <a:gd name="T8" fmla="*/ 0 w 1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0"/>
                <a:gd name="T17" fmla="*/ 13 w 1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0">
                  <a:moveTo>
                    <a:pt x="0" y="20"/>
                  </a:moveTo>
                  <a:lnTo>
                    <a:pt x="13" y="6"/>
                  </a:lnTo>
                  <a:lnTo>
                    <a:pt x="13" y="0"/>
                  </a:lnTo>
                  <a:lnTo>
                    <a:pt x="0" y="1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7" name="Freeform 534"/>
            <p:cNvSpPr>
              <a:spLocks/>
            </p:cNvSpPr>
            <p:nvPr/>
          </p:nvSpPr>
          <p:spPr bwMode="auto">
            <a:xfrm>
              <a:off x="3375" y="1599"/>
              <a:ext cx="4" cy="7"/>
            </a:xfrm>
            <a:custGeom>
              <a:avLst/>
              <a:gdLst>
                <a:gd name="T0" fmla="*/ 0 w 13"/>
                <a:gd name="T1" fmla="*/ 0 h 20"/>
                <a:gd name="T2" fmla="*/ 0 w 13"/>
                <a:gd name="T3" fmla="*/ 0 h 20"/>
                <a:gd name="T4" fmla="*/ 0 w 13"/>
                <a:gd name="T5" fmla="*/ 0 h 20"/>
                <a:gd name="T6" fmla="*/ 0 w 13"/>
                <a:gd name="T7" fmla="*/ 0 h 20"/>
                <a:gd name="T8" fmla="*/ 0 w 1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0"/>
                <a:gd name="T17" fmla="*/ 13 w 1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0">
                  <a:moveTo>
                    <a:pt x="0" y="20"/>
                  </a:moveTo>
                  <a:lnTo>
                    <a:pt x="13" y="6"/>
                  </a:lnTo>
                  <a:lnTo>
                    <a:pt x="13" y="0"/>
                  </a:lnTo>
                  <a:lnTo>
                    <a:pt x="0" y="15"/>
                  </a:lnTo>
                  <a:lnTo>
                    <a:pt x="0" y="2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98" name="Freeform 535"/>
            <p:cNvSpPr>
              <a:spLocks/>
            </p:cNvSpPr>
            <p:nvPr/>
          </p:nvSpPr>
          <p:spPr bwMode="auto">
            <a:xfrm>
              <a:off x="3375" y="1599"/>
              <a:ext cx="4" cy="7"/>
            </a:xfrm>
            <a:custGeom>
              <a:avLst/>
              <a:gdLst>
                <a:gd name="T0" fmla="*/ 0 w 13"/>
                <a:gd name="T1" fmla="*/ 0 h 20"/>
                <a:gd name="T2" fmla="*/ 0 w 13"/>
                <a:gd name="T3" fmla="*/ 0 h 20"/>
                <a:gd name="T4" fmla="*/ 0 w 13"/>
                <a:gd name="T5" fmla="*/ 0 h 20"/>
                <a:gd name="T6" fmla="*/ 0 w 13"/>
                <a:gd name="T7" fmla="*/ 0 h 20"/>
                <a:gd name="T8" fmla="*/ 0 w 1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0"/>
                <a:gd name="T17" fmla="*/ 13 w 1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0">
                  <a:moveTo>
                    <a:pt x="0" y="20"/>
                  </a:moveTo>
                  <a:lnTo>
                    <a:pt x="13" y="6"/>
                  </a:lnTo>
                  <a:lnTo>
                    <a:pt x="13" y="0"/>
                  </a:lnTo>
                  <a:lnTo>
                    <a:pt x="0" y="1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99" name="Freeform 536"/>
            <p:cNvSpPr>
              <a:spLocks/>
            </p:cNvSpPr>
            <p:nvPr/>
          </p:nvSpPr>
          <p:spPr bwMode="auto">
            <a:xfrm>
              <a:off x="3375" y="1599"/>
              <a:ext cx="4" cy="7"/>
            </a:xfrm>
            <a:custGeom>
              <a:avLst/>
              <a:gdLst>
                <a:gd name="T0" fmla="*/ 0 w 13"/>
                <a:gd name="T1" fmla="*/ 0 h 20"/>
                <a:gd name="T2" fmla="*/ 0 w 13"/>
                <a:gd name="T3" fmla="*/ 0 h 20"/>
                <a:gd name="T4" fmla="*/ 0 w 13"/>
                <a:gd name="T5" fmla="*/ 0 h 20"/>
                <a:gd name="T6" fmla="*/ 0 w 13"/>
                <a:gd name="T7" fmla="*/ 0 h 20"/>
                <a:gd name="T8" fmla="*/ 0 w 1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0"/>
                <a:gd name="T17" fmla="*/ 13 w 1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0">
                  <a:moveTo>
                    <a:pt x="0" y="20"/>
                  </a:moveTo>
                  <a:lnTo>
                    <a:pt x="13" y="6"/>
                  </a:lnTo>
                  <a:lnTo>
                    <a:pt x="13" y="0"/>
                  </a:lnTo>
                  <a:lnTo>
                    <a:pt x="0" y="15"/>
                  </a:lnTo>
                  <a:lnTo>
                    <a:pt x="0" y="2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00" name="Rectangle 537"/>
            <p:cNvSpPr>
              <a:spLocks noChangeArrowheads="1"/>
            </p:cNvSpPr>
            <p:nvPr/>
          </p:nvSpPr>
          <p:spPr bwMode="auto">
            <a:xfrm>
              <a:off x="3344" y="1604"/>
              <a:ext cx="31" cy="2"/>
            </a:xfrm>
            <a:prstGeom prst="rect">
              <a:avLst/>
            </a:prstGeom>
            <a:solidFill>
              <a:srgbClr val="B2B2B2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01" name="Rectangle 538"/>
            <p:cNvSpPr>
              <a:spLocks noChangeArrowheads="1"/>
            </p:cNvSpPr>
            <p:nvPr/>
          </p:nvSpPr>
          <p:spPr bwMode="auto">
            <a:xfrm>
              <a:off x="3344" y="1604"/>
              <a:ext cx="31" cy="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02" name="Rectangle 539"/>
            <p:cNvSpPr>
              <a:spLocks noChangeArrowheads="1"/>
            </p:cNvSpPr>
            <p:nvPr/>
          </p:nvSpPr>
          <p:spPr bwMode="auto">
            <a:xfrm>
              <a:off x="3344" y="1604"/>
              <a:ext cx="31" cy="2"/>
            </a:xfrm>
            <a:prstGeom prst="rect">
              <a:avLst/>
            </a:prstGeom>
            <a:solidFill>
              <a:srgbClr val="B2B2B2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03" name="Rectangle 540"/>
            <p:cNvSpPr>
              <a:spLocks noChangeArrowheads="1"/>
            </p:cNvSpPr>
            <p:nvPr/>
          </p:nvSpPr>
          <p:spPr bwMode="auto">
            <a:xfrm>
              <a:off x="3344" y="1604"/>
              <a:ext cx="31" cy="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04" name="Freeform 541"/>
            <p:cNvSpPr>
              <a:spLocks/>
            </p:cNvSpPr>
            <p:nvPr/>
          </p:nvSpPr>
          <p:spPr bwMode="auto">
            <a:xfrm>
              <a:off x="3325" y="1595"/>
              <a:ext cx="8" cy="6"/>
            </a:xfrm>
            <a:custGeom>
              <a:avLst/>
              <a:gdLst>
                <a:gd name="T0" fmla="*/ 0 w 23"/>
                <a:gd name="T1" fmla="*/ 0 h 18"/>
                <a:gd name="T2" fmla="*/ 0 w 23"/>
                <a:gd name="T3" fmla="*/ 0 h 18"/>
                <a:gd name="T4" fmla="*/ 0 w 23"/>
                <a:gd name="T5" fmla="*/ 0 h 18"/>
                <a:gd name="T6" fmla="*/ 0 w 23"/>
                <a:gd name="T7" fmla="*/ 0 h 18"/>
                <a:gd name="T8" fmla="*/ 0 w 23"/>
                <a:gd name="T9" fmla="*/ 0 h 18"/>
                <a:gd name="T10" fmla="*/ 0 w 23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8"/>
                <a:gd name="T20" fmla="*/ 23 w 23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8">
                  <a:moveTo>
                    <a:pt x="21" y="18"/>
                  </a:moveTo>
                  <a:lnTo>
                    <a:pt x="23" y="12"/>
                  </a:lnTo>
                  <a:lnTo>
                    <a:pt x="21" y="6"/>
                  </a:lnTo>
                  <a:lnTo>
                    <a:pt x="14" y="2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05" name="Freeform 542"/>
            <p:cNvSpPr>
              <a:spLocks/>
            </p:cNvSpPr>
            <p:nvPr/>
          </p:nvSpPr>
          <p:spPr bwMode="auto">
            <a:xfrm>
              <a:off x="3325" y="1597"/>
              <a:ext cx="8" cy="4"/>
            </a:xfrm>
            <a:custGeom>
              <a:avLst/>
              <a:gdLst>
                <a:gd name="T0" fmla="*/ 0 w 23"/>
                <a:gd name="T1" fmla="*/ 0 h 12"/>
                <a:gd name="T2" fmla="*/ 0 w 23"/>
                <a:gd name="T3" fmla="*/ 0 h 12"/>
                <a:gd name="T4" fmla="*/ 0 w 23"/>
                <a:gd name="T5" fmla="*/ 0 h 12"/>
                <a:gd name="T6" fmla="*/ 0 w 23"/>
                <a:gd name="T7" fmla="*/ 0 h 12"/>
                <a:gd name="T8" fmla="*/ 0 w 23"/>
                <a:gd name="T9" fmla="*/ 0 h 12"/>
                <a:gd name="T10" fmla="*/ 0 w 23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2"/>
                <a:gd name="T20" fmla="*/ 23 w 2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2">
                  <a:moveTo>
                    <a:pt x="21" y="12"/>
                  </a:moveTo>
                  <a:lnTo>
                    <a:pt x="23" y="8"/>
                  </a:lnTo>
                  <a:lnTo>
                    <a:pt x="21" y="2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06" name="Freeform 543"/>
            <p:cNvSpPr>
              <a:spLocks/>
            </p:cNvSpPr>
            <p:nvPr/>
          </p:nvSpPr>
          <p:spPr bwMode="auto">
            <a:xfrm>
              <a:off x="3301" y="1592"/>
              <a:ext cx="28" cy="3"/>
            </a:xfrm>
            <a:custGeom>
              <a:avLst/>
              <a:gdLst>
                <a:gd name="T0" fmla="*/ 0 w 86"/>
                <a:gd name="T1" fmla="*/ 0 h 10"/>
                <a:gd name="T2" fmla="*/ 0 w 86"/>
                <a:gd name="T3" fmla="*/ 0 h 10"/>
                <a:gd name="T4" fmla="*/ 0 w 86"/>
                <a:gd name="T5" fmla="*/ 0 h 10"/>
                <a:gd name="T6" fmla="*/ 0 w 86"/>
                <a:gd name="T7" fmla="*/ 0 h 10"/>
                <a:gd name="T8" fmla="*/ 0 w 86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"/>
                <a:gd name="T17" fmla="*/ 86 w 86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">
                  <a:moveTo>
                    <a:pt x="0" y="10"/>
                  </a:moveTo>
                  <a:lnTo>
                    <a:pt x="9" y="0"/>
                  </a:lnTo>
                  <a:lnTo>
                    <a:pt x="86" y="0"/>
                  </a:lnTo>
                  <a:lnTo>
                    <a:pt x="7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7" name="Freeform 544"/>
            <p:cNvSpPr>
              <a:spLocks/>
            </p:cNvSpPr>
            <p:nvPr/>
          </p:nvSpPr>
          <p:spPr bwMode="auto">
            <a:xfrm>
              <a:off x="3301" y="1592"/>
              <a:ext cx="28" cy="3"/>
            </a:xfrm>
            <a:custGeom>
              <a:avLst/>
              <a:gdLst>
                <a:gd name="T0" fmla="*/ 0 w 86"/>
                <a:gd name="T1" fmla="*/ 0 h 10"/>
                <a:gd name="T2" fmla="*/ 0 w 86"/>
                <a:gd name="T3" fmla="*/ 0 h 10"/>
                <a:gd name="T4" fmla="*/ 0 w 86"/>
                <a:gd name="T5" fmla="*/ 0 h 10"/>
                <a:gd name="T6" fmla="*/ 0 w 86"/>
                <a:gd name="T7" fmla="*/ 0 h 10"/>
                <a:gd name="T8" fmla="*/ 0 w 86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"/>
                <a:gd name="T17" fmla="*/ 86 w 86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">
                  <a:moveTo>
                    <a:pt x="0" y="10"/>
                  </a:moveTo>
                  <a:lnTo>
                    <a:pt x="9" y="0"/>
                  </a:lnTo>
                  <a:lnTo>
                    <a:pt x="86" y="0"/>
                  </a:lnTo>
                  <a:lnTo>
                    <a:pt x="75" y="10"/>
                  </a:lnTo>
                  <a:lnTo>
                    <a:pt x="0" y="1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08" name="Freeform 545"/>
            <p:cNvSpPr>
              <a:spLocks/>
            </p:cNvSpPr>
            <p:nvPr/>
          </p:nvSpPr>
          <p:spPr bwMode="auto">
            <a:xfrm>
              <a:off x="3301" y="1592"/>
              <a:ext cx="28" cy="3"/>
            </a:xfrm>
            <a:custGeom>
              <a:avLst/>
              <a:gdLst>
                <a:gd name="T0" fmla="*/ 0 w 86"/>
                <a:gd name="T1" fmla="*/ 0 h 10"/>
                <a:gd name="T2" fmla="*/ 0 w 86"/>
                <a:gd name="T3" fmla="*/ 0 h 10"/>
                <a:gd name="T4" fmla="*/ 0 w 86"/>
                <a:gd name="T5" fmla="*/ 0 h 10"/>
                <a:gd name="T6" fmla="*/ 0 w 86"/>
                <a:gd name="T7" fmla="*/ 0 h 10"/>
                <a:gd name="T8" fmla="*/ 0 w 86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"/>
                <a:gd name="T17" fmla="*/ 86 w 86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">
                  <a:moveTo>
                    <a:pt x="0" y="10"/>
                  </a:moveTo>
                  <a:lnTo>
                    <a:pt x="9" y="0"/>
                  </a:lnTo>
                  <a:lnTo>
                    <a:pt x="86" y="0"/>
                  </a:lnTo>
                  <a:lnTo>
                    <a:pt x="7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09" name="Freeform 546"/>
            <p:cNvSpPr>
              <a:spLocks/>
            </p:cNvSpPr>
            <p:nvPr/>
          </p:nvSpPr>
          <p:spPr bwMode="auto">
            <a:xfrm>
              <a:off x="3301" y="1592"/>
              <a:ext cx="28" cy="3"/>
            </a:xfrm>
            <a:custGeom>
              <a:avLst/>
              <a:gdLst>
                <a:gd name="T0" fmla="*/ 0 w 86"/>
                <a:gd name="T1" fmla="*/ 0 h 10"/>
                <a:gd name="T2" fmla="*/ 0 w 86"/>
                <a:gd name="T3" fmla="*/ 0 h 10"/>
                <a:gd name="T4" fmla="*/ 0 w 86"/>
                <a:gd name="T5" fmla="*/ 0 h 10"/>
                <a:gd name="T6" fmla="*/ 0 w 86"/>
                <a:gd name="T7" fmla="*/ 0 h 10"/>
                <a:gd name="T8" fmla="*/ 0 w 86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"/>
                <a:gd name="T17" fmla="*/ 86 w 86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">
                  <a:moveTo>
                    <a:pt x="0" y="10"/>
                  </a:moveTo>
                  <a:lnTo>
                    <a:pt x="9" y="0"/>
                  </a:lnTo>
                  <a:lnTo>
                    <a:pt x="86" y="0"/>
                  </a:lnTo>
                  <a:lnTo>
                    <a:pt x="75" y="10"/>
                  </a:lnTo>
                  <a:lnTo>
                    <a:pt x="0" y="1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10" name="Rectangle 547"/>
            <p:cNvSpPr>
              <a:spLocks noChangeArrowheads="1"/>
            </p:cNvSpPr>
            <p:nvPr/>
          </p:nvSpPr>
          <p:spPr bwMode="auto">
            <a:xfrm>
              <a:off x="3301" y="1595"/>
              <a:ext cx="25" cy="6"/>
            </a:xfrm>
            <a:prstGeom prst="rect">
              <a:avLst/>
            </a:prstGeom>
            <a:solidFill>
              <a:srgbClr val="B2B2B2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11" name="Rectangle 548"/>
            <p:cNvSpPr>
              <a:spLocks noChangeArrowheads="1"/>
            </p:cNvSpPr>
            <p:nvPr/>
          </p:nvSpPr>
          <p:spPr bwMode="auto">
            <a:xfrm>
              <a:off x="3301" y="1595"/>
              <a:ext cx="25" cy="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12" name="Rectangle 549"/>
            <p:cNvSpPr>
              <a:spLocks noChangeArrowheads="1"/>
            </p:cNvSpPr>
            <p:nvPr/>
          </p:nvSpPr>
          <p:spPr bwMode="auto">
            <a:xfrm>
              <a:off x="3301" y="1595"/>
              <a:ext cx="25" cy="6"/>
            </a:xfrm>
            <a:prstGeom prst="rect">
              <a:avLst/>
            </a:prstGeom>
            <a:solidFill>
              <a:srgbClr val="B2B2B2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13" name="Rectangle 550"/>
            <p:cNvSpPr>
              <a:spLocks noChangeArrowheads="1"/>
            </p:cNvSpPr>
            <p:nvPr/>
          </p:nvSpPr>
          <p:spPr bwMode="auto">
            <a:xfrm>
              <a:off x="3301" y="1595"/>
              <a:ext cx="25" cy="6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14" name="Freeform 551"/>
            <p:cNvSpPr>
              <a:spLocks/>
            </p:cNvSpPr>
            <p:nvPr/>
          </p:nvSpPr>
          <p:spPr bwMode="auto">
            <a:xfrm>
              <a:off x="3326" y="1592"/>
              <a:ext cx="3" cy="9"/>
            </a:xfrm>
            <a:custGeom>
              <a:avLst/>
              <a:gdLst>
                <a:gd name="T0" fmla="*/ 0 w 11"/>
                <a:gd name="T1" fmla="*/ 0 h 28"/>
                <a:gd name="T2" fmla="*/ 0 w 11"/>
                <a:gd name="T3" fmla="*/ 0 h 28"/>
                <a:gd name="T4" fmla="*/ 0 w 11"/>
                <a:gd name="T5" fmla="*/ 0 h 28"/>
                <a:gd name="T6" fmla="*/ 0 w 11"/>
                <a:gd name="T7" fmla="*/ 0 h 28"/>
                <a:gd name="T8" fmla="*/ 0 w 1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8"/>
                <a:gd name="T17" fmla="*/ 11 w 1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8">
                  <a:moveTo>
                    <a:pt x="0" y="28"/>
                  </a:moveTo>
                  <a:lnTo>
                    <a:pt x="11" y="13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5" name="Freeform 552"/>
            <p:cNvSpPr>
              <a:spLocks/>
            </p:cNvSpPr>
            <p:nvPr/>
          </p:nvSpPr>
          <p:spPr bwMode="auto">
            <a:xfrm>
              <a:off x="3326" y="1592"/>
              <a:ext cx="3" cy="9"/>
            </a:xfrm>
            <a:custGeom>
              <a:avLst/>
              <a:gdLst>
                <a:gd name="T0" fmla="*/ 0 w 11"/>
                <a:gd name="T1" fmla="*/ 0 h 28"/>
                <a:gd name="T2" fmla="*/ 0 w 11"/>
                <a:gd name="T3" fmla="*/ 0 h 28"/>
                <a:gd name="T4" fmla="*/ 0 w 11"/>
                <a:gd name="T5" fmla="*/ 0 h 28"/>
                <a:gd name="T6" fmla="*/ 0 w 11"/>
                <a:gd name="T7" fmla="*/ 0 h 28"/>
                <a:gd name="T8" fmla="*/ 0 w 1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8"/>
                <a:gd name="T17" fmla="*/ 11 w 1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8">
                  <a:moveTo>
                    <a:pt x="0" y="28"/>
                  </a:moveTo>
                  <a:lnTo>
                    <a:pt x="11" y="13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0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16" name="Freeform 553"/>
            <p:cNvSpPr>
              <a:spLocks/>
            </p:cNvSpPr>
            <p:nvPr/>
          </p:nvSpPr>
          <p:spPr bwMode="auto">
            <a:xfrm>
              <a:off x="3326" y="1592"/>
              <a:ext cx="3" cy="9"/>
            </a:xfrm>
            <a:custGeom>
              <a:avLst/>
              <a:gdLst>
                <a:gd name="T0" fmla="*/ 0 w 11"/>
                <a:gd name="T1" fmla="*/ 0 h 28"/>
                <a:gd name="T2" fmla="*/ 0 w 11"/>
                <a:gd name="T3" fmla="*/ 0 h 28"/>
                <a:gd name="T4" fmla="*/ 0 w 11"/>
                <a:gd name="T5" fmla="*/ 0 h 28"/>
                <a:gd name="T6" fmla="*/ 0 w 11"/>
                <a:gd name="T7" fmla="*/ 0 h 28"/>
                <a:gd name="T8" fmla="*/ 0 w 1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8"/>
                <a:gd name="T17" fmla="*/ 11 w 1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8">
                  <a:moveTo>
                    <a:pt x="0" y="28"/>
                  </a:moveTo>
                  <a:lnTo>
                    <a:pt x="11" y="13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7" name="Freeform 554"/>
            <p:cNvSpPr>
              <a:spLocks/>
            </p:cNvSpPr>
            <p:nvPr/>
          </p:nvSpPr>
          <p:spPr bwMode="auto">
            <a:xfrm>
              <a:off x="3326" y="1592"/>
              <a:ext cx="3" cy="9"/>
            </a:xfrm>
            <a:custGeom>
              <a:avLst/>
              <a:gdLst>
                <a:gd name="T0" fmla="*/ 0 w 11"/>
                <a:gd name="T1" fmla="*/ 0 h 28"/>
                <a:gd name="T2" fmla="*/ 0 w 11"/>
                <a:gd name="T3" fmla="*/ 0 h 28"/>
                <a:gd name="T4" fmla="*/ 0 w 11"/>
                <a:gd name="T5" fmla="*/ 0 h 28"/>
                <a:gd name="T6" fmla="*/ 0 w 11"/>
                <a:gd name="T7" fmla="*/ 0 h 28"/>
                <a:gd name="T8" fmla="*/ 0 w 1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28"/>
                <a:gd name="T17" fmla="*/ 11 w 11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28">
                  <a:moveTo>
                    <a:pt x="0" y="28"/>
                  </a:moveTo>
                  <a:lnTo>
                    <a:pt x="11" y="13"/>
                  </a:lnTo>
                  <a:lnTo>
                    <a:pt x="11" y="0"/>
                  </a:lnTo>
                  <a:lnTo>
                    <a:pt x="0" y="10"/>
                  </a:lnTo>
                  <a:lnTo>
                    <a:pt x="0" y="2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18" name="Freeform 555"/>
            <p:cNvSpPr>
              <a:spLocks/>
            </p:cNvSpPr>
            <p:nvPr/>
          </p:nvSpPr>
          <p:spPr bwMode="auto">
            <a:xfrm>
              <a:off x="3302" y="1592"/>
              <a:ext cx="26" cy="3"/>
            </a:xfrm>
            <a:custGeom>
              <a:avLst/>
              <a:gdLst>
                <a:gd name="T0" fmla="*/ 0 w 77"/>
                <a:gd name="T1" fmla="*/ 0 h 10"/>
                <a:gd name="T2" fmla="*/ 0 w 77"/>
                <a:gd name="T3" fmla="*/ 0 h 10"/>
                <a:gd name="T4" fmla="*/ 0 w 77"/>
                <a:gd name="T5" fmla="*/ 0 h 10"/>
                <a:gd name="T6" fmla="*/ 0 w 77"/>
                <a:gd name="T7" fmla="*/ 0 h 10"/>
                <a:gd name="T8" fmla="*/ 0 w 7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0"/>
                <a:gd name="T17" fmla="*/ 77 w 7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0">
                  <a:moveTo>
                    <a:pt x="0" y="10"/>
                  </a:moveTo>
                  <a:lnTo>
                    <a:pt x="4" y="0"/>
                  </a:lnTo>
                  <a:lnTo>
                    <a:pt x="77" y="0"/>
                  </a:lnTo>
                  <a:lnTo>
                    <a:pt x="7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19" name="Freeform 556"/>
            <p:cNvSpPr>
              <a:spLocks/>
            </p:cNvSpPr>
            <p:nvPr/>
          </p:nvSpPr>
          <p:spPr bwMode="auto">
            <a:xfrm>
              <a:off x="3302" y="1592"/>
              <a:ext cx="26" cy="3"/>
            </a:xfrm>
            <a:custGeom>
              <a:avLst/>
              <a:gdLst>
                <a:gd name="T0" fmla="*/ 0 w 77"/>
                <a:gd name="T1" fmla="*/ 0 h 10"/>
                <a:gd name="T2" fmla="*/ 0 w 77"/>
                <a:gd name="T3" fmla="*/ 0 h 10"/>
                <a:gd name="T4" fmla="*/ 0 w 77"/>
                <a:gd name="T5" fmla="*/ 0 h 10"/>
                <a:gd name="T6" fmla="*/ 0 w 77"/>
                <a:gd name="T7" fmla="*/ 0 h 10"/>
                <a:gd name="T8" fmla="*/ 0 w 7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0"/>
                <a:gd name="T17" fmla="*/ 77 w 7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0">
                  <a:moveTo>
                    <a:pt x="0" y="10"/>
                  </a:moveTo>
                  <a:lnTo>
                    <a:pt x="4" y="0"/>
                  </a:lnTo>
                  <a:lnTo>
                    <a:pt x="77" y="0"/>
                  </a:lnTo>
                  <a:lnTo>
                    <a:pt x="70" y="10"/>
                  </a:lnTo>
                  <a:lnTo>
                    <a:pt x="0" y="1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20" name="Freeform 557"/>
            <p:cNvSpPr>
              <a:spLocks/>
            </p:cNvSpPr>
            <p:nvPr/>
          </p:nvSpPr>
          <p:spPr bwMode="auto">
            <a:xfrm>
              <a:off x="3302" y="1592"/>
              <a:ext cx="26" cy="3"/>
            </a:xfrm>
            <a:custGeom>
              <a:avLst/>
              <a:gdLst>
                <a:gd name="T0" fmla="*/ 0 w 77"/>
                <a:gd name="T1" fmla="*/ 0 h 10"/>
                <a:gd name="T2" fmla="*/ 0 w 77"/>
                <a:gd name="T3" fmla="*/ 0 h 10"/>
                <a:gd name="T4" fmla="*/ 0 w 77"/>
                <a:gd name="T5" fmla="*/ 0 h 10"/>
                <a:gd name="T6" fmla="*/ 0 w 77"/>
                <a:gd name="T7" fmla="*/ 0 h 10"/>
                <a:gd name="T8" fmla="*/ 0 w 7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0"/>
                <a:gd name="T17" fmla="*/ 77 w 7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0">
                  <a:moveTo>
                    <a:pt x="0" y="10"/>
                  </a:moveTo>
                  <a:lnTo>
                    <a:pt x="4" y="0"/>
                  </a:lnTo>
                  <a:lnTo>
                    <a:pt x="77" y="0"/>
                  </a:lnTo>
                  <a:lnTo>
                    <a:pt x="7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1" name="Freeform 558"/>
            <p:cNvSpPr>
              <a:spLocks/>
            </p:cNvSpPr>
            <p:nvPr/>
          </p:nvSpPr>
          <p:spPr bwMode="auto">
            <a:xfrm>
              <a:off x="3302" y="1592"/>
              <a:ext cx="26" cy="3"/>
            </a:xfrm>
            <a:custGeom>
              <a:avLst/>
              <a:gdLst>
                <a:gd name="T0" fmla="*/ 0 w 77"/>
                <a:gd name="T1" fmla="*/ 0 h 10"/>
                <a:gd name="T2" fmla="*/ 0 w 77"/>
                <a:gd name="T3" fmla="*/ 0 h 10"/>
                <a:gd name="T4" fmla="*/ 0 w 77"/>
                <a:gd name="T5" fmla="*/ 0 h 10"/>
                <a:gd name="T6" fmla="*/ 0 w 77"/>
                <a:gd name="T7" fmla="*/ 0 h 10"/>
                <a:gd name="T8" fmla="*/ 0 w 7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10"/>
                <a:gd name="T17" fmla="*/ 77 w 7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10">
                  <a:moveTo>
                    <a:pt x="0" y="10"/>
                  </a:moveTo>
                  <a:lnTo>
                    <a:pt x="4" y="0"/>
                  </a:lnTo>
                  <a:lnTo>
                    <a:pt x="77" y="0"/>
                  </a:lnTo>
                  <a:lnTo>
                    <a:pt x="70" y="10"/>
                  </a:lnTo>
                  <a:lnTo>
                    <a:pt x="0" y="1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22" name="Freeform 559"/>
            <p:cNvSpPr>
              <a:spLocks/>
            </p:cNvSpPr>
            <p:nvPr/>
          </p:nvSpPr>
          <p:spPr bwMode="auto">
            <a:xfrm>
              <a:off x="3301" y="1570"/>
              <a:ext cx="27" cy="3"/>
            </a:xfrm>
            <a:custGeom>
              <a:avLst/>
              <a:gdLst>
                <a:gd name="T0" fmla="*/ 0 w 82"/>
                <a:gd name="T1" fmla="*/ 0 h 9"/>
                <a:gd name="T2" fmla="*/ 0 w 82"/>
                <a:gd name="T3" fmla="*/ 0 h 9"/>
                <a:gd name="T4" fmla="*/ 0 w 82"/>
                <a:gd name="T5" fmla="*/ 0 h 9"/>
                <a:gd name="T6" fmla="*/ 0 w 82"/>
                <a:gd name="T7" fmla="*/ 0 h 9"/>
                <a:gd name="T8" fmla="*/ 0 w 8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9"/>
                <a:gd name="T17" fmla="*/ 82 w 8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9">
                  <a:moveTo>
                    <a:pt x="0" y="9"/>
                  </a:moveTo>
                  <a:lnTo>
                    <a:pt x="9" y="0"/>
                  </a:lnTo>
                  <a:lnTo>
                    <a:pt x="82" y="0"/>
                  </a:lnTo>
                  <a:lnTo>
                    <a:pt x="75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3" name="Freeform 560"/>
            <p:cNvSpPr>
              <a:spLocks/>
            </p:cNvSpPr>
            <p:nvPr/>
          </p:nvSpPr>
          <p:spPr bwMode="auto">
            <a:xfrm>
              <a:off x="3301" y="1570"/>
              <a:ext cx="27" cy="3"/>
            </a:xfrm>
            <a:custGeom>
              <a:avLst/>
              <a:gdLst>
                <a:gd name="T0" fmla="*/ 0 w 82"/>
                <a:gd name="T1" fmla="*/ 0 h 9"/>
                <a:gd name="T2" fmla="*/ 0 w 82"/>
                <a:gd name="T3" fmla="*/ 0 h 9"/>
                <a:gd name="T4" fmla="*/ 0 w 82"/>
                <a:gd name="T5" fmla="*/ 0 h 9"/>
                <a:gd name="T6" fmla="*/ 0 w 82"/>
                <a:gd name="T7" fmla="*/ 0 h 9"/>
                <a:gd name="T8" fmla="*/ 0 w 8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9"/>
                <a:gd name="T17" fmla="*/ 82 w 8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9">
                  <a:moveTo>
                    <a:pt x="0" y="9"/>
                  </a:moveTo>
                  <a:lnTo>
                    <a:pt x="9" y="0"/>
                  </a:lnTo>
                  <a:lnTo>
                    <a:pt x="82" y="0"/>
                  </a:lnTo>
                  <a:lnTo>
                    <a:pt x="75" y="9"/>
                  </a:lnTo>
                  <a:lnTo>
                    <a:pt x="0" y="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24" name="Freeform 561"/>
            <p:cNvSpPr>
              <a:spLocks/>
            </p:cNvSpPr>
            <p:nvPr/>
          </p:nvSpPr>
          <p:spPr bwMode="auto">
            <a:xfrm>
              <a:off x="3301" y="1570"/>
              <a:ext cx="27" cy="3"/>
            </a:xfrm>
            <a:custGeom>
              <a:avLst/>
              <a:gdLst>
                <a:gd name="T0" fmla="*/ 0 w 82"/>
                <a:gd name="T1" fmla="*/ 0 h 9"/>
                <a:gd name="T2" fmla="*/ 0 w 82"/>
                <a:gd name="T3" fmla="*/ 0 h 9"/>
                <a:gd name="T4" fmla="*/ 0 w 82"/>
                <a:gd name="T5" fmla="*/ 0 h 9"/>
                <a:gd name="T6" fmla="*/ 0 w 82"/>
                <a:gd name="T7" fmla="*/ 0 h 9"/>
                <a:gd name="T8" fmla="*/ 0 w 8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9"/>
                <a:gd name="T17" fmla="*/ 82 w 8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9">
                  <a:moveTo>
                    <a:pt x="0" y="9"/>
                  </a:moveTo>
                  <a:lnTo>
                    <a:pt x="9" y="0"/>
                  </a:lnTo>
                  <a:lnTo>
                    <a:pt x="82" y="0"/>
                  </a:lnTo>
                  <a:lnTo>
                    <a:pt x="75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25" name="Freeform 562"/>
            <p:cNvSpPr>
              <a:spLocks/>
            </p:cNvSpPr>
            <p:nvPr/>
          </p:nvSpPr>
          <p:spPr bwMode="auto">
            <a:xfrm>
              <a:off x="3301" y="1570"/>
              <a:ext cx="27" cy="3"/>
            </a:xfrm>
            <a:custGeom>
              <a:avLst/>
              <a:gdLst>
                <a:gd name="T0" fmla="*/ 0 w 82"/>
                <a:gd name="T1" fmla="*/ 0 h 9"/>
                <a:gd name="T2" fmla="*/ 0 w 82"/>
                <a:gd name="T3" fmla="*/ 0 h 9"/>
                <a:gd name="T4" fmla="*/ 0 w 82"/>
                <a:gd name="T5" fmla="*/ 0 h 9"/>
                <a:gd name="T6" fmla="*/ 0 w 82"/>
                <a:gd name="T7" fmla="*/ 0 h 9"/>
                <a:gd name="T8" fmla="*/ 0 w 8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9"/>
                <a:gd name="T17" fmla="*/ 82 w 8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9">
                  <a:moveTo>
                    <a:pt x="0" y="9"/>
                  </a:moveTo>
                  <a:lnTo>
                    <a:pt x="9" y="0"/>
                  </a:lnTo>
                  <a:lnTo>
                    <a:pt x="82" y="0"/>
                  </a:lnTo>
                  <a:lnTo>
                    <a:pt x="75" y="9"/>
                  </a:lnTo>
                  <a:lnTo>
                    <a:pt x="0" y="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26" name="Rectangle 563"/>
            <p:cNvSpPr>
              <a:spLocks noChangeArrowheads="1"/>
            </p:cNvSpPr>
            <p:nvPr/>
          </p:nvSpPr>
          <p:spPr bwMode="auto">
            <a:xfrm>
              <a:off x="3301" y="1573"/>
              <a:ext cx="25" cy="22"/>
            </a:xfrm>
            <a:prstGeom prst="rect">
              <a:avLst/>
            </a:prstGeom>
            <a:solidFill>
              <a:srgbClr val="B2B2B2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27" name="Rectangle 564"/>
            <p:cNvSpPr>
              <a:spLocks noChangeArrowheads="1"/>
            </p:cNvSpPr>
            <p:nvPr/>
          </p:nvSpPr>
          <p:spPr bwMode="auto">
            <a:xfrm>
              <a:off x="3301" y="1573"/>
              <a:ext cx="25" cy="2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28" name="Rectangle 565"/>
            <p:cNvSpPr>
              <a:spLocks noChangeArrowheads="1"/>
            </p:cNvSpPr>
            <p:nvPr/>
          </p:nvSpPr>
          <p:spPr bwMode="auto">
            <a:xfrm>
              <a:off x="3304" y="1577"/>
              <a:ext cx="20" cy="15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29" name="Rectangle 566"/>
            <p:cNvSpPr>
              <a:spLocks noChangeArrowheads="1"/>
            </p:cNvSpPr>
            <p:nvPr/>
          </p:nvSpPr>
          <p:spPr bwMode="auto">
            <a:xfrm>
              <a:off x="3304" y="1577"/>
              <a:ext cx="20" cy="15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30" name="Freeform 567"/>
            <p:cNvSpPr>
              <a:spLocks/>
            </p:cNvSpPr>
            <p:nvPr/>
          </p:nvSpPr>
          <p:spPr bwMode="auto">
            <a:xfrm>
              <a:off x="3326" y="1570"/>
              <a:ext cx="2" cy="25"/>
            </a:xfrm>
            <a:custGeom>
              <a:avLst/>
              <a:gdLst>
                <a:gd name="T0" fmla="*/ 0 w 7"/>
                <a:gd name="T1" fmla="*/ 0 h 74"/>
                <a:gd name="T2" fmla="*/ 0 w 7"/>
                <a:gd name="T3" fmla="*/ 0 h 74"/>
                <a:gd name="T4" fmla="*/ 0 w 7"/>
                <a:gd name="T5" fmla="*/ 0 h 74"/>
                <a:gd name="T6" fmla="*/ 0 w 7"/>
                <a:gd name="T7" fmla="*/ 0 h 74"/>
                <a:gd name="T8" fmla="*/ 0 w 7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4"/>
                <a:gd name="T17" fmla="*/ 7 w 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4">
                  <a:moveTo>
                    <a:pt x="0" y="74"/>
                  </a:moveTo>
                  <a:lnTo>
                    <a:pt x="7" y="64"/>
                  </a:lnTo>
                  <a:lnTo>
                    <a:pt x="7" y="0"/>
                  </a:lnTo>
                  <a:lnTo>
                    <a:pt x="0" y="9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1" name="Freeform 568"/>
            <p:cNvSpPr>
              <a:spLocks/>
            </p:cNvSpPr>
            <p:nvPr/>
          </p:nvSpPr>
          <p:spPr bwMode="auto">
            <a:xfrm>
              <a:off x="3326" y="1570"/>
              <a:ext cx="2" cy="25"/>
            </a:xfrm>
            <a:custGeom>
              <a:avLst/>
              <a:gdLst>
                <a:gd name="T0" fmla="*/ 0 w 7"/>
                <a:gd name="T1" fmla="*/ 0 h 74"/>
                <a:gd name="T2" fmla="*/ 0 w 7"/>
                <a:gd name="T3" fmla="*/ 0 h 74"/>
                <a:gd name="T4" fmla="*/ 0 w 7"/>
                <a:gd name="T5" fmla="*/ 0 h 74"/>
                <a:gd name="T6" fmla="*/ 0 w 7"/>
                <a:gd name="T7" fmla="*/ 0 h 74"/>
                <a:gd name="T8" fmla="*/ 0 w 7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4"/>
                <a:gd name="T17" fmla="*/ 7 w 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4">
                  <a:moveTo>
                    <a:pt x="0" y="74"/>
                  </a:moveTo>
                  <a:lnTo>
                    <a:pt x="7" y="64"/>
                  </a:lnTo>
                  <a:lnTo>
                    <a:pt x="7" y="0"/>
                  </a:lnTo>
                  <a:lnTo>
                    <a:pt x="0" y="9"/>
                  </a:lnTo>
                  <a:lnTo>
                    <a:pt x="0" y="7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32" name="Freeform 569"/>
            <p:cNvSpPr>
              <a:spLocks/>
            </p:cNvSpPr>
            <p:nvPr/>
          </p:nvSpPr>
          <p:spPr bwMode="auto">
            <a:xfrm>
              <a:off x="3326" y="1570"/>
              <a:ext cx="2" cy="25"/>
            </a:xfrm>
            <a:custGeom>
              <a:avLst/>
              <a:gdLst>
                <a:gd name="T0" fmla="*/ 0 w 7"/>
                <a:gd name="T1" fmla="*/ 0 h 74"/>
                <a:gd name="T2" fmla="*/ 0 w 7"/>
                <a:gd name="T3" fmla="*/ 0 h 74"/>
                <a:gd name="T4" fmla="*/ 0 w 7"/>
                <a:gd name="T5" fmla="*/ 0 h 74"/>
                <a:gd name="T6" fmla="*/ 0 w 7"/>
                <a:gd name="T7" fmla="*/ 0 h 74"/>
                <a:gd name="T8" fmla="*/ 0 w 7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4"/>
                <a:gd name="T17" fmla="*/ 7 w 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4">
                  <a:moveTo>
                    <a:pt x="0" y="74"/>
                  </a:moveTo>
                  <a:lnTo>
                    <a:pt x="7" y="64"/>
                  </a:lnTo>
                  <a:lnTo>
                    <a:pt x="7" y="0"/>
                  </a:lnTo>
                  <a:lnTo>
                    <a:pt x="0" y="9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3" name="Freeform 570"/>
            <p:cNvSpPr>
              <a:spLocks/>
            </p:cNvSpPr>
            <p:nvPr/>
          </p:nvSpPr>
          <p:spPr bwMode="auto">
            <a:xfrm>
              <a:off x="3326" y="1570"/>
              <a:ext cx="2" cy="25"/>
            </a:xfrm>
            <a:custGeom>
              <a:avLst/>
              <a:gdLst>
                <a:gd name="T0" fmla="*/ 0 w 7"/>
                <a:gd name="T1" fmla="*/ 0 h 74"/>
                <a:gd name="T2" fmla="*/ 0 w 7"/>
                <a:gd name="T3" fmla="*/ 0 h 74"/>
                <a:gd name="T4" fmla="*/ 0 w 7"/>
                <a:gd name="T5" fmla="*/ 0 h 74"/>
                <a:gd name="T6" fmla="*/ 0 w 7"/>
                <a:gd name="T7" fmla="*/ 0 h 74"/>
                <a:gd name="T8" fmla="*/ 0 w 7"/>
                <a:gd name="T9" fmla="*/ 0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4"/>
                <a:gd name="T17" fmla="*/ 7 w 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4">
                  <a:moveTo>
                    <a:pt x="0" y="74"/>
                  </a:moveTo>
                  <a:lnTo>
                    <a:pt x="7" y="64"/>
                  </a:lnTo>
                  <a:lnTo>
                    <a:pt x="7" y="0"/>
                  </a:lnTo>
                  <a:lnTo>
                    <a:pt x="0" y="9"/>
                  </a:lnTo>
                  <a:lnTo>
                    <a:pt x="0" y="7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34" name="Freeform 571"/>
            <p:cNvSpPr>
              <a:spLocks/>
            </p:cNvSpPr>
            <p:nvPr/>
          </p:nvSpPr>
          <p:spPr bwMode="auto">
            <a:xfrm>
              <a:off x="3296" y="1599"/>
              <a:ext cx="31" cy="5"/>
            </a:xfrm>
            <a:custGeom>
              <a:avLst/>
              <a:gdLst>
                <a:gd name="T0" fmla="*/ 0 w 93"/>
                <a:gd name="T1" fmla="*/ 0 h 15"/>
                <a:gd name="T2" fmla="*/ 0 w 93"/>
                <a:gd name="T3" fmla="*/ 0 h 15"/>
                <a:gd name="T4" fmla="*/ 0 w 93"/>
                <a:gd name="T5" fmla="*/ 0 h 15"/>
                <a:gd name="T6" fmla="*/ 0 w 93"/>
                <a:gd name="T7" fmla="*/ 0 h 15"/>
                <a:gd name="T8" fmla="*/ 0 w 93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5"/>
                <a:gd name="T17" fmla="*/ 93 w 9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5">
                  <a:moveTo>
                    <a:pt x="0" y="15"/>
                  </a:moveTo>
                  <a:lnTo>
                    <a:pt x="10" y="0"/>
                  </a:lnTo>
                  <a:lnTo>
                    <a:pt x="93" y="0"/>
                  </a:lnTo>
                  <a:lnTo>
                    <a:pt x="8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5" name="Freeform 572"/>
            <p:cNvSpPr>
              <a:spLocks/>
            </p:cNvSpPr>
            <p:nvPr/>
          </p:nvSpPr>
          <p:spPr bwMode="auto">
            <a:xfrm>
              <a:off x="3296" y="1599"/>
              <a:ext cx="31" cy="5"/>
            </a:xfrm>
            <a:custGeom>
              <a:avLst/>
              <a:gdLst>
                <a:gd name="T0" fmla="*/ 0 w 93"/>
                <a:gd name="T1" fmla="*/ 0 h 15"/>
                <a:gd name="T2" fmla="*/ 0 w 93"/>
                <a:gd name="T3" fmla="*/ 0 h 15"/>
                <a:gd name="T4" fmla="*/ 0 w 93"/>
                <a:gd name="T5" fmla="*/ 0 h 15"/>
                <a:gd name="T6" fmla="*/ 0 w 93"/>
                <a:gd name="T7" fmla="*/ 0 h 15"/>
                <a:gd name="T8" fmla="*/ 0 w 93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5"/>
                <a:gd name="T17" fmla="*/ 93 w 9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5">
                  <a:moveTo>
                    <a:pt x="0" y="15"/>
                  </a:moveTo>
                  <a:lnTo>
                    <a:pt x="10" y="0"/>
                  </a:lnTo>
                  <a:lnTo>
                    <a:pt x="93" y="0"/>
                  </a:lnTo>
                  <a:lnTo>
                    <a:pt x="80" y="15"/>
                  </a:lnTo>
                  <a:lnTo>
                    <a:pt x="0" y="1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36" name="Freeform 573"/>
            <p:cNvSpPr>
              <a:spLocks/>
            </p:cNvSpPr>
            <p:nvPr/>
          </p:nvSpPr>
          <p:spPr bwMode="auto">
            <a:xfrm>
              <a:off x="3296" y="1599"/>
              <a:ext cx="31" cy="5"/>
            </a:xfrm>
            <a:custGeom>
              <a:avLst/>
              <a:gdLst>
                <a:gd name="T0" fmla="*/ 0 w 93"/>
                <a:gd name="T1" fmla="*/ 0 h 15"/>
                <a:gd name="T2" fmla="*/ 0 w 93"/>
                <a:gd name="T3" fmla="*/ 0 h 15"/>
                <a:gd name="T4" fmla="*/ 0 w 93"/>
                <a:gd name="T5" fmla="*/ 0 h 15"/>
                <a:gd name="T6" fmla="*/ 0 w 93"/>
                <a:gd name="T7" fmla="*/ 0 h 15"/>
                <a:gd name="T8" fmla="*/ 0 w 93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5"/>
                <a:gd name="T17" fmla="*/ 93 w 9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5">
                  <a:moveTo>
                    <a:pt x="0" y="15"/>
                  </a:moveTo>
                  <a:lnTo>
                    <a:pt x="10" y="0"/>
                  </a:lnTo>
                  <a:lnTo>
                    <a:pt x="93" y="0"/>
                  </a:lnTo>
                  <a:lnTo>
                    <a:pt x="8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7" name="Freeform 574"/>
            <p:cNvSpPr>
              <a:spLocks/>
            </p:cNvSpPr>
            <p:nvPr/>
          </p:nvSpPr>
          <p:spPr bwMode="auto">
            <a:xfrm>
              <a:off x="3296" y="1599"/>
              <a:ext cx="31" cy="5"/>
            </a:xfrm>
            <a:custGeom>
              <a:avLst/>
              <a:gdLst>
                <a:gd name="T0" fmla="*/ 0 w 93"/>
                <a:gd name="T1" fmla="*/ 0 h 15"/>
                <a:gd name="T2" fmla="*/ 0 w 93"/>
                <a:gd name="T3" fmla="*/ 0 h 15"/>
                <a:gd name="T4" fmla="*/ 0 w 93"/>
                <a:gd name="T5" fmla="*/ 0 h 15"/>
                <a:gd name="T6" fmla="*/ 0 w 93"/>
                <a:gd name="T7" fmla="*/ 0 h 15"/>
                <a:gd name="T8" fmla="*/ 0 w 93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5"/>
                <a:gd name="T17" fmla="*/ 93 w 93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5">
                  <a:moveTo>
                    <a:pt x="0" y="15"/>
                  </a:moveTo>
                  <a:lnTo>
                    <a:pt x="10" y="0"/>
                  </a:lnTo>
                  <a:lnTo>
                    <a:pt x="93" y="0"/>
                  </a:lnTo>
                  <a:lnTo>
                    <a:pt x="80" y="15"/>
                  </a:lnTo>
                  <a:lnTo>
                    <a:pt x="0" y="1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38" name="Freeform 575"/>
            <p:cNvSpPr>
              <a:spLocks/>
            </p:cNvSpPr>
            <p:nvPr/>
          </p:nvSpPr>
          <p:spPr bwMode="auto">
            <a:xfrm>
              <a:off x="3323" y="1599"/>
              <a:ext cx="4" cy="7"/>
            </a:xfrm>
            <a:custGeom>
              <a:avLst/>
              <a:gdLst>
                <a:gd name="T0" fmla="*/ 0 w 13"/>
                <a:gd name="T1" fmla="*/ 0 h 20"/>
                <a:gd name="T2" fmla="*/ 0 w 13"/>
                <a:gd name="T3" fmla="*/ 0 h 20"/>
                <a:gd name="T4" fmla="*/ 0 w 13"/>
                <a:gd name="T5" fmla="*/ 0 h 20"/>
                <a:gd name="T6" fmla="*/ 0 w 13"/>
                <a:gd name="T7" fmla="*/ 0 h 20"/>
                <a:gd name="T8" fmla="*/ 0 w 1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0"/>
                <a:gd name="T17" fmla="*/ 13 w 1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0">
                  <a:moveTo>
                    <a:pt x="0" y="20"/>
                  </a:moveTo>
                  <a:lnTo>
                    <a:pt x="13" y="6"/>
                  </a:lnTo>
                  <a:lnTo>
                    <a:pt x="13" y="0"/>
                  </a:lnTo>
                  <a:lnTo>
                    <a:pt x="0" y="1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39" name="Freeform 576"/>
            <p:cNvSpPr>
              <a:spLocks/>
            </p:cNvSpPr>
            <p:nvPr/>
          </p:nvSpPr>
          <p:spPr bwMode="auto">
            <a:xfrm>
              <a:off x="3323" y="1599"/>
              <a:ext cx="4" cy="7"/>
            </a:xfrm>
            <a:custGeom>
              <a:avLst/>
              <a:gdLst>
                <a:gd name="T0" fmla="*/ 0 w 13"/>
                <a:gd name="T1" fmla="*/ 0 h 20"/>
                <a:gd name="T2" fmla="*/ 0 w 13"/>
                <a:gd name="T3" fmla="*/ 0 h 20"/>
                <a:gd name="T4" fmla="*/ 0 w 13"/>
                <a:gd name="T5" fmla="*/ 0 h 20"/>
                <a:gd name="T6" fmla="*/ 0 w 13"/>
                <a:gd name="T7" fmla="*/ 0 h 20"/>
                <a:gd name="T8" fmla="*/ 0 w 1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0"/>
                <a:gd name="T17" fmla="*/ 13 w 1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0">
                  <a:moveTo>
                    <a:pt x="0" y="20"/>
                  </a:moveTo>
                  <a:lnTo>
                    <a:pt x="13" y="6"/>
                  </a:lnTo>
                  <a:lnTo>
                    <a:pt x="13" y="0"/>
                  </a:lnTo>
                  <a:lnTo>
                    <a:pt x="0" y="15"/>
                  </a:lnTo>
                  <a:lnTo>
                    <a:pt x="0" y="2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40" name="Freeform 577"/>
            <p:cNvSpPr>
              <a:spLocks/>
            </p:cNvSpPr>
            <p:nvPr/>
          </p:nvSpPr>
          <p:spPr bwMode="auto">
            <a:xfrm>
              <a:off x="3323" y="1599"/>
              <a:ext cx="4" cy="7"/>
            </a:xfrm>
            <a:custGeom>
              <a:avLst/>
              <a:gdLst>
                <a:gd name="T0" fmla="*/ 0 w 13"/>
                <a:gd name="T1" fmla="*/ 0 h 20"/>
                <a:gd name="T2" fmla="*/ 0 w 13"/>
                <a:gd name="T3" fmla="*/ 0 h 20"/>
                <a:gd name="T4" fmla="*/ 0 w 13"/>
                <a:gd name="T5" fmla="*/ 0 h 20"/>
                <a:gd name="T6" fmla="*/ 0 w 13"/>
                <a:gd name="T7" fmla="*/ 0 h 20"/>
                <a:gd name="T8" fmla="*/ 0 w 1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0"/>
                <a:gd name="T17" fmla="*/ 13 w 1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0">
                  <a:moveTo>
                    <a:pt x="0" y="20"/>
                  </a:moveTo>
                  <a:lnTo>
                    <a:pt x="13" y="6"/>
                  </a:lnTo>
                  <a:lnTo>
                    <a:pt x="13" y="0"/>
                  </a:lnTo>
                  <a:lnTo>
                    <a:pt x="0" y="1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1" name="Freeform 578"/>
            <p:cNvSpPr>
              <a:spLocks/>
            </p:cNvSpPr>
            <p:nvPr/>
          </p:nvSpPr>
          <p:spPr bwMode="auto">
            <a:xfrm>
              <a:off x="3323" y="1599"/>
              <a:ext cx="4" cy="7"/>
            </a:xfrm>
            <a:custGeom>
              <a:avLst/>
              <a:gdLst>
                <a:gd name="T0" fmla="*/ 0 w 13"/>
                <a:gd name="T1" fmla="*/ 0 h 20"/>
                <a:gd name="T2" fmla="*/ 0 w 13"/>
                <a:gd name="T3" fmla="*/ 0 h 20"/>
                <a:gd name="T4" fmla="*/ 0 w 13"/>
                <a:gd name="T5" fmla="*/ 0 h 20"/>
                <a:gd name="T6" fmla="*/ 0 w 13"/>
                <a:gd name="T7" fmla="*/ 0 h 20"/>
                <a:gd name="T8" fmla="*/ 0 w 13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0"/>
                <a:gd name="T17" fmla="*/ 13 w 1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0">
                  <a:moveTo>
                    <a:pt x="0" y="20"/>
                  </a:moveTo>
                  <a:lnTo>
                    <a:pt x="13" y="6"/>
                  </a:lnTo>
                  <a:lnTo>
                    <a:pt x="13" y="0"/>
                  </a:lnTo>
                  <a:lnTo>
                    <a:pt x="0" y="15"/>
                  </a:lnTo>
                  <a:lnTo>
                    <a:pt x="0" y="2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42" name="Rectangle 579"/>
            <p:cNvSpPr>
              <a:spLocks noChangeArrowheads="1"/>
            </p:cNvSpPr>
            <p:nvPr/>
          </p:nvSpPr>
          <p:spPr bwMode="auto">
            <a:xfrm>
              <a:off x="3296" y="1604"/>
              <a:ext cx="27" cy="2"/>
            </a:xfrm>
            <a:prstGeom prst="rect">
              <a:avLst/>
            </a:prstGeom>
            <a:solidFill>
              <a:srgbClr val="B2B2B2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43" name="Rectangle 580"/>
            <p:cNvSpPr>
              <a:spLocks noChangeArrowheads="1"/>
            </p:cNvSpPr>
            <p:nvPr/>
          </p:nvSpPr>
          <p:spPr bwMode="auto">
            <a:xfrm>
              <a:off x="3296" y="1604"/>
              <a:ext cx="27" cy="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44" name="Rectangle 581"/>
            <p:cNvSpPr>
              <a:spLocks noChangeArrowheads="1"/>
            </p:cNvSpPr>
            <p:nvPr/>
          </p:nvSpPr>
          <p:spPr bwMode="auto">
            <a:xfrm>
              <a:off x="3296" y="1604"/>
              <a:ext cx="27" cy="2"/>
            </a:xfrm>
            <a:prstGeom prst="rect">
              <a:avLst/>
            </a:prstGeom>
            <a:solidFill>
              <a:srgbClr val="B2B2B2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45" name="Rectangle 582"/>
            <p:cNvSpPr>
              <a:spLocks noChangeArrowheads="1"/>
            </p:cNvSpPr>
            <p:nvPr/>
          </p:nvSpPr>
          <p:spPr bwMode="auto">
            <a:xfrm>
              <a:off x="3296" y="1604"/>
              <a:ext cx="27" cy="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46" name="Freeform 583"/>
            <p:cNvSpPr>
              <a:spLocks/>
            </p:cNvSpPr>
            <p:nvPr/>
          </p:nvSpPr>
          <p:spPr bwMode="auto">
            <a:xfrm>
              <a:off x="3328" y="1601"/>
              <a:ext cx="6" cy="3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0 w 18"/>
                <a:gd name="T5" fmla="*/ 0 h 9"/>
                <a:gd name="T6" fmla="*/ 0 w 18"/>
                <a:gd name="T7" fmla="*/ 0 h 9"/>
                <a:gd name="T8" fmla="*/ 0 w 1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9"/>
                <a:gd name="T17" fmla="*/ 18 w 1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9">
                  <a:moveTo>
                    <a:pt x="0" y="9"/>
                  </a:moveTo>
                  <a:lnTo>
                    <a:pt x="4" y="0"/>
                  </a:lnTo>
                  <a:lnTo>
                    <a:pt x="18" y="0"/>
                  </a:lnTo>
                  <a:lnTo>
                    <a:pt x="14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7" name="Freeform 584"/>
            <p:cNvSpPr>
              <a:spLocks/>
            </p:cNvSpPr>
            <p:nvPr/>
          </p:nvSpPr>
          <p:spPr bwMode="auto">
            <a:xfrm>
              <a:off x="3328" y="1601"/>
              <a:ext cx="6" cy="3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0 w 18"/>
                <a:gd name="T5" fmla="*/ 0 h 9"/>
                <a:gd name="T6" fmla="*/ 0 w 18"/>
                <a:gd name="T7" fmla="*/ 0 h 9"/>
                <a:gd name="T8" fmla="*/ 0 w 1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9"/>
                <a:gd name="T17" fmla="*/ 18 w 1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9">
                  <a:moveTo>
                    <a:pt x="0" y="9"/>
                  </a:moveTo>
                  <a:lnTo>
                    <a:pt x="4" y="0"/>
                  </a:lnTo>
                  <a:lnTo>
                    <a:pt x="18" y="0"/>
                  </a:lnTo>
                  <a:lnTo>
                    <a:pt x="14" y="9"/>
                  </a:lnTo>
                  <a:lnTo>
                    <a:pt x="0" y="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48" name="Freeform 585"/>
            <p:cNvSpPr>
              <a:spLocks/>
            </p:cNvSpPr>
            <p:nvPr/>
          </p:nvSpPr>
          <p:spPr bwMode="auto">
            <a:xfrm>
              <a:off x="3328" y="1601"/>
              <a:ext cx="6" cy="3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0 w 18"/>
                <a:gd name="T5" fmla="*/ 0 h 9"/>
                <a:gd name="T6" fmla="*/ 0 w 18"/>
                <a:gd name="T7" fmla="*/ 0 h 9"/>
                <a:gd name="T8" fmla="*/ 0 w 1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9"/>
                <a:gd name="T17" fmla="*/ 18 w 1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9">
                  <a:moveTo>
                    <a:pt x="0" y="9"/>
                  </a:moveTo>
                  <a:lnTo>
                    <a:pt x="4" y="0"/>
                  </a:lnTo>
                  <a:lnTo>
                    <a:pt x="18" y="0"/>
                  </a:lnTo>
                  <a:lnTo>
                    <a:pt x="14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FBFB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49" name="Freeform 586"/>
            <p:cNvSpPr>
              <a:spLocks/>
            </p:cNvSpPr>
            <p:nvPr/>
          </p:nvSpPr>
          <p:spPr bwMode="auto">
            <a:xfrm>
              <a:off x="3328" y="1601"/>
              <a:ext cx="6" cy="3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0 w 18"/>
                <a:gd name="T5" fmla="*/ 0 h 9"/>
                <a:gd name="T6" fmla="*/ 0 w 18"/>
                <a:gd name="T7" fmla="*/ 0 h 9"/>
                <a:gd name="T8" fmla="*/ 0 w 1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9"/>
                <a:gd name="T17" fmla="*/ 18 w 1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9">
                  <a:moveTo>
                    <a:pt x="0" y="9"/>
                  </a:moveTo>
                  <a:lnTo>
                    <a:pt x="4" y="0"/>
                  </a:lnTo>
                  <a:lnTo>
                    <a:pt x="18" y="0"/>
                  </a:lnTo>
                  <a:lnTo>
                    <a:pt x="14" y="9"/>
                  </a:lnTo>
                  <a:lnTo>
                    <a:pt x="0" y="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0" name="Freeform 587"/>
            <p:cNvSpPr>
              <a:spLocks/>
            </p:cNvSpPr>
            <p:nvPr/>
          </p:nvSpPr>
          <p:spPr bwMode="auto">
            <a:xfrm>
              <a:off x="3333" y="1601"/>
              <a:ext cx="1" cy="5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0 w 4"/>
                <a:gd name="T5" fmla="*/ 0 h 14"/>
                <a:gd name="T6" fmla="*/ 0 w 4"/>
                <a:gd name="T7" fmla="*/ 0 h 14"/>
                <a:gd name="T8" fmla="*/ 0 w 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4"/>
                <a:gd name="T17" fmla="*/ 4 w 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4">
                  <a:moveTo>
                    <a:pt x="0" y="14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1" name="Freeform 588"/>
            <p:cNvSpPr>
              <a:spLocks/>
            </p:cNvSpPr>
            <p:nvPr/>
          </p:nvSpPr>
          <p:spPr bwMode="auto">
            <a:xfrm>
              <a:off x="3333" y="1601"/>
              <a:ext cx="1" cy="5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0 w 4"/>
                <a:gd name="T5" fmla="*/ 0 h 14"/>
                <a:gd name="T6" fmla="*/ 0 w 4"/>
                <a:gd name="T7" fmla="*/ 0 h 14"/>
                <a:gd name="T8" fmla="*/ 0 w 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4"/>
                <a:gd name="T17" fmla="*/ 4 w 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4">
                  <a:moveTo>
                    <a:pt x="0" y="14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2" name="Freeform 589"/>
            <p:cNvSpPr>
              <a:spLocks/>
            </p:cNvSpPr>
            <p:nvPr/>
          </p:nvSpPr>
          <p:spPr bwMode="auto">
            <a:xfrm>
              <a:off x="3333" y="1601"/>
              <a:ext cx="1" cy="5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0 w 4"/>
                <a:gd name="T5" fmla="*/ 0 h 14"/>
                <a:gd name="T6" fmla="*/ 0 w 4"/>
                <a:gd name="T7" fmla="*/ 0 h 14"/>
                <a:gd name="T8" fmla="*/ 0 w 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4"/>
                <a:gd name="T17" fmla="*/ 4 w 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4">
                  <a:moveTo>
                    <a:pt x="0" y="14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66666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3" name="Freeform 590"/>
            <p:cNvSpPr>
              <a:spLocks/>
            </p:cNvSpPr>
            <p:nvPr/>
          </p:nvSpPr>
          <p:spPr bwMode="auto">
            <a:xfrm>
              <a:off x="3333" y="1601"/>
              <a:ext cx="1" cy="5"/>
            </a:xfrm>
            <a:custGeom>
              <a:avLst/>
              <a:gdLst>
                <a:gd name="T0" fmla="*/ 0 w 4"/>
                <a:gd name="T1" fmla="*/ 0 h 14"/>
                <a:gd name="T2" fmla="*/ 0 w 4"/>
                <a:gd name="T3" fmla="*/ 0 h 14"/>
                <a:gd name="T4" fmla="*/ 0 w 4"/>
                <a:gd name="T5" fmla="*/ 0 h 14"/>
                <a:gd name="T6" fmla="*/ 0 w 4"/>
                <a:gd name="T7" fmla="*/ 0 h 14"/>
                <a:gd name="T8" fmla="*/ 0 w 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4"/>
                <a:gd name="T17" fmla="*/ 4 w 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4">
                  <a:moveTo>
                    <a:pt x="0" y="14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54" name="Rectangle 591"/>
            <p:cNvSpPr>
              <a:spLocks noChangeArrowheads="1"/>
            </p:cNvSpPr>
            <p:nvPr/>
          </p:nvSpPr>
          <p:spPr bwMode="auto">
            <a:xfrm>
              <a:off x="3328" y="1604"/>
              <a:ext cx="5" cy="2"/>
            </a:xfrm>
            <a:prstGeom prst="rect">
              <a:avLst/>
            </a:prstGeom>
            <a:solidFill>
              <a:srgbClr val="B2B2B2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55" name="Rectangle 592"/>
            <p:cNvSpPr>
              <a:spLocks noChangeArrowheads="1"/>
            </p:cNvSpPr>
            <p:nvPr/>
          </p:nvSpPr>
          <p:spPr bwMode="auto">
            <a:xfrm>
              <a:off x="3328" y="1604"/>
              <a:ext cx="5" cy="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56" name="Rectangle 593"/>
            <p:cNvSpPr>
              <a:spLocks noChangeArrowheads="1"/>
            </p:cNvSpPr>
            <p:nvPr/>
          </p:nvSpPr>
          <p:spPr bwMode="auto">
            <a:xfrm>
              <a:off x="3328" y="1604"/>
              <a:ext cx="5" cy="2"/>
            </a:xfrm>
            <a:prstGeom prst="rect">
              <a:avLst/>
            </a:prstGeom>
            <a:solidFill>
              <a:srgbClr val="B2B2B2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57" name="Rectangle 594"/>
            <p:cNvSpPr>
              <a:spLocks noChangeArrowheads="1"/>
            </p:cNvSpPr>
            <p:nvPr/>
          </p:nvSpPr>
          <p:spPr bwMode="auto">
            <a:xfrm>
              <a:off x="3328" y="1604"/>
              <a:ext cx="5" cy="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charset="-120"/>
                </a:defRPr>
              </a:lvl9pPr>
            </a:lstStyle>
            <a:p>
              <a:pPr eaLnBrk="1" hangingPunct="1"/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9458" name="Freeform 595"/>
            <p:cNvSpPr>
              <a:spLocks/>
            </p:cNvSpPr>
            <p:nvPr/>
          </p:nvSpPr>
          <p:spPr bwMode="auto">
            <a:xfrm>
              <a:off x="3294" y="1596"/>
              <a:ext cx="12" cy="5"/>
            </a:xfrm>
            <a:custGeom>
              <a:avLst/>
              <a:gdLst>
                <a:gd name="T0" fmla="*/ 0 w 36"/>
                <a:gd name="T1" fmla="*/ 0 h 15"/>
                <a:gd name="T2" fmla="*/ 0 w 36"/>
                <a:gd name="T3" fmla="*/ 0 h 15"/>
                <a:gd name="T4" fmla="*/ 0 w 36"/>
                <a:gd name="T5" fmla="*/ 0 h 15"/>
                <a:gd name="T6" fmla="*/ 0 w 36"/>
                <a:gd name="T7" fmla="*/ 0 h 15"/>
                <a:gd name="T8" fmla="*/ 0 w 36"/>
                <a:gd name="T9" fmla="*/ 0 h 15"/>
                <a:gd name="T10" fmla="*/ 0 w 36"/>
                <a:gd name="T11" fmla="*/ 0 h 15"/>
                <a:gd name="T12" fmla="*/ 0 w 36"/>
                <a:gd name="T13" fmla="*/ 0 h 15"/>
                <a:gd name="T14" fmla="*/ 0 w 36"/>
                <a:gd name="T15" fmla="*/ 0 h 15"/>
                <a:gd name="T16" fmla="*/ 0 w 36"/>
                <a:gd name="T17" fmla="*/ 0 h 15"/>
                <a:gd name="T18" fmla="*/ 0 w 36"/>
                <a:gd name="T19" fmla="*/ 0 h 15"/>
                <a:gd name="T20" fmla="*/ 0 w 36"/>
                <a:gd name="T21" fmla="*/ 0 h 15"/>
                <a:gd name="T22" fmla="*/ 0 w 36"/>
                <a:gd name="T23" fmla="*/ 0 h 15"/>
                <a:gd name="T24" fmla="*/ 0 w 3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5"/>
                <a:gd name="T41" fmla="*/ 36 w 3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5">
                  <a:moveTo>
                    <a:pt x="0" y="5"/>
                  </a:moveTo>
                  <a:lnTo>
                    <a:pt x="11" y="5"/>
                  </a:lnTo>
                  <a:lnTo>
                    <a:pt x="19" y="0"/>
                  </a:lnTo>
                  <a:lnTo>
                    <a:pt x="31" y="5"/>
                  </a:lnTo>
                  <a:lnTo>
                    <a:pt x="36" y="9"/>
                  </a:lnTo>
                  <a:lnTo>
                    <a:pt x="3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24" y="9"/>
                  </a:lnTo>
                  <a:lnTo>
                    <a:pt x="31" y="9"/>
                  </a:lnTo>
                  <a:lnTo>
                    <a:pt x="31" y="15"/>
                  </a:lnTo>
                  <a:lnTo>
                    <a:pt x="0" y="1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2B2B2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59" name="Freeform 596"/>
            <p:cNvSpPr>
              <a:spLocks/>
            </p:cNvSpPr>
            <p:nvPr/>
          </p:nvSpPr>
          <p:spPr bwMode="auto">
            <a:xfrm>
              <a:off x="3294" y="1596"/>
              <a:ext cx="12" cy="5"/>
            </a:xfrm>
            <a:custGeom>
              <a:avLst/>
              <a:gdLst>
                <a:gd name="T0" fmla="*/ 0 w 36"/>
                <a:gd name="T1" fmla="*/ 0 h 15"/>
                <a:gd name="T2" fmla="*/ 0 w 36"/>
                <a:gd name="T3" fmla="*/ 0 h 15"/>
                <a:gd name="T4" fmla="*/ 0 w 36"/>
                <a:gd name="T5" fmla="*/ 0 h 15"/>
                <a:gd name="T6" fmla="*/ 0 w 36"/>
                <a:gd name="T7" fmla="*/ 0 h 15"/>
                <a:gd name="T8" fmla="*/ 0 w 36"/>
                <a:gd name="T9" fmla="*/ 0 h 15"/>
                <a:gd name="T10" fmla="*/ 0 w 36"/>
                <a:gd name="T11" fmla="*/ 0 h 15"/>
                <a:gd name="T12" fmla="*/ 0 w 36"/>
                <a:gd name="T13" fmla="*/ 0 h 15"/>
                <a:gd name="T14" fmla="*/ 0 w 36"/>
                <a:gd name="T15" fmla="*/ 0 h 15"/>
                <a:gd name="T16" fmla="*/ 0 w 36"/>
                <a:gd name="T17" fmla="*/ 0 h 15"/>
                <a:gd name="T18" fmla="*/ 0 w 36"/>
                <a:gd name="T19" fmla="*/ 0 h 15"/>
                <a:gd name="T20" fmla="*/ 0 w 36"/>
                <a:gd name="T21" fmla="*/ 0 h 15"/>
                <a:gd name="T22" fmla="*/ 0 w 36"/>
                <a:gd name="T23" fmla="*/ 0 h 15"/>
                <a:gd name="T24" fmla="*/ 0 w 3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5"/>
                <a:gd name="T41" fmla="*/ 36 w 3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5">
                  <a:moveTo>
                    <a:pt x="0" y="5"/>
                  </a:moveTo>
                  <a:lnTo>
                    <a:pt x="11" y="5"/>
                  </a:lnTo>
                  <a:lnTo>
                    <a:pt x="19" y="0"/>
                  </a:lnTo>
                  <a:lnTo>
                    <a:pt x="31" y="5"/>
                  </a:lnTo>
                  <a:lnTo>
                    <a:pt x="36" y="9"/>
                  </a:lnTo>
                  <a:lnTo>
                    <a:pt x="3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24" y="9"/>
                  </a:lnTo>
                  <a:lnTo>
                    <a:pt x="31" y="9"/>
                  </a:lnTo>
                  <a:lnTo>
                    <a:pt x="31" y="15"/>
                  </a:lnTo>
                  <a:lnTo>
                    <a:pt x="0" y="15"/>
                  </a:lnTo>
                  <a:lnTo>
                    <a:pt x="0" y="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0" name="Freeform 597"/>
            <p:cNvSpPr>
              <a:spLocks/>
            </p:cNvSpPr>
            <p:nvPr/>
          </p:nvSpPr>
          <p:spPr bwMode="auto">
            <a:xfrm>
              <a:off x="3294" y="1596"/>
              <a:ext cx="12" cy="5"/>
            </a:xfrm>
            <a:custGeom>
              <a:avLst/>
              <a:gdLst>
                <a:gd name="T0" fmla="*/ 0 w 36"/>
                <a:gd name="T1" fmla="*/ 0 h 15"/>
                <a:gd name="T2" fmla="*/ 0 w 36"/>
                <a:gd name="T3" fmla="*/ 0 h 15"/>
                <a:gd name="T4" fmla="*/ 0 w 36"/>
                <a:gd name="T5" fmla="*/ 0 h 15"/>
                <a:gd name="T6" fmla="*/ 0 w 36"/>
                <a:gd name="T7" fmla="*/ 0 h 15"/>
                <a:gd name="T8" fmla="*/ 0 w 36"/>
                <a:gd name="T9" fmla="*/ 0 h 15"/>
                <a:gd name="T10" fmla="*/ 0 w 36"/>
                <a:gd name="T11" fmla="*/ 0 h 15"/>
                <a:gd name="T12" fmla="*/ 0 w 36"/>
                <a:gd name="T13" fmla="*/ 0 h 15"/>
                <a:gd name="T14" fmla="*/ 0 w 36"/>
                <a:gd name="T15" fmla="*/ 0 h 15"/>
                <a:gd name="T16" fmla="*/ 0 w 36"/>
                <a:gd name="T17" fmla="*/ 0 h 15"/>
                <a:gd name="T18" fmla="*/ 0 w 36"/>
                <a:gd name="T19" fmla="*/ 0 h 15"/>
                <a:gd name="T20" fmla="*/ 0 w 36"/>
                <a:gd name="T21" fmla="*/ 0 h 15"/>
                <a:gd name="T22" fmla="*/ 0 w 36"/>
                <a:gd name="T23" fmla="*/ 0 h 15"/>
                <a:gd name="T24" fmla="*/ 0 w 3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5"/>
                <a:gd name="T41" fmla="*/ 36 w 3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5">
                  <a:moveTo>
                    <a:pt x="0" y="5"/>
                  </a:moveTo>
                  <a:lnTo>
                    <a:pt x="11" y="5"/>
                  </a:lnTo>
                  <a:lnTo>
                    <a:pt x="19" y="0"/>
                  </a:lnTo>
                  <a:lnTo>
                    <a:pt x="31" y="5"/>
                  </a:lnTo>
                  <a:lnTo>
                    <a:pt x="36" y="9"/>
                  </a:lnTo>
                  <a:lnTo>
                    <a:pt x="3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24" y="9"/>
                  </a:lnTo>
                  <a:lnTo>
                    <a:pt x="31" y="9"/>
                  </a:lnTo>
                  <a:lnTo>
                    <a:pt x="31" y="15"/>
                  </a:lnTo>
                  <a:lnTo>
                    <a:pt x="0" y="1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2B2B2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1" name="Freeform 598"/>
            <p:cNvSpPr>
              <a:spLocks/>
            </p:cNvSpPr>
            <p:nvPr/>
          </p:nvSpPr>
          <p:spPr bwMode="auto">
            <a:xfrm>
              <a:off x="3294" y="1596"/>
              <a:ext cx="12" cy="5"/>
            </a:xfrm>
            <a:custGeom>
              <a:avLst/>
              <a:gdLst>
                <a:gd name="T0" fmla="*/ 0 w 36"/>
                <a:gd name="T1" fmla="*/ 0 h 15"/>
                <a:gd name="T2" fmla="*/ 0 w 36"/>
                <a:gd name="T3" fmla="*/ 0 h 15"/>
                <a:gd name="T4" fmla="*/ 0 w 36"/>
                <a:gd name="T5" fmla="*/ 0 h 15"/>
                <a:gd name="T6" fmla="*/ 0 w 36"/>
                <a:gd name="T7" fmla="*/ 0 h 15"/>
                <a:gd name="T8" fmla="*/ 0 w 36"/>
                <a:gd name="T9" fmla="*/ 0 h 15"/>
                <a:gd name="T10" fmla="*/ 0 w 36"/>
                <a:gd name="T11" fmla="*/ 0 h 15"/>
                <a:gd name="T12" fmla="*/ 0 w 36"/>
                <a:gd name="T13" fmla="*/ 0 h 15"/>
                <a:gd name="T14" fmla="*/ 0 w 36"/>
                <a:gd name="T15" fmla="*/ 0 h 15"/>
                <a:gd name="T16" fmla="*/ 0 w 36"/>
                <a:gd name="T17" fmla="*/ 0 h 15"/>
                <a:gd name="T18" fmla="*/ 0 w 36"/>
                <a:gd name="T19" fmla="*/ 0 h 15"/>
                <a:gd name="T20" fmla="*/ 0 w 36"/>
                <a:gd name="T21" fmla="*/ 0 h 15"/>
                <a:gd name="T22" fmla="*/ 0 w 36"/>
                <a:gd name="T23" fmla="*/ 0 h 15"/>
                <a:gd name="T24" fmla="*/ 0 w 3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5"/>
                <a:gd name="T41" fmla="*/ 36 w 3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5">
                  <a:moveTo>
                    <a:pt x="0" y="5"/>
                  </a:moveTo>
                  <a:lnTo>
                    <a:pt x="11" y="5"/>
                  </a:lnTo>
                  <a:lnTo>
                    <a:pt x="19" y="0"/>
                  </a:lnTo>
                  <a:lnTo>
                    <a:pt x="31" y="5"/>
                  </a:lnTo>
                  <a:lnTo>
                    <a:pt x="36" y="9"/>
                  </a:lnTo>
                  <a:lnTo>
                    <a:pt x="3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24" y="9"/>
                  </a:lnTo>
                  <a:lnTo>
                    <a:pt x="31" y="9"/>
                  </a:lnTo>
                  <a:lnTo>
                    <a:pt x="31" y="15"/>
                  </a:lnTo>
                  <a:lnTo>
                    <a:pt x="0" y="15"/>
                  </a:lnTo>
                  <a:lnTo>
                    <a:pt x="0" y="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Freeform 599"/>
            <p:cNvSpPr>
              <a:spLocks/>
            </p:cNvSpPr>
            <p:nvPr/>
          </p:nvSpPr>
          <p:spPr bwMode="auto">
            <a:xfrm>
              <a:off x="3281" y="1598"/>
              <a:ext cx="15" cy="6"/>
            </a:xfrm>
            <a:custGeom>
              <a:avLst/>
              <a:gdLst>
                <a:gd name="T0" fmla="*/ 0 w 44"/>
                <a:gd name="T1" fmla="*/ 0 h 19"/>
                <a:gd name="T2" fmla="*/ 0 w 44"/>
                <a:gd name="T3" fmla="*/ 0 h 19"/>
                <a:gd name="T4" fmla="*/ 0 w 44"/>
                <a:gd name="T5" fmla="*/ 0 h 19"/>
                <a:gd name="T6" fmla="*/ 0 w 44"/>
                <a:gd name="T7" fmla="*/ 0 h 19"/>
                <a:gd name="T8" fmla="*/ 0 w 44"/>
                <a:gd name="T9" fmla="*/ 0 h 19"/>
                <a:gd name="T10" fmla="*/ 0 w 44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9"/>
                <a:gd name="T20" fmla="*/ 44 w 44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9">
                  <a:moveTo>
                    <a:pt x="0" y="0"/>
                  </a:moveTo>
                  <a:lnTo>
                    <a:pt x="39" y="0"/>
                  </a:lnTo>
                  <a:lnTo>
                    <a:pt x="44" y="4"/>
                  </a:lnTo>
                  <a:lnTo>
                    <a:pt x="44" y="15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4C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3" name="Freeform 600"/>
            <p:cNvSpPr>
              <a:spLocks/>
            </p:cNvSpPr>
            <p:nvPr/>
          </p:nvSpPr>
          <p:spPr bwMode="auto">
            <a:xfrm>
              <a:off x="3281" y="1598"/>
              <a:ext cx="15" cy="6"/>
            </a:xfrm>
            <a:custGeom>
              <a:avLst/>
              <a:gdLst>
                <a:gd name="T0" fmla="*/ 0 w 44"/>
                <a:gd name="T1" fmla="*/ 0 h 19"/>
                <a:gd name="T2" fmla="*/ 0 w 44"/>
                <a:gd name="T3" fmla="*/ 0 h 19"/>
                <a:gd name="T4" fmla="*/ 0 w 44"/>
                <a:gd name="T5" fmla="*/ 0 h 19"/>
                <a:gd name="T6" fmla="*/ 0 w 44"/>
                <a:gd name="T7" fmla="*/ 0 h 19"/>
                <a:gd name="T8" fmla="*/ 0 w 44"/>
                <a:gd name="T9" fmla="*/ 0 h 19"/>
                <a:gd name="T10" fmla="*/ 0 w 44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9"/>
                <a:gd name="T20" fmla="*/ 44 w 44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9">
                  <a:moveTo>
                    <a:pt x="0" y="0"/>
                  </a:moveTo>
                  <a:lnTo>
                    <a:pt x="39" y="0"/>
                  </a:lnTo>
                  <a:lnTo>
                    <a:pt x="44" y="4"/>
                  </a:lnTo>
                  <a:lnTo>
                    <a:pt x="44" y="15"/>
                  </a:lnTo>
                  <a:lnTo>
                    <a:pt x="9" y="1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Freeform 601"/>
            <p:cNvSpPr>
              <a:spLocks/>
            </p:cNvSpPr>
            <p:nvPr/>
          </p:nvSpPr>
          <p:spPr bwMode="auto">
            <a:xfrm>
              <a:off x="3281" y="1598"/>
              <a:ext cx="15" cy="6"/>
            </a:xfrm>
            <a:custGeom>
              <a:avLst/>
              <a:gdLst>
                <a:gd name="T0" fmla="*/ 0 w 44"/>
                <a:gd name="T1" fmla="*/ 0 h 19"/>
                <a:gd name="T2" fmla="*/ 0 w 44"/>
                <a:gd name="T3" fmla="*/ 0 h 19"/>
                <a:gd name="T4" fmla="*/ 0 w 44"/>
                <a:gd name="T5" fmla="*/ 0 h 19"/>
                <a:gd name="T6" fmla="*/ 0 w 44"/>
                <a:gd name="T7" fmla="*/ 0 h 19"/>
                <a:gd name="T8" fmla="*/ 0 w 44"/>
                <a:gd name="T9" fmla="*/ 0 h 19"/>
                <a:gd name="T10" fmla="*/ 0 w 44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9"/>
                <a:gd name="T20" fmla="*/ 44 w 44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9">
                  <a:moveTo>
                    <a:pt x="0" y="0"/>
                  </a:moveTo>
                  <a:lnTo>
                    <a:pt x="39" y="0"/>
                  </a:lnTo>
                  <a:lnTo>
                    <a:pt x="44" y="4"/>
                  </a:lnTo>
                  <a:lnTo>
                    <a:pt x="44" y="15"/>
                  </a:lnTo>
                  <a:lnTo>
                    <a:pt x="9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4C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834" name="Freeform 602"/>
          <p:cNvSpPr>
            <a:spLocks/>
          </p:cNvSpPr>
          <p:nvPr/>
        </p:nvSpPr>
        <p:spPr bwMode="auto">
          <a:xfrm>
            <a:off x="4773613" y="2332038"/>
            <a:ext cx="23812" cy="9525"/>
          </a:xfrm>
          <a:custGeom>
            <a:avLst/>
            <a:gdLst>
              <a:gd name="T0" fmla="*/ 0 w 44"/>
              <a:gd name="T1" fmla="*/ 0 h 19"/>
              <a:gd name="T2" fmla="*/ 2147483647 w 44"/>
              <a:gd name="T3" fmla="*/ 0 h 19"/>
              <a:gd name="T4" fmla="*/ 2147483647 w 44"/>
              <a:gd name="T5" fmla="*/ 2147483647 h 19"/>
              <a:gd name="T6" fmla="*/ 2147483647 w 44"/>
              <a:gd name="T7" fmla="*/ 2147483647 h 19"/>
              <a:gd name="T8" fmla="*/ 2147483647 w 44"/>
              <a:gd name="T9" fmla="*/ 2147483647 h 19"/>
              <a:gd name="T10" fmla="*/ 0 w 44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"/>
              <a:gd name="T19" fmla="*/ 0 h 19"/>
              <a:gd name="T20" fmla="*/ 44 w 44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" h="19">
                <a:moveTo>
                  <a:pt x="0" y="0"/>
                </a:moveTo>
                <a:lnTo>
                  <a:pt x="39" y="0"/>
                </a:lnTo>
                <a:lnTo>
                  <a:pt x="44" y="4"/>
                </a:lnTo>
                <a:lnTo>
                  <a:pt x="44" y="15"/>
                </a:lnTo>
                <a:lnTo>
                  <a:pt x="9" y="19"/>
                </a:lnTo>
                <a:lnTo>
                  <a:pt x="0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35" name="Freeform 603"/>
          <p:cNvSpPr>
            <a:spLocks/>
          </p:cNvSpPr>
          <p:nvPr/>
        </p:nvSpPr>
        <p:spPr bwMode="auto">
          <a:xfrm>
            <a:off x="4802188" y="2386013"/>
            <a:ext cx="19050" cy="20637"/>
          </a:xfrm>
          <a:custGeom>
            <a:avLst/>
            <a:gdLst>
              <a:gd name="T0" fmla="*/ 2147483647 w 35"/>
              <a:gd name="T1" fmla="*/ 0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0 w 35"/>
              <a:gd name="T13" fmla="*/ 2147483647 h 40"/>
              <a:gd name="T14" fmla="*/ 0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0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"/>
              <a:gd name="T34" fmla="*/ 0 h 40"/>
              <a:gd name="T35" fmla="*/ 35 w 35"/>
              <a:gd name="T36" fmla="*/ 40 h 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" h="40">
                <a:moveTo>
                  <a:pt x="16" y="0"/>
                </a:moveTo>
                <a:lnTo>
                  <a:pt x="21" y="16"/>
                </a:lnTo>
                <a:lnTo>
                  <a:pt x="31" y="27"/>
                </a:lnTo>
                <a:lnTo>
                  <a:pt x="35" y="36"/>
                </a:lnTo>
                <a:lnTo>
                  <a:pt x="16" y="36"/>
                </a:lnTo>
                <a:lnTo>
                  <a:pt x="16" y="40"/>
                </a:lnTo>
                <a:lnTo>
                  <a:pt x="0" y="40"/>
                </a:lnTo>
                <a:lnTo>
                  <a:pt x="0" y="27"/>
                </a:lnTo>
                <a:lnTo>
                  <a:pt x="4" y="22"/>
                </a:lnTo>
                <a:lnTo>
                  <a:pt x="4" y="4"/>
                </a:lnTo>
                <a:lnTo>
                  <a:pt x="16" y="0"/>
                </a:lnTo>
                <a:close/>
              </a:path>
            </a:pathLst>
          </a:custGeom>
          <a:solidFill>
            <a:srgbClr val="191919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36" name="Freeform 604"/>
          <p:cNvSpPr>
            <a:spLocks/>
          </p:cNvSpPr>
          <p:nvPr/>
        </p:nvSpPr>
        <p:spPr bwMode="auto">
          <a:xfrm>
            <a:off x="4802188" y="2386013"/>
            <a:ext cx="19050" cy="20637"/>
          </a:xfrm>
          <a:custGeom>
            <a:avLst/>
            <a:gdLst>
              <a:gd name="T0" fmla="*/ 2147483647 w 35"/>
              <a:gd name="T1" fmla="*/ 0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0 w 35"/>
              <a:gd name="T13" fmla="*/ 2147483647 h 40"/>
              <a:gd name="T14" fmla="*/ 0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0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"/>
              <a:gd name="T34" fmla="*/ 0 h 40"/>
              <a:gd name="T35" fmla="*/ 35 w 35"/>
              <a:gd name="T36" fmla="*/ 40 h 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" h="40">
                <a:moveTo>
                  <a:pt x="16" y="0"/>
                </a:moveTo>
                <a:lnTo>
                  <a:pt x="21" y="16"/>
                </a:lnTo>
                <a:lnTo>
                  <a:pt x="31" y="27"/>
                </a:lnTo>
                <a:lnTo>
                  <a:pt x="35" y="36"/>
                </a:lnTo>
                <a:lnTo>
                  <a:pt x="16" y="36"/>
                </a:lnTo>
                <a:lnTo>
                  <a:pt x="16" y="40"/>
                </a:lnTo>
                <a:lnTo>
                  <a:pt x="0" y="40"/>
                </a:lnTo>
                <a:lnTo>
                  <a:pt x="0" y="27"/>
                </a:lnTo>
                <a:lnTo>
                  <a:pt x="4" y="22"/>
                </a:lnTo>
                <a:lnTo>
                  <a:pt x="4" y="4"/>
                </a:lnTo>
                <a:lnTo>
                  <a:pt x="16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37" name="Freeform 605"/>
          <p:cNvSpPr>
            <a:spLocks/>
          </p:cNvSpPr>
          <p:nvPr/>
        </p:nvSpPr>
        <p:spPr bwMode="auto">
          <a:xfrm>
            <a:off x="4802188" y="2386013"/>
            <a:ext cx="19050" cy="20637"/>
          </a:xfrm>
          <a:custGeom>
            <a:avLst/>
            <a:gdLst>
              <a:gd name="T0" fmla="*/ 2147483647 w 35"/>
              <a:gd name="T1" fmla="*/ 0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0 w 35"/>
              <a:gd name="T13" fmla="*/ 2147483647 h 40"/>
              <a:gd name="T14" fmla="*/ 0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0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"/>
              <a:gd name="T34" fmla="*/ 0 h 40"/>
              <a:gd name="T35" fmla="*/ 35 w 35"/>
              <a:gd name="T36" fmla="*/ 40 h 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" h="40">
                <a:moveTo>
                  <a:pt x="16" y="0"/>
                </a:moveTo>
                <a:lnTo>
                  <a:pt x="21" y="16"/>
                </a:lnTo>
                <a:lnTo>
                  <a:pt x="31" y="27"/>
                </a:lnTo>
                <a:lnTo>
                  <a:pt x="35" y="36"/>
                </a:lnTo>
                <a:lnTo>
                  <a:pt x="16" y="36"/>
                </a:lnTo>
                <a:lnTo>
                  <a:pt x="16" y="40"/>
                </a:lnTo>
                <a:lnTo>
                  <a:pt x="0" y="40"/>
                </a:lnTo>
                <a:lnTo>
                  <a:pt x="0" y="27"/>
                </a:lnTo>
                <a:lnTo>
                  <a:pt x="4" y="22"/>
                </a:lnTo>
                <a:lnTo>
                  <a:pt x="4" y="4"/>
                </a:lnTo>
                <a:lnTo>
                  <a:pt x="16" y="0"/>
                </a:lnTo>
                <a:close/>
              </a:path>
            </a:pathLst>
          </a:custGeom>
          <a:solidFill>
            <a:srgbClr val="191919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38" name="Freeform 606"/>
          <p:cNvSpPr>
            <a:spLocks/>
          </p:cNvSpPr>
          <p:nvPr/>
        </p:nvSpPr>
        <p:spPr bwMode="auto">
          <a:xfrm>
            <a:off x="4802188" y="2386013"/>
            <a:ext cx="19050" cy="20637"/>
          </a:xfrm>
          <a:custGeom>
            <a:avLst/>
            <a:gdLst>
              <a:gd name="T0" fmla="*/ 2147483647 w 35"/>
              <a:gd name="T1" fmla="*/ 0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0 w 35"/>
              <a:gd name="T13" fmla="*/ 2147483647 h 40"/>
              <a:gd name="T14" fmla="*/ 0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0 h 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"/>
              <a:gd name="T34" fmla="*/ 0 h 40"/>
              <a:gd name="T35" fmla="*/ 35 w 35"/>
              <a:gd name="T36" fmla="*/ 40 h 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" h="40">
                <a:moveTo>
                  <a:pt x="16" y="0"/>
                </a:moveTo>
                <a:lnTo>
                  <a:pt x="21" y="16"/>
                </a:lnTo>
                <a:lnTo>
                  <a:pt x="31" y="27"/>
                </a:lnTo>
                <a:lnTo>
                  <a:pt x="35" y="36"/>
                </a:lnTo>
                <a:lnTo>
                  <a:pt x="16" y="36"/>
                </a:lnTo>
                <a:lnTo>
                  <a:pt x="16" y="40"/>
                </a:lnTo>
                <a:lnTo>
                  <a:pt x="0" y="40"/>
                </a:lnTo>
                <a:lnTo>
                  <a:pt x="0" y="27"/>
                </a:lnTo>
                <a:lnTo>
                  <a:pt x="4" y="22"/>
                </a:lnTo>
                <a:lnTo>
                  <a:pt x="4" y="4"/>
                </a:lnTo>
                <a:lnTo>
                  <a:pt x="16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39" name="Freeform 607"/>
          <p:cNvSpPr>
            <a:spLocks/>
          </p:cNvSpPr>
          <p:nvPr/>
        </p:nvSpPr>
        <p:spPr bwMode="auto">
          <a:xfrm>
            <a:off x="4813300" y="2397125"/>
            <a:ext cx="28575" cy="23813"/>
          </a:xfrm>
          <a:custGeom>
            <a:avLst/>
            <a:gdLst>
              <a:gd name="T0" fmla="*/ 2147483647 w 53"/>
              <a:gd name="T1" fmla="*/ 0 h 45"/>
              <a:gd name="T2" fmla="*/ 2147483647 w 53"/>
              <a:gd name="T3" fmla="*/ 2147483647 h 45"/>
              <a:gd name="T4" fmla="*/ 2147483647 w 53"/>
              <a:gd name="T5" fmla="*/ 2147483647 h 45"/>
              <a:gd name="T6" fmla="*/ 2147483647 w 53"/>
              <a:gd name="T7" fmla="*/ 2147483647 h 45"/>
              <a:gd name="T8" fmla="*/ 2147483647 w 53"/>
              <a:gd name="T9" fmla="*/ 2147483647 h 45"/>
              <a:gd name="T10" fmla="*/ 2147483647 w 53"/>
              <a:gd name="T11" fmla="*/ 2147483647 h 45"/>
              <a:gd name="T12" fmla="*/ 2147483647 w 53"/>
              <a:gd name="T13" fmla="*/ 2147483647 h 45"/>
              <a:gd name="T14" fmla="*/ 2147483647 w 53"/>
              <a:gd name="T15" fmla="*/ 2147483647 h 45"/>
              <a:gd name="T16" fmla="*/ 2147483647 w 53"/>
              <a:gd name="T17" fmla="*/ 2147483647 h 45"/>
              <a:gd name="T18" fmla="*/ 2147483647 w 53"/>
              <a:gd name="T19" fmla="*/ 2147483647 h 45"/>
              <a:gd name="T20" fmla="*/ 2147483647 w 53"/>
              <a:gd name="T21" fmla="*/ 2147483647 h 45"/>
              <a:gd name="T22" fmla="*/ 2147483647 w 53"/>
              <a:gd name="T23" fmla="*/ 2147483647 h 45"/>
              <a:gd name="T24" fmla="*/ 2147483647 w 53"/>
              <a:gd name="T25" fmla="*/ 2147483647 h 45"/>
              <a:gd name="T26" fmla="*/ 0 w 53"/>
              <a:gd name="T27" fmla="*/ 2147483647 h 45"/>
              <a:gd name="T28" fmla="*/ 0 w 53"/>
              <a:gd name="T29" fmla="*/ 2147483647 h 45"/>
              <a:gd name="T30" fmla="*/ 2147483647 w 53"/>
              <a:gd name="T31" fmla="*/ 2147483647 h 45"/>
              <a:gd name="T32" fmla="*/ 2147483647 w 53"/>
              <a:gd name="T33" fmla="*/ 2147483647 h 45"/>
              <a:gd name="T34" fmla="*/ 2147483647 w 53"/>
              <a:gd name="T35" fmla="*/ 2147483647 h 45"/>
              <a:gd name="T36" fmla="*/ 2147483647 w 53"/>
              <a:gd name="T37" fmla="*/ 2147483647 h 45"/>
              <a:gd name="T38" fmla="*/ 2147483647 w 53"/>
              <a:gd name="T39" fmla="*/ 0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3"/>
              <a:gd name="T61" fmla="*/ 0 h 45"/>
              <a:gd name="T62" fmla="*/ 53 w 53"/>
              <a:gd name="T63" fmla="*/ 45 h 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3" h="45">
                <a:moveTo>
                  <a:pt x="27" y="0"/>
                </a:moveTo>
                <a:lnTo>
                  <a:pt x="21" y="14"/>
                </a:lnTo>
                <a:lnTo>
                  <a:pt x="27" y="14"/>
                </a:lnTo>
                <a:lnTo>
                  <a:pt x="35" y="24"/>
                </a:lnTo>
                <a:lnTo>
                  <a:pt x="49" y="24"/>
                </a:lnTo>
                <a:lnTo>
                  <a:pt x="53" y="28"/>
                </a:lnTo>
                <a:lnTo>
                  <a:pt x="49" y="33"/>
                </a:lnTo>
                <a:lnTo>
                  <a:pt x="39" y="37"/>
                </a:lnTo>
                <a:lnTo>
                  <a:pt x="35" y="42"/>
                </a:lnTo>
                <a:lnTo>
                  <a:pt x="17" y="42"/>
                </a:lnTo>
                <a:lnTo>
                  <a:pt x="17" y="45"/>
                </a:lnTo>
                <a:lnTo>
                  <a:pt x="10" y="45"/>
                </a:lnTo>
                <a:lnTo>
                  <a:pt x="6" y="42"/>
                </a:lnTo>
                <a:lnTo>
                  <a:pt x="0" y="42"/>
                </a:lnTo>
                <a:lnTo>
                  <a:pt x="0" y="33"/>
                </a:lnTo>
                <a:lnTo>
                  <a:pt x="6" y="28"/>
                </a:lnTo>
                <a:lnTo>
                  <a:pt x="6" y="24"/>
                </a:lnTo>
                <a:lnTo>
                  <a:pt x="10" y="18"/>
                </a:lnTo>
                <a:lnTo>
                  <a:pt x="10" y="5"/>
                </a:lnTo>
                <a:lnTo>
                  <a:pt x="27" y="0"/>
                </a:lnTo>
                <a:close/>
              </a:path>
            </a:pathLst>
          </a:custGeom>
          <a:solidFill>
            <a:srgbClr val="191919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0" name="Freeform 608"/>
          <p:cNvSpPr>
            <a:spLocks/>
          </p:cNvSpPr>
          <p:nvPr/>
        </p:nvSpPr>
        <p:spPr bwMode="auto">
          <a:xfrm>
            <a:off x="4813300" y="2397125"/>
            <a:ext cx="28575" cy="23813"/>
          </a:xfrm>
          <a:custGeom>
            <a:avLst/>
            <a:gdLst>
              <a:gd name="T0" fmla="*/ 2147483647 w 53"/>
              <a:gd name="T1" fmla="*/ 0 h 45"/>
              <a:gd name="T2" fmla="*/ 2147483647 w 53"/>
              <a:gd name="T3" fmla="*/ 2147483647 h 45"/>
              <a:gd name="T4" fmla="*/ 2147483647 w 53"/>
              <a:gd name="T5" fmla="*/ 2147483647 h 45"/>
              <a:gd name="T6" fmla="*/ 2147483647 w 53"/>
              <a:gd name="T7" fmla="*/ 2147483647 h 45"/>
              <a:gd name="T8" fmla="*/ 2147483647 w 53"/>
              <a:gd name="T9" fmla="*/ 2147483647 h 45"/>
              <a:gd name="T10" fmla="*/ 2147483647 w 53"/>
              <a:gd name="T11" fmla="*/ 2147483647 h 45"/>
              <a:gd name="T12" fmla="*/ 2147483647 w 53"/>
              <a:gd name="T13" fmla="*/ 2147483647 h 45"/>
              <a:gd name="T14" fmla="*/ 2147483647 w 53"/>
              <a:gd name="T15" fmla="*/ 2147483647 h 45"/>
              <a:gd name="T16" fmla="*/ 2147483647 w 53"/>
              <a:gd name="T17" fmla="*/ 2147483647 h 45"/>
              <a:gd name="T18" fmla="*/ 2147483647 w 53"/>
              <a:gd name="T19" fmla="*/ 2147483647 h 45"/>
              <a:gd name="T20" fmla="*/ 2147483647 w 53"/>
              <a:gd name="T21" fmla="*/ 2147483647 h 45"/>
              <a:gd name="T22" fmla="*/ 2147483647 w 53"/>
              <a:gd name="T23" fmla="*/ 2147483647 h 45"/>
              <a:gd name="T24" fmla="*/ 2147483647 w 53"/>
              <a:gd name="T25" fmla="*/ 2147483647 h 45"/>
              <a:gd name="T26" fmla="*/ 0 w 53"/>
              <a:gd name="T27" fmla="*/ 2147483647 h 45"/>
              <a:gd name="T28" fmla="*/ 0 w 53"/>
              <a:gd name="T29" fmla="*/ 2147483647 h 45"/>
              <a:gd name="T30" fmla="*/ 2147483647 w 53"/>
              <a:gd name="T31" fmla="*/ 2147483647 h 45"/>
              <a:gd name="T32" fmla="*/ 2147483647 w 53"/>
              <a:gd name="T33" fmla="*/ 2147483647 h 45"/>
              <a:gd name="T34" fmla="*/ 2147483647 w 53"/>
              <a:gd name="T35" fmla="*/ 2147483647 h 45"/>
              <a:gd name="T36" fmla="*/ 2147483647 w 53"/>
              <a:gd name="T37" fmla="*/ 2147483647 h 45"/>
              <a:gd name="T38" fmla="*/ 2147483647 w 53"/>
              <a:gd name="T39" fmla="*/ 0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3"/>
              <a:gd name="T61" fmla="*/ 0 h 45"/>
              <a:gd name="T62" fmla="*/ 53 w 53"/>
              <a:gd name="T63" fmla="*/ 45 h 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3" h="45">
                <a:moveTo>
                  <a:pt x="27" y="0"/>
                </a:moveTo>
                <a:lnTo>
                  <a:pt x="21" y="14"/>
                </a:lnTo>
                <a:lnTo>
                  <a:pt x="27" y="14"/>
                </a:lnTo>
                <a:lnTo>
                  <a:pt x="35" y="24"/>
                </a:lnTo>
                <a:lnTo>
                  <a:pt x="49" y="24"/>
                </a:lnTo>
                <a:lnTo>
                  <a:pt x="53" y="28"/>
                </a:lnTo>
                <a:lnTo>
                  <a:pt x="49" y="33"/>
                </a:lnTo>
                <a:lnTo>
                  <a:pt x="39" y="37"/>
                </a:lnTo>
                <a:lnTo>
                  <a:pt x="35" y="42"/>
                </a:lnTo>
                <a:lnTo>
                  <a:pt x="17" y="42"/>
                </a:lnTo>
                <a:lnTo>
                  <a:pt x="17" y="45"/>
                </a:lnTo>
                <a:lnTo>
                  <a:pt x="10" y="45"/>
                </a:lnTo>
                <a:lnTo>
                  <a:pt x="6" y="42"/>
                </a:lnTo>
                <a:lnTo>
                  <a:pt x="0" y="42"/>
                </a:lnTo>
                <a:lnTo>
                  <a:pt x="0" y="33"/>
                </a:lnTo>
                <a:lnTo>
                  <a:pt x="6" y="28"/>
                </a:lnTo>
                <a:lnTo>
                  <a:pt x="6" y="24"/>
                </a:lnTo>
                <a:lnTo>
                  <a:pt x="10" y="18"/>
                </a:lnTo>
                <a:lnTo>
                  <a:pt x="10" y="5"/>
                </a:lnTo>
                <a:lnTo>
                  <a:pt x="27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1" name="Freeform 609"/>
          <p:cNvSpPr>
            <a:spLocks/>
          </p:cNvSpPr>
          <p:nvPr/>
        </p:nvSpPr>
        <p:spPr bwMode="auto">
          <a:xfrm>
            <a:off x="4813300" y="2397125"/>
            <a:ext cx="28575" cy="23813"/>
          </a:xfrm>
          <a:custGeom>
            <a:avLst/>
            <a:gdLst>
              <a:gd name="T0" fmla="*/ 2147483647 w 53"/>
              <a:gd name="T1" fmla="*/ 0 h 45"/>
              <a:gd name="T2" fmla="*/ 2147483647 w 53"/>
              <a:gd name="T3" fmla="*/ 2147483647 h 45"/>
              <a:gd name="T4" fmla="*/ 2147483647 w 53"/>
              <a:gd name="T5" fmla="*/ 2147483647 h 45"/>
              <a:gd name="T6" fmla="*/ 2147483647 w 53"/>
              <a:gd name="T7" fmla="*/ 2147483647 h 45"/>
              <a:gd name="T8" fmla="*/ 2147483647 w 53"/>
              <a:gd name="T9" fmla="*/ 2147483647 h 45"/>
              <a:gd name="T10" fmla="*/ 2147483647 w 53"/>
              <a:gd name="T11" fmla="*/ 2147483647 h 45"/>
              <a:gd name="T12" fmla="*/ 2147483647 w 53"/>
              <a:gd name="T13" fmla="*/ 2147483647 h 45"/>
              <a:gd name="T14" fmla="*/ 2147483647 w 53"/>
              <a:gd name="T15" fmla="*/ 2147483647 h 45"/>
              <a:gd name="T16" fmla="*/ 2147483647 w 53"/>
              <a:gd name="T17" fmla="*/ 2147483647 h 45"/>
              <a:gd name="T18" fmla="*/ 2147483647 w 53"/>
              <a:gd name="T19" fmla="*/ 2147483647 h 45"/>
              <a:gd name="T20" fmla="*/ 2147483647 w 53"/>
              <a:gd name="T21" fmla="*/ 2147483647 h 45"/>
              <a:gd name="T22" fmla="*/ 2147483647 w 53"/>
              <a:gd name="T23" fmla="*/ 2147483647 h 45"/>
              <a:gd name="T24" fmla="*/ 2147483647 w 53"/>
              <a:gd name="T25" fmla="*/ 2147483647 h 45"/>
              <a:gd name="T26" fmla="*/ 0 w 53"/>
              <a:gd name="T27" fmla="*/ 2147483647 h 45"/>
              <a:gd name="T28" fmla="*/ 0 w 53"/>
              <a:gd name="T29" fmla="*/ 2147483647 h 45"/>
              <a:gd name="T30" fmla="*/ 2147483647 w 53"/>
              <a:gd name="T31" fmla="*/ 2147483647 h 45"/>
              <a:gd name="T32" fmla="*/ 2147483647 w 53"/>
              <a:gd name="T33" fmla="*/ 2147483647 h 45"/>
              <a:gd name="T34" fmla="*/ 2147483647 w 53"/>
              <a:gd name="T35" fmla="*/ 2147483647 h 45"/>
              <a:gd name="T36" fmla="*/ 2147483647 w 53"/>
              <a:gd name="T37" fmla="*/ 2147483647 h 45"/>
              <a:gd name="T38" fmla="*/ 2147483647 w 53"/>
              <a:gd name="T39" fmla="*/ 0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3"/>
              <a:gd name="T61" fmla="*/ 0 h 45"/>
              <a:gd name="T62" fmla="*/ 53 w 53"/>
              <a:gd name="T63" fmla="*/ 45 h 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3" h="45">
                <a:moveTo>
                  <a:pt x="27" y="0"/>
                </a:moveTo>
                <a:lnTo>
                  <a:pt x="21" y="14"/>
                </a:lnTo>
                <a:lnTo>
                  <a:pt x="27" y="14"/>
                </a:lnTo>
                <a:lnTo>
                  <a:pt x="35" y="24"/>
                </a:lnTo>
                <a:lnTo>
                  <a:pt x="49" y="24"/>
                </a:lnTo>
                <a:lnTo>
                  <a:pt x="53" y="28"/>
                </a:lnTo>
                <a:lnTo>
                  <a:pt x="49" y="33"/>
                </a:lnTo>
                <a:lnTo>
                  <a:pt x="39" y="37"/>
                </a:lnTo>
                <a:lnTo>
                  <a:pt x="35" y="42"/>
                </a:lnTo>
                <a:lnTo>
                  <a:pt x="17" y="42"/>
                </a:lnTo>
                <a:lnTo>
                  <a:pt x="17" y="45"/>
                </a:lnTo>
                <a:lnTo>
                  <a:pt x="10" y="45"/>
                </a:lnTo>
                <a:lnTo>
                  <a:pt x="6" y="42"/>
                </a:lnTo>
                <a:lnTo>
                  <a:pt x="0" y="42"/>
                </a:lnTo>
                <a:lnTo>
                  <a:pt x="0" y="33"/>
                </a:lnTo>
                <a:lnTo>
                  <a:pt x="6" y="28"/>
                </a:lnTo>
                <a:lnTo>
                  <a:pt x="6" y="24"/>
                </a:lnTo>
                <a:lnTo>
                  <a:pt x="10" y="18"/>
                </a:lnTo>
                <a:lnTo>
                  <a:pt x="10" y="5"/>
                </a:lnTo>
                <a:lnTo>
                  <a:pt x="27" y="0"/>
                </a:lnTo>
                <a:close/>
              </a:path>
            </a:pathLst>
          </a:custGeom>
          <a:solidFill>
            <a:srgbClr val="191919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2" name="Freeform 610"/>
          <p:cNvSpPr>
            <a:spLocks/>
          </p:cNvSpPr>
          <p:nvPr/>
        </p:nvSpPr>
        <p:spPr bwMode="auto">
          <a:xfrm>
            <a:off x="4813300" y="2397125"/>
            <a:ext cx="28575" cy="23813"/>
          </a:xfrm>
          <a:custGeom>
            <a:avLst/>
            <a:gdLst>
              <a:gd name="T0" fmla="*/ 2147483647 w 53"/>
              <a:gd name="T1" fmla="*/ 0 h 45"/>
              <a:gd name="T2" fmla="*/ 2147483647 w 53"/>
              <a:gd name="T3" fmla="*/ 2147483647 h 45"/>
              <a:gd name="T4" fmla="*/ 2147483647 w 53"/>
              <a:gd name="T5" fmla="*/ 2147483647 h 45"/>
              <a:gd name="T6" fmla="*/ 2147483647 w 53"/>
              <a:gd name="T7" fmla="*/ 2147483647 h 45"/>
              <a:gd name="T8" fmla="*/ 2147483647 w 53"/>
              <a:gd name="T9" fmla="*/ 2147483647 h 45"/>
              <a:gd name="T10" fmla="*/ 2147483647 w 53"/>
              <a:gd name="T11" fmla="*/ 2147483647 h 45"/>
              <a:gd name="T12" fmla="*/ 2147483647 w 53"/>
              <a:gd name="T13" fmla="*/ 2147483647 h 45"/>
              <a:gd name="T14" fmla="*/ 2147483647 w 53"/>
              <a:gd name="T15" fmla="*/ 2147483647 h 45"/>
              <a:gd name="T16" fmla="*/ 2147483647 w 53"/>
              <a:gd name="T17" fmla="*/ 2147483647 h 45"/>
              <a:gd name="T18" fmla="*/ 2147483647 w 53"/>
              <a:gd name="T19" fmla="*/ 2147483647 h 45"/>
              <a:gd name="T20" fmla="*/ 2147483647 w 53"/>
              <a:gd name="T21" fmla="*/ 2147483647 h 45"/>
              <a:gd name="T22" fmla="*/ 2147483647 w 53"/>
              <a:gd name="T23" fmla="*/ 2147483647 h 45"/>
              <a:gd name="T24" fmla="*/ 2147483647 w 53"/>
              <a:gd name="T25" fmla="*/ 2147483647 h 45"/>
              <a:gd name="T26" fmla="*/ 0 w 53"/>
              <a:gd name="T27" fmla="*/ 2147483647 h 45"/>
              <a:gd name="T28" fmla="*/ 0 w 53"/>
              <a:gd name="T29" fmla="*/ 2147483647 h 45"/>
              <a:gd name="T30" fmla="*/ 2147483647 w 53"/>
              <a:gd name="T31" fmla="*/ 2147483647 h 45"/>
              <a:gd name="T32" fmla="*/ 2147483647 w 53"/>
              <a:gd name="T33" fmla="*/ 2147483647 h 45"/>
              <a:gd name="T34" fmla="*/ 2147483647 w 53"/>
              <a:gd name="T35" fmla="*/ 2147483647 h 45"/>
              <a:gd name="T36" fmla="*/ 2147483647 w 53"/>
              <a:gd name="T37" fmla="*/ 2147483647 h 45"/>
              <a:gd name="T38" fmla="*/ 2147483647 w 53"/>
              <a:gd name="T39" fmla="*/ 0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3"/>
              <a:gd name="T61" fmla="*/ 0 h 45"/>
              <a:gd name="T62" fmla="*/ 53 w 53"/>
              <a:gd name="T63" fmla="*/ 45 h 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3" h="45">
                <a:moveTo>
                  <a:pt x="27" y="0"/>
                </a:moveTo>
                <a:lnTo>
                  <a:pt x="21" y="14"/>
                </a:lnTo>
                <a:lnTo>
                  <a:pt x="27" y="14"/>
                </a:lnTo>
                <a:lnTo>
                  <a:pt x="35" y="24"/>
                </a:lnTo>
                <a:lnTo>
                  <a:pt x="49" y="24"/>
                </a:lnTo>
                <a:lnTo>
                  <a:pt x="53" y="28"/>
                </a:lnTo>
                <a:lnTo>
                  <a:pt x="49" y="33"/>
                </a:lnTo>
                <a:lnTo>
                  <a:pt x="39" y="37"/>
                </a:lnTo>
                <a:lnTo>
                  <a:pt x="35" y="42"/>
                </a:lnTo>
                <a:lnTo>
                  <a:pt x="17" y="42"/>
                </a:lnTo>
                <a:lnTo>
                  <a:pt x="17" y="45"/>
                </a:lnTo>
                <a:lnTo>
                  <a:pt x="10" y="45"/>
                </a:lnTo>
                <a:lnTo>
                  <a:pt x="6" y="42"/>
                </a:lnTo>
                <a:lnTo>
                  <a:pt x="0" y="42"/>
                </a:lnTo>
                <a:lnTo>
                  <a:pt x="0" y="33"/>
                </a:lnTo>
                <a:lnTo>
                  <a:pt x="6" y="28"/>
                </a:lnTo>
                <a:lnTo>
                  <a:pt x="6" y="24"/>
                </a:lnTo>
                <a:lnTo>
                  <a:pt x="10" y="18"/>
                </a:lnTo>
                <a:lnTo>
                  <a:pt x="10" y="5"/>
                </a:lnTo>
                <a:lnTo>
                  <a:pt x="27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3" name="Freeform 611"/>
          <p:cNvSpPr>
            <a:spLocks/>
          </p:cNvSpPr>
          <p:nvPr/>
        </p:nvSpPr>
        <p:spPr bwMode="auto">
          <a:xfrm>
            <a:off x="4794250" y="2379663"/>
            <a:ext cx="22225" cy="12700"/>
          </a:xfrm>
          <a:custGeom>
            <a:avLst/>
            <a:gdLst>
              <a:gd name="T0" fmla="*/ 0 w 42"/>
              <a:gd name="T1" fmla="*/ 2147483647 h 23"/>
              <a:gd name="T2" fmla="*/ 2147483647 w 42"/>
              <a:gd name="T3" fmla="*/ 0 h 23"/>
              <a:gd name="T4" fmla="*/ 2147483647 w 42"/>
              <a:gd name="T5" fmla="*/ 2147483647 h 23"/>
              <a:gd name="T6" fmla="*/ 2147483647 w 42"/>
              <a:gd name="T7" fmla="*/ 2147483647 h 23"/>
              <a:gd name="T8" fmla="*/ 0 w 42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3"/>
              <a:gd name="T17" fmla="*/ 42 w 42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3">
                <a:moveTo>
                  <a:pt x="0" y="14"/>
                </a:moveTo>
                <a:lnTo>
                  <a:pt x="42" y="0"/>
                </a:lnTo>
                <a:lnTo>
                  <a:pt x="42" y="10"/>
                </a:lnTo>
                <a:lnTo>
                  <a:pt x="5" y="23"/>
                </a:lnTo>
                <a:lnTo>
                  <a:pt x="0" y="14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4" name="Freeform 612"/>
          <p:cNvSpPr>
            <a:spLocks/>
          </p:cNvSpPr>
          <p:nvPr/>
        </p:nvSpPr>
        <p:spPr bwMode="auto">
          <a:xfrm>
            <a:off x="4794250" y="2379663"/>
            <a:ext cx="22225" cy="12700"/>
          </a:xfrm>
          <a:custGeom>
            <a:avLst/>
            <a:gdLst>
              <a:gd name="T0" fmla="*/ 0 w 42"/>
              <a:gd name="T1" fmla="*/ 2147483647 h 23"/>
              <a:gd name="T2" fmla="*/ 2147483647 w 42"/>
              <a:gd name="T3" fmla="*/ 0 h 23"/>
              <a:gd name="T4" fmla="*/ 2147483647 w 42"/>
              <a:gd name="T5" fmla="*/ 2147483647 h 23"/>
              <a:gd name="T6" fmla="*/ 2147483647 w 42"/>
              <a:gd name="T7" fmla="*/ 2147483647 h 23"/>
              <a:gd name="T8" fmla="*/ 0 w 42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3"/>
              <a:gd name="T17" fmla="*/ 42 w 42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3">
                <a:moveTo>
                  <a:pt x="0" y="14"/>
                </a:moveTo>
                <a:lnTo>
                  <a:pt x="42" y="0"/>
                </a:lnTo>
                <a:lnTo>
                  <a:pt x="42" y="10"/>
                </a:lnTo>
                <a:lnTo>
                  <a:pt x="5" y="23"/>
                </a:lnTo>
                <a:lnTo>
                  <a:pt x="0" y="14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5" name="Freeform 613"/>
          <p:cNvSpPr>
            <a:spLocks/>
          </p:cNvSpPr>
          <p:nvPr/>
        </p:nvSpPr>
        <p:spPr bwMode="auto">
          <a:xfrm>
            <a:off x="4794250" y="2379663"/>
            <a:ext cx="22225" cy="12700"/>
          </a:xfrm>
          <a:custGeom>
            <a:avLst/>
            <a:gdLst>
              <a:gd name="T0" fmla="*/ 0 w 42"/>
              <a:gd name="T1" fmla="*/ 2147483647 h 23"/>
              <a:gd name="T2" fmla="*/ 2147483647 w 42"/>
              <a:gd name="T3" fmla="*/ 0 h 23"/>
              <a:gd name="T4" fmla="*/ 2147483647 w 42"/>
              <a:gd name="T5" fmla="*/ 2147483647 h 23"/>
              <a:gd name="T6" fmla="*/ 2147483647 w 42"/>
              <a:gd name="T7" fmla="*/ 2147483647 h 23"/>
              <a:gd name="T8" fmla="*/ 0 w 42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3"/>
              <a:gd name="T17" fmla="*/ 42 w 42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3">
                <a:moveTo>
                  <a:pt x="0" y="14"/>
                </a:moveTo>
                <a:lnTo>
                  <a:pt x="42" y="0"/>
                </a:lnTo>
                <a:lnTo>
                  <a:pt x="42" y="10"/>
                </a:lnTo>
                <a:lnTo>
                  <a:pt x="5" y="23"/>
                </a:lnTo>
                <a:lnTo>
                  <a:pt x="0" y="14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6" name="Freeform 614"/>
          <p:cNvSpPr>
            <a:spLocks/>
          </p:cNvSpPr>
          <p:nvPr/>
        </p:nvSpPr>
        <p:spPr bwMode="auto">
          <a:xfrm>
            <a:off x="4794250" y="2379663"/>
            <a:ext cx="22225" cy="12700"/>
          </a:xfrm>
          <a:custGeom>
            <a:avLst/>
            <a:gdLst>
              <a:gd name="T0" fmla="*/ 0 w 42"/>
              <a:gd name="T1" fmla="*/ 2147483647 h 23"/>
              <a:gd name="T2" fmla="*/ 2147483647 w 42"/>
              <a:gd name="T3" fmla="*/ 0 h 23"/>
              <a:gd name="T4" fmla="*/ 2147483647 w 42"/>
              <a:gd name="T5" fmla="*/ 2147483647 h 23"/>
              <a:gd name="T6" fmla="*/ 2147483647 w 42"/>
              <a:gd name="T7" fmla="*/ 2147483647 h 23"/>
              <a:gd name="T8" fmla="*/ 0 w 42"/>
              <a:gd name="T9" fmla="*/ 2147483647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3"/>
              <a:gd name="T17" fmla="*/ 42 w 42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3">
                <a:moveTo>
                  <a:pt x="0" y="14"/>
                </a:moveTo>
                <a:lnTo>
                  <a:pt x="42" y="0"/>
                </a:lnTo>
                <a:lnTo>
                  <a:pt x="42" y="10"/>
                </a:lnTo>
                <a:lnTo>
                  <a:pt x="5" y="23"/>
                </a:lnTo>
                <a:lnTo>
                  <a:pt x="0" y="14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7" name="Freeform 615"/>
          <p:cNvSpPr>
            <a:spLocks/>
          </p:cNvSpPr>
          <p:nvPr/>
        </p:nvSpPr>
        <p:spPr bwMode="auto">
          <a:xfrm>
            <a:off x="4794250" y="2359025"/>
            <a:ext cx="38100" cy="42863"/>
          </a:xfrm>
          <a:custGeom>
            <a:avLst/>
            <a:gdLst>
              <a:gd name="T0" fmla="*/ 2147483647 w 71"/>
              <a:gd name="T1" fmla="*/ 0 h 81"/>
              <a:gd name="T2" fmla="*/ 2147483647 w 71"/>
              <a:gd name="T3" fmla="*/ 2147483647 h 81"/>
              <a:gd name="T4" fmla="*/ 2147483647 w 71"/>
              <a:gd name="T5" fmla="*/ 2147483647 h 81"/>
              <a:gd name="T6" fmla="*/ 2147483647 w 71"/>
              <a:gd name="T7" fmla="*/ 2147483647 h 81"/>
              <a:gd name="T8" fmla="*/ 2147483647 w 71"/>
              <a:gd name="T9" fmla="*/ 2147483647 h 81"/>
              <a:gd name="T10" fmla="*/ 2147483647 w 71"/>
              <a:gd name="T11" fmla="*/ 2147483647 h 81"/>
              <a:gd name="T12" fmla="*/ 2147483647 w 71"/>
              <a:gd name="T13" fmla="*/ 2147483647 h 81"/>
              <a:gd name="T14" fmla="*/ 2147483647 w 71"/>
              <a:gd name="T15" fmla="*/ 2147483647 h 81"/>
              <a:gd name="T16" fmla="*/ 2147483647 w 71"/>
              <a:gd name="T17" fmla="*/ 2147483647 h 81"/>
              <a:gd name="T18" fmla="*/ 0 w 71"/>
              <a:gd name="T19" fmla="*/ 2147483647 h 81"/>
              <a:gd name="T20" fmla="*/ 2147483647 w 71"/>
              <a:gd name="T21" fmla="*/ 0 h 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81"/>
              <a:gd name="T35" fmla="*/ 71 w 71"/>
              <a:gd name="T36" fmla="*/ 81 h 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81">
                <a:moveTo>
                  <a:pt x="5" y="0"/>
                </a:moveTo>
                <a:lnTo>
                  <a:pt x="19" y="13"/>
                </a:lnTo>
                <a:lnTo>
                  <a:pt x="67" y="13"/>
                </a:lnTo>
                <a:lnTo>
                  <a:pt x="71" y="28"/>
                </a:lnTo>
                <a:lnTo>
                  <a:pt x="71" y="77"/>
                </a:lnTo>
                <a:lnTo>
                  <a:pt x="57" y="81"/>
                </a:lnTo>
                <a:lnTo>
                  <a:pt x="42" y="81"/>
                </a:lnTo>
                <a:lnTo>
                  <a:pt x="46" y="40"/>
                </a:lnTo>
                <a:lnTo>
                  <a:pt x="42" y="40"/>
                </a:lnTo>
                <a:lnTo>
                  <a:pt x="0" y="54"/>
                </a:lnTo>
                <a:lnTo>
                  <a:pt x="5" y="0"/>
                </a:lnTo>
                <a:close/>
              </a:path>
            </a:pathLst>
          </a:custGeom>
          <a:solidFill>
            <a:srgbClr val="4C4C4C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48" name="Freeform 616"/>
          <p:cNvSpPr>
            <a:spLocks/>
          </p:cNvSpPr>
          <p:nvPr/>
        </p:nvSpPr>
        <p:spPr bwMode="auto">
          <a:xfrm>
            <a:off x="4794250" y="2359025"/>
            <a:ext cx="38100" cy="42863"/>
          </a:xfrm>
          <a:custGeom>
            <a:avLst/>
            <a:gdLst>
              <a:gd name="T0" fmla="*/ 2147483647 w 71"/>
              <a:gd name="T1" fmla="*/ 0 h 81"/>
              <a:gd name="T2" fmla="*/ 2147483647 w 71"/>
              <a:gd name="T3" fmla="*/ 2147483647 h 81"/>
              <a:gd name="T4" fmla="*/ 2147483647 w 71"/>
              <a:gd name="T5" fmla="*/ 2147483647 h 81"/>
              <a:gd name="T6" fmla="*/ 2147483647 w 71"/>
              <a:gd name="T7" fmla="*/ 2147483647 h 81"/>
              <a:gd name="T8" fmla="*/ 2147483647 w 71"/>
              <a:gd name="T9" fmla="*/ 2147483647 h 81"/>
              <a:gd name="T10" fmla="*/ 2147483647 w 71"/>
              <a:gd name="T11" fmla="*/ 2147483647 h 81"/>
              <a:gd name="T12" fmla="*/ 2147483647 w 71"/>
              <a:gd name="T13" fmla="*/ 2147483647 h 81"/>
              <a:gd name="T14" fmla="*/ 2147483647 w 71"/>
              <a:gd name="T15" fmla="*/ 2147483647 h 81"/>
              <a:gd name="T16" fmla="*/ 2147483647 w 71"/>
              <a:gd name="T17" fmla="*/ 2147483647 h 81"/>
              <a:gd name="T18" fmla="*/ 0 w 71"/>
              <a:gd name="T19" fmla="*/ 2147483647 h 81"/>
              <a:gd name="T20" fmla="*/ 2147483647 w 71"/>
              <a:gd name="T21" fmla="*/ 0 h 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81"/>
              <a:gd name="T35" fmla="*/ 71 w 71"/>
              <a:gd name="T36" fmla="*/ 81 h 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81">
                <a:moveTo>
                  <a:pt x="5" y="0"/>
                </a:moveTo>
                <a:lnTo>
                  <a:pt x="19" y="13"/>
                </a:lnTo>
                <a:lnTo>
                  <a:pt x="67" y="13"/>
                </a:lnTo>
                <a:lnTo>
                  <a:pt x="71" y="28"/>
                </a:lnTo>
                <a:lnTo>
                  <a:pt x="71" y="77"/>
                </a:lnTo>
                <a:lnTo>
                  <a:pt x="57" y="81"/>
                </a:lnTo>
                <a:lnTo>
                  <a:pt x="42" y="81"/>
                </a:lnTo>
                <a:lnTo>
                  <a:pt x="46" y="40"/>
                </a:lnTo>
                <a:lnTo>
                  <a:pt x="42" y="40"/>
                </a:lnTo>
                <a:lnTo>
                  <a:pt x="0" y="54"/>
                </a:lnTo>
                <a:lnTo>
                  <a:pt x="5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49" name="Freeform 617"/>
          <p:cNvSpPr>
            <a:spLocks/>
          </p:cNvSpPr>
          <p:nvPr/>
        </p:nvSpPr>
        <p:spPr bwMode="auto">
          <a:xfrm>
            <a:off x="4794250" y="2359025"/>
            <a:ext cx="38100" cy="42863"/>
          </a:xfrm>
          <a:custGeom>
            <a:avLst/>
            <a:gdLst>
              <a:gd name="T0" fmla="*/ 2147483647 w 71"/>
              <a:gd name="T1" fmla="*/ 0 h 81"/>
              <a:gd name="T2" fmla="*/ 2147483647 w 71"/>
              <a:gd name="T3" fmla="*/ 2147483647 h 81"/>
              <a:gd name="T4" fmla="*/ 2147483647 w 71"/>
              <a:gd name="T5" fmla="*/ 2147483647 h 81"/>
              <a:gd name="T6" fmla="*/ 2147483647 w 71"/>
              <a:gd name="T7" fmla="*/ 2147483647 h 81"/>
              <a:gd name="T8" fmla="*/ 2147483647 w 71"/>
              <a:gd name="T9" fmla="*/ 2147483647 h 81"/>
              <a:gd name="T10" fmla="*/ 2147483647 w 71"/>
              <a:gd name="T11" fmla="*/ 2147483647 h 81"/>
              <a:gd name="T12" fmla="*/ 2147483647 w 71"/>
              <a:gd name="T13" fmla="*/ 2147483647 h 81"/>
              <a:gd name="T14" fmla="*/ 2147483647 w 71"/>
              <a:gd name="T15" fmla="*/ 2147483647 h 81"/>
              <a:gd name="T16" fmla="*/ 2147483647 w 71"/>
              <a:gd name="T17" fmla="*/ 2147483647 h 81"/>
              <a:gd name="T18" fmla="*/ 0 w 71"/>
              <a:gd name="T19" fmla="*/ 2147483647 h 81"/>
              <a:gd name="T20" fmla="*/ 2147483647 w 71"/>
              <a:gd name="T21" fmla="*/ 0 h 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81"/>
              <a:gd name="T35" fmla="*/ 71 w 71"/>
              <a:gd name="T36" fmla="*/ 81 h 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81">
                <a:moveTo>
                  <a:pt x="5" y="0"/>
                </a:moveTo>
                <a:lnTo>
                  <a:pt x="19" y="13"/>
                </a:lnTo>
                <a:lnTo>
                  <a:pt x="67" y="13"/>
                </a:lnTo>
                <a:lnTo>
                  <a:pt x="71" y="28"/>
                </a:lnTo>
                <a:lnTo>
                  <a:pt x="71" y="77"/>
                </a:lnTo>
                <a:lnTo>
                  <a:pt x="57" y="81"/>
                </a:lnTo>
                <a:lnTo>
                  <a:pt x="42" y="81"/>
                </a:lnTo>
                <a:lnTo>
                  <a:pt x="46" y="40"/>
                </a:lnTo>
                <a:lnTo>
                  <a:pt x="42" y="40"/>
                </a:lnTo>
                <a:lnTo>
                  <a:pt x="0" y="54"/>
                </a:lnTo>
                <a:lnTo>
                  <a:pt x="5" y="0"/>
                </a:lnTo>
                <a:close/>
              </a:path>
            </a:pathLst>
          </a:custGeom>
          <a:solidFill>
            <a:srgbClr val="4C4C4C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0" name="Freeform 618"/>
          <p:cNvSpPr>
            <a:spLocks/>
          </p:cNvSpPr>
          <p:nvPr/>
        </p:nvSpPr>
        <p:spPr bwMode="auto">
          <a:xfrm>
            <a:off x="4794250" y="2359025"/>
            <a:ext cx="38100" cy="42863"/>
          </a:xfrm>
          <a:custGeom>
            <a:avLst/>
            <a:gdLst>
              <a:gd name="T0" fmla="*/ 2147483647 w 71"/>
              <a:gd name="T1" fmla="*/ 0 h 81"/>
              <a:gd name="T2" fmla="*/ 2147483647 w 71"/>
              <a:gd name="T3" fmla="*/ 2147483647 h 81"/>
              <a:gd name="T4" fmla="*/ 2147483647 w 71"/>
              <a:gd name="T5" fmla="*/ 2147483647 h 81"/>
              <a:gd name="T6" fmla="*/ 2147483647 w 71"/>
              <a:gd name="T7" fmla="*/ 2147483647 h 81"/>
              <a:gd name="T8" fmla="*/ 2147483647 w 71"/>
              <a:gd name="T9" fmla="*/ 2147483647 h 81"/>
              <a:gd name="T10" fmla="*/ 2147483647 w 71"/>
              <a:gd name="T11" fmla="*/ 2147483647 h 81"/>
              <a:gd name="T12" fmla="*/ 2147483647 w 71"/>
              <a:gd name="T13" fmla="*/ 2147483647 h 81"/>
              <a:gd name="T14" fmla="*/ 2147483647 w 71"/>
              <a:gd name="T15" fmla="*/ 2147483647 h 81"/>
              <a:gd name="T16" fmla="*/ 2147483647 w 71"/>
              <a:gd name="T17" fmla="*/ 2147483647 h 81"/>
              <a:gd name="T18" fmla="*/ 0 w 71"/>
              <a:gd name="T19" fmla="*/ 2147483647 h 81"/>
              <a:gd name="T20" fmla="*/ 2147483647 w 71"/>
              <a:gd name="T21" fmla="*/ 0 h 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1"/>
              <a:gd name="T34" fmla="*/ 0 h 81"/>
              <a:gd name="T35" fmla="*/ 71 w 71"/>
              <a:gd name="T36" fmla="*/ 81 h 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1" h="81">
                <a:moveTo>
                  <a:pt x="5" y="0"/>
                </a:moveTo>
                <a:lnTo>
                  <a:pt x="19" y="13"/>
                </a:lnTo>
                <a:lnTo>
                  <a:pt x="67" y="13"/>
                </a:lnTo>
                <a:lnTo>
                  <a:pt x="71" y="28"/>
                </a:lnTo>
                <a:lnTo>
                  <a:pt x="71" y="77"/>
                </a:lnTo>
                <a:lnTo>
                  <a:pt x="57" y="81"/>
                </a:lnTo>
                <a:lnTo>
                  <a:pt x="42" y="81"/>
                </a:lnTo>
                <a:lnTo>
                  <a:pt x="46" y="40"/>
                </a:lnTo>
                <a:lnTo>
                  <a:pt x="42" y="40"/>
                </a:lnTo>
                <a:lnTo>
                  <a:pt x="0" y="54"/>
                </a:lnTo>
                <a:lnTo>
                  <a:pt x="5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51" name="Freeform 619"/>
          <p:cNvSpPr>
            <a:spLocks/>
          </p:cNvSpPr>
          <p:nvPr/>
        </p:nvSpPr>
        <p:spPr bwMode="auto">
          <a:xfrm>
            <a:off x="4754563" y="2400300"/>
            <a:ext cx="52387" cy="42863"/>
          </a:xfrm>
          <a:custGeom>
            <a:avLst/>
            <a:gdLst>
              <a:gd name="T0" fmla="*/ 2147483647 w 101"/>
              <a:gd name="T1" fmla="*/ 0 h 81"/>
              <a:gd name="T2" fmla="*/ 2147483647 w 101"/>
              <a:gd name="T3" fmla="*/ 2147483647 h 81"/>
              <a:gd name="T4" fmla="*/ 2147483647 w 101"/>
              <a:gd name="T5" fmla="*/ 2147483647 h 81"/>
              <a:gd name="T6" fmla="*/ 2147483647 w 101"/>
              <a:gd name="T7" fmla="*/ 2147483647 h 81"/>
              <a:gd name="T8" fmla="*/ 2147483647 w 101"/>
              <a:gd name="T9" fmla="*/ 2147483647 h 81"/>
              <a:gd name="T10" fmla="*/ 2147483647 w 101"/>
              <a:gd name="T11" fmla="*/ 2147483647 h 81"/>
              <a:gd name="T12" fmla="*/ 2147483647 w 101"/>
              <a:gd name="T13" fmla="*/ 2147483647 h 81"/>
              <a:gd name="T14" fmla="*/ 2147483647 w 101"/>
              <a:gd name="T15" fmla="*/ 2147483647 h 81"/>
              <a:gd name="T16" fmla="*/ 2147483647 w 101"/>
              <a:gd name="T17" fmla="*/ 2147483647 h 81"/>
              <a:gd name="T18" fmla="*/ 2147483647 w 101"/>
              <a:gd name="T19" fmla="*/ 2147483647 h 81"/>
              <a:gd name="T20" fmla="*/ 2147483647 w 101"/>
              <a:gd name="T21" fmla="*/ 2147483647 h 81"/>
              <a:gd name="T22" fmla="*/ 2147483647 w 101"/>
              <a:gd name="T23" fmla="*/ 2147483647 h 81"/>
              <a:gd name="T24" fmla="*/ 2147483647 w 101"/>
              <a:gd name="T25" fmla="*/ 2147483647 h 81"/>
              <a:gd name="T26" fmla="*/ 2147483647 w 101"/>
              <a:gd name="T27" fmla="*/ 2147483647 h 81"/>
              <a:gd name="T28" fmla="*/ 2147483647 w 101"/>
              <a:gd name="T29" fmla="*/ 2147483647 h 81"/>
              <a:gd name="T30" fmla="*/ 2147483647 w 101"/>
              <a:gd name="T31" fmla="*/ 2147483647 h 81"/>
              <a:gd name="T32" fmla="*/ 2147483647 w 101"/>
              <a:gd name="T33" fmla="*/ 2147483647 h 81"/>
              <a:gd name="T34" fmla="*/ 2147483647 w 101"/>
              <a:gd name="T35" fmla="*/ 2147483647 h 81"/>
              <a:gd name="T36" fmla="*/ 0 w 101"/>
              <a:gd name="T37" fmla="*/ 2147483647 h 81"/>
              <a:gd name="T38" fmla="*/ 2147483647 w 101"/>
              <a:gd name="T39" fmla="*/ 2147483647 h 81"/>
              <a:gd name="T40" fmla="*/ 2147483647 w 101"/>
              <a:gd name="T41" fmla="*/ 2147483647 h 81"/>
              <a:gd name="T42" fmla="*/ 2147483647 w 101"/>
              <a:gd name="T43" fmla="*/ 2147483647 h 81"/>
              <a:gd name="T44" fmla="*/ 2147483647 w 101"/>
              <a:gd name="T45" fmla="*/ 2147483647 h 81"/>
              <a:gd name="T46" fmla="*/ 2147483647 w 101"/>
              <a:gd name="T47" fmla="*/ 2147483647 h 81"/>
              <a:gd name="T48" fmla="*/ 2147483647 w 101"/>
              <a:gd name="T49" fmla="*/ 2147483647 h 81"/>
              <a:gd name="T50" fmla="*/ 2147483647 w 101"/>
              <a:gd name="T51" fmla="*/ 2147483647 h 81"/>
              <a:gd name="T52" fmla="*/ 2147483647 w 101"/>
              <a:gd name="T53" fmla="*/ 2147483647 h 81"/>
              <a:gd name="T54" fmla="*/ 2147483647 w 101"/>
              <a:gd name="T55" fmla="*/ 2147483647 h 81"/>
              <a:gd name="T56" fmla="*/ 2147483647 w 101"/>
              <a:gd name="T57" fmla="*/ 2147483647 h 81"/>
              <a:gd name="T58" fmla="*/ 2147483647 w 101"/>
              <a:gd name="T59" fmla="*/ 2147483647 h 81"/>
              <a:gd name="T60" fmla="*/ 2147483647 w 101"/>
              <a:gd name="T61" fmla="*/ 2147483647 h 81"/>
              <a:gd name="T62" fmla="*/ 2147483647 w 101"/>
              <a:gd name="T63" fmla="*/ 2147483647 h 81"/>
              <a:gd name="T64" fmla="*/ 2147483647 w 101"/>
              <a:gd name="T65" fmla="*/ 2147483647 h 81"/>
              <a:gd name="T66" fmla="*/ 2147483647 w 101"/>
              <a:gd name="T67" fmla="*/ 0 h 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1"/>
              <a:gd name="T103" fmla="*/ 0 h 81"/>
              <a:gd name="T104" fmla="*/ 101 w 101"/>
              <a:gd name="T105" fmla="*/ 81 h 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1" h="81">
                <a:moveTo>
                  <a:pt x="61" y="0"/>
                </a:moveTo>
                <a:lnTo>
                  <a:pt x="61" y="23"/>
                </a:lnTo>
                <a:lnTo>
                  <a:pt x="96" y="9"/>
                </a:lnTo>
                <a:lnTo>
                  <a:pt x="101" y="23"/>
                </a:lnTo>
                <a:lnTo>
                  <a:pt x="96" y="23"/>
                </a:lnTo>
                <a:lnTo>
                  <a:pt x="96" y="28"/>
                </a:lnTo>
                <a:lnTo>
                  <a:pt x="92" y="28"/>
                </a:lnTo>
                <a:lnTo>
                  <a:pt x="92" y="23"/>
                </a:lnTo>
                <a:lnTo>
                  <a:pt x="66" y="32"/>
                </a:lnTo>
                <a:lnTo>
                  <a:pt x="88" y="60"/>
                </a:lnTo>
                <a:lnTo>
                  <a:pt x="88" y="81"/>
                </a:lnTo>
                <a:lnTo>
                  <a:pt x="77" y="81"/>
                </a:lnTo>
                <a:lnTo>
                  <a:pt x="77" y="69"/>
                </a:lnTo>
                <a:lnTo>
                  <a:pt x="82" y="69"/>
                </a:lnTo>
                <a:lnTo>
                  <a:pt x="57" y="37"/>
                </a:lnTo>
                <a:lnTo>
                  <a:pt x="8" y="65"/>
                </a:lnTo>
                <a:lnTo>
                  <a:pt x="8" y="78"/>
                </a:lnTo>
                <a:lnTo>
                  <a:pt x="4" y="78"/>
                </a:lnTo>
                <a:lnTo>
                  <a:pt x="0" y="72"/>
                </a:lnTo>
                <a:lnTo>
                  <a:pt x="4" y="69"/>
                </a:lnTo>
                <a:lnTo>
                  <a:pt x="4" y="51"/>
                </a:lnTo>
                <a:lnTo>
                  <a:pt x="47" y="28"/>
                </a:lnTo>
                <a:lnTo>
                  <a:pt x="35" y="13"/>
                </a:lnTo>
                <a:lnTo>
                  <a:pt x="31" y="19"/>
                </a:lnTo>
                <a:lnTo>
                  <a:pt x="31" y="23"/>
                </a:lnTo>
                <a:lnTo>
                  <a:pt x="26" y="23"/>
                </a:lnTo>
                <a:lnTo>
                  <a:pt x="22" y="19"/>
                </a:lnTo>
                <a:lnTo>
                  <a:pt x="22" y="13"/>
                </a:lnTo>
                <a:lnTo>
                  <a:pt x="26" y="13"/>
                </a:lnTo>
                <a:lnTo>
                  <a:pt x="26" y="9"/>
                </a:lnTo>
                <a:lnTo>
                  <a:pt x="35" y="4"/>
                </a:lnTo>
                <a:lnTo>
                  <a:pt x="53" y="19"/>
                </a:lnTo>
                <a:lnTo>
                  <a:pt x="53" y="4"/>
                </a:lnTo>
                <a:lnTo>
                  <a:pt x="61" y="0"/>
                </a:lnTo>
                <a:close/>
              </a:path>
            </a:pathLst>
          </a:custGeom>
          <a:solidFill>
            <a:srgbClr val="B2B2B2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2" name="Freeform 620"/>
          <p:cNvSpPr>
            <a:spLocks/>
          </p:cNvSpPr>
          <p:nvPr/>
        </p:nvSpPr>
        <p:spPr bwMode="auto">
          <a:xfrm>
            <a:off x="4754563" y="2400300"/>
            <a:ext cx="52387" cy="42863"/>
          </a:xfrm>
          <a:custGeom>
            <a:avLst/>
            <a:gdLst>
              <a:gd name="T0" fmla="*/ 2147483647 w 101"/>
              <a:gd name="T1" fmla="*/ 0 h 81"/>
              <a:gd name="T2" fmla="*/ 2147483647 w 101"/>
              <a:gd name="T3" fmla="*/ 2147483647 h 81"/>
              <a:gd name="T4" fmla="*/ 2147483647 w 101"/>
              <a:gd name="T5" fmla="*/ 2147483647 h 81"/>
              <a:gd name="T6" fmla="*/ 2147483647 w 101"/>
              <a:gd name="T7" fmla="*/ 2147483647 h 81"/>
              <a:gd name="T8" fmla="*/ 2147483647 w 101"/>
              <a:gd name="T9" fmla="*/ 2147483647 h 81"/>
              <a:gd name="T10" fmla="*/ 2147483647 w 101"/>
              <a:gd name="T11" fmla="*/ 2147483647 h 81"/>
              <a:gd name="T12" fmla="*/ 2147483647 w 101"/>
              <a:gd name="T13" fmla="*/ 2147483647 h 81"/>
              <a:gd name="T14" fmla="*/ 2147483647 w 101"/>
              <a:gd name="T15" fmla="*/ 2147483647 h 81"/>
              <a:gd name="T16" fmla="*/ 2147483647 w 101"/>
              <a:gd name="T17" fmla="*/ 2147483647 h 81"/>
              <a:gd name="T18" fmla="*/ 2147483647 w 101"/>
              <a:gd name="T19" fmla="*/ 2147483647 h 81"/>
              <a:gd name="T20" fmla="*/ 2147483647 w 101"/>
              <a:gd name="T21" fmla="*/ 2147483647 h 81"/>
              <a:gd name="T22" fmla="*/ 2147483647 w 101"/>
              <a:gd name="T23" fmla="*/ 2147483647 h 81"/>
              <a:gd name="T24" fmla="*/ 2147483647 w 101"/>
              <a:gd name="T25" fmla="*/ 2147483647 h 81"/>
              <a:gd name="T26" fmla="*/ 2147483647 w 101"/>
              <a:gd name="T27" fmla="*/ 2147483647 h 81"/>
              <a:gd name="T28" fmla="*/ 2147483647 w 101"/>
              <a:gd name="T29" fmla="*/ 2147483647 h 81"/>
              <a:gd name="T30" fmla="*/ 2147483647 w 101"/>
              <a:gd name="T31" fmla="*/ 2147483647 h 81"/>
              <a:gd name="T32" fmla="*/ 2147483647 w 101"/>
              <a:gd name="T33" fmla="*/ 2147483647 h 81"/>
              <a:gd name="T34" fmla="*/ 2147483647 w 101"/>
              <a:gd name="T35" fmla="*/ 2147483647 h 81"/>
              <a:gd name="T36" fmla="*/ 0 w 101"/>
              <a:gd name="T37" fmla="*/ 2147483647 h 81"/>
              <a:gd name="T38" fmla="*/ 2147483647 w 101"/>
              <a:gd name="T39" fmla="*/ 2147483647 h 81"/>
              <a:gd name="T40" fmla="*/ 2147483647 w 101"/>
              <a:gd name="T41" fmla="*/ 2147483647 h 81"/>
              <a:gd name="T42" fmla="*/ 2147483647 w 101"/>
              <a:gd name="T43" fmla="*/ 2147483647 h 81"/>
              <a:gd name="T44" fmla="*/ 2147483647 w 101"/>
              <a:gd name="T45" fmla="*/ 2147483647 h 81"/>
              <a:gd name="T46" fmla="*/ 2147483647 w 101"/>
              <a:gd name="T47" fmla="*/ 2147483647 h 81"/>
              <a:gd name="T48" fmla="*/ 2147483647 w 101"/>
              <a:gd name="T49" fmla="*/ 2147483647 h 81"/>
              <a:gd name="T50" fmla="*/ 2147483647 w 101"/>
              <a:gd name="T51" fmla="*/ 2147483647 h 81"/>
              <a:gd name="T52" fmla="*/ 2147483647 w 101"/>
              <a:gd name="T53" fmla="*/ 2147483647 h 81"/>
              <a:gd name="T54" fmla="*/ 2147483647 w 101"/>
              <a:gd name="T55" fmla="*/ 2147483647 h 81"/>
              <a:gd name="T56" fmla="*/ 2147483647 w 101"/>
              <a:gd name="T57" fmla="*/ 2147483647 h 81"/>
              <a:gd name="T58" fmla="*/ 2147483647 w 101"/>
              <a:gd name="T59" fmla="*/ 2147483647 h 81"/>
              <a:gd name="T60" fmla="*/ 2147483647 w 101"/>
              <a:gd name="T61" fmla="*/ 2147483647 h 81"/>
              <a:gd name="T62" fmla="*/ 2147483647 w 101"/>
              <a:gd name="T63" fmla="*/ 2147483647 h 81"/>
              <a:gd name="T64" fmla="*/ 2147483647 w 101"/>
              <a:gd name="T65" fmla="*/ 2147483647 h 81"/>
              <a:gd name="T66" fmla="*/ 2147483647 w 101"/>
              <a:gd name="T67" fmla="*/ 0 h 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1"/>
              <a:gd name="T103" fmla="*/ 0 h 81"/>
              <a:gd name="T104" fmla="*/ 101 w 101"/>
              <a:gd name="T105" fmla="*/ 81 h 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1" h="81">
                <a:moveTo>
                  <a:pt x="61" y="0"/>
                </a:moveTo>
                <a:lnTo>
                  <a:pt x="61" y="23"/>
                </a:lnTo>
                <a:lnTo>
                  <a:pt x="96" y="9"/>
                </a:lnTo>
                <a:lnTo>
                  <a:pt x="101" y="23"/>
                </a:lnTo>
                <a:lnTo>
                  <a:pt x="96" y="23"/>
                </a:lnTo>
                <a:lnTo>
                  <a:pt x="96" y="28"/>
                </a:lnTo>
                <a:lnTo>
                  <a:pt x="92" y="28"/>
                </a:lnTo>
                <a:lnTo>
                  <a:pt x="92" y="23"/>
                </a:lnTo>
                <a:lnTo>
                  <a:pt x="66" y="32"/>
                </a:lnTo>
                <a:lnTo>
                  <a:pt x="88" y="60"/>
                </a:lnTo>
                <a:lnTo>
                  <a:pt x="88" y="81"/>
                </a:lnTo>
                <a:lnTo>
                  <a:pt x="77" y="81"/>
                </a:lnTo>
                <a:lnTo>
                  <a:pt x="77" y="69"/>
                </a:lnTo>
                <a:lnTo>
                  <a:pt x="82" y="69"/>
                </a:lnTo>
                <a:lnTo>
                  <a:pt x="57" y="37"/>
                </a:lnTo>
                <a:lnTo>
                  <a:pt x="8" y="65"/>
                </a:lnTo>
                <a:lnTo>
                  <a:pt x="8" y="78"/>
                </a:lnTo>
                <a:lnTo>
                  <a:pt x="4" y="78"/>
                </a:lnTo>
                <a:lnTo>
                  <a:pt x="0" y="72"/>
                </a:lnTo>
                <a:lnTo>
                  <a:pt x="4" y="69"/>
                </a:lnTo>
                <a:lnTo>
                  <a:pt x="4" y="51"/>
                </a:lnTo>
                <a:lnTo>
                  <a:pt x="47" y="28"/>
                </a:lnTo>
                <a:lnTo>
                  <a:pt x="35" y="13"/>
                </a:lnTo>
                <a:lnTo>
                  <a:pt x="31" y="19"/>
                </a:lnTo>
                <a:lnTo>
                  <a:pt x="31" y="23"/>
                </a:lnTo>
                <a:lnTo>
                  <a:pt x="26" y="23"/>
                </a:lnTo>
                <a:lnTo>
                  <a:pt x="22" y="19"/>
                </a:lnTo>
                <a:lnTo>
                  <a:pt x="22" y="13"/>
                </a:lnTo>
                <a:lnTo>
                  <a:pt x="26" y="13"/>
                </a:lnTo>
                <a:lnTo>
                  <a:pt x="26" y="9"/>
                </a:lnTo>
                <a:lnTo>
                  <a:pt x="35" y="4"/>
                </a:lnTo>
                <a:lnTo>
                  <a:pt x="53" y="19"/>
                </a:lnTo>
                <a:lnTo>
                  <a:pt x="53" y="4"/>
                </a:lnTo>
                <a:lnTo>
                  <a:pt x="61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53" name="Freeform 621"/>
          <p:cNvSpPr>
            <a:spLocks/>
          </p:cNvSpPr>
          <p:nvPr/>
        </p:nvSpPr>
        <p:spPr bwMode="auto">
          <a:xfrm>
            <a:off x="4754563" y="2400300"/>
            <a:ext cx="52387" cy="42863"/>
          </a:xfrm>
          <a:custGeom>
            <a:avLst/>
            <a:gdLst>
              <a:gd name="T0" fmla="*/ 2147483647 w 101"/>
              <a:gd name="T1" fmla="*/ 0 h 81"/>
              <a:gd name="T2" fmla="*/ 2147483647 w 101"/>
              <a:gd name="T3" fmla="*/ 2147483647 h 81"/>
              <a:gd name="T4" fmla="*/ 2147483647 w 101"/>
              <a:gd name="T5" fmla="*/ 2147483647 h 81"/>
              <a:gd name="T6" fmla="*/ 2147483647 w 101"/>
              <a:gd name="T7" fmla="*/ 2147483647 h 81"/>
              <a:gd name="T8" fmla="*/ 2147483647 w 101"/>
              <a:gd name="T9" fmla="*/ 2147483647 h 81"/>
              <a:gd name="T10" fmla="*/ 2147483647 w 101"/>
              <a:gd name="T11" fmla="*/ 2147483647 h 81"/>
              <a:gd name="T12" fmla="*/ 2147483647 w 101"/>
              <a:gd name="T13" fmla="*/ 2147483647 h 81"/>
              <a:gd name="T14" fmla="*/ 2147483647 w 101"/>
              <a:gd name="T15" fmla="*/ 2147483647 h 81"/>
              <a:gd name="T16" fmla="*/ 2147483647 w 101"/>
              <a:gd name="T17" fmla="*/ 2147483647 h 81"/>
              <a:gd name="T18" fmla="*/ 2147483647 w 101"/>
              <a:gd name="T19" fmla="*/ 2147483647 h 81"/>
              <a:gd name="T20" fmla="*/ 2147483647 w 101"/>
              <a:gd name="T21" fmla="*/ 2147483647 h 81"/>
              <a:gd name="T22" fmla="*/ 2147483647 w 101"/>
              <a:gd name="T23" fmla="*/ 2147483647 h 81"/>
              <a:gd name="T24" fmla="*/ 2147483647 w 101"/>
              <a:gd name="T25" fmla="*/ 2147483647 h 81"/>
              <a:gd name="T26" fmla="*/ 2147483647 w 101"/>
              <a:gd name="T27" fmla="*/ 2147483647 h 81"/>
              <a:gd name="T28" fmla="*/ 2147483647 w 101"/>
              <a:gd name="T29" fmla="*/ 2147483647 h 81"/>
              <a:gd name="T30" fmla="*/ 2147483647 w 101"/>
              <a:gd name="T31" fmla="*/ 2147483647 h 81"/>
              <a:gd name="T32" fmla="*/ 2147483647 w 101"/>
              <a:gd name="T33" fmla="*/ 2147483647 h 81"/>
              <a:gd name="T34" fmla="*/ 2147483647 w 101"/>
              <a:gd name="T35" fmla="*/ 2147483647 h 81"/>
              <a:gd name="T36" fmla="*/ 0 w 101"/>
              <a:gd name="T37" fmla="*/ 2147483647 h 81"/>
              <a:gd name="T38" fmla="*/ 2147483647 w 101"/>
              <a:gd name="T39" fmla="*/ 2147483647 h 81"/>
              <a:gd name="T40" fmla="*/ 2147483647 w 101"/>
              <a:gd name="T41" fmla="*/ 2147483647 h 81"/>
              <a:gd name="T42" fmla="*/ 2147483647 w 101"/>
              <a:gd name="T43" fmla="*/ 2147483647 h 81"/>
              <a:gd name="T44" fmla="*/ 2147483647 w 101"/>
              <a:gd name="T45" fmla="*/ 2147483647 h 81"/>
              <a:gd name="T46" fmla="*/ 2147483647 w 101"/>
              <a:gd name="T47" fmla="*/ 2147483647 h 81"/>
              <a:gd name="T48" fmla="*/ 2147483647 w 101"/>
              <a:gd name="T49" fmla="*/ 2147483647 h 81"/>
              <a:gd name="T50" fmla="*/ 2147483647 w 101"/>
              <a:gd name="T51" fmla="*/ 2147483647 h 81"/>
              <a:gd name="T52" fmla="*/ 2147483647 w 101"/>
              <a:gd name="T53" fmla="*/ 2147483647 h 81"/>
              <a:gd name="T54" fmla="*/ 2147483647 w 101"/>
              <a:gd name="T55" fmla="*/ 2147483647 h 81"/>
              <a:gd name="T56" fmla="*/ 2147483647 w 101"/>
              <a:gd name="T57" fmla="*/ 2147483647 h 81"/>
              <a:gd name="T58" fmla="*/ 2147483647 w 101"/>
              <a:gd name="T59" fmla="*/ 2147483647 h 81"/>
              <a:gd name="T60" fmla="*/ 2147483647 w 101"/>
              <a:gd name="T61" fmla="*/ 2147483647 h 81"/>
              <a:gd name="T62" fmla="*/ 2147483647 w 101"/>
              <a:gd name="T63" fmla="*/ 2147483647 h 81"/>
              <a:gd name="T64" fmla="*/ 2147483647 w 101"/>
              <a:gd name="T65" fmla="*/ 2147483647 h 81"/>
              <a:gd name="T66" fmla="*/ 2147483647 w 101"/>
              <a:gd name="T67" fmla="*/ 0 h 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1"/>
              <a:gd name="T103" fmla="*/ 0 h 81"/>
              <a:gd name="T104" fmla="*/ 101 w 101"/>
              <a:gd name="T105" fmla="*/ 81 h 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1" h="81">
                <a:moveTo>
                  <a:pt x="61" y="0"/>
                </a:moveTo>
                <a:lnTo>
                  <a:pt x="61" y="23"/>
                </a:lnTo>
                <a:lnTo>
                  <a:pt x="96" y="9"/>
                </a:lnTo>
                <a:lnTo>
                  <a:pt x="101" y="23"/>
                </a:lnTo>
                <a:lnTo>
                  <a:pt x="96" y="23"/>
                </a:lnTo>
                <a:lnTo>
                  <a:pt x="96" y="28"/>
                </a:lnTo>
                <a:lnTo>
                  <a:pt x="92" y="28"/>
                </a:lnTo>
                <a:lnTo>
                  <a:pt x="92" y="23"/>
                </a:lnTo>
                <a:lnTo>
                  <a:pt x="66" y="32"/>
                </a:lnTo>
                <a:lnTo>
                  <a:pt x="88" y="60"/>
                </a:lnTo>
                <a:lnTo>
                  <a:pt x="88" y="81"/>
                </a:lnTo>
                <a:lnTo>
                  <a:pt x="77" y="81"/>
                </a:lnTo>
                <a:lnTo>
                  <a:pt x="77" y="69"/>
                </a:lnTo>
                <a:lnTo>
                  <a:pt x="82" y="69"/>
                </a:lnTo>
                <a:lnTo>
                  <a:pt x="57" y="37"/>
                </a:lnTo>
                <a:lnTo>
                  <a:pt x="8" y="65"/>
                </a:lnTo>
                <a:lnTo>
                  <a:pt x="8" y="78"/>
                </a:lnTo>
                <a:lnTo>
                  <a:pt x="4" y="78"/>
                </a:lnTo>
                <a:lnTo>
                  <a:pt x="0" y="72"/>
                </a:lnTo>
                <a:lnTo>
                  <a:pt x="4" y="69"/>
                </a:lnTo>
                <a:lnTo>
                  <a:pt x="4" y="51"/>
                </a:lnTo>
                <a:lnTo>
                  <a:pt x="47" y="28"/>
                </a:lnTo>
                <a:lnTo>
                  <a:pt x="35" y="13"/>
                </a:lnTo>
                <a:lnTo>
                  <a:pt x="31" y="19"/>
                </a:lnTo>
                <a:lnTo>
                  <a:pt x="31" y="23"/>
                </a:lnTo>
                <a:lnTo>
                  <a:pt x="26" y="23"/>
                </a:lnTo>
                <a:lnTo>
                  <a:pt x="22" y="19"/>
                </a:lnTo>
                <a:lnTo>
                  <a:pt x="22" y="13"/>
                </a:lnTo>
                <a:lnTo>
                  <a:pt x="26" y="13"/>
                </a:lnTo>
                <a:lnTo>
                  <a:pt x="26" y="9"/>
                </a:lnTo>
                <a:lnTo>
                  <a:pt x="35" y="4"/>
                </a:lnTo>
                <a:lnTo>
                  <a:pt x="53" y="19"/>
                </a:lnTo>
                <a:lnTo>
                  <a:pt x="53" y="4"/>
                </a:lnTo>
                <a:lnTo>
                  <a:pt x="61" y="0"/>
                </a:lnTo>
                <a:close/>
              </a:path>
            </a:pathLst>
          </a:custGeom>
          <a:solidFill>
            <a:srgbClr val="B2B2B2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4" name="Freeform 622"/>
          <p:cNvSpPr>
            <a:spLocks/>
          </p:cNvSpPr>
          <p:nvPr/>
        </p:nvSpPr>
        <p:spPr bwMode="auto">
          <a:xfrm>
            <a:off x="4754563" y="2400300"/>
            <a:ext cx="52387" cy="42863"/>
          </a:xfrm>
          <a:custGeom>
            <a:avLst/>
            <a:gdLst>
              <a:gd name="T0" fmla="*/ 2147483647 w 101"/>
              <a:gd name="T1" fmla="*/ 0 h 81"/>
              <a:gd name="T2" fmla="*/ 2147483647 w 101"/>
              <a:gd name="T3" fmla="*/ 2147483647 h 81"/>
              <a:gd name="T4" fmla="*/ 2147483647 w 101"/>
              <a:gd name="T5" fmla="*/ 2147483647 h 81"/>
              <a:gd name="T6" fmla="*/ 2147483647 w 101"/>
              <a:gd name="T7" fmla="*/ 2147483647 h 81"/>
              <a:gd name="T8" fmla="*/ 2147483647 w 101"/>
              <a:gd name="T9" fmla="*/ 2147483647 h 81"/>
              <a:gd name="T10" fmla="*/ 2147483647 w 101"/>
              <a:gd name="T11" fmla="*/ 2147483647 h 81"/>
              <a:gd name="T12" fmla="*/ 2147483647 w 101"/>
              <a:gd name="T13" fmla="*/ 2147483647 h 81"/>
              <a:gd name="T14" fmla="*/ 2147483647 w 101"/>
              <a:gd name="T15" fmla="*/ 2147483647 h 81"/>
              <a:gd name="T16" fmla="*/ 2147483647 w 101"/>
              <a:gd name="T17" fmla="*/ 2147483647 h 81"/>
              <a:gd name="T18" fmla="*/ 2147483647 w 101"/>
              <a:gd name="T19" fmla="*/ 2147483647 h 81"/>
              <a:gd name="T20" fmla="*/ 2147483647 w 101"/>
              <a:gd name="T21" fmla="*/ 2147483647 h 81"/>
              <a:gd name="T22" fmla="*/ 2147483647 w 101"/>
              <a:gd name="T23" fmla="*/ 2147483647 h 81"/>
              <a:gd name="T24" fmla="*/ 2147483647 w 101"/>
              <a:gd name="T25" fmla="*/ 2147483647 h 81"/>
              <a:gd name="T26" fmla="*/ 2147483647 w 101"/>
              <a:gd name="T27" fmla="*/ 2147483647 h 81"/>
              <a:gd name="T28" fmla="*/ 2147483647 w 101"/>
              <a:gd name="T29" fmla="*/ 2147483647 h 81"/>
              <a:gd name="T30" fmla="*/ 2147483647 w 101"/>
              <a:gd name="T31" fmla="*/ 2147483647 h 81"/>
              <a:gd name="T32" fmla="*/ 2147483647 w 101"/>
              <a:gd name="T33" fmla="*/ 2147483647 h 81"/>
              <a:gd name="T34" fmla="*/ 2147483647 w 101"/>
              <a:gd name="T35" fmla="*/ 2147483647 h 81"/>
              <a:gd name="T36" fmla="*/ 0 w 101"/>
              <a:gd name="T37" fmla="*/ 2147483647 h 81"/>
              <a:gd name="T38" fmla="*/ 2147483647 w 101"/>
              <a:gd name="T39" fmla="*/ 2147483647 h 81"/>
              <a:gd name="T40" fmla="*/ 2147483647 w 101"/>
              <a:gd name="T41" fmla="*/ 2147483647 h 81"/>
              <a:gd name="T42" fmla="*/ 2147483647 w 101"/>
              <a:gd name="T43" fmla="*/ 2147483647 h 81"/>
              <a:gd name="T44" fmla="*/ 2147483647 w 101"/>
              <a:gd name="T45" fmla="*/ 2147483647 h 81"/>
              <a:gd name="T46" fmla="*/ 2147483647 w 101"/>
              <a:gd name="T47" fmla="*/ 2147483647 h 81"/>
              <a:gd name="T48" fmla="*/ 2147483647 w 101"/>
              <a:gd name="T49" fmla="*/ 2147483647 h 81"/>
              <a:gd name="T50" fmla="*/ 2147483647 w 101"/>
              <a:gd name="T51" fmla="*/ 2147483647 h 81"/>
              <a:gd name="T52" fmla="*/ 2147483647 w 101"/>
              <a:gd name="T53" fmla="*/ 2147483647 h 81"/>
              <a:gd name="T54" fmla="*/ 2147483647 w 101"/>
              <a:gd name="T55" fmla="*/ 2147483647 h 81"/>
              <a:gd name="T56" fmla="*/ 2147483647 w 101"/>
              <a:gd name="T57" fmla="*/ 2147483647 h 81"/>
              <a:gd name="T58" fmla="*/ 2147483647 w 101"/>
              <a:gd name="T59" fmla="*/ 2147483647 h 81"/>
              <a:gd name="T60" fmla="*/ 2147483647 w 101"/>
              <a:gd name="T61" fmla="*/ 2147483647 h 81"/>
              <a:gd name="T62" fmla="*/ 2147483647 w 101"/>
              <a:gd name="T63" fmla="*/ 2147483647 h 81"/>
              <a:gd name="T64" fmla="*/ 2147483647 w 101"/>
              <a:gd name="T65" fmla="*/ 2147483647 h 81"/>
              <a:gd name="T66" fmla="*/ 2147483647 w 101"/>
              <a:gd name="T67" fmla="*/ 0 h 8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1"/>
              <a:gd name="T103" fmla="*/ 0 h 81"/>
              <a:gd name="T104" fmla="*/ 101 w 101"/>
              <a:gd name="T105" fmla="*/ 81 h 8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1" h="81">
                <a:moveTo>
                  <a:pt x="61" y="0"/>
                </a:moveTo>
                <a:lnTo>
                  <a:pt x="61" y="23"/>
                </a:lnTo>
                <a:lnTo>
                  <a:pt x="96" y="9"/>
                </a:lnTo>
                <a:lnTo>
                  <a:pt x="101" y="23"/>
                </a:lnTo>
                <a:lnTo>
                  <a:pt x="96" y="23"/>
                </a:lnTo>
                <a:lnTo>
                  <a:pt x="96" y="28"/>
                </a:lnTo>
                <a:lnTo>
                  <a:pt x="92" y="28"/>
                </a:lnTo>
                <a:lnTo>
                  <a:pt x="92" y="23"/>
                </a:lnTo>
                <a:lnTo>
                  <a:pt x="66" y="32"/>
                </a:lnTo>
                <a:lnTo>
                  <a:pt x="88" y="60"/>
                </a:lnTo>
                <a:lnTo>
                  <a:pt x="88" y="81"/>
                </a:lnTo>
                <a:lnTo>
                  <a:pt x="77" y="81"/>
                </a:lnTo>
                <a:lnTo>
                  <a:pt x="77" y="69"/>
                </a:lnTo>
                <a:lnTo>
                  <a:pt x="82" y="69"/>
                </a:lnTo>
                <a:lnTo>
                  <a:pt x="57" y="37"/>
                </a:lnTo>
                <a:lnTo>
                  <a:pt x="8" y="65"/>
                </a:lnTo>
                <a:lnTo>
                  <a:pt x="8" y="78"/>
                </a:lnTo>
                <a:lnTo>
                  <a:pt x="4" y="78"/>
                </a:lnTo>
                <a:lnTo>
                  <a:pt x="0" y="72"/>
                </a:lnTo>
                <a:lnTo>
                  <a:pt x="4" y="69"/>
                </a:lnTo>
                <a:lnTo>
                  <a:pt x="4" y="51"/>
                </a:lnTo>
                <a:lnTo>
                  <a:pt x="47" y="28"/>
                </a:lnTo>
                <a:lnTo>
                  <a:pt x="35" y="13"/>
                </a:lnTo>
                <a:lnTo>
                  <a:pt x="31" y="19"/>
                </a:lnTo>
                <a:lnTo>
                  <a:pt x="31" y="23"/>
                </a:lnTo>
                <a:lnTo>
                  <a:pt x="26" y="23"/>
                </a:lnTo>
                <a:lnTo>
                  <a:pt x="22" y="19"/>
                </a:lnTo>
                <a:lnTo>
                  <a:pt x="22" y="13"/>
                </a:lnTo>
                <a:lnTo>
                  <a:pt x="26" y="13"/>
                </a:lnTo>
                <a:lnTo>
                  <a:pt x="26" y="9"/>
                </a:lnTo>
                <a:lnTo>
                  <a:pt x="35" y="4"/>
                </a:lnTo>
                <a:lnTo>
                  <a:pt x="53" y="19"/>
                </a:lnTo>
                <a:lnTo>
                  <a:pt x="53" y="4"/>
                </a:lnTo>
                <a:lnTo>
                  <a:pt x="61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55" name="Freeform 623"/>
          <p:cNvSpPr>
            <a:spLocks/>
          </p:cNvSpPr>
          <p:nvPr/>
        </p:nvSpPr>
        <p:spPr bwMode="auto">
          <a:xfrm>
            <a:off x="4819650" y="2336800"/>
            <a:ext cx="12700" cy="12700"/>
          </a:xfrm>
          <a:custGeom>
            <a:avLst/>
            <a:gdLst>
              <a:gd name="T0" fmla="*/ 0 w 25"/>
              <a:gd name="T1" fmla="*/ 2147483647 h 25"/>
              <a:gd name="T2" fmla="*/ 2147483647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0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2147483647 w 25"/>
              <a:gd name="T13" fmla="*/ 0 h 25"/>
              <a:gd name="T14" fmla="*/ 2147483647 w 25"/>
              <a:gd name="T15" fmla="*/ 2147483647 h 25"/>
              <a:gd name="T16" fmla="*/ 2147483647 w 25"/>
              <a:gd name="T17" fmla="*/ 2147483647 h 25"/>
              <a:gd name="T18" fmla="*/ 2147483647 w 25"/>
              <a:gd name="T19" fmla="*/ 2147483647 h 25"/>
              <a:gd name="T20" fmla="*/ 2147483647 w 25"/>
              <a:gd name="T21" fmla="*/ 2147483647 h 25"/>
              <a:gd name="T22" fmla="*/ 0 w 25"/>
              <a:gd name="T23" fmla="*/ 2147483647 h 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25"/>
              <a:gd name="T38" fmla="*/ 25 w 25"/>
              <a:gd name="T39" fmla="*/ 25 h 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25">
                <a:moveTo>
                  <a:pt x="0" y="18"/>
                </a:moveTo>
                <a:lnTo>
                  <a:pt x="7" y="9"/>
                </a:lnTo>
                <a:lnTo>
                  <a:pt x="7" y="5"/>
                </a:lnTo>
                <a:lnTo>
                  <a:pt x="11" y="0"/>
                </a:lnTo>
                <a:lnTo>
                  <a:pt x="11" y="5"/>
                </a:lnTo>
                <a:lnTo>
                  <a:pt x="21" y="5"/>
                </a:lnTo>
                <a:lnTo>
                  <a:pt x="25" y="0"/>
                </a:lnTo>
                <a:lnTo>
                  <a:pt x="25" y="18"/>
                </a:lnTo>
                <a:lnTo>
                  <a:pt x="17" y="22"/>
                </a:lnTo>
                <a:lnTo>
                  <a:pt x="11" y="22"/>
                </a:lnTo>
                <a:lnTo>
                  <a:pt x="7" y="25"/>
                </a:lnTo>
                <a:lnTo>
                  <a:pt x="0" y="18"/>
                </a:lnTo>
                <a:close/>
              </a:path>
            </a:pathLst>
          </a:custGeom>
          <a:solidFill>
            <a:srgbClr val="B2B2B2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6" name="Freeform 624"/>
          <p:cNvSpPr>
            <a:spLocks/>
          </p:cNvSpPr>
          <p:nvPr/>
        </p:nvSpPr>
        <p:spPr bwMode="auto">
          <a:xfrm>
            <a:off x="4819650" y="2336800"/>
            <a:ext cx="12700" cy="12700"/>
          </a:xfrm>
          <a:custGeom>
            <a:avLst/>
            <a:gdLst>
              <a:gd name="T0" fmla="*/ 0 w 25"/>
              <a:gd name="T1" fmla="*/ 2147483647 h 25"/>
              <a:gd name="T2" fmla="*/ 2147483647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0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2147483647 w 25"/>
              <a:gd name="T13" fmla="*/ 0 h 25"/>
              <a:gd name="T14" fmla="*/ 2147483647 w 25"/>
              <a:gd name="T15" fmla="*/ 2147483647 h 25"/>
              <a:gd name="T16" fmla="*/ 2147483647 w 25"/>
              <a:gd name="T17" fmla="*/ 2147483647 h 25"/>
              <a:gd name="T18" fmla="*/ 2147483647 w 25"/>
              <a:gd name="T19" fmla="*/ 2147483647 h 25"/>
              <a:gd name="T20" fmla="*/ 2147483647 w 25"/>
              <a:gd name="T21" fmla="*/ 2147483647 h 25"/>
              <a:gd name="T22" fmla="*/ 0 w 25"/>
              <a:gd name="T23" fmla="*/ 2147483647 h 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25"/>
              <a:gd name="T38" fmla="*/ 25 w 25"/>
              <a:gd name="T39" fmla="*/ 25 h 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25">
                <a:moveTo>
                  <a:pt x="0" y="18"/>
                </a:moveTo>
                <a:lnTo>
                  <a:pt x="7" y="9"/>
                </a:lnTo>
                <a:lnTo>
                  <a:pt x="7" y="5"/>
                </a:lnTo>
                <a:lnTo>
                  <a:pt x="11" y="0"/>
                </a:lnTo>
                <a:lnTo>
                  <a:pt x="11" y="5"/>
                </a:lnTo>
                <a:lnTo>
                  <a:pt x="21" y="5"/>
                </a:lnTo>
                <a:lnTo>
                  <a:pt x="25" y="0"/>
                </a:lnTo>
                <a:lnTo>
                  <a:pt x="25" y="18"/>
                </a:lnTo>
                <a:lnTo>
                  <a:pt x="17" y="22"/>
                </a:lnTo>
                <a:lnTo>
                  <a:pt x="11" y="22"/>
                </a:lnTo>
                <a:lnTo>
                  <a:pt x="7" y="25"/>
                </a:lnTo>
                <a:lnTo>
                  <a:pt x="0" y="1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57" name="Freeform 625"/>
          <p:cNvSpPr>
            <a:spLocks/>
          </p:cNvSpPr>
          <p:nvPr/>
        </p:nvSpPr>
        <p:spPr bwMode="auto">
          <a:xfrm>
            <a:off x="4819650" y="2336800"/>
            <a:ext cx="12700" cy="12700"/>
          </a:xfrm>
          <a:custGeom>
            <a:avLst/>
            <a:gdLst>
              <a:gd name="T0" fmla="*/ 0 w 25"/>
              <a:gd name="T1" fmla="*/ 2147483647 h 25"/>
              <a:gd name="T2" fmla="*/ 2147483647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0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2147483647 w 25"/>
              <a:gd name="T13" fmla="*/ 0 h 25"/>
              <a:gd name="T14" fmla="*/ 2147483647 w 25"/>
              <a:gd name="T15" fmla="*/ 2147483647 h 25"/>
              <a:gd name="T16" fmla="*/ 2147483647 w 25"/>
              <a:gd name="T17" fmla="*/ 2147483647 h 25"/>
              <a:gd name="T18" fmla="*/ 2147483647 w 25"/>
              <a:gd name="T19" fmla="*/ 2147483647 h 25"/>
              <a:gd name="T20" fmla="*/ 2147483647 w 25"/>
              <a:gd name="T21" fmla="*/ 2147483647 h 25"/>
              <a:gd name="T22" fmla="*/ 0 w 25"/>
              <a:gd name="T23" fmla="*/ 2147483647 h 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25"/>
              <a:gd name="T38" fmla="*/ 25 w 25"/>
              <a:gd name="T39" fmla="*/ 25 h 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25">
                <a:moveTo>
                  <a:pt x="0" y="18"/>
                </a:moveTo>
                <a:lnTo>
                  <a:pt x="7" y="9"/>
                </a:lnTo>
                <a:lnTo>
                  <a:pt x="7" y="5"/>
                </a:lnTo>
                <a:lnTo>
                  <a:pt x="11" y="0"/>
                </a:lnTo>
                <a:lnTo>
                  <a:pt x="11" y="5"/>
                </a:lnTo>
                <a:lnTo>
                  <a:pt x="21" y="5"/>
                </a:lnTo>
                <a:lnTo>
                  <a:pt x="25" y="0"/>
                </a:lnTo>
                <a:lnTo>
                  <a:pt x="25" y="18"/>
                </a:lnTo>
                <a:lnTo>
                  <a:pt x="17" y="22"/>
                </a:lnTo>
                <a:lnTo>
                  <a:pt x="11" y="22"/>
                </a:lnTo>
                <a:lnTo>
                  <a:pt x="7" y="25"/>
                </a:lnTo>
                <a:lnTo>
                  <a:pt x="0" y="18"/>
                </a:lnTo>
                <a:close/>
              </a:path>
            </a:pathLst>
          </a:custGeom>
          <a:solidFill>
            <a:srgbClr val="B2B2B2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58" name="Freeform 626"/>
          <p:cNvSpPr>
            <a:spLocks/>
          </p:cNvSpPr>
          <p:nvPr/>
        </p:nvSpPr>
        <p:spPr bwMode="auto">
          <a:xfrm>
            <a:off x="4819650" y="2336800"/>
            <a:ext cx="12700" cy="12700"/>
          </a:xfrm>
          <a:custGeom>
            <a:avLst/>
            <a:gdLst>
              <a:gd name="T0" fmla="*/ 0 w 25"/>
              <a:gd name="T1" fmla="*/ 2147483647 h 25"/>
              <a:gd name="T2" fmla="*/ 2147483647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0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2147483647 w 25"/>
              <a:gd name="T13" fmla="*/ 0 h 25"/>
              <a:gd name="T14" fmla="*/ 2147483647 w 25"/>
              <a:gd name="T15" fmla="*/ 2147483647 h 25"/>
              <a:gd name="T16" fmla="*/ 2147483647 w 25"/>
              <a:gd name="T17" fmla="*/ 2147483647 h 25"/>
              <a:gd name="T18" fmla="*/ 2147483647 w 25"/>
              <a:gd name="T19" fmla="*/ 2147483647 h 25"/>
              <a:gd name="T20" fmla="*/ 2147483647 w 25"/>
              <a:gd name="T21" fmla="*/ 2147483647 h 25"/>
              <a:gd name="T22" fmla="*/ 0 w 25"/>
              <a:gd name="T23" fmla="*/ 2147483647 h 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25"/>
              <a:gd name="T38" fmla="*/ 25 w 25"/>
              <a:gd name="T39" fmla="*/ 25 h 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25">
                <a:moveTo>
                  <a:pt x="0" y="18"/>
                </a:moveTo>
                <a:lnTo>
                  <a:pt x="7" y="9"/>
                </a:lnTo>
                <a:lnTo>
                  <a:pt x="7" y="5"/>
                </a:lnTo>
                <a:lnTo>
                  <a:pt x="11" y="0"/>
                </a:lnTo>
                <a:lnTo>
                  <a:pt x="11" y="5"/>
                </a:lnTo>
                <a:lnTo>
                  <a:pt x="21" y="5"/>
                </a:lnTo>
                <a:lnTo>
                  <a:pt x="25" y="0"/>
                </a:lnTo>
                <a:lnTo>
                  <a:pt x="25" y="18"/>
                </a:lnTo>
                <a:lnTo>
                  <a:pt x="17" y="22"/>
                </a:lnTo>
                <a:lnTo>
                  <a:pt x="11" y="22"/>
                </a:lnTo>
                <a:lnTo>
                  <a:pt x="7" y="25"/>
                </a:lnTo>
                <a:lnTo>
                  <a:pt x="0" y="1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59" name="Freeform 627"/>
          <p:cNvSpPr>
            <a:spLocks/>
          </p:cNvSpPr>
          <p:nvPr/>
        </p:nvSpPr>
        <p:spPr bwMode="auto">
          <a:xfrm>
            <a:off x="4770438" y="2281238"/>
            <a:ext cx="22225" cy="36512"/>
          </a:xfrm>
          <a:custGeom>
            <a:avLst/>
            <a:gdLst>
              <a:gd name="T0" fmla="*/ 2147483647 w 43"/>
              <a:gd name="T1" fmla="*/ 2147483647 h 69"/>
              <a:gd name="T2" fmla="*/ 2147483647 w 43"/>
              <a:gd name="T3" fmla="*/ 2147483647 h 69"/>
              <a:gd name="T4" fmla="*/ 2147483647 w 43"/>
              <a:gd name="T5" fmla="*/ 2147483647 h 69"/>
              <a:gd name="T6" fmla="*/ 2147483647 w 43"/>
              <a:gd name="T7" fmla="*/ 2147483647 h 69"/>
              <a:gd name="T8" fmla="*/ 2147483647 w 43"/>
              <a:gd name="T9" fmla="*/ 2147483647 h 69"/>
              <a:gd name="T10" fmla="*/ 2147483647 w 43"/>
              <a:gd name="T11" fmla="*/ 2147483647 h 69"/>
              <a:gd name="T12" fmla="*/ 2147483647 w 43"/>
              <a:gd name="T13" fmla="*/ 2147483647 h 69"/>
              <a:gd name="T14" fmla="*/ 2147483647 w 43"/>
              <a:gd name="T15" fmla="*/ 2147483647 h 69"/>
              <a:gd name="T16" fmla="*/ 2147483647 w 43"/>
              <a:gd name="T17" fmla="*/ 2147483647 h 69"/>
              <a:gd name="T18" fmla="*/ 2147483647 w 43"/>
              <a:gd name="T19" fmla="*/ 2147483647 h 69"/>
              <a:gd name="T20" fmla="*/ 0 w 43"/>
              <a:gd name="T21" fmla="*/ 2147483647 h 69"/>
              <a:gd name="T22" fmla="*/ 2147483647 w 43"/>
              <a:gd name="T23" fmla="*/ 0 h 69"/>
              <a:gd name="T24" fmla="*/ 2147483647 w 43"/>
              <a:gd name="T25" fmla="*/ 2147483647 h 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"/>
              <a:gd name="T40" fmla="*/ 0 h 69"/>
              <a:gd name="T41" fmla="*/ 43 w 43"/>
              <a:gd name="T42" fmla="*/ 69 h 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" h="69">
                <a:moveTo>
                  <a:pt x="39" y="10"/>
                </a:moveTo>
                <a:lnTo>
                  <a:pt x="39" y="23"/>
                </a:lnTo>
                <a:lnTo>
                  <a:pt x="43" y="34"/>
                </a:lnTo>
                <a:lnTo>
                  <a:pt x="43" y="38"/>
                </a:lnTo>
                <a:lnTo>
                  <a:pt x="39" y="38"/>
                </a:lnTo>
                <a:lnTo>
                  <a:pt x="39" y="47"/>
                </a:lnTo>
                <a:lnTo>
                  <a:pt x="35" y="50"/>
                </a:lnTo>
                <a:lnTo>
                  <a:pt x="35" y="54"/>
                </a:lnTo>
                <a:lnTo>
                  <a:pt x="26" y="54"/>
                </a:lnTo>
                <a:lnTo>
                  <a:pt x="22" y="69"/>
                </a:lnTo>
                <a:lnTo>
                  <a:pt x="0" y="47"/>
                </a:lnTo>
                <a:lnTo>
                  <a:pt x="7" y="0"/>
                </a:lnTo>
                <a:lnTo>
                  <a:pt x="39" y="10"/>
                </a:lnTo>
                <a:close/>
              </a:path>
            </a:pathLst>
          </a:custGeom>
          <a:solidFill>
            <a:srgbClr val="B2B2B2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60" name="Freeform 628"/>
          <p:cNvSpPr>
            <a:spLocks/>
          </p:cNvSpPr>
          <p:nvPr/>
        </p:nvSpPr>
        <p:spPr bwMode="auto">
          <a:xfrm>
            <a:off x="4770438" y="2281238"/>
            <a:ext cx="22225" cy="36512"/>
          </a:xfrm>
          <a:custGeom>
            <a:avLst/>
            <a:gdLst>
              <a:gd name="T0" fmla="*/ 2147483647 w 43"/>
              <a:gd name="T1" fmla="*/ 2147483647 h 69"/>
              <a:gd name="T2" fmla="*/ 2147483647 w 43"/>
              <a:gd name="T3" fmla="*/ 2147483647 h 69"/>
              <a:gd name="T4" fmla="*/ 2147483647 w 43"/>
              <a:gd name="T5" fmla="*/ 2147483647 h 69"/>
              <a:gd name="T6" fmla="*/ 2147483647 w 43"/>
              <a:gd name="T7" fmla="*/ 2147483647 h 69"/>
              <a:gd name="T8" fmla="*/ 2147483647 w 43"/>
              <a:gd name="T9" fmla="*/ 2147483647 h 69"/>
              <a:gd name="T10" fmla="*/ 2147483647 w 43"/>
              <a:gd name="T11" fmla="*/ 2147483647 h 69"/>
              <a:gd name="T12" fmla="*/ 2147483647 w 43"/>
              <a:gd name="T13" fmla="*/ 2147483647 h 69"/>
              <a:gd name="T14" fmla="*/ 2147483647 w 43"/>
              <a:gd name="T15" fmla="*/ 2147483647 h 69"/>
              <a:gd name="T16" fmla="*/ 2147483647 w 43"/>
              <a:gd name="T17" fmla="*/ 2147483647 h 69"/>
              <a:gd name="T18" fmla="*/ 2147483647 w 43"/>
              <a:gd name="T19" fmla="*/ 2147483647 h 69"/>
              <a:gd name="T20" fmla="*/ 0 w 43"/>
              <a:gd name="T21" fmla="*/ 2147483647 h 69"/>
              <a:gd name="T22" fmla="*/ 2147483647 w 43"/>
              <a:gd name="T23" fmla="*/ 0 h 69"/>
              <a:gd name="T24" fmla="*/ 2147483647 w 43"/>
              <a:gd name="T25" fmla="*/ 2147483647 h 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"/>
              <a:gd name="T40" fmla="*/ 0 h 69"/>
              <a:gd name="T41" fmla="*/ 43 w 43"/>
              <a:gd name="T42" fmla="*/ 69 h 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" h="69">
                <a:moveTo>
                  <a:pt x="39" y="10"/>
                </a:moveTo>
                <a:lnTo>
                  <a:pt x="39" y="23"/>
                </a:lnTo>
                <a:lnTo>
                  <a:pt x="43" y="34"/>
                </a:lnTo>
                <a:lnTo>
                  <a:pt x="43" y="38"/>
                </a:lnTo>
                <a:lnTo>
                  <a:pt x="39" y="38"/>
                </a:lnTo>
                <a:lnTo>
                  <a:pt x="39" y="47"/>
                </a:lnTo>
                <a:lnTo>
                  <a:pt x="35" y="50"/>
                </a:lnTo>
                <a:lnTo>
                  <a:pt x="35" y="54"/>
                </a:lnTo>
                <a:lnTo>
                  <a:pt x="26" y="54"/>
                </a:lnTo>
                <a:lnTo>
                  <a:pt x="22" y="69"/>
                </a:lnTo>
                <a:lnTo>
                  <a:pt x="0" y="47"/>
                </a:lnTo>
                <a:lnTo>
                  <a:pt x="7" y="0"/>
                </a:lnTo>
                <a:lnTo>
                  <a:pt x="39" y="1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61" name="Freeform 629"/>
          <p:cNvSpPr>
            <a:spLocks/>
          </p:cNvSpPr>
          <p:nvPr/>
        </p:nvSpPr>
        <p:spPr bwMode="auto">
          <a:xfrm>
            <a:off x="4770438" y="2281238"/>
            <a:ext cx="22225" cy="36512"/>
          </a:xfrm>
          <a:custGeom>
            <a:avLst/>
            <a:gdLst>
              <a:gd name="T0" fmla="*/ 2147483647 w 43"/>
              <a:gd name="T1" fmla="*/ 2147483647 h 69"/>
              <a:gd name="T2" fmla="*/ 2147483647 w 43"/>
              <a:gd name="T3" fmla="*/ 2147483647 h 69"/>
              <a:gd name="T4" fmla="*/ 2147483647 w 43"/>
              <a:gd name="T5" fmla="*/ 2147483647 h 69"/>
              <a:gd name="T6" fmla="*/ 2147483647 w 43"/>
              <a:gd name="T7" fmla="*/ 2147483647 h 69"/>
              <a:gd name="T8" fmla="*/ 2147483647 w 43"/>
              <a:gd name="T9" fmla="*/ 2147483647 h 69"/>
              <a:gd name="T10" fmla="*/ 2147483647 w 43"/>
              <a:gd name="T11" fmla="*/ 2147483647 h 69"/>
              <a:gd name="T12" fmla="*/ 2147483647 w 43"/>
              <a:gd name="T13" fmla="*/ 2147483647 h 69"/>
              <a:gd name="T14" fmla="*/ 2147483647 w 43"/>
              <a:gd name="T15" fmla="*/ 2147483647 h 69"/>
              <a:gd name="T16" fmla="*/ 2147483647 w 43"/>
              <a:gd name="T17" fmla="*/ 2147483647 h 69"/>
              <a:gd name="T18" fmla="*/ 2147483647 w 43"/>
              <a:gd name="T19" fmla="*/ 2147483647 h 69"/>
              <a:gd name="T20" fmla="*/ 0 w 43"/>
              <a:gd name="T21" fmla="*/ 2147483647 h 69"/>
              <a:gd name="T22" fmla="*/ 2147483647 w 43"/>
              <a:gd name="T23" fmla="*/ 0 h 69"/>
              <a:gd name="T24" fmla="*/ 2147483647 w 43"/>
              <a:gd name="T25" fmla="*/ 2147483647 h 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"/>
              <a:gd name="T40" fmla="*/ 0 h 69"/>
              <a:gd name="T41" fmla="*/ 43 w 43"/>
              <a:gd name="T42" fmla="*/ 69 h 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" h="69">
                <a:moveTo>
                  <a:pt x="39" y="10"/>
                </a:moveTo>
                <a:lnTo>
                  <a:pt x="39" y="23"/>
                </a:lnTo>
                <a:lnTo>
                  <a:pt x="43" y="34"/>
                </a:lnTo>
                <a:lnTo>
                  <a:pt x="43" y="38"/>
                </a:lnTo>
                <a:lnTo>
                  <a:pt x="39" y="38"/>
                </a:lnTo>
                <a:lnTo>
                  <a:pt x="39" y="47"/>
                </a:lnTo>
                <a:lnTo>
                  <a:pt x="35" y="50"/>
                </a:lnTo>
                <a:lnTo>
                  <a:pt x="35" y="54"/>
                </a:lnTo>
                <a:lnTo>
                  <a:pt x="26" y="54"/>
                </a:lnTo>
                <a:lnTo>
                  <a:pt x="22" y="69"/>
                </a:lnTo>
                <a:lnTo>
                  <a:pt x="0" y="47"/>
                </a:lnTo>
                <a:lnTo>
                  <a:pt x="7" y="0"/>
                </a:lnTo>
                <a:lnTo>
                  <a:pt x="39" y="10"/>
                </a:lnTo>
                <a:close/>
              </a:path>
            </a:pathLst>
          </a:custGeom>
          <a:solidFill>
            <a:srgbClr val="B2B2B2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62" name="Freeform 630"/>
          <p:cNvSpPr>
            <a:spLocks/>
          </p:cNvSpPr>
          <p:nvPr/>
        </p:nvSpPr>
        <p:spPr bwMode="auto">
          <a:xfrm>
            <a:off x="4770438" y="2281238"/>
            <a:ext cx="22225" cy="36512"/>
          </a:xfrm>
          <a:custGeom>
            <a:avLst/>
            <a:gdLst>
              <a:gd name="T0" fmla="*/ 2147483647 w 43"/>
              <a:gd name="T1" fmla="*/ 2147483647 h 69"/>
              <a:gd name="T2" fmla="*/ 2147483647 w 43"/>
              <a:gd name="T3" fmla="*/ 2147483647 h 69"/>
              <a:gd name="T4" fmla="*/ 2147483647 w 43"/>
              <a:gd name="T5" fmla="*/ 2147483647 h 69"/>
              <a:gd name="T6" fmla="*/ 2147483647 w 43"/>
              <a:gd name="T7" fmla="*/ 2147483647 h 69"/>
              <a:gd name="T8" fmla="*/ 2147483647 w 43"/>
              <a:gd name="T9" fmla="*/ 2147483647 h 69"/>
              <a:gd name="T10" fmla="*/ 2147483647 w 43"/>
              <a:gd name="T11" fmla="*/ 2147483647 h 69"/>
              <a:gd name="T12" fmla="*/ 2147483647 w 43"/>
              <a:gd name="T13" fmla="*/ 2147483647 h 69"/>
              <a:gd name="T14" fmla="*/ 2147483647 w 43"/>
              <a:gd name="T15" fmla="*/ 2147483647 h 69"/>
              <a:gd name="T16" fmla="*/ 2147483647 w 43"/>
              <a:gd name="T17" fmla="*/ 2147483647 h 69"/>
              <a:gd name="T18" fmla="*/ 2147483647 w 43"/>
              <a:gd name="T19" fmla="*/ 2147483647 h 69"/>
              <a:gd name="T20" fmla="*/ 0 w 43"/>
              <a:gd name="T21" fmla="*/ 2147483647 h 69"/>
              <a:gd name="T22" fmla="*/ 2147483647 w 43"/>
              <a:gd name="T23" fmla="*/ 0 h 69"/>
              <a:gd name="T24" fmla="*/ 2147483647 w 43"/>
              <a:gd name="T25" fmla="*/ 2147483647 h 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"/>
              <a:gd name="T40" fmla="*/ 0 h 69"/>
              <a:gd name="T41" fmla="*/ 43 w 43"/>
              <a:gd name="T42" fmla="*/ 69 h 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" h="69">
                <a:moveTo>
                  <a:pt x="39" y="10"/>
                </a:moveTo>
                <a:lnTo>
                  <a:pt x="39" y="23"/>
                </a:lnTo>
                <a:lnTo>
                  <a:pt x="43" y="34"/>
                </a:lnTo>
                <a:lnTo>
                  <a:pt x="43" y="38"/>
                </a:lnTo>
                <a:lnTo>
                  <a:pt x="39" y="38"/>
                </a:lnTo>
                <a:lnTo>
                  <a:pt x="39" y="47"/>
                </a:lnTo>
                <a:lnTo>
                  <a:pt x="35" y="50"/>
                </a:lnTo>
                <a:lnTo>
                  <a:pt x="35" y="54"/>
                </a:lnTo>
                <a:lnTo>
                  <a:pt x="26" y="54"/>
                </a:lnTo>
                <a:lnTo>
                  <a:pt x="22" y="69"/>
                </a:lnTo>
                <a:lnTo>
                  <a:pt x="0" y="47"/>
                </a:lnTo>
                <a:lnTo>
                  <a:pt x="7" y="0"/>
                </a:lnTo>
                <a:lnTo>
                  <a:pt x="39" y="1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63" name="Freeform 631"/>
          <p:cNvSpPr>
            <a:spLocks/>
          </p:cNvSpPr>
          <p:nvPr/>
        </p:nvSpPr>
        <p:spPr bwMode="auto">
          <a:xfrm>
            <a:off x="4765675" y="2276475"/>
            <a:ext cx="26988" cy="28575"/>
          </a:xfrm>
          <a:custGeom>
            <a:avLst/>
            <a:gdLst>
              <a:gd name="T0" fmla="*/ 2147483647 w 52"/>
              <a:gd name="T1" fmla="*/ 2147483647 h 56"/>
              <a:gd name="T2" fmla="*/ 2147483647 w 52"/>
              <a:gd name="T3" fmla="*/ 2147483647 h 56"/>
              <a:gd name="T4" fmla="*/ 2147483647 w 52"/>
              <a:gd name="T5" fmla="*/ 2147483647 h 56"/>
              <a:gd name="T6" fmla="*/ 2147483647 w 52"/>
              <a:gd name="T7" fmla="*/ 2147483647 h 56"/>
              <a:gd name="T8" fmla="*/ 0 w 52"/>
              <a:gd name="T9" fmla="*/ 2147483647 h 56"/>
              <a:gd name="T10" fmla="*/ 0 w 52"/>
              <a:gd name="T11" fmla="*/ 2147483647 h 56"/>
              <a:gd name="T12" fmla="*/ 2147483647 w 52"/>
              <a:gd name="T13" fmla="*/ 2147483647 h 56"/>
              <a:gd name="T14" fmla="*/ 2147483647 w 52"/>
              <a:gd name="T15" fmla="*/ 0 h 56"/>
              <a:gd name="T16" fmla="*/ 2147483647 w 52"/>
              <a:gd name="T17" fmla="*/ 0 h 56"/>
              <a:gd name="T18" fmla="*/ 2147483647 w 52"/>
              <a:gd name="T19" fmla="*/ 2147483647 h 56"/>
              <a:gd name="T20" fmla="*/ 2147483647 w 52"/>
              <a:gd name="T21" fmla="*/ 2147483647 h 56"/>
              <a:gd name="T22" fmla="*/ 2147483647 w 52"/>
              <a:gd name="T23" fmla="*/ 2147483647 h 56"/>
              <a:gd name="T24" fmla="*/ 2147483647 w 52"/>
              <a:gd name="T25" fmla="*/ 2147483647 h 56"/>
              <a:gd name="T26" fmla="*/ 2147483647 w 52"/>
              <a:gd name="T27" fmla="*/ 2147483647 h 56"/>
              <a:gd name="T28" fmla="*/ 2147483647 w 52"/>
              <a:gd name="T29" fmla="*/ 2147483647 h 56"/>
              <a:gd name="T30" fmla="*/ 2147483647 w 52"/>
              <a:gd name="T31" fmla="*/ 2147483647 h 56"/>
              <a:gd name="T32" fmla="*/ 2147483647 w 52"/>
              <a:gd name="T33" fmla="*/ 2147483647 h 56"/>
              <a:gd name="T34" fmla="*/ 2147483647 w 52"/>
              <a:gd name="T35" fmla="*/ 2147483647 h 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2"/>
              <a:gd name="T55" fmla="*/ 0 h 56"/>
              <a:gd name="T56" fmla="*/ 52 w 52"/>
              <a:gd name="T57" fmla="*/ 56 h 5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2" h="56">
                <a:moveTo>
                  <a:pt x="31" y="35"/>
                </a:moveTo>
                <a:lnTo>
                  <a:pt x="25" y="43"/>
                </a:lnTo>
                <a:lnTo>
                  <a:pt x="21" y="56"/>
                </a:lnTo>
                <a:lnTo>
                  <a:pt x="4" y="56"/>
                </a:lnTo>
                <a:lnTo>
                  <a:pt x="0" y="28"/>
                </a:lnTo>
                <a:lnTo>
                  <a:pt x="0" y="23"/>
                </a:lnTo>
                <a:lnTo>
                  <a:pt x="4" y="9"/>
                </a:lnTo>
                <a:lnTo>
                  <a:pt x="13" y="0"/>
                </a:lnTo>
                <a:lnTo>
                  <a:pt x="31" y="0"/>
                </a:lnTo>
                <a:lnTo>
                  <a:pt x="44" y="3"/>
                </a:lnTo>
                <a:lnTo>
                  <a:pt x="44" y="9"/>
                </a:lnTo>
                <a:lnTo>
                  <a:pt x="52" y="15"/>
                </a:lnTo>
                <a:lnTo>
                  <a:pt x="52" y="19"/>
                </a:lnTo>
                <a:lnTo>
                  <a:pt x="44" y="28"/>
                </a:lnTo>
                <a:lnTo>
                  <a:pt x="39" y="28"/>
                </a:lnTo>
                <a:lnTo>
                  <a:pt x="39" y="43"/>
                </a:lnTo>
                <a:lnTo>
                  <a:pt x="35" y="43"/>
                </a:lnTo>
                <a:lnTo>
                  <a:pt x="31" y="35"/>
                </a:lnTo>
                <a:close/>
              </a:path>
            </a:pathLst>
          </a:custGeom>
          <a:solidFill>
            <a:srgbClr val="7F7F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64" name="Freeform 632"/>
          <p:cNvSpPr>
            <a:spLocks/>
          </p:cNvSpPr>
          <p:nvPr/>
        </p:nvSpPr>
        <p:spPr bwMode="auto">
          <a:xfrm>
            <a:off x="4765675" y="2276475"/>
            <a:ext cx="26988" cy="28575"/>
          </a:xfrm>
          <a:custGeom>
            <a:avLst/>
            <a:gdLst>
              <a:gd name="T0" fmla="*/ 2147483647 w 52"/>
              <a:gd name="T1" fmla="*/ 2147483647 h 56"/>
              <a:gd name="T2" fmla="*/ 2147483647 w 52"/>
              <a:gd name="T3" fmla="*/ 2147483647 h 56"/>
              <a:gd name="T4" fmla="*/ 2147483647 w 52"/>
              <a:gd name="T5" fmla="*/ 2147483647 h 56"/>
              <a:gd name="T6" fmla="*/ 2147483647 w 52"/>
              <a:gd name="T7" fmla="*/ 2147483647 h 56"/>
              <a:gd name="T8" fmla="*/ 0 w 52"/>
              <a:gd name="T9" fmla="*/ 2147483647 h 56"/>
              <a:gd name="T10" fmla="*/ 0 w 52"/>
              <a:gd name="T11" fmla="*/ 2147483647 h 56"/>
              <a:gd name="T12" fmla="*/ 2147483647 w 52"/>
              <a:gd name="T13" fmla="*/ 2147483647 h 56"/>
              <a:gd name="T14" fmla="*/ 2147483647 w 52"/>
              <a:gd name="T15" fmla="*/ 0 h 56"/>
              <a:gd name="T16" fmla="*/ 2147483647 w 52"/>
              <a:gd name="T17" fmla="*/ 0 h 56"/>
              <a:gd name="T18" fmla="*/ 2147483647 w 52"/>
              <a:gd name="T19" fmla="*/ 2147483647 h 56"/>
              <a:gd name="T20" fmla="*/ 2147483647 w 52"/>
              <a:gd name="T21" fmla="*/ 2147483647 h 56"/>
              <a:gd name="T22" fmla="*/ 2147483647 w 52"/>
              <a:gd name="T23" fmla="*/ 2147483647 h 56"/>
              <a:gd name="T24" fmla="*/ 2147483647 w 52"/>
              <a:gd name="T25" fmla="*/ 2147483647 h 56"/>
              <a:gd name="T26" fmla="*/ 2147483647 w 52"/>
              <a:gd name="T27" fmla="*/ 2147483647 h 56"/>
              <a:gd name="T28" fmla="*/ 2147483647 w 52"/>
              <a:gd name="T29" fmla="*/ 2147483647 h 56"/>
              <a:gd name="T30" fmla="*/ 2147483647 w 52"/>
              <a:gd name="T31" fmla="*/ 2147483647 h 56"/>
              <a:gd name="T32" fmla="*/ 2147483647 w 52"/>
              <a:gd name="T33" fmla="*/ 2147483647 h 56"/>
              <a:gd name="T34" fmla="*/ 2147483647 w 52"/>
              <a:gd name="T35" fmla="*/ 2147483647 h 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2"/>
              <a:gd name="T55" fmla="*/ 0 h 56"/>
              <a:gd name="T56" fmla="*/ 52 w 52"/>
              <a:gd name="T57" fmla="*/ 56 h 5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2" h="56">
                <a:moveTo>
                  <a:pt x="31" y="35"/>
                </a:moveTo>
                <a:lnTo>
                  <a:pt x="25" y="43"/>
                </a:lnTo>
                <a:lnTo>
                  <a:pt x="21" y="56"/>
                </a:lnTo>
                <a:lnTo>
                  <a:pt x="4" y="56"/>
                </a:lnTo>
                <a:lnTo>
                  <a:pt x="0" y="28"/>
                </a:lnTo>
                <a:lnTo>
                  <a:pt x="0" y="23"/>
                </a:lnTo>
                <a:lnTo>
                  <a:pt x="4" y="9"/>
                </a:lnTo>
                <a:lnTo>
                  <a:pt x="13" y="0"/>
                </a:lnTo>
                <a:lnTo>
                  <a:pt x="31" y="0"/>
                </a:lnTo>
                <a:lnTo>
                  <a:pt x="44" y="3"/>
                </a:lnTo>
                <a:lnTo>
                  <a:pt x="44" y="9"/>
                </a:lnTo>
                <a:lnTo>
                  <a:pt x="52" y="15"/>
                </a:lnTo>
                <a:lnTo>
                  <a:pt x="52" y="19"/>
                </a:lnTo>
                <a:lnTo>
                  <a:pt x="44" y="28"/>
                </a:lnTo>
                <a:lnTo>
                  <a:pt x="39" y="28"/>
                </a:lnTo>
                <a:lnTo>
                  <a:pt x="39" y="43"/>
                </a:lnTo>
                <a:lnTo>
                  <a:pt x="35" y="43"/>
                </a:lnTo>
                <a:lnTo>
                  <a:pt x="31" y="35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65" name="Freeform 633"/>
          <p:cNvSpPr>
            <a:spLocks/>
          </p:cNvSpPr>
          <p:nvPr/>
        </p:nvSpPr>
        <p:spPr bwMode="auto">
          <a:xfrm>
            <a:off x="4765675" y="2276475"/>
            <a:ext cx="26988" cy="28575"/>
          </a:xfrm>
          <a:custGeom>
            <a:avLst/>
            <a:gdLst>
              <a:gd name="T0" fmla="*/ 2147483647 w 52"/>
              <a:gd name="T1" fmla="*/ 2147483647 h 56"/>
              <a:gd name="T2" fmla="*/ 2147483647 w 52"/>
              <a:gd name="T3" fmla="*/ 2147483647 h 56"/>
              <a:gd name="T4" fmla="*/ 2147483647 w 52"/>
              <a:gd name="T5" fmla="*/ 2147483647 h 56"/>
              <a:gd name="T6" fmla="*/ 2147483647 w 52"/>
              <a:gd name="T7" fmla="*/ 2147483647 h 56"/>
              <a:gd name="T8" fmla="*/ 0 w 52"/>
              <a:gd name="T9" fmla="*/ 2147483647 h 56"/>
              <a:gd name="T10" fmla="*/ 0 w 52"/>
              <a:gd name="T11" fmla="*/ 2147483647 h 56"/>
              <a:gd name="T12" fmla="*/ 2147483647 w 52"/>
              <a:gd name="T13" fmla="*/ 2147483647 h 56"/>
              <a:gd name="T14" fmla="*/ 2147483647 w 52"/>
              <a:gd name="T15" fmla="*/ 0 h 56"/>
              <a:gd name="T16" fmla="*/ 2147483647 w 52"/>
              <a:gd name="T17" fmla="*/ 0 h 56"/>
              <a:gd name="T18" fmla="*/ 2147483647 w 52"/>
              <a:gd name="T19" fmla="*/ 2147483647 h 56"/>
              <a:gd name="T20" fmla="*/ 2147483647 w 52"/>
              <a:gd name="T21" fmla="*/ 2147483647 h 56"/>
              <a:gd name="T22" fmla="*/ 2147483647 w 52"/>
              <a:gd name="T23" fmla="*/ 2147483647 h 56"/>
              <a:gd name="T24" fmla="*/ 2147483647 w 52"/>
              <a:gd name="T25" fmla="*/ 2147483647 h 56"/>
              <a:gd name="T26" fmla="*/ 2147483647 w 52"/>
              <a:gd name="T27" fmla="*/ 2147483647 h 56"/>
              <a:gd name="T28" fmla="*/ 2147483647 w 52"/>
              <a:gd name="T29" fmla="*/ 2147483647 h 56"/>
              <a:gd name="T30" fmla="*/ 2147483647 w 52"/>
              <a:gd name="T31" fmla="*/ 2147483647 h 56"/>
              <a:gd name="T32" fmla="*/ 2147483647 w 52"/>
              <a:gd name="T33" fmla="*/ 2147483647 h 56"/>
              <a:gd name="T34" fmla="*/ 2147483647 w 52"/>
              <a:gd name="T35" fmla="*/ 2147483647 h 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2"/>
              <a:gd name="T55" fmla="*/ 0 h 56"/>
              <a:gd name="T56" fmla="*/ 52 w 52"/>
              <a:gd name="T57" fmla="*/ 56 h 5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2" h="56">
                <a:moveTo>
                  <a:pt x="31" y="35"/>
                </a:moveTo>
                <a:lnTo>
                  <a:pt x="25" y="43"/>
                </a:lnTo>
                <a:lnTo>
                  <a:pt x="21" y="56"/>
                </a:lnTo>
                <a:lnTo>
                  <a:pt x="4" y="56"/>
                </a:lnTo>
                <a:lnTo>
                  <a:pt x="0" y="28"/>
                </a:lnTo>
                <a:lnTo>
                  <a:pt x="0" y="23"/>
                </a:lnTo>
                <a:lnTo>
                  <a:pt x="4" y="9"/>
                </a:lnTo>
                <a:lnTo>
                  <a:pt x="13" y="0"/>
                </a:lnTo>
                <a:lnTo>
                  <a:pt x="31" y="0"/>
                </a:lnTo>
                <a:lnTo>
                  <a:pt x="44" y="3"/>
                </a:lnTo>
                <a:lnTo>
                  <a:pt x="44" y="9"/>
                </a:lnTo>
                <a:lnTo>
                  <a:pt x="52" y="15"/>
                </a:lnTo>
                <a:lnTo>
                  <a:pt x="52" y="19"/>
                </a:lnTo>
                <a:lnTo>
                  <a:pt x="44" y="28"/>
                </a:lnTo>
                <a:lnTo>
                  <a:pt x="39" y="28"/>
                </a:lnTo>
                <a:lnTo>
                  <a:pt x="39" y="43"/>
                </a:lnTo>
                <a:lnTo>
                  <a:pt x="35" y="43"/>
                </a:lnTo>
                <a:lnTo>
                  <a:pt x="31" y="35"/>
                </a:lnTo>
                <a:close/>
              </a:path>
            </a:pathLst>
          </a:custGeom>
          <a:solidFill>
            <a:srgbClr val="7F7F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66" name="Freeform 634"/>
          <p:cNvSpPr>
            <a:spLocks/>
          </p:cNvSpPr>
          <p:nvPr/>
        </p:nvSpPr>
        <p:spPr bwMode="auto">
          <a:xfrm>
            <a:off x="4765675" y="2276475"/>
            <a:ext cx="26988" cy="28575"/>
          </a:xfrm>
          <a:custGeom>
            <a:avLst/>
            <a:gdLst>
              <a:gd name="T0" fmla="*/ 2147483647 w 52"/>
              <a:gd name="T1" fmla="*/ 2147483647 h 56"/>
              <a:gd name="T2" fmla="*/ 2147483647 w 52"/>
              <a:gd name="T3" fmla="*/ 2147483647 h 56"/>
              <a:gd name="T4" fmla="*/ 2147483647 w 52"/>
              <a:gd name="T5" fmla="*/ 2147483647 h 56"/>
              <a:gd name="T6" fmla="*/ 2147483647 w 52"/>
              <a:gd name="T7" fmla="*/ 2147483647 h 56"/>
              <a:gd name="T8" fmla="*/ 0 w 52"/>
              <a:gd name="T9" fmla="*/ 2147483647 h 56"/>
              <a:gd name="T10" fmla="*/ 0 w 52"/>
              <a:gd name="T11" fmla="*/ 2147483647 h 56"/>
              <a:gd name="T12" fmla="*/ 2147483647 w 52"/>
              <a:gd name="T13" fmla="*/ 2147483647 h 56"/>
              <a:gd name="T14" fmla="*/ 2147483647 w 52"/>
              <a:gd name="T15" fmla="*/ 0 h 56"/>
              <a:gd name="T16" fmla="*/ 2147483647 w 52"/>
              <a:gd name="T17" fmla="*/ 0 h 56"/>
              <a:gd name="T18" fmla="*/ 2147483647 w 52"/>
              <a:gd name="T19" fmla="*/ 2147483647 h 56"/>
              <a:gd name="T20" fmla="*/ 2147483647 w 52"/>
              <a:gd name="T21" fmla="*/ 2147483647 h 56"/>
              <a:gd name="T22" fmla="*/ 2147483647 w 52"/>
              <a:gd name="T23" fmla="*/ 2147483647 h 56"/>
              <a:gd name="T24" fmla="*/ 2147483647 w 52"/>
              <a:gd name="T25" fmla="*/ 2147483647 h 56"/>
              <a:gd name="T26" fmla="*/ 2147483647 w 52"/>
              <a:gd name="T27" fmla="*/ 2147483647 h 56"/>
              <a:gd name="T28" fmla="*/ 2147483647 w 52"/>
              <a:gd name="T29" fmla="*/ 2147483647 h 56"/>
              <a:gd name="T30" fmla="*/ 2147483647 w 52"/>
              <a:gd name="T31" fmla="*/ 2147483647 h 56"/>
              <a:gd name="T32" fmla="*/ 2147483647 w 52"/>
              <a:gd name="T33" fmla="*/ 2147483647 h 56"/>
              <a:gd name="T34" fmla="*/ 2147483647 w 52"/>
              <a:gd name="T35" fmla="*/ 2147483647 h 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2"/>
              <a:gd name="T55" fmla="*/ 0 h 56"/>
              <a:gd name="T56" fmla="*/ 52 w 52"/>
              <a:gd name="T57" fmla="*/ 56 h 5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2" h="56">
                <a:moveTo>
                  <a:pt x="31" y="35"/>
                </a:moveTo>
                <a:lnTo>
                  <a:pt x="25" y="43"/>
                </a:lnTo>
                <a:lnTo>
                  <a:pt x="21" y="56"/>
                </a:lnTo>
                <a:lnTo>
                  <a:pt x="4" y="56"/>
                </a:lnTo>
                <a:lnTo>
                  <a:pt x="0" y="28"/>
                </a:lnTo>
                <a:lnTo>
                  <a:pt x="0" y="23"/>
                </a:lnTo>
                <a:lnTo>
                  <a:pt x="4" y="9"/>
                </a:lnTo>
                <a:lnTo>
                  <a:pt x="13" y="0"/>
                </a:lnTo>
                <a:lnTo>
                  <a:pt x="31" y="0"/>
                </a:lnTo>
                <a:lnTo>
                  <a:pt x="44" y="3"/>
                </a:lnTo>
                <a:lnTo>
                  <a:pt x="44" y="9"/>
                </a:lnTo>
                <a:lnTo>
                  <a:pt x="52" y="15"/>
                </a:lnTo>
                <a:lnTo>
                  <a:pt x="52" y="19"/>
                </a:lnTo>
                <a:lnTo>
                  <a:pt x="44" y="28"/>
                </a:lnTo>
                <a:lnTo>
                  <a:pt x="39" y="28"/>
                </a:lnTo>
                <a:lnTo>
                  <a:pt x="39" y="43"/>
                </a:lnTo>
                <a:lnTo>
                  <a:pt x="35" y="43"/>
                </a:lnTo>
                <a:lnTo>
                  <a:pt x="31" y="35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67" name="Freeform 635"/>
          <p:cNvSpPr>
            <a:spLocks/>
          </p:cNvSpPr>
          <p:nvPr/>
        </p:nvSpPr>
        <p:spPr bwMode="auto">
          <a:xfrm>
            <a:off x="4752975" y="2303463"/>
            <a:ext cx="69850" cy="103187"/>
          </a:xfrm>
          <a:custGeom>
            <a:avLst/>
            <a:gdLst>
              <a:gd name="T0" fmla="*/ 2147483647 w 133"/>
              <a:gd name="T1" fmla="*/ 0 h 195"/>
              <a:gd name="T2" fmla="*/ 2147483647 w 133"/>
              <a:gd name="T3" fmla="*/ 2147483647 h 195"/>
              <a:gd name="T4" fmla="*/ 2147483647 w 133"/>
              <a:gd name="T5" fmla="*/ 2147483647 h 195"/>
              <a:gd name="T6" fmla="*/ 2147483647 w 133"/>
              <a:gd name="T7" fmla="*/ 2147483647 h 195"/>
              <a:gd name="T8" fmla="*/ 2147483647 w 133"/>
              <a:gd name="T9" fmla="*/ 2147483647 h 195"/>
              <a:gd name="T10" fmla="*/ 2147483647 w 133"/>
              <a:gd name="T11" fmla="*/ 2147483647 h 195"/>
              <a:gd name="T12" fmla="*/ 2147483647 w 133"/>
              <a:gd name="T13" fmla="*/ 2147483647 h 195"/>
              <a:gd name="T14" fmla="*/ 2147483647 w 133"/>
              <a:gd name="T15" fmla="*/ 2147483647 h 195"/>
              <a:gd name="T16" fmla="*/ 2147483647 w 133"/>
              <a:gd name="T17" fmla="*/ 2147483647 h 195"/>
              <a:gd name="T18" fmla="*/ 2147483647 w 133"/>
              <a:gd name="T19" fmla="*/ 2147483647 h 195"/>
              <a:gd name="T20" fmla="*/ 2147483647 w 133"/>
              <a:gd name="T21" fmla="*/ 2147483647 h 195"/>
              <a:gd name="T22" fmla="*/ 2147483647 w 133"/>
              <a:gd name="T23" fmla="*/ 2147483647 h 195"/>
              <a:gd name="T24" fmla="*/ 2147483647 w 133"/>
              <a:gd name="T25" fmla="*/ 2147483647 h 195"/>
              <a:gd name="T26" fmla="*/ 2147483647 w 133"/>
              <a:gd name="T27" fmla="*/ 2147483647 h 195"/>
              <a:gd name="T28" fmla="*/ 2147483647 w 133"/>
              <a:gd name="T29" fmla="*/ 2147483647 h 195"/>
              <a:gd name="T30" fmla="*/ 2147483647 w 133"/>
              <a:gd name="T31" fmla="*/ 2147483647 h 195"/>
              <a:gd name="T32" fmla="*/ 2147483647 w 133"/>
              <a:gd name="T33" fmla="*/ 2147483647 h 195"/>
              <a:gd name="T34" fmla="*/ 2147483647 w 133"/>
              <a:gd name="T35" fmla="*/ 2147483647 h 195"/>
              <a:gd name="T36" fmla="*/ 2147483647 w 133"/>
              <a:gd name="T37" fmla="*/ 2147483647 h 195"/>
              <a:gd name="T38" fmla="*/ 2147483647 w 133"/>
              <a:gd name="T39" fmla="*/ 2147483647 h 195"/>
              <a:gd name="T40" fmla="*/ 2147483647 w 133"/>
              <a:gd name="T41" fmla="*/ 2147483647 h 195"/>
              <a:gd name="T42" fmla="*/ 2147483647 w 133"/>
              <a:gd name="T43" fmla="*/ 2147483647 h 195"/>
              <a:gd name="T44" fmla="*/ 2147483647 w 133"/>
              <a:gd name="T45" fmla="*/ 2147483647 h 195"/>
              <a:gd name="T46" fmla="*/ 2147483647 w 133"/>
              <a:gd name="T47" fmla="*/ 2147483647 h 195"/>
              <a:gd name="T48" fmla="*/ 2147483647 w 133"/>
              <a:gd name="T49" fmla="*/ 2147483647 h 195"/>
              <a:gd name="T50" fmla="*/ 2147483647 w 133"/>
              <a:gd name="T51" fmla="*/ 2147483647 h 195"/>
              <a:gd name="T52" fmla="*/ 0 w 133"/>
              <a:gd name="T53" fmla="*/ 2147483647 h 195"/>
              <a:gd name="T54" fmla="*/ 2147483647 w 133"/>
              <a:gd name="T55" fmla="*/ 2147483647 h 195"/>
              <a:gd name="T56" fmla="*/ 2147483647 w 133"/>
              <a:gd name="T57" fmla="*/ 2147483647 h 195"/>
              <a:gd name="T58" fmla="*/ 2147483647 w 133"/>
              <a:gd name="T59" fmla="*/ 2147483647 h 195"/>
              <a:gd name="T60" fmla="*/ 2147483647 w 133"/>
              <a:gd name="T61" fmla="*/ 2147483647 h 195"/>
              <a:gd name="T62" fmla="*/ 2147483647 w 133"/>
              <a:gd name="T63" fmla="*/ 0 h 1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3"/>
              <a:gd name="T97" fmla="*/ 0 h 195"/>
              <a:gd name="T98" fmla="*/ 133 w 133"/>
              <a:gd name="T99" fmla="*/ 195 h 1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3" h="195">
                <a:moveTo>
                  <a:pt x="29" y="0"/>
                </a:moveTo>
                <a:lnTo>
                  <a:pt x="38" y="4"/>
                </a:lnTo>
                <a:lnTo>
                  <a:pt x="41" y="7"/>
                </a:lnTo>
                <a:lnTo>
                  <a:pt x="56" y="31"/>
                </a:lnTo>
                <a:lnTo>
                  <a:pt x="64" y="31"/>
                </a:lnTo>
                <a:lnTo>
                  <a:pt x="64" y="41"/>
                </a:lnTo>
                <a:lnTo>
                  <a:pt x="69" y="48"/>
                </a:lnTo>
                <a:lnTo>
                  <a:pt x="85" y="81"/>
                </a:lnTo>
                <a:lnTo>
                  <a:pt x="95" y="81"/>
                </a:lnTo>
                <a:lnTo>
                  <a:pt x="95" y="85"/>
                </a:lnTo>
                <a:lnTo>
                  <a:pt x="122" y="77"/>
                </a:lnTo>
                <a:lnTo>
                  <a:pt x="133" y="85"/>
                </a:lnTo>
                <a:lnTo>
                  <a:pt x="133" y="88"/>
                </a:lnTo>
                <a:lnTo>
                  <a:pt x="108" y="109"/>
                </a:lnTo>
                <a:lnTo>
                  <a:pt x="99" y="114"/>
                </a:lnTo>
                <a:lnTo>
                  <a:pt x="91" y="109"/>
                </a:lnTo>
                <a:lnTo>
                  <a:pt x="91" y="136"/>
                </a:lnTo>
                <a:lnTo>
                  <a:pt x="85" y="159"/>
                </a:lnTo>
                <a:lnTo>
                  <a:pt x="77" y="182"/>
                </a:lnTo>
                <a:lnTo>
                  <a:pt x="69" y="191"/>
                </a:lnTo>
                <a:lnTo>
                  <a:pt x="56" y="195"/>
                </a:lnTo>
                <a:lnTo>
                  <a:pt x="29" y="186"/>
                </a:lnTo>
                <a:lnTo>
                  <a:pt x="29" y="133"/>
                </a:lnTo>
                <a:lnTo>
                  <a:pt x="11" y="155"/>
                </a:lnTo>
                <a:lnTo>
                  <a:pt x="3" y="128"/>
                </a:lnTo>
                <a:lnTo>
                  <a:pt x="3" y="100"/>
                </a:lnTo>
                <a:lnTo>
                  <a:pt x="0" y="68"/>
                </a:lnTo>
                <a:lnTo>
                  <a:pt x="3" y="35"/>
                </a:lnTo>
                <a:lnTo>
                  <a:pt x="7" y="17"/>
                </a:lnTo>
                <a:lnTo>
                  <a:pt x="15" y="7"/>
                </a:lnTo>
                <a:lnTo>
                  <a:pt x="25" y="7"/>
                </a:lnTo>
                <a:lnTo>
                  <a:pt x="29" y="0"/>
                </a:lnTo>
                <a:close/>
              </a:path>
            </a:pathLst>
          </a:custGeom>
          <a:solidFill>
            <a:srgbClr val="4C4C4C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68" name="Freeform 636"/>
          <p:cNvSpPr>
            <a:spLocks/>
          </p:cNvSpPr>
          <p:nvPr/>
        </p:nvSpPr>
        <p:spPr bwMode="auto">
          <a:xfrm>
            <a:off x="4752975" y="2303463"/>
            <a:ext cx="69850" cy="103187"/>
          </a:xfrm>
          <a:custGeom>
            <a:avLst/>
            <a:gdLst>
              <a:gd name="T0" fmla="*/ 2147483647 w 133"/>
              <a:gd name="T1" fmla="*/ 0 h 195"/>
              <a:gd name="T2" fmla="*/ 2147483647 w 133"/>
              <a:gd name="T3" fmla="*/ 2147483647 h 195"/>
              <a:gd name="T4" fmla="*/ 2147483647 w 133"/>
              <a:gd name="T5" fmla="*/ 2147483647 h 195"/>
              <a:gd name="T6" fmla="*/ 2147483647 w 133"/>
              <a:gd name="T7" fmla="*/ 2147483647 h 195"/>
              <a:gd name="T8" fmla="*/ 2147483647 w 133"/>
              <a:gd name="T9" fmla="*/ 2147483647 h 195"/>
              <a:gd name="T10" fmla="*/ 2147483647 w 133"/>
              <a:gd name="T11" fmla="*/ 2147483647 h 195"/>
              <a:gd name="T12" fmla="*/ 2147483647 w 133"/>
              <a:gd name="T13" fmla="*/ 2147483647 h 195"/>
              <a:gd name="T14" fmla="*/ 2147483647 w 133"/>
              <a:gd name="T15" fmla="*/ 2147483647 h 195"/>
              <a:gd name="T16" fmla="*/ 2147483647 w 133"/>
              <a:gd name="T17" fmla="*/ 2147483647 h 195"/>
              <a:gd name="T18" fmla="*/ 2147483647 w 133"/>
              <a:gd name="T19" fmla="*/ 2147483647 h 195"/>
              <a:gd name="T20" fmla="*/ 2147483647 w 133"/>
              <a:gd name="T21" fmla="*/ 2147483647 h 195"/>
              <a:gd name="T22" fmla="*/ 2147483647 w 133"/>
              <a:gd name="T23" fmla="*/ 2147483647 h 195"/>
              <a:gd name="T24" fmla="*/ 2147483647 w 133"/>
              <a:gd name="T25" fmla="*/ 2147483647 h 195"/>
              <a:gd name="T26" fmla="*/ 2147483647 w 133"/>
              <a:gd name="T27" fmla="*/ 2147483647 h 195"/>
              <a:gd name="T28" fmla="*/ 2147483647 w 133"/>
              <a:gd name="T29" fmla="*/ 2147483647 h 195"/>
              <a:gd name="T30" fmla="*/ 2147483647 w 133"/>
              <a:gd name="T31" fmla="*/ 2147483647 h 195"/>
              <a:gd name="T32" fmla="*/ 2147483647 w 133"/>
              <a:gd name="T33" fmla="*/ 2147483647 h 195"/>
              <a:gd name="T34" fmla="*/ 2147483647 w 133"/>
              <a:gd name="T35" fmla="*/ 2147483647 h 195"/>
              <a:gd name="T36" fmla="*/ 2147483647 w 133"/>
              <a:gd name="T37" fmla="*/ 2147483647 h 195"/>
              <a:gd name="T38" fmla="*/ 2147483647 w 133"/>
              <a:gd name="T39" fmla="*/ 2147483647 h 195"/>
              <a:gd name="T40" fmla="*/ 2147483647 w 133"/>
              <a:gd name="T41" fmla="*/ 2147483647 h 195"/>
              <a:gd name="T42" fmla="*/ 2147483647 w 133"/>
              <a:gd name="T43" fmla="*/ 2147483647 h 195"/>
              <a:gd name="T44" fmla="*/ 2147483647 w 133"/>
              <a:gd name="T45" fmla="*/ 2147483647 h 195"/>
              <a:gd name="T46" fmla="*/ 2147483647 w 133"/>
              <a:gd name="T47" fmla="*/ 2147483647 h 195"/>
              <a:gd name="T48" fmla="*/ 2147483647 w 133"/>
              <a:gd name="T49" fmla="*/ 2147483647 h 195"/>
              <a:gd name="T50" fmla="*/ 2147483647 w 133"/>
              <a:gd name="T51" fmla="*/ 2147483647 h 195"/>
              <a:gd name="T52" fmla="*/ 0 w 133"/>
              <a:gd name="T53" fmla="*/ 2147483647 h 195"/>
              <a:gd name="T54" fmla="*/ 2147483647 w 133"/>
              <a:gd name="T55" fmla="*/ 2147483647 h 195"/>
              <a:gd name="T56" fmla="*/ 2147483647 w 133"/>
              <a:gd name="T57" fmla="*/ 2147483647 h 195"/>
              <a:gd name="T58" fmla="*/ 2147483647 w 133"/>
              <a:gd name="T59" fmla="*/ 2147483647 h 195"/>
              <a:gd name="T60" fmla="*/ 2147483647 w 133"/>
              <a:gd name="T61" fmla="*/ 2147483647 h 195"/>
              <a:gd name="T62" fmla="*/ 2147483647 w 133"/>
              <a:gd name="T63" fmla="*/ 0 h 1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3"/>
              <a:gd name="T97" fmla="*/ 0 h 195"/>
              <a:gd name="T98" fmla="*/ 133 w 133"/>
              <a:gd name="T99" fmla="*/ 195 h 1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3" h="195">
                <a:moveTo>
                  <a:pt x="29" y="0"/>
                </a:moveTo>
                <a:lnTo>
                  <a:pt x="38" y="4"/>
                </a:lnTo>
                <a:lnTo>
                  <a:pt x="41" y="7"/>
                </a:lnTo>
                <a:lnTo>
                  <a:pt x="56" y="31"/>
                </a:lnTo>
                <a:lnTo>
                  <a:pt x="64" y="31"/>
                </a:lnTo>
                <a:lnTo>
                  <a:pt x="64" y="41"/>
                </a:lnTo>
                <a:lnTo>
                  <a:pt x="69" y="48"/>
                </a:lnTo>
                <a:lnTo>
                  <a:pt x="85" y="81"/>
                </a:lnTo>
                <a:lnTo>
                  <a:pt x="95" y="81"/>
                </a:lnTo>
                <a:lnTo>
                  <a:pt x="95" y="85"/>
                </a:lnTo>
                <a:lnTo>
                  <a:pt x="122" y="77"/>
                </a:lnTo>
                <a:lnTo>
                  <a:pt x="133" y="85"/>
                </a:lnTo>
                <a:lnTo>
                  <a:pt x="133" y="88"/>
                </a:lnTo>
                <a:lnTo>
                  <a:pt x="108" y="109"/>
                </a:lnTo>
                <a:lnTo>
                  <a:pt x="99" y="114"/>
                </a:lnTo>
                <a:lnTo>
                  <a:pt x="91" y="109"/>
                </a:lnTo>
                <a:lnTo>
                  <a:pt x="91" y="136"/>
                </a:lnTo>
                <a:lnTo>
                  <a:pt x="85" y="159"/>
                </a:lnTo>
                <a:lnTo>
                  <a:pt x="77" y="182"/>
                </a:lnTo>
                <a:lnTo>
                  <a:pt x="69" y="191"/>
                </a:lnTo>
                <a:lnTo>
                  <a:pt x="56" y="195"/>
                </a:lnTo>
                <a:lnTo>
                  <a:pt x="29" y="186"/>
                </a:lnTo>
                <a:lnTo>
                  <a:pt x="29" y="133"/>
                </a:lnTo>
                <a:lnTo>
                  <a:pt x="11" y="155"/>
                </a:lnTo>
                <a:lnTo>
                  <a:pt x="3" y="128"/>
                </a:lnTo>
                <a:lnTo>
                  <a:pt x="3" y="100"/>
                </a:lnTo>
                <a:lnTo>
                  <a:pt x="0" y="68"/>
                </a:lnTo>
                <a:lnTo>
                  <a:pt x="3" y="35"/>
                </a:lnTo>
                <a:lnTo>
                  <a:pt x="7" y="17"/>
                </a:lnTo>
                <a:lnTo>
                  <a:pt x="15" y="7"/>
                </a:lnTo>
                <a:lnTo>
                  <a:pt x="25" y="7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69" name="Freeform 637"/>
          <p:cNvSpPr>
            <a:spLocks/>
          </p:cNvSpPr>
          <p:nvPr/>
        </p:nvSpPr>
        <p:spPr bwMode="auto">
          <a:xfrm>
            <a:off x="4752975" y="2303463"/>
            <a:ext cx="69850" cy="103187"/>
          </a:xfrm>
          <a:custGeom>
            <a:avLst/>
            <a:gdLst>
              <a:gd name="T0" fmla="*/ 2147483647 w 133"/>
              <a:gd name="T1" fmla="*/ 0 h 195"/>
              <a:gd name="T2" fmla="*/ 2147483647 w 133"/>
              <a:gd name="T3" fmla="*/ 2147483647 h 195"/>
              <a:gd name="T4" fmla="*/ 2147483647 w 133"/>
              <a:gd name="T5" fmla="*/ 2147483647 h 195"/>
              <a:gd name="T6" fmla="*/ 2147483647 w 133"/>
              <a:gd name="T7" fmla="*/ 2147483647 h 195"/>
              <a:gd name="T8" fmla="*/ 2147483647 w 133"/>
              <a:gd name="T9" fmla="*/ 2147483647 h 195"/>
              <a:gd name="T10" fmla="*/ 2147483647 w 133"/>
              <a:gd name="T11" fmla="*/ 2147483647 h 195"/>
              <a:gd name="T12" fmla="*/ 2147483647 w 133"/>
              <a:gd name="T13" fmla="*/ 2147483647 h 195"/>
              <a:gd name="T14" fmla="*/ 2147483647 w 133"/>
              <a:gd name="T15" fmla="*/ 2147483647 h 195"/>
              <a:gd name="T16" fmla="*/ 2147483647 w 133"/>
              <a:gd name="T17" fmla="*/ 2147483647 h 195"/>
              <a:gd name="T18" fmla="*/ 2147483647 w 133"/>
              <a:gd name="T19" fmla="*/ 2147483647 h 195"/>
              <a:gd name="T20" fmla="*/ 2147483647 w 133"/>
              <a:gd name="T21" fmla="*/ 2147483647 h 195"/>
              <a:gd name="T22" fmla="*/ 2147483647 w 133"/>
              <a:gd name="T23" fmla="*/ 2147483647 h 195"/>
              <a:gd name="T24" fmla="*/ 2147483647 w 133"/>
              <a:gd name="T25" fmla="*/ 2147483647 h 195"/>
              <a:gd name="T26" fmla="*/ 2147483647 w 133"/>
              <a:gd name="T27" fmla="*/ 2147483647 h 195"/>
              <a:gd name="T28" fmla="*/ 2147483647 w 133"/>
              <a:gd name="T29" fmla="*/ 2147483647 h 195"/>
              <a:gd name="T30" fmla="*/ 2147483647 w 133"/>
              <a:gd name="T31" fmla="*/ 2147483647 h 195"/>
              <a:gd name="T32" fmla="*/ 2147483647 w 133"/>
              <a:gd name="T33" fmla="*/ 2147483647 h 195"/>
              <a:gd name="T34" fmla="*/ 2147483647 w 133"/>
              <a:gd name="T35" fmla="*/ 2147483647 h 195"/>
              <a:gd name="T36" fmla="*/ 2147483647 w 133"/>
              <a:gd name="T37" fmla="*/ 2147483647 h 195"/>
              <a:gd name="T38" fmla="*/ 2147483647 w 133"/>
              <a:gd name="T39" fmla="*/ 2147483647 h 195"/>
              <a:gd name="T40" fmla="*/ 2147483647 w 133"/>
              <a:gd name="T41" fmla="*/ 2147483647 h 195"/>
              <a:gd name="T42" fmla="*/ 2147483647 w 133"/>
              <a:gd name="T43" fmla="*/ 2147483647 h 195"/>
              <a:gd name="T44" fmla="*/ 2147483647 w 133"/>
              <a:gd name="T45" fmla="*/ 2147483647 h 195"/>
              <a:gd name="T46" fmla="*/ 2147483647 w 133"/>
              <a:gd name="T47" fmla="*/ 2147483647 h 195"/>
              <a:gd name="T48" fmla="*/ 2147483647 w 133"/>
              <a:gd name="T49" fmla="*/ 2147483647 h 195"/>
              <a:gd name="T50" fmla="*/ 2147483647 w 133"/>
              <a:gd name="T51" fmla="*/ 2147483647 h 195"/>
              <a:gd name="T52" fmla="*/ 0 w 133"/>
              <a:gd name="T53" fmla="*/ 2147483647 h 195"/>
              <a:gd name="T54" fmla="*/ 2147483647 w 133"/>
              <a:gd name="T55" fmla="*/ 2147483647 h 195"/>
              <a:gd name="T56" fmla="*/ 2147483647 w 133"/>
              <a:gd name="T57" fmla="*/ 2147483647 h 195"/>
              <a:gd name="T58" fmla="*/ 2147483647 w 133"/>
              <a:gd name="T59" fmla="*/ 2147483647 h 195"/>
              <a:gd name="T60" fmla="*/ 2147483647 w 133"/>
              <a:gd name="T61" fmla="*/ 2147483647 h 195"/>
              <a:gd name="T62" fmla="*/ 2147483647 w 133"/>
              <a:gd name="T63" fmla="*/ 0 h 1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3"/>
              <a:gd name="T97" fmla="*/ 0 h 195"/>
              <a:gd name="T98" fmla="*/ 133 w 133"/>
              <a:gd name="T99" fmla="*/ 195 h 1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3" h="195">
                <a:moveTo>
                  <a:pt x="29" y="0"/>
                </a:moveTo>
                <a:lnTo>
                  <a:pt x="38" y="4"/>
                </a:lnTo>
                <a:lnTo>
                  <a:pt x="41" y="7"/>
                </a:lnTo>
                <a:lnTo>
                  <a:pt x="56" y="31"/>
                </a:lnTo>
                <a:lnTo>
                  <a:pt x="64" y="31"/>
                </a:lnTo>
                <a:lnTo>
                  <a:pt x="64" y="41"/>
                </a:lnTo>
                <a:lnTo>
                  <a:pt x="69" y="48"/>
                </a:lnTo>
                <a:lnTo>
                  <a:pt x="85" y="81"/>
                </a:lnTo>
                <a:lnTo>
                  <a:pt x="95" y="81"/>
                </a:lnTo>
                <a:lnTo>
                  <a:pt x="95" y="85"/>
                </a:lnTo>
                <a:lnTo>
                  <a:pt x="122" y="77"/>
                </a:lnTo>
                <a:lnTo>
                  <a:pt x="133" y="85"/>
                </a:lnTo>
                <a:lnTo>
                  <a:pt x="133" y="88"/>
                </a:lnTo>
                <a:lnTo>
                  <a:pt x="108" y="109"/>
                </a:lnTo>
                <a:lnTo>
                  <a:pt x="99" y="114"/>
                </a:lnTo>
                <a:lnTo>
                  <a:pt x="91" y="109"/>
                </a:lnTo>
                <a:lnTo>
                  <a:pt x="91" y="136"/>
                </a:lnTo>
                <a:lnTo>
                  <a:pt x="85" y="159"/>
                </a:lnTo>
                <a:lnTo>
                  <a:pt x="77" y="182"/>
                </a:lnTo>
                <a:lnTo>
                  <a:pt x="69" y="191"/>
                </a:lnTo>
                <a:lnTo>
                  <a:pt x="56" y="195"/>
                </a:lnTo>
                <a:lnTo>
                  <a:pt x="29" y="186"/>
                </a:lnTo>
                <a:lnTo>
                  <a:pt x="29" y="133"/>
                </a:lnTo>
                <a:lnTo>
                  <a:pt x="11" y="155"/>
                </a:lnTo>
                <a:lnTo>
                  <a:pt x="3" y="128"/>
                </a:lnTo>
                <a:lnTo>
                  <a:pt x="3" y="100"/>
                </a:lnTo>
                <a:lnTo>
                  <a:pt x="0" y="68"/>
                </a:lnTo>
                <a:lnTo>
                  <a:pt x="3" y="35"/>
                </a:lnTo>
                <a:lnTo>
                  <a:pt x="7" y="17"/>
                </a:lnTo>
                <a:lnTo>
                  <a:pt x="15" y="7"/>
                </a:lnTo>
                <a:lnTo>
                  <a:pt x="25" y="7"/>
                </a:lnTo>
                <a:lnTo>
                  <a:pt x="29" y="0"/>
                </a:lnTo>
                <a:close/>
              </a:path>
            </a:pathLst>
          </a:custGeom>
          <a:solidFill>
            <a:srgbClr val="4C4C4C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70" name="Freeform 638"/>
          <p:cNvSpPr>
            <a:spLocks/>
          </p:cNvSpPr>
          <p:nvPr/>
        </p:nvSpPr>
        <p:spPr bwMode="auto">
          <a:xfrm>
            <a:off x="4752975" y="2303463"/>
            <a:ext cx="69850" cy="103187"/>
          </a:xfrm>
          <a:custGeom>
            <a:avLst/>
            <a:gdLst>
              <a:gd name="T0" fmla="*/ 2147483647 w 133"/>
              <a:gd name="T1" fmla="*/ 0 h 195"/>
              <a:gd name="T2" fmla="*/ 2147483647 w 133"/>
              <a:gd name="T3" fmla="*/ 2147483647 h 195"/>
              <a:gd name="T4" fmla="*/ 2147483647 w 133"/>
              <a:gd name="T5" fmla="*/ 2147483647 h 195"/>
              <a:gd name="T6" fmla="*/ 2147483647 w 133"/>
              <a:gd name="T7" fmla="*/ 2147483647 h 195"/>
              <a:gd name="T8" fmla="*/ 2147483647 w 133"/>
              <a:gd name="T9" fmla="*/ 2147483647 h 195"/>
              <a:gd name="T10" fmla="*/ 2147483647 w 133"/>
              <a:gd name="T11" fmla="*/ 2147483647 h 195"/>
              <a:gd name="T12" fmla="*/ 2147483647 w 133"/>
              <a:gd name="T13" fmla="*/ 2147483647 h 195"/>
              <a:gd name="T14" fmla="*/ 2147483647 w 133"/>
              <a:gd name="T15" fmla="*/ 2147483647 h 195"/>
              <a:gd name="T16" fmla="*/ 2147483647 w 133"/>
              <a:gd name="T17" fmla="*/ 2147483647 h 195"/>
              <a:gd name="T18" fmla="*/ 2147483647 w 133"/>
              <a:gd name="T19" fmla="*/ 2147483647 h 195"/>
              <a:gd name="T20" fmla="*/ 2147483647 w 133"/>
              <a:gd name="T21" fmla="*/ 2147483647 h 195"/>
              <a:gd name="T22" fmla="*/ 2147483647 w 133"/>
              <a:gd name="T23" fmla="*/ 2147483647 h 195"/>
              <a:gd name="T24" fmla="*/ 2147483647 w 133"/>
              <a:gd name="T25" fmla="*/ 2147483647 h 195"/>
              <a:gd name="T26" fmla="*/ 2147483647 w 133"/>
              <a:gd name="T27" fmla="*/ 2147483647 h 195"/>
              <a:gd name="T28" fmla="*/ 2147483647 w 133"/>
              <a:gd name="T29" fmla="*/ 2147483647 h 195"/>
              <a:gd name="T30" fmla="*/ 2147483647 w 133"/>
              <a:gd name="T31" fmla="*/ 2147483647 h 195"/>
              <a:gd name="T32" fmla="*/ 2147483647 w 133"/>
              <a:gd name="T33" fmla="*/ 2147483647 h 195"/>
              <a:gd name="T34" fmla="*/ 2147483647 w 133"/>
              <a:gd name="T35" fmla="*/ 2147483647 h 195"/>
              <a:gd name="T36" fmla="*/ 2147483647 w 133"/>
              <a:gd name="T37" fmla="*/ 2147483647 h 195"/>
              <a:gd name="T38" fmla="*/ 2147483647 w 133"/>
              <a:gd name="T39" fmla="*/ 2147483647 h 195"/>
              <a:gd name="T40" fmla="*/ 2147483647 w 133"/>
              <a:gd name="T41" fmla="*/ 2147483647 h 195"/>
              <a:gd name="T42" fmla="*/ 2147483647 w 133"/>
              <a:gd name="T43" fmla="*/ 2147483647 h 195"/>
              <a:gd name="T44" fmla="*/ 2147483647 w 133"/>
              <a:gd name="T45" fmla="*/ 2147483647 h 195"/>
              <a:gd name="T46" fmla="*/ 2147483647 w 133"/>
              <a:gd name="T47" fmla="*/ 2147483647 h 195"/>
              <a:gd name="T48" fmla="*/ 2147483647 w 133"/>
              <a:gd name="T49" fmla="*/ 2147483647 h 195"/>
              <a:gd name="T50" fmla="*/ 2147483647 w 133"/>
              <a:gd name="T51" fmla="*/ 2147483647 h 195"/>
              <a:gd name="T52" fmla="*/ 0 w 133"/>
              <a:gd name="T53" fmla="*/ 2147483647 h 195"/>
              <a:gd name="T54" fmla="*/ 2147483647 w 133"/>
              <a:gd name="T55" fmla="*/ 2147483647 h 195"/>
              <a:gd name="T56" fmla="*/ 2147483647 w 133"/>
              <a:gd name="T57" fmla="*/ 2147483647 h 195"/>
              <a:gd name="T58" fmla="*/ 2147483647 w 133"/>
              <a:gd name="T59" fmla="*/ 2147483647 h 195"/>
              <a:gd name="T60" fmla="*/ 2147483647 w 133"/>
              <a:gd name="T61" fmla="*/ 2147483647 h 195"/>
              <a:gd name="T62" fmla="*/ 2147483647 w 133"/>
              <a:gd name="T63" fmla="*/ 0 h 1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3"/>
              <a:gd name="T97" fmla="*/ 0 h 195"/>
              <a:gd name="T98" fmla="*/ 133 w 133"/>
              <a:gd name="T99" fmla="*/ 195 h 1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3" h="195">
                <a:moveTo>
                  <a:pt x="29" y="0"/>
                </a:moveTo>
                <a:lnTo>
                  <a:pt x="38" y="4"/>
                </a:lnTo>
                <a:lnTo>
                  <a:pt x="41" y="7"/>
                </a:lnTo>
                <a:lnTo>
                  <a:pt x="56" y="31"/>
                </a:lnTo>
                <a:lnTo>
                  <a:pt x="64" y="31"/>
                </a:lnTo>
                <a:lnTo>
                  <a:pt x="64" y="41"/>
                </a:lnTo>
                <a:lnTo>
                  <a:pt x="69" y="48"/>
                </a:lnTo>
                <a:lnTo>
                  <a:pt x="85" y="81"/>
                </a:lnTo>
                <a:lnTo>
                  <a:pt x="95" y="81"/>
                </a:lnTo>
                <a:lnTo>
                  <a:pt x="95" y="85"/>
                </a:lnTo>
                <a:lnTo>
                  <a:pt x="122" y="77"/>
                </a:lnTo>
                <a:lnTo>
                  <a:pt x="133" y="85"/>
                </a:lnTo>
                <a:lnTo>
                  <a:pt x="133" y="88"/>
                </a:lnTo>
                <a:lnTo>
                  <a:pt x="108" y="109"/>
                </a:lnTo>
                <a:lnTo>
                  <a:pt x="99" y="114"/>
                </a:lnTo>
                <a:lnTo>
                  <a:pt x="91" y="109"/>
                </a:lnTo>
                <a:lnTo>
                  <a:pt x="91" y="136"/>
                </a:lnTo>
                <a:lnTo>
                  <a:pt x="85" y="159"/>
                </a:lnTo>
                <a:lnTo>
                  <a:pt x="77" y="182"/>
                </a:lnTo>
                <a:lnTo>
                  <a:pt x="69" y="191"/>
                </a:lnTo>
                <a:lnTo>
                  <a:pt x="56" y="195"/>
                </a:lnTo>
                <a:lnTo>
                  <a:pt x="29" y="186"/>
                </a:lnTo>
                <a:lnTo>
                  <a:pt x="29" y="133"/>
                </a:lnTo>
                <a:lnTo>
                  <a:pt x="11" y="155"/>
                </a:lnTo>
                <a:lnTo>
                  <a:pt x="3" y="128"/>
                </a:lnTo>
                <a:lnTo>
                  <a:pt x="3" y="100"/>
                </a:lnTo>
                <a:lnTo>
                  <a:pt x="0" y="68"/>
                </a:lnTo>
                <a:lnTo>
                  <a:pt x="3" y="35"/>
                </a:lnTo>
                <a:lnTo>
                  <a:pt x="7" y="17"/>
                </a:lnTo>
                <a:lnTo>
                  <a:pt x="15" y="7"/>
                </a:lnTo>
                <a:lnTo>
                  <a:pt x="25" y="7"/>
                </a:lnTo>
                <a:lnTo>
                  <a:pt x="29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71" name="Freeform 639"/>
          <p:cNvSpPr>
            <a:spLocks/>
          </p:cNvSpPr>
          <p:nvPr/>
        </p:nvSpPr>
        <p:spPr bwMode="auto">
          <a:xfrm>
            <a:off x="4745038" y="2347913"/>
            <a:ext cx="28575" cy="57150"/>
          </a:xfrm>
          <a:custGeom>
            <a:avLst/>
            <a:gdLst>
              <a:gd name="T0" fmla="*/ 2147483647 w 55"/>
              <a:gd name="T1" fmla="*/ 2147483647 h 106"/>
              <a:gd name="T2" fmla="*/ 2147483647 w 55"/>
              <a:gd name="T3" fmla="*/ 2147483647 h 106"/>
              <a:gd name="T4" fmla="*/ 2147483647 w 55"/>
              <a:gd name="T5" fmla="*/ 2147483647 h 106"/>
              <a:gd name="T6" fmla="*/ 2147483647 w 55"/>
              <a:gd name="T7" fmla="*/ 2147483647 h 106"/>
              <a:gd name="T8" fmla="*/ 2147483647 w 55"/>
              <a:gd name="T9" fmla="*/ 0 h 106"/>
              <a:gd name="T10" fmla="*/ 2147483647 w 55"/>
              <a:gd name="T11" fmla="*/ 2147483647 h 106"/>
              <a:gd name="T12" fmla="*/ 0 w 55"/>
              <a:gd name="T13" fmla="*/ 2147483647 h 106"/>
              <a:gd name="T14" fmla="*/ 2147483647 w 55"/>
              <a:gd name="T15" fmla="*/ 2147483647 h 106"/>
              <a:gd name="T16" fmla="*/ 2147483647 w 55"/>
              <a:gd name="T17" fmla="*/ 2147483647 h 106"/>
              <a:gd name="T18" fmla="*/ 2147483647 w 55"/>
              <a:gd name="T19" fmla="*/ 2147483647 h 106"/>
              <a:gd name="T20" fmla="*/ 2147483647 w 55"/>
              <a:gd name="T21" fmla="*/ 2147483647 h 106"/>
              <a:gd name="T22" fmla="*/ 2147483647 w 55"/>
              <a:gd name="T23" fmla="*/ 2147483647 h 10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106"/>
              <a:gd name="T38" fmla="*/ 55 w 55"/>
              <a:gd name="T39" fmla="*/ 106 h 10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106">
                <a:moveTo>
                  <a:pt x="43" y="48"/>
                </a:moveTo>
                <a:lnTo>
                  <a:pt x="39" y="33"/>
                </a:lnTo>
                <a:lnTo>
                  <a:pt x="35" y="24"/>
                </a:lnTo>
                <a:lnTo>
                  <a:pt x="17" y="11"/>
                </a:lnTo>
                <a:lnTo>
                  <a:pt x="10" y="0"/>
                </a:lnTo>
                <a:lnTo>
                  <a:pt x="4" y="3"/>
                </a:lnTo>
                <a:lnTo>
                  <a:pt x="0" y="3"/>
                </a:lnTo>
                <a:lnTo>
                  <a:pt x="10" y="29"/>
                </a:lnTo>
                <a:lnTo>
                  <a:pt x="29" y="97"/>
                </a:lnTo>
                <a:lnTo>
                  <a:pt x="55" y="106"/>
                </a:lnTo>
                <a:lnTo>
                  <a:pt x="55" y="79"/>
                </a:lnTo>
                <a:lnTo>
                  <a:pt x="43" y="48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72" name="Freeform 640"/>
          <p:cNvSpPr>
            <a:spLocks/>
          </p:cNvSpPr>
          <p:nvPr/>
        </p:nvSpPr>
        <p:spPr bwMode="auto">
          <a:xfrm>
            <a:off x="4745038" y="2347913"/>
            <a:ext cx="28575" cy="57150"/>
          </a:xfrm>
          <a:custGeom>
            <a:avLst/>
            <a:gdLst>
              <a:gd name="T0" fmla="*/ 2147483647 w 55"/>
              <a:gd name="T1" fmla="*/ 2147483647 h 106"/>
              <a:gd name="T2" fmla="*/ 2147483647 w 55"/>
              <a:gd name="T3" fmla="*/ 2147483647 h 106"/>
              <a:gd name="T4" fmla="*/ 2147483647 w 55"/>
              <a:gd name="T5" fmla="*/ 2147483647 h 106"/>
              <a:gd name="T6" fmla="*/ 2147483647 w 55"/>
              <a:gd name="T7" fmla="*/ 2147483647 h 106"/>
              <a:gd name="T8" fmla="*/ 2147483647 w 55"/>
              <a:gd name="T9" fmla="*/ 0 h 106"/>
              <a:gd name="T10" fmla="*/ 2147483647 w 55"/>
              <a:gd name="T11" fmla="*/ 2147483647 h 106"/>
              <a:gd name="T12" fmla="*/ 0 w 55"/>
              <a:gd name="T13" fmla="*/ 2147483647 h 106"/>
              <a:gd name="T14" fmla="*/ 2147483647 w 55"/>
              <a:gd name="T15" fmla="*/ 2147483647 h 106"/>
              <a:gd name="T16" fmla="*/ 2147483647 w 55"/>
              <a:gd name="T17" fmla="*/ 2147483647 h 106"/>
              <a:gd name="T18" fmla="*/ 2147483647 w 55"/>
              <a:gd name="T19" fmla="*/ 2147483647 h 106"/>
              <a:gd name="T20" fmla="*/ 2147483647 w 55"/>
              <a:gd name="T21" fmla="*/ 2147483647 h 106"/>
              <a:gd name="T22" fmla="*/ 2147483647 w 55"/>
              <a:gd name="T23" fmla="*/ 2147483647 h 10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106"/>
              <a:gd name="T38" fmla="*/ 55 w 55"/>
              <a:gd name="T39" fmla="*/ 106 h 10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106">
                <a:moveTo>
                  <a:pt x="43" y="48"/>
                </a:moveTo>
                <a:lnTo>
                  <a:pt x="39" y="33"/>
                </a:lnTo>
                <a:lnTo>
                  <a:pt x="35" y="24"/>
                </a:lnTo>
                <a:lnTo>
                  <a:pt x="17" y="11"/>
                </a:lnTo>
                <a:lnTo>
                  <a:pt x="10" y="0"/>
                </a:lnTo>
                <a:lnTo>
                  <a:pt x="4" y="3"/>
                </a:lnTo>
                <a:lnTo>
                  <a:pt x="0" y="3"/>
                </a:lnTo>
                <a:lnTo>
                  <a:pt x="10" y="29"/>
                </a:lnTo>
                <a:lnTo>
                  <a:pt x="29" y="97"/>
                </a:lnTo>
                <a:lnTo>
                  <a:pt x="55" y="106"/>
                </a:lnTo>
                <a:lnTo>
                  <a:pt x="55" y="79"/>
                </a:lnTo>
                <a:lnTo>
                  <a:pt x="43" y="4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73" name="Freeform 641"/>
          <p:cNvSpPr>
            <a:spLocks/>
          </p:cNvSpPr>
          <p:nvPr/>
        </p:nvSpPr>
        <p:spPr bwMode="auto">
          <a:xfrm>
            <a:off x="4745038" y="2347913"/>
            <a:ext cx="28575" cy="57150"/>
          </a:xfrm>
          <a:custGeom>
            <a:avLst/>
            <a:gdLst>
              <a:gd name="T0" fmla="*/ 2147483647 w 55"/>
              <a:gd name="T1" fmla="*/ 2147483647 h 106"/>
              <a:gd name="T2" fmla="*/ 2147483647 w 55"/>
              <a:gd name="T3" fmla="*/ 2147483647 h 106"/>
              <a:gd name="T4" fmla="*/ 2147483647 w 55"/>
              <a:gd name="T5" fmla="*/ 2147483647 h 106"/>
              <a:gd name="T6" fmla="*/ 2147483647 w 55"/>
              <a:gd name="T7" fmla="*/ 2147483647 h 106"/>
              <a:gd name="T8" fmla="*/ 2147483647 w 55"/>
              <a:gd name="T9" fmla="*/ 0 h 106"/>
              <a:gd name="T10" fmla="*/ 2147483647 w 55"/>
              <a:gd name="T11" fmla="*/ 2147483647 h 106"/>
              <a:gd name="T12" fmla="*/ 0 w 55"/>
              <a:gd name="T13" fmla="*/ 2147483647 h 106"/>
              <a:gd name="T14" fmla="*/ 2147483647 w 55"/>
              <a:gd name="T15" fmla="*/ 2147483647 h 106"/>
              <a:gd name="T16" fmla="*/ 2147483647 w 55"/>
              <a:gd name="T17" fmla="*/ 2147483647 h 106"/>
              <a:gd name="T18" fmla="*/ 2147483647 w 55"/>
              <a:gd name="T19" fmla="*/ 2147483647 h 106"/>
              <a:gd name="T20" fmla="*/ 2147483647 w 55"/>
              <a:gd name="T21" fmla="*/ 2147483647 h 106"/>
              <a:gd name="T22" fmla="*/ 2147483647 w 55"/>
              <a:gd name="T23" fmla="*/ 2147483647 h 10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106"/>
              <a:gd name="T38" fmla="*/ 55 w 55"/>
              <a:gd name="T39" fmla="*/ 106 h 10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106">
                <a:moveTo>
                  <a:pt x="43" y="48"/>
                </a:moveTo>
                <a:lnTo>
                  <a:pt x="39" y="33"/>
                </a:lnTo>
                <a:lnTo>
                  <a:pt x="35" y="24"/>
                </a:lnTo>
                <a:lnTo>
                  <a:pt x="17" y="11"/>
                </a:lnTo>
                <a:lnTo>
                  <a:pt x="10" y="0"/>
                </a:lnTo>
                <a:lnTo>
                  <a:pt x="4" y="3"/>
                </a:lnTo>
                <a:lnTo>
                  <a:pt x="0" y="3"/>
                </a:lnTo>
                <a:lnTo>
                  <a:pt x="10" y="29"/>
                </a:lnTo>
                <a:lnTo>
                  <a:pt x="29" y="97"/>
                </a:lnTo>
                <a:lnTo>
                  <a:pt x="55" y="106"/>
                </a:lnTo>
                <a:lnTo>
                  <a:pt x="55" y="79"/>
                </a:lnTo>
                <a:lnTo>
                  <a:pt x="43" y="48"/>
                </a:lnTo>
                <a:close/>
              </a:path>
            </a:pathLst>
          </a:custGeom>
          <a:solidFill>
            <a:srgbClr val="0000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74" name="Freeform 642"/>
          <p:cNvSpPr>
            <a:spLocks/>
          </p:cNvSpPr>
          <p:nvPr/>
        </p:nvSpPr>
        <p:spPr bwMode="auto">
          <a:xfrm>
            <a:off x="4745038" y="2347913"/>
            <a:ext cx="28575" cy="57150"/>
          </a:xfrm>
          <a:custGeom>
            <a:avLst/>
            <a:gdLst>
              <a:gd name="T0" fmla="*/ 2147483647 w 55"/>
              <a:gd name="T1" fmla="*/ 2147483647 h 106"/>
              <a:gd name="T2" fmla="*/ 2147483647 w 55"/>
              <a:gd name="T3" fmla="*/ 2147483647 h 106"/>
              <a:gd name="T4" fmla="*/ 2147483647 w 55"/>
              <a:gd name="T5" fmla="*/ 2147483647 h 106"/>
              <a:gd name="T6" fmla="*/ 2147483647 w 55"/>
              <a:gd name="T7" fmla="*/ 2147483647 h 106"/>
              <a:gd name="T8" fmla="*/ 2147483647 w 55"/>
              <a:gd name="T9" fmla="*/ 0 h 106"/>
              <a:gd name="T10" fmla="*/ 2147483647 w 55"/>
              <a:gd name="T11" fmla="*/ 2147483647 h 106"/>
              <a:gd name="T12" fmla="*/ 0 w 55"/>
              <a:gd name="T13" fmla="*/ 2147483647 h 106"/>
              <a:gd name="T14" fmla="*/ 2147483647 w 55"/>
              <a:gd name="T15" fmla="*/ 2147483647 h 106"/>
              <a:gd name="T16" fmla="*/ 2147483647 w 55"/>
              <a:gd name="T17" fmla="*/ 2147483647 h 106"/>
              <a:gd name="T18" fmla="*/ 2147483647 w 55"/>
              <a:gd name="T19" fmla="*/ 2147483647 h 106"/>
              <a:gd name="T20" fmla="*/ 2147483647 w 55"/>
              <a:gd name="T21" fmla="*/ 2147483647 h 106"/>
              <a:gd name="T22" fmla="*/ 2147483647 w 55"/>
              <a:gd name="T23" fmla="*/ 2147483647 h 10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"/>
              <a:gd name="T37" fmla="*/ 0 h 106"/>
              <a:gd name="T38" fmla="*/ 55 w 55"/>
              <a:gd name="T39" fmla="*/ 106 h 10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" h="106">
                <a:moveTo>
                  <a:pt x="43" y="48"/>
                </a:moveTo>
                <a:lnTo>
                  <a:pt x="39" y="33"/>
                </a:lnTo>
                <a:lnTo>
                  <a:pt x="35" y="24"/>
                </a:lnTo>
                <a:lnTo>
                  <a:pt x="17" y="11"/>
                </a:lnTo>
                <a:lnTo>
                  <a:pt x="10" y="0"/>
                </a:lnTo>
                <a:lnTo>
                  <a:pt x="4" y="3"/>
                </a:lnTo>
                <a:lnTo>
                  <a:pt x="0" y="3"/>
                </a:lnTo>
                <a:lnTo>
                  <a:pt x="10" y="29"/>
                </a:lnTo>
                <a:lnTo>
                  <a:pt x="29" y="97"/>
                </a:lnTo>
                <a:lnTo>
                  <a:pt x="55" y="106"/>
                </a:lnTo>
                <a:lnTo>
                  <a:pt x="55" y="79"/>
                </a:lnTo>
                <a:lnTo>
                  <a:pt x="43" y="48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75" name="Freeform 643"/>
          <p:cNvSpPr>
            <a:spLocks/>
          </p:cNvSpPr>
          <p:nvPr/>
        </p:nvSpPr>
        <p:spPr bwMode="auto">
          <a:xfrm>
            <a:off x="4976813" y="1933575"/>
            <a:ext cx="79375" cy="519113"/>
          </a:xfrm>
          <a:custGeom>
            <a:avLst/>
            <a:gdLst>
              <a:gd name="T0" fmla="*/ 0 w 151"/>
              <a:gd name="T1" fmla="*/ 2147483647 h 980"/>
              <a:gd name="T2" fmla="*/ 0 w 151"/>
              <a:gd name="T3" fmla="*/ 2147483647 h 980"/>
              <a:gd name="T4" fmla="*/ 2147483647 w 151"/>
              <a:gd name="T5" fmla="*/ 2147483647 h 980"/>
              <a:gd name="T6" fmla="*/ 2147483647 w 151"/>
              <a:gd name="T7" fmla="*/ 0 h 980"/>
              <a:gd name="T8" fmla="*/ 0 w 151"/>
              <a:gd name="T9" fmla="*/ 2147483647 h 9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"/>
              <a:gd name="T16" fmla="*/ 0 h 980"/>
              <a:gd name="T17" fmla="*/ 151 w 151"/>
              <a:gd name="T18" fmla="*/ 980 h 9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" h="980">
                <a:moveTo>
                  <a:pt x="0" y="160"/>
                </a:moveTo>
                <a:lnTo>
                  <a:pt x="0" y="980"/>
                </a:lnTo>
                <a:lnTo>
                  <a:pt x="151" y="826"/>
                </a:lnTo>
                <a:lnTo>
                  <a:pt x="151" y="0"/>
                </a:lnTo>
                <a:lnTo>
                  <a:pt x="0" y="160"/>
                </a:lnTo>
                <a:close/>
              </a:path>
            </a:pathLst>
          </a:custGeom>
          <a:solidFill>
            <a:srgbClr val="7F7F7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76" name="Freeform 644"/>
          <p:cNvSpPr>
            <a:spLocks/>
          </p:cNvSpPr>
          <p:nvPr/>
        </p:nvSpPr>
        <p:spPr bwMode="auto">
          <a:xfrm>
            <a:off x="4976813" y="1933575"/>
            <a:ext cx="79375" cy="519113"/>
          </a:xfrm>
          <a:custGeom>
            <a:avLst/>
            <a:gdLst>
              <a:gd name="T0" fmla="*/ 0 w 151"/>
              <a:gd name="T1" fmla="*/ 2147483647 h 980"/>
              <a:gd name="T2" fmla="*/ 0 w 151"/>
              <a:gd name="T3" fmla="*/ 2147483647 h 980"/>
              <a:gd name="T4" fmla="*/ 2147483647 w 151"/>
              <a:gd name="T5" fmla="*/ 2147483647 h 980"/>
              <a:gd name="T6" fmla="*/ 2147483647 w 151"/>
              <a:gd name="T7" fmla="*/ 0 h 980"/>
              <a:gd name="T8" fmla="*/ 0 w 151"/>
              <a:gd name="T9" fmla="*/ 2147483647 h 9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"/>
              <a:gd name="T16" fmla="*/ 0 h 980"/>
              <a:gd name="T17" fmla="*/ 151 w 151"/>
              <a:gd name="T18" fmla="*/ 980 h 9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" h="980">
                <a:moveTo>
                  <a:pt x="0" y="160"/>
                </a:moveTo>
                <a:lnTo>
                  <a:pt x="0" y="980"/>
                </a:lnTo>
                <a:lnTo>
                  <a:pt x="151" y="826"/>
                </a:lnTo>
                <a:lnTo>
                  <a:pt x="151" y="0"/>
                </a:lnTo>
                <a:lnTo>
                  <a:pt x="0" y="16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77" name="Freeform 645"/>
          <p:cNvSpPr>
            <a:spLocks/>
          </p:cNvSpPr>
          <p:nvPr/>
        </p:nvSpPr>
        <p:spPr bwMode="auto">
          <a:xfrm>
            <a:off x="5270500" y="2116138"/>
            <a:ext cx="100013" cy="339725"/>
          </a:xfrm>
          <a:custGeom>
            <a:avLst/>
            <a:gdLst>
              <a:gd name="T0" fmla="*/ 0 w 190"/>
              <a:gd name="T1" fmla="*/ 2147483647 h 641"/>
              <a:gd name="T2" fmla="*/ 2147483647 w 190"/>
              <a:gd name="T3" fmla="*/ 2147483647 h 641"/>
              <a:gd name="T4" fmla="*/ 2147483647 w 190"/>
              <a:gd name="T5" fmla="*/ 0 h 641"/>
              <a:gd name="T6" fmla="*/ 0 w 190"/>
              <a:gd name="T7" fmla="*/ 2147483647 h 641"/>
              <a:gd name="T8" fmla="*/ 0 w 190"/>
              <a:gd name="T9" fmla="*/ 2147483647 h 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"/>
              <a:gd name="T16" fmla="*/ 0 h 641"/>
              <a:gd name="T17" fmla="*/ 190 w 190"/>
              <a:gd name="T18" fmla="*/ 641 h 6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" h="641">
                <a:moveTo>
                  <a:pt x="0" y="641"/>
                </a:moveTo>
                <a:lnTo>
                  <a:pt x="190" y="438"/>
                </a:lnTo>
                <a:lnTo>
                  <a:pt x="190" y="0"/>
                </a:lnTo>
                <a:lnTo>
                  <a:pt x="0" y="200"/>
                </a:lnTo>
                <a:lnTo>
                  <a:pt x="0" y="641"/>
                </a:lnTo>
                <a:close/>
              </a:path>
            </a:pathLst>
          </a:custGeom>
          <a:solidFill>
            <a:srgbClr val="A5A5A5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78" name="Freeform 646"/>
          <p:cNvSpPr>
            <a:spLocks/>
          </p:cNvSpPr>
          <p:nvPr/>
        </p:nvSpPr>
        <p:spPr bwMode="auto">
          <a:xfrm>
            <a:off x="5270500" y="2116138"/>
            <a:ext cx="100013" cy="339725"/>
          </a:xfrm>
          <a:custGeom>
            <a:avLst/>
            <a:gdLst>
              <a:gd name="T0" fmla="*/ 0 w 190"/>
              <a:gd name="T1" fmla="*/ 2147483647 h 641"/>
              <a:gd name="T2" fmla="*/ 2147483647 w 190"/>
              <a:gd name="T3" fmla="*/ 2147483647 h 641"/>
              <a:gd name="T4" fmla="*/ 2147483647 w 190"/>
              <a:gd name="T5" fmla="*/ 0 h 641"/>
              <a:gd name="T6" fmla="*/ 0 w 190"/>
              <a:gd name="T7" fmla="*/ 2147483647 h 641"/>
              <a:gd name="T8" fmla="*/ 0 w 190"/>
              <a:gd name="T9" fmla="*/ 2147483647 h 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0"/>
              <a:gd name="T16" fmla="*/ 0 h 641"/>
              <a:gd name="T17" fmla="*/ 190 w 190"/>
              <a:gd name="T18" fmla="*/ 641 h 6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0" h="641">
                <a:moveTo>
                  <a:pt x="0" y="641"/>
                </a:moveTo>
                <a:lnTo>
                  <a:pt x="190" y="438"/>
                </a:lnTo>
                <a:lnTo>
                  <a:pt x="190" y="0"/>
                </a:lnTo>
                <a:lnTo>
                  <a:pt x="0" y="200"/>
                </a:lnTo>
                <a:lnTo>
                  <a:pt x="0" y="641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79" name="Freeform 647"/>
          <p:cNvSpPr>
            <a:spLocks/>
          </p:cNvSpPr>
          <p:nvPr/>
        </p:nvSpPr>
        <p:spPr bwMode="auto">
          <a:xfrm>
            <a:off x="5322888" y="2160588"/>
            <a:ext cx="36512" cy="271462"/>
          </a:xfrm>
          <a:custGeom>
            <a:avLst/>
            <a:gdLst>
              <a:gd name="T0" fmla="*/ 0 w 70"/>
              <a:gd name="T1" fmla="*/ 2147483647 h 513"/>
              <a:gd name="T2" fmla="*/ 2147483647 w 70"/>
              <a:gd name="T3" fmla="*/ 0 h 513"/>
              <a:gd name="T4" fmla="*/ 2147483647 w 70"/>
              <a:gd name="T5" fmla="*/ 2147483647 h 513"/>
              <a:gd name="T6" fmla="*/ 0 w 70"/>
              <a:gd name="T7" fmla="*/ 2147483647 h 513"/>
              <a:gd name="T8" fmla="*/ 0 w 70"/>
              <a:gd name="T9" fmla="*/ 2147483647 h 5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513"/>
              <a:gd name="T17" fmla="*/ 70 w 70"/>
              <a:gd name="T18" fmla="*/ 513 h 5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513">
                <a:moveTo>
                  <a:pt x="0" y="145"/>
                </a:moveTo>
                <a:lnTo>
                  <a:pt x="70" y="0"/>
                </a:lnTo>
                <a:lnTo>
                  <a:pt x="70" y="439"/>
                </a:lnTo>
                <a:lnTo>
                  <a:pt x="0" y="513"/>
                </a:lnTo>
                <a:lnTo>
                  <a:pt x="0" y="145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80" name="Freeform 648"/>
          <p:cNvSpPr>
            <a:spLocks/>
          </p:cNvSpPr>
          <p:nvPr/>
        </p:nvSpPr>
        <p:spPr bwMode="auto">
          <a:xfrm>
            <a:off x="5322888" y="2160588"/>
            <a:ext cx="36512" cy="271462"/>
          </a:xfrm>
          <a:custGeom>
            <a:avLst/>
            <a:gdLst>
              <a:gd name="T0" fmla="*/ 0 w 70"/>
              <a:gd name="T1" fmla="*/ 2147483647 h 513"/>
              <a:gd name="T2" fmla="*/ 2147483647 w 70"/>
              <a:gd name="T3" fmla="*/ 0 h 513"/>
              <a:gd name="T4" fmla="*/ 2147483647 w 70"/>
              <a:gd name="T5" fmla="*/ 2147483647 h 513"/>
              <a:gd name="T6" fmla="*/ 0 w 70"/>
              <a:gd name="T7" fmla="*/ 2147483647 h 513"/>
              <a:gd name="T8" fmla="*/ 0 w 70"/>
              <a:gd name="T9" fmla="*/ 2147483647 h 5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513"/>
              <a:gd name="T17" fmla="*/ 70 w 70"/>
              <a:gd name="T18" fmla="*/ 513 h 5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513">
                <a:moveTo>
                  <a:pt x="0" y="145"/>
                </a:moveTo>
                <a:lnTo>
                  <a:pt x="70" y="0"/>
                </a:lnTo>
                <a:lnTo>
                  <a:pt x="70" y="439"/>
                </a:lnTo>
                <a:lnTo>
                  <a:pt x="0" y="513"/>
                </a:lnTo>
                <a:lnTo>
                  <a:pt x="0" y="145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81" name="Freeform 649"/>
          <p:cNvSpPr>
            <a:spLocks/>
          </p:cNvSpPr>
          <p:nvPr/>
        </p:nvSpPr>
        <p:spPr bwMode="auto">
          <a:xfrm>
            <a:off x="5322888" y="2160588"/>
            <a:ext cx="36512" cy="271462"/>
          </a:xfrm>
          <a:custGeom>
            <a:avLst/>
            <a:gdLst>
              <a:gd name="T0" fmla="*/ 0 w 70"/>
              <a:gd name="T1" fmla="*/ 2147483647 h 513"/>
              <a:gd name="T2" fmla="*/ 2147483647 w 70"/>
              <a:gd name="T3" fmla="*/ 0 h 513"/>
              <a:gd name="T4" fmla="*/ 2147483647 w 70"/>
              <a:gd name="T5" fmla="*/ 2147483647 h 513"/>
              <a:gd name="T6" fmla="*/ 0 w 70"/>
              <a:gd name="T7" fmla="*/ 2147483647 h 513"/>
              <a:gd name="T8" fmla="*/ 0 w 70"/>
              <a:gd name="T9" fmla="*/ 2147483647 h 5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513"/>
              <a:gd name="T17" fmla="*/ 70 w 70"/>
              <a:gd name="T18" fmla="*/ 513 h 5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513">
                <a:moveTo>
                  <a:pt x="0" y="145"/>
                </a:moveTo>
                <a:lnTo>
                  <a:pt x="70" y="0"/>
                </a:lnTo>
                <a:lnTo>
                  <a:pt x="70" y="439"/>
                </a:lnTo>
                <a:lnTo>
                  <a:pt x="0" y="513"/>
                </a:lnTo>
                <a:lnTo>
                  <a:pt x="0" y="145"/>
                </a:lnTo>
                <a:close/>
              </a:path>
            </a:pathLst>
          </a:custGeom>
          <a:solidFill>
            <a:srgbClr val="E5E5E5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82" name="Freeform 650"/>
          <p:cNvSpPr>
            <a:spLocks/>
          </p:cNvSpPr>
          <p:nvPr/>
        </p:nvSpPr>
        <p:spPr bwMode="auto">
          <a:xfrm>
            <a:off x="5322888" y="2160588"/>
            <a:ext cx="36512" cy="271462"/>
          </a:xfrm>
          <a:custGeom>
            <a:avLst/>
            <a:gdLst>
              <a:gd name="T0" fmla="*/ 0 w 70"/>
              <a:gd name="T1" fmla="*/ 2147483647 h 513"/>
              <a:gd name="T2" fmla="*/ 2147483647 w 70"/>
              <a:gd name="T3" fmla="*/ 0 h 513"/>
              <a:gd name="T4" fmla="*/ 2147483647 w 70"/>
              <a:gd name="T5" fmla="*/ 2147483647 h 513"/>
              <a:gd name="T6" fmla="*/ 0 w 70"/>
              <a:gd name="T7" fmla="*/ 2147483647 h 513"/>
              <a:gd name="T8" fmla="*/ 0 w 70"/>
              <a:gd name="T9" fmla="*/ 2147483647 h 5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513"/>
              <a:gd name="T17" fmla="*/ 70 w 70"/>
              <a:gd name="T18" fmla="*/ 513 h 5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513">
                <a:moveTo>
                  <a:pt x="0" y="145"/>
                </a:moveTo>
                <a:lnTo>
                  <a:pt x="70" y="0"/>
                </a:lnTo>
                <a:lnTo>
                  <a:pt x="70" y="439"/>
                </a:lnTo>
                <a:lnTo>
                  <a:pt x="0" y="513"/>
                </a:lnTo>
                <a:lnTo>
                  <a:pt x="0" y="145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83" name="Freeform 651"/>
          <p:cNvSpPr>
            <a:spLocks/>
          </p:cNvSpPr>
          <p:nvPr/>
        </p:nvSpPr>
        <p:spPr bwMode="auto">
          <a:xfrm>
            <a:off x="5322888" y="2160588"/>
            <a:ext cx="36512" cy="271462"/>
          </a:xfrm>
          <a:custGeom>
            <a:avLst/>
            <a:gdLst>
              <a:gd name="T0" fmla="*/ 0 w 70"/>
              <a:gd name="T1" fmla="*/ 2147483647 h 513"/>
              <a:gd name="T2" fmla="*/ 2147483647 w 70"/>
              <a:gd name="T3" fmla="*/ 0 h 513"/>
              <a:gd name="T4" fmla="*/ 2147483647 w 70"/>
              <a:gd name="T5" fmla="*/ 2147483647 h 513"/>
              <a:gd name="T6" fmla="*/ 0 w 70"/>
              <a:gd name="T7" fmla="*/ 2147483647 h 513"/>
              <a:gd name="T8" fmla="*/ 0 w 70"/>
              <a:gd name="T9" fmla="*/ 2147483647 h 5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"/>
              <a:gd name="T16" fmla="*/ 0 h 513"/>
              <a:gd name="T17" fmla="*/ 70 w 70"/>
              <a:gd name="T18" fmla="*/ 513 h 5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" h="513">
                <a:moveTo>
                  <a:pt x="0" y="145"/>
                </a:moveTo>
                <a:lnTo>
                  <a:pt x="70" y="0"/>
                </a:lnTo>
                <a:lnTo>
                  <a:pt x="70" y="439"/>
                </a:lnTo>
                <a:lnTo>
                  <a:pt x="0" y="513"/>
                </a:lnTo>
                <a:lnTo>
                  <a:pt x="0" y="312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84" name="Freeform 652"/>
          <p:cNvSpPr>
            <a:spLocks/>
          </p:cNvSpPr>
          <p:nvPr/>
        </p:nvSpPr>
        <p:spPr bwMode="auto">
          <a:xfrm>
            <a:off x="5294313" y="2198688"/>
            <a:ext cx="28575" cy="233362"/>
          </a:xfrm>
          <a:custGeom>
            <a:avLst/>
            <a:gdLst>
              <a:gd name="T0" fmla="*/ 2147483647 w 52"/>
              <a:gd name="T1" fmla="*/ 2147483647 h 441"/>
              <a:gd name="T2" fmla="*/ 0 w 52"/>
              <a:gd name="T3" fmla="*/ 0 h 441"/>
              <a:gd name="T4" fmla="*/ 0 w 52"/>
              <a:gd name="T5" fmla="*/ 2147483647 h 441"/>
              <a:gd name="T6" fmla="*/ 2147483647 w 52"/>
              <a:gd name="T7" fmla="*/ 2147483647 h 441"/>
              <a:gd name="T8" fmla="*/ 2147483647 w 52"/>
              <a:gd name="T9" fmla="*/ 2147483647 h 4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441"/>
              <a:gd name="T17" fmla="*/ 52 w 52"/>
              <a:gd name="T18" fmla="*/ 441 h 4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441">
                <a:moveTo>
                  <a:pt x="52" y="37"/>
                </a:moveTo>
                <a:lnTo>
                  <a:pt x="0" y="0"/>
                </a:lnTo>
                <a:lnTo>
                  <a:pt x="0" y="441"/>
                </a:lnTo>
                <a:lnTo>
                  <a:pt x="52" y="441"/>
                </a:lnTo>
                <a:lnTo>
                  <a:pt x="52" y="37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85" name="Freeform 653"/>
          <p:cNvSpPr>
            <a:spLocks/>
          </p:cNvSpPr>
          <p:nvPr/>
        </p:nvSpPr>
        <p:spPr bwMode="auto">
          <a:xfrm>
            <a:off x="5294313" y="2198688"/>
            <a:ext cx="28575" cy="233362"/>
          </a:xfrm>
          <a:custGeom>
            <a:avLst/>
            <a:gdLst>
              <a:gd name="T0" fmla="*/ 2147483647 w 52"/>
              <a:gd name="T1" fmla="*/ 2147483647 h 441"/>
              <a:gd name="T2" fmla="*/ 0 w 52"/>
              <a:gd name="T3" fmla="*/ 0 h 441"/>
              <a:gd name="T4" fmla="*/ 0 w 52"/>
              <a:gd name="T5" fmla="*/ 2147483647 h 441"/>
              <a:gd name="T6" fmla="*/ 2147483647 w 52"/>
              <a:gd name="T7" fmla="*/ 2147483647 h 441"/>
              <a:gd name="T8" fmla="*/ 2147483647 w 52"/>
              <a:gd name="T9" fmla="*/ 2147483647 h 4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441"/>
              <a:gd name="T17" fmla="*/ 52 w 52"/>
              <a:gd name="T18" fmla="*/ 441 h 4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441">
                <a:moveTo>
                  <a:pt x="52" y="37"/>
                </a:moveTo>
                <a:lnTo>
                  <a:pt x="0" y="0"/>
                </a:lnTo>
                <a:lnTo>
                  <a:pt x="0" y="441"/>
                </a:lnTo>
                <a:lnTo>
                  <a:pt x="52" y="441"/>
                </a:lnTo>
                <a:lnTo>
                  <a:pt x="52" y="37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86" name="Freeform 654"/>
          <p:cNvSpPr>
            <a:spLocks/>
          </p:cNvSpPr>
          <p:nvPr/>
        </p:nvSpPr>
        <p:spPr bwMode="auto">
          <a:xfrm>
            <a:off x="5294313" y="2198688"/>
            <a:ext cx="28575" cy="233362"/>
          </a:xfrm>
          <a:custGeom>
            <a:avLst/>
            <a:gdLst>
              <a:gd name="T0" fmla="*/ 2147483647 w 52"/>
              <a:gd name="T1" fmla="*/ 2147483647 h 441"/>
              <a:gd name="T2" fmla="*/ 0 w 52"/>
              <a:gd name="T3" fmla="*/ 0 h 441"/>
              <a:gd name="T4" fmla="*/ 0 w 52"/>
              <a:gd name="T5" fmla="*/ 2147483647 h 441"/>
              <a:gd name="T6" fmla="*/ 2147483647 w 52"/>
              <a:gd name="T7" fmla="*/ 2147483647 h 441"/>
              <a:gd name="T8" fmla="*/ 2147483647 w 52"/>
              <a:gd name="T9" fmla="*/ 2147483647 h 4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441"/>
              <a:gd name="T17" fmla="*/ 52 w 52"/>
              <a:gd name="T18" fmla="*/ 441 h 4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441">
                <a:moveTo>
                  <a:pt x="52" y="37"/>
                </a:moveTo>
                <a:lnTo>
                  <a:pt x="0" y="0"/>
                </a:lnTo>
                <a:lnTo>
                  <a:pt x="0" y="441"/>
                </a:lnTo>
                <a:lnTo>
                  <a:pt x="52" y="441"/>
                </a:lnTo>
                <a:lnTo>
                  <a:pt x="52" y="37"/>
                </a:lnTo>
                <a:close/>
              </a:path>
            </a:pathLst>
          </a:custGeom>
          <a:solidFill>
            <a:srgbClr val="E5E5E5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87" name="Freeform 655"/>
          <p:cNvSpPr>
            <a:spLocks/>
          </p:cNvSpPr>
          <p:nvPr/>
        </p:nvSpPr>
        <p:spPr bwMode="auto">
          <a:xfrm>
            <a:off x="5294313" y="2198688"/>
            <a:ext cx="28575" cy="233362"/>
          </a:xfrm>
          <a:custGeom>
            <a:avLst/>
            <a:gdLst>
              <a:gd name="T0" fmla="*/ 2147483647 w 52"/>
              <a:gd name="T1" fmla="*/ 2147483647 h 441"/>
              <a:gd name="T2" fmla="*/ 0 w 52"/>
              <a:gd name="T3" fmla="*/ 0 h 441"/>
              <a:gd name="T4" fmla="*/ 0 w 52"/>
              <a:gd name="T5" fmla="*/ 2147483647 h 441"/>
              <a:gd name="T6" fmla="*/ 2147483647 w 52"/>
              <a:gd name="T7" fmla="*/ 2147483647 h 441"/>
              <a:gd name="T8" fmla="*/ 2147483647 w 52"/>
              <a:gd name="T9" fmla="*/ 2147483647 h 4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441"/>
              <a:gd name="T17" fmla="*/ 52 w 52"/>
              <a:gd name="T18" fmla="*/ 441 h 4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441">
                <a:moveTo>
                  <a:pt x="52" y="37"/>
                </a:moveTo>
                <a:lnTo>
                  <a:pt x="0" y="0"/>
                </a:lnTo>
                <a:lnTo>
                  <a:pt x="0" y="441"/>
                </a:lnTo>
                <a:lnTo>
                  <a:pt x="52" y="441"/>
                </a:lnTo>
                <a:lnTo>
                  <a:pt x="52" y="37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88" name="Freeform 656"/>
          <p:cNvSpPr>
            <a:spLocks/>
          </p:cNvSpPr>
          <p:nvPr/>
        </p:nvSpPr>
        <p:spPr bwMode="auto">
          <a:xfrm>
            <a:off x="4976813" y="1905000"/>
            <a:ext cx="468312" cy="366713"/>
          </a:xfrm>
          <a:custGeom>
            <a:avLst/>
            <a:gdLst>
              <a:gd name="T0" fmla="*/ 0 w 887"/>
              <a:gd name="T1" fmla="*/ 2147483647 h 693"/>
              <a:gd name="T2" fmla="*/ 2147483647 w 887"/>
              <a:gd name="T3" fmla="*/ 2147483647 h 693"/>
              <a:gd name="T4" fmla="*/ 2147483647 w 887"/>
              <a:gd name="T5" fmla="*/ 2147483647 h 693"/>
              <a:gd name="T6" fmla="*/ 2147483647 w 887"/>
              <a:gd name="T7" fmla="*/ 0 h 693"/>
              <a:gd name="T8" fmla="*/ 0 w 887"/>
              <a:gd name="T9" fmla="*/ 2147483647 h 6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7"/>
              <a:gd name="T16" fmla="*/ 0 h 693"/>
              <a:gd name="T17" fmla="*/ 887 w 887"/>
              <a:gd name="T18" fmla="*/ 693 h 6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7" h="693">
                <a:moveTo>
                  <a:pt x="0" y="213"/>
                </a:moveTo>
                <a:lnTo>
                  <a:pt x="675" y="693"/>
                </a:lnTo>
                <a:lnTo>
                  <a:pt x="887" y="474"/>
                </a:lnTo>
                <a:lnTo>
                  <a:pt x="195" y="0"/>
                </a:lnTo>
                <a:lnTo>
                  <a:pt x="0" y="213"/>
                </a:lnTo>
                <a:close/>
              </a:path>
            </a:pathLst>
          </a:custGeom>
          <a:solidFill>
            <a:srgbClr val="D8D8D8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89" name="Freeform 657"/>
          <p:cNvSpPr>
            <a:spLocks/>
          </p:cNvSpPr>
          <p:nvPr/>
        </p:nvSpPr>
        <p:spPr bwMode="auto">
          <a:xfrm>
            <a:off x="4976813" y="1905000"/>
            <a:ext cx="468312" cy="366713"/>
          </a:xfrm>
          <a:custGeom>
            <a:avLst/>
            <a:gdLst>
              <a:gd name="T0" fmla="*/ 0 w 887"/>
              <a:gd name="T1" fmla="*/ 2147483647 h 693"/>
              <a:gd name="T2" fmla="*/ 2147483647 w 887"/>
              <a:gd name="T3" fmla="*/ 2147483647 h 693"/>
              <a:gd name="T4" fmla="*/ 2147483647 w 887"/>
              <a:gd name="T5" fmla="*/ 2147483647 h 693"/>
              <a:gd name="T6" fmla="*/ 2147483647 w 887"/>
              <a:gd name="T7" fmla="*/ 0 h 693"/>
              <a:gd name="T8" fmla="*/ 0 w 887"/>
              <a:gd name="T9" fmla="*/ 2147483647 h 6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7"/>
              <a:gd name="T16" fmla="*/ 0 h 693"/>
              <a:gd name="T17" fmla="*/ 887 w 887"/>
              <a:gd name="T18" fmla="*/ 693 h 6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7" h="693">
                <a:moveTo>
                  <a:pt x="0" y="213"/>
                </a:moveTo>
                <a:lnTo>
                  <a:pt x="675" y="693"/>
                </a:lnTo>
                <a:lnTo>
                  <a:pt x="887" y="474"/>
                </a:lnTo>
                <a:lnTo>
                  <a:pt x="195" y="0"/>
                </a:lnTo>
                <a:lnTo>
                  <a:pt x="0" y="213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0" name="Freeform 658"/>
          <p:cNvSpPr>
            <a:spLocks/>
          </p:cNvSpPr>
          <p:nvPr/>
        </p:nvSpPr>
        <p:spPr bwMode="auto">
          <a:xfrm>
            <a:off x="5332413" y="2082800"/>
            <a:ext cx="17462" cy="125413"/>
          </a:xfrm>
          <a:custGeom>
            <a:avLst/>
            <a:gdLst>
              <a:gd name="T0" fmla="*/ 0 w 34"/>
              <a:gd name="T1" fmla="*/ 2147483647 h 238"/>
              <a:gd name="T2" fmla="*/ 2147483647 w 34"/>
              <a:gd name="T3" fmla="*/ 0 h 238"/>
              <a:gd name="T4" fmla="*/ 2147483647 w 34"/>
              <a:gd name="T5" fmla="*/ 2147483647 h 238"/>
              <a:gd name="T6" fmla="*/ 0 w 34"/>
              <a:gd name="T7" fmla="*/ 2147483647 h 238"/>
              <a:gd name="T8" fmla="*/ 0 w 34"/>
              <a:gd name="T9" fmla="*/ 2147483647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238"/>
              <a:gd name="T17" fmla="*/ 34 w 34"/>
              <a:gd name="T18" fmla="*/ 238 h 2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238">
                <a:moveTo>
                  <a:pt x="0" y="36"/>
                </a:moveTo>
                <a:lnTo>
                  <a:pt x="34" y="0"/>
                </a:lnTo>
                <a:lnTo>
                  <a:pt x="34" y="201"/>
                </a:lnTo>
                <a:lnTo>
                  <a:pt x="0" y="238"/>
                </a:lnTo>
                <a:lnTo>
                  <a:pt x="0" y="36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91" name="Freeform 659"/>
          <p:cNvSpPr>
            <a:spLocks/>
          </p:cNvSpPr>
          <p:nvPr/>
        </p:nvSpPr>
        <p:spPr bwMode="auto">
          <a:xfrm>
            <a:off x="5332413" y="2082800"/>
            <a:ext cx="17462" cy="125413"/>
          </a:xfrm>
          <a:custGeom>
            <a:avLst/>
            <a:gdLst>
              <a:gd name="T0" fmla="*/ 0 w 34"/>
              <a:gd name="T1" fmla="*/ 2147483647 h 238"/>
              <a:gd name="T2" fmla="*/ 2147483647 w 34"/>
              <a:gd name="T3" fmla="*/ 0 h 238"/>
              <a:gd name="T4" fmla="*/ 2147483647 w 34"/>
              <a:gd name="T5" fmla="*/ 2147483647 h 238"/>
              <a:gd name="T6" fmla="*/ 0 w 34"/>
              <a:gd name="T7" fmla="*/ 2147483647 h 238"/>
              <a:gd name="T8" fmla="*/ 0 w 34"/>
              <a:gd name="T9" fmla="*/ 2147483647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238"/>
              <a:gd name="T17" fmla="*/ 34 w 34"/>
              <a:gd name="T18" fmla="*/ 238 h 2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238">
                <a:moveTo>
                  <a:pt x="0" y="36"/>
                </a:moveTo>
                <a:lnTo>
                  <a:pt x="34" y="0"/>
                </a:lnTo>
                <a:lnTo>
                  <a:pt x="34" y="201"/>
                </a:lnTo>
                <a:lnTo>
                  <a:pt x="0" y="238"/>
                </a:lnTo>
                <a:lnTo>
                  <a:pt x="0" y="3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2" name="Freeform 660"/>
          <p:cNvSpPr>
            <a:spLocks/>
          </p:cNvSpPr>
          <p:nvPr/>
        </p:nvSpPr>
        <p:spPr bwMode="auto">
          <a:xfrm>
            <a:off x="5332413" y="2082800"/>
            <a:ext cx="17462" cy="125413"/>
          </a:xfrm>
          <a:custGeom>
            <a:avLst/>
            <a:gdLst>
              <a:gd name="T0" fmla="*/ 0 w 34"/>
              <a:gd name="T1" fmla="*/ 2147483647 h 238"/>
              <a:gd name="T2" fmla="*/ 2147483647 w 34"/>
              <a:gd name="T3" fmla="*/ 0 h 238"/>
              <a:gd name="T4" fmla="*/ 2147483647 w 34"/>
              <a:gd name="T5" fmla="*/ 2147483647 h 238"/>
              <a:gd name="T6" fmla="*/ 0 w 34"/>
              <a:gd name="T7" fmla="*/ 2147483647 h 238"/>
              <a:gd name="T8" fmla="*/ 0 w 34"/>
              <a:gd name="T9" fmla="*/ 2147483647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238"/>
              <a:gd name="T17" fmla="*/ 34 w 34"/>
              <a:gd name="T18" fmla="*/ 238 h 2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238">
                <a:moveTo>
                  <a:pt x="0" y="36"/>
                </a:moveTo>
                <a:lnTo>
                  <a:pt x="34" y="0"/>
                </a:lnTo>
                <a:lnTo>
                  <a:pt x="34" y="201"/>
                </a:lnTo>
                <a:lnTo>
                  <a:pt x="0" y="238"/>
                </a:lnTo>
                <a:lnTo>
                  <a:pt x="0" y="36"/>
                </a:lnTo>
                <a:close/>
              </a:path>
            </a:pathLst>
          </a:custGeom>
          <a:solidFill>
            <a:srgbClr val="E5E5E5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93" name="Freeform 661"/>
          <p:cNvSpPr>
            <a:spLocks/>
          </p:cNvSpPr>
          <p:nvPr/>
        </p:nvSpPr>
        <p:spPr bwMode="auto">
          <a:xfrm>
            <a:off x="5332413" y="2082800"/>
            <a:ext cx="17462" cy="125413"/>
          </a:xfrm>
          <a:custGeom>
            <a:avLst/>
            <a:gdLst>
              <a:gd name="T0" fmla="*/ 0 w 34"/>
              <a:gd name="T1" fmla="*/ 2147483647 h 238"/>
              <a:gd name="T2" fmla="*/ 2147483647 w 34"/>
              <a:gd name="T3" fmla="*/ 0 h 238"/>
              <a:gd name="T4" fmla="*/ 2147483647 w 34"/>
              <a:gd name="T5" fmla="*/ 2147483647 h 238"/>
              <a:gd name="T6" fmla="*/ 0 w 34"/>
              <a:gd name="T7" fmla="*/ 2147483647 h 238"/>
              <a:gd name="T8" fmla="*/ 0 w 34"/>
              <a:gd name="T9" fmla="*/ 2147483647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"/>
              <a:gd name="T16" fmla="*/ 0 h 238"/>
              <a:gd name="T17" fmla="*/ 34 w 34"/>
              <a:gd name="T18" fmla="*/ 238 h 2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" h="238">
                <a:moveTo>
                  <a:pt x="0" y="36"/>
                </a:moveTo>
                <a:lnTo>
                  <a:pt x="34" y="0"/>
                </a:lnTo>
                <a:lnTo>
                  <a:pt x="34" y="201"/>
                </a:lnTo>
                <a:lnTo>
                  <a:pt x="0" y="238"/>
                </a:lnTo>
                <a:lnTo>
                  <a:pt x="0" y="3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4" name="Freeform 662"/>
          <p:cNvSpPr>
            <a:spLocks/>
          </p:cNvSpPr>
          <p:nvPr/>
        </p:nvSpPr>
        <p:spPr bwMode="auto">
          <a:xfrm>
            <a:off x="5305425" y="2101850"/>
            <a:ext cx="26988" cy="106363"/>
          </a:xfrm>
          <a:custGeom>
            <a:avLst/>
            <a:gdLst>
              <a:gd name="T0" fmla="*/ 2147483647 w 51"/>
              <a:gd name="T1" fmla="*/ 0 h 202"/>
              <a:gd name="T2" fmla="*/ 0 w 51"/>
              <a:gd name="T3" fmla="*/ 0 h 202"/>
              <a:gd name="T4" fmla="*/ 0 w 51"/>
              <a:gd name="T5" fmla="*/ 2147483647 h 202"/>
              <a:gd name="T6" fmla="*/ 2147483647 w 51"/>
              <a:gd name="T7" fmla="*/ 2147483647 h 202"/>
              <a:gd name="T8" fmla="*/ 2147483647 w 51"/>
              <a:gd name="T9" fmla="*/ 0 h 2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202"/>
              <a:gd name="T17" fmla="*/ 51 w 51"/>
              <a:gd name="T18" fmla="*/ 202 h 2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202">
                <a:moveTo>
                  <a:pt x="51" y="0"/>
                </a:moveTo>
                <a:lnTo>
                  <a:pt x="0" y="0"/>
                </a:lnTo>
                <a:lnTo>
                  <a:pt x="0" y="165"/>
                </a:lnTo>
                <a:lnTo>
                  <a:pt x="51" y="202"/>
                </a:lnTo>
                <a:lnTo>
                  <a:pt x="51" y="0"/>
                </a:lnTo>
                <a:close/>
              </a:path>
            </a:pathLst>
          </a:custGeom>
          <a:solidFill>
            <a:srgbClr val="FF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95" name="Freeform 663"/>
          <p:cNvSpPr>
            <a:spLocks/>
          </p:cNvSpPr>
          <p:nvPr/>
        </p:nvSpPr>
        <p:spPr bwMode="auto">
          <a:xfrm>
            <a:off x="5305425" y="2101850"/>
            <a:ext cx="26988" cy="106363"/>
          </a:xfrm>
          <a:custGeom>
            <a:avLst/>
            <a:gdLst>
              <a:gd name="T0" fmla="*/ 2147483647 w 51"/>
              <a:gd name="T1" fmla="*/ 0 h 202"/>
              <a:gd name="T2" fmla="*/ 0 w 51"/>
              <a:gd name="T3" fmla="*/ 0 h 202"/>
              <a:gd name="T4" fmla="*/ 0 w 51"/>
              <a:gd name="T5" fmla="*/ 2147483647 h 202"/>
              <a:gd name="T6" fmla="*/ 2147483647 w 51"/>
              <a:gd name="T7" fmla="*/ 2147483647 h 202"/>
              <a:gd name="T8" fmla="*/ 2147483647 w 51"/>
              <a:gd name="T9" fmla="*/ 0 h 2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202"/>
              <a:gd name="T17" fmla="*/ 51 w 51"/>
              <a:gd name="T18" fmla="*/ 202 h 2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202">
                <a:moveTo>
                  <a:pt x="51" y="0"/>
                </a:moveTo>
                <a:lnTo>
                  <a:pt x="0" y="0"/>
                </a:lnTo>
                <a:lnTo>
                  <a:pt x="0" y="165"/>
                </a:lnTo>
                <a:lnTo>
                  <a:pt x="51" y="202"/>
                </a:lnTo>
                <a:lnTo>
                  <a:pt x="51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6" name="Freeform 664"/>
          <p:cNvSpPr>
            <a:spLocks/>
          </p:cNvSpPr>
          <p:nvPr/>
        </p:nvSpPr>
        <p:spPr bwMode="auto">
          <a:xfrm>
            <a:off x="5305425" y="2101850"/>
            <a:ext cx="26988" cy="106363"/>
          </a:xfrm>
          <a:custGeom>
            <a:avLst/>
            <a:gdLst>
              <a:gd name="T0" fmla="*/ 2147483647 w 51"/>
              <a:gd name="T1" fmla="*/ 0 h 202"/>
              <a:gd name="T2" fmla="*/ 0 w 51"/>
              <a:gd name="T3" fmla="*/ 0 h 202"/>
              <a:gd name="T4" fmla="*/ 0 w 51"/>
              <a:gd name="T5" fmla="*/ 2147483647 h 202"/>
              <a:gd name="T6" fmla="*/ 2147483647 w 51"/>
              <a:gd name="T7" fmla="*/ 2147483647 h 202"/>
              <a:gd name="T8" fmla="*/ 2147483647 w 51"/>
              <a:gd name="T9" fmla="*/ 0 h 2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202"/>
              <a:gd name="T17" fmla="*/ 51 w 51"/>
              <a:gd name="T18" fmla="*/ 202 h 2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202">
                <a:moveTo>
                  <a:pt x="51" y="0"/>
                </a:moveTo>
                <a:lnTo>
                  <a:pt x="0" y="0"/>
                </a:lnTo>
                <a:lnTo>
                  <a:pt x="0" y="165"/>
                </a:lnTo>
                <a:lnTo>
                  <a:pt x="51" y="202"/>
                </a:lnTo>
                <a:lnTo>
                  <a:pt x="51" y="0"/>
                </a:lnTo>
                <a:close/>
              </a:path>
            </a:pathLst>
          </a:custGeom>
          <a:solidFill>
            <a:srgbClr val="E5E5E5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97" name="Freeform 665"/>
          <p:cNvSpPr>
            <a:spLocks/>
          </p:cNvSpPr>
          <p:nvPr/>
        </p:nvSpPr>
        <p:spPr bwMode="auto">
          <a:xfrm>
            <a:off x="5305425" y="2101850"/>
            <a:ext cx="26988" cy="106363"/>
          </a:xfrm>
          <a:custGeom>
            <a:avLst/>
            <a:gdLst>
              <a:gd name="T0" fmla="*/ 2147483647 w 51"/>
              <a:gd name="T1" fmla="*/ 0 h 202"/>
              <a:gd name="T2" fmla="*/ 0 w 51"/>
              <a:gd name="T3" fmla="*/ 0 h 202"/>
              <a:gd name="T4" fmla="*/ 0 w 51"/>
              <a:gd name="T5" fmla="*/ 2147483647 h 202"/>
              <a:gd name="T6" fmla="*/ 2147483647 w 51"/>
              <a:gd name="T7" fmla="*/ 2147483647 h 202"/>
              <a:gd name="T8" fmla="*/ 2147483647 w 51"/>
              <a:gd name="T9" fmla="*/ 0 h 2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202"/>
              <a:gd name="T17" fmla="*/ 51 w 51"/>
              <a:gd name="T18" fmla="*/ 202 h 2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202">
                <a:moveTo>
                  <a:pt x="51" y="0"/>
                </a:moveTo>
                <a:lnTo>
                  <a:pt x="0" y="0"/>
                </a:lnTo>
                <a:lnTo>
                  <a:pt x="0" y="165"/>
                </a:lnTo>
                <a:lnTo>
                  <a:pt x="51" y="202"/>
                </a:lnTo>
                <a:lnTo>
                  <a:pt x="51" y="0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98" name="Freeform 666"/>
          <p:cNvSpPr>
            <a:spLocks/>
          </p:cNvSpPr>
          <p:nvPr/>
        </p:nvSpPr>
        <p:spPr bwMode="auto">
          <a:xfrm>
            <a:off x="5305425" y="2082800"/>
            <a:ext cx="44450" cy="19050"/>
          </a:xfrm>
          <a:custGeom>
            <a:avLst/>
            <a:gdLst>
              <a:gd name="T0" fmla="*/ 0 w 85"/>
              <a:gd name="T1" fmla="*/ 2147483647 h 36"/>
              <a:gd name="T2" fmla="*/ 2147483647 w 85"/>
              <a:gd name="T3" fmla="*/ 2147483647 h 36"/>
              <a:gd name="T4" fmla="*/ 2147483647 w 85"/>
              <a:gd name="T5" fmla="*/ 0 h 36"/>
              <a:gd name="T6" fmla="*/ 2147483647 w 85"/>
              <a:gd name="T7" fmla="*/ 0 h 36"/>
              <a:gd name="T8" fmla="*/ 0 w 85"/>
              <a:gd name="T9" fmla="*/ 214748364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6"/>
              <a:gd name="T17" fmla="*/ 85 w 85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6">
                <a:moveTo>
                  <a:pt x="0" y="36"/>
                </a:moveTo>
                <a:lnTo>
                  <a:pt x="51" y="36"/>
                </a:lnTo>
                <a:lnTo>
                  <a:pt x="85" y="0"/>
                </a:lnTo>
                <a:lnTo>
                  <a:pt x="33" y="0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899" name="Freeform 667"/>
          <p:cNvSpPr>
            <a:spLocks/>
          </p:cNvSpPr>
          <p:nvPr/>
        </p:nvSpPr>
        <p:spPr bwMode="auto">
          <a:xfrm>
            <a:off x="5305425" y="2082800"/>
            <a:ext cx="44450" cy="19050"/>
          </a:xfrm>
          <a:custGeom>
            <a:avLst/>
            <a:gdLst>
              <a:gd name="T0" fmla="*/ 0 w 85"/>
              <a:gd name="T1" fmla="*/ 2147483647 h 36"/>
              <a:gd name="T2" fmla="*/ 2147483647 w 85"/>
              <a:gd name="T3" fmla="*/ 2147483647 h 36"/>
              <a:gd name="T4" fmla="*/ 2147483647 w 85"/>
              <a:gd name="T5" fmla="*/ 0 h 36"/>
              <a:gd name="T6" fmla="*/ 2147483647 w 85"/>
              <a:gd name="T7" fmla="*/ 0 h 36"/>
              <a:gd name="T8" fmla="*/ 0 w 85"/>
              <a:gd name="T9" fmla="*/ 214748364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6"/>
              <a:gd name="T17" fmla="*/ 85 w 85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6">
                <a:moveTo>
                  <a:pt x="0" y="36"/>
                </a:moveTo>
                <a:lnTo>
                  <a:pt x="51" y="36"/>
                </a:lnTo>
                <a:lnTo>
                  <a:pt x="85" y="0"/>
                </a:lnTo>
                <a:lnTo>
                  <a:pt x="33" y="0"/>
                </a:lnTo>
                <a:lnTo>
                  <a:pt x="0" y="3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00" name="Freeform 668"/>
          <p:cNvSpPr>
            <a:spLocks/>
          </p:cNvSpPr>
          <p:nvPr/>
        </p:nvSpPr>
        <p:spPr bwMode="auto">
          <a:xfrm>
            <a:off x="5305425" y="2082800"/>
            <a:ext cx="44450" cy="19050"/>
          </a:xfrm>
          <a:custGeom>
            <a:avLst/>
            <a:gdLst>
              <a:gd name="T0" fmla="*/ 0 w 85"/>
              <a:gd name="T1" fmla="*/ 2147483647 h 36"/>
              <a:gd name="T2" fmla="*/ 2147483647 w 85"/>
              <a:gd name="T3" fmla="*/ 2147483647 h 36"/>
              <a:gd name="T4" fmla="*/ 2147483647 w 85"/>
              <a:gd name="T5" fmla="*/ 0 h 36"/>
              <a:gd name="T6" fmla="*/ 2147483647 w 85"/>
              <a:gd name="T7" fmla="*/ 0 h 36"/>
              <a:gd name="T8" fmla="*/ 0 w 85"/>
              <a:gd name="T9" fmla="*/ 214748364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6"/>
              <a:gd name="T17" fmla="*/ 85 w 85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6">
                <a:moveTo>
                  <a:pt x="0" y="36"/>
                </a:moveTo>
                <a:lnTo>
                  <a:pt x="51" y="36"/>
                </a:lnTo>
                <a:lnTo>
                  <a:pt x="85" y="0"/>
                </a:lnTo>
                <a:lnTo>
                  <a:pt x="33" y="0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01" name="Freeform 669"/>
          <p:cNvSpPr>
            <a:spLocks/>
          </p:cNvSpPr>
          <p:nvPr/>
        </p:nvSpPr>
        <p:spPr bwMode="auto">
          <a:xfrm>
            <a:off x="5305425" y="2082800"/>
            <a:ext cx="44450" cy="19050"/>
          </a:xfrm>
          <a:custGeom>
            <a:avLst/>
            <a:gdLst>
              <a:gd name="T0" fmla="*/ 0 w 85"/>
              <a:gd name="T1" fmla="*/ 2147483647 h 36"/>
              <a:gd name="T2" fmla="*/ 2147483647 w 85"/>
              <a:gd name="T3" fmla="*/ 2147483647 h 36"/>
              <a:gd name="T4" fmla="*/ 2147483647 w 85"/>
              <a:gd name="T5" fmla="*/ 0 h 36"/>
              <a:gd name="T6" fmla="*/ 2147483647 w 85"/>
              <a:gd name="T7" fmla="*/ 0 h 36"/>
              <a:gd name="T8" fmla="*/ 0 w 85"/>
              <a:gd name="T9" fmla="*/ 2147483647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5"/>
              <a:gd name="T16" fmla="*/ 0 h 36"/>
              <a:gd name="T17" fmla="*/ 85 w 85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5" h="36">
                <a:moveTo>
                  <a:pt x="0" y="36"/>
                </a:moveTo>
                <a:lnTo>
                  <a:pt x="51" y="36"/>
                </a:lnTo>
                <a:lnTo>
                  <a:pt x="85" y="0"/>
                </a:lnTo>
                <a:lnTo>
                  <a:pt x="33" y="0"/>
                </a:lnTo>
                <a:lnTo>
                  <a:pt x="0" y="36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02" name="Freeform 670"/>
          <p:cNvSpPr>
            <a:spLocks/>
          </p:cNvSpPr>
          <p:nvPr/>
        </p:nvSpPr>
        <p:spPr bwMode="auto">
          <a:xfrm>
            <a:off x="4652963" y="1905000"/>
            <a:ext cx="427037" cy="366713"/>
          </a:xfrm>
          <a:custGeom>
            <a:avLst/>
            <a:gdLst>
              <a:gd name="T0" fmla="*/ 0 w 807"/>
              <a:gd name="T1" fmla="*/ 2147483647 h 693"/>
              <a:gd name="T2" fmla="*/ 2147483647 w 807"/>
              <a:gd name="T3" fmla="*/ 2147483647 h 693"/>
              <a:gd name="T4" fmla="*/ 2147483647 w 807"/>
              <a:gd name="T5" fmla="*/ 0 h 693"/>
              <a:gd name="T6" fmla="*/ 2147483647 w 807"/>
              <a:gd name="T7" fmla="*/ 2147483647 h 693"/>
              <a:gd name="T8" fmla="*/ 0 w 807"/>
              <a:gd name="T9" fmla="*/ 2147483647 h 6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7"/>
              <a:gd name="T16" fmla="*/ 0 h 693"/>
              <a:gd name="T17" fmla="*/ 807 w 807"/>
              <a:gd name="T18" fmla="*/ 693 h 6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7" h="693">
                <a:moveTo>
                  <a:pt x="0" y="693"/>
                </a:moveTo>
                <a:lnTo>
                  <a:pt x="185" y="502"/>
                </a:lnTo>
                <a:lnTo>
                  <a:pt x="807" y="0"/>
                </a:lnTo>
                <a:lnTo>
                  <a:pt x="604" y="219"/>
                </a:lnTo>
                <a:lnTo>
                  <a:pt x="0" y="69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03" name="Freeform 671"/>
          <p:cNvSpPr>
            <a:spLocks/>
          </p:cNvSpPr>
          <p:nvPr/>
        </p:nvSpPr>
        <p:spPr bwMode="auto">
          <a:xfrm>
            <a:off x="4652963" y="1905000"/>
            <a:ext cx="427037" cy="366713"/>
          </a:xfrm>
          <a:custGeom>
            <a:avLst/>
            <a:gdLst>
              <a:gd name="T0" fmla="*/ 0 w 807"/>
              <a:gd name="T1" fmla="*/ 2147483647 h 693"/>
              <a:gd name="T2" fmla="*/ 2147483647 w 807"/>
              <a:gd name="T3" fmla="*/ 2147483647 h 693"/>
              <a:gd name="T4" fmla="*/ 2147483647 w 807"/>
              <a:gd name="T5" fmla="*/ 0 h 693"/>
              <a:gd name="T6" fmla="*/ 2147483647 w 807"/>
              <a:gd name="T7" fmla="*/ 2147483647 h 693"/>
              <a:gd name="T8" fmla="*/ 0 w 807"/>
              <a:gd name="T9" fmla="*/ 2147483647 h 6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7"/>
              <a:gd name="T16" fmla="*/ 0 h 693"/>
              <a:gd name="T17" fmla="*/ 807 w 807"/>
              <a:gd name="T18" fmla="*/ 693 h 6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7" h="693">
                <a:moveTo>
                  <a:pt x="0" y="693"/>
                </a:moveTo>
                <a:lnTo>
                  <a:pt x="185" y="502"/>
                </a:lnTo>
                <a:lnTo>
                  <a:pt x="807" y="0"/>
                </a:lnTo>
                <a:lnTo>
                  <a:pt x="604" y="219"/>
                </a:lnTo>
                <a:lnTo>
                  <a:pt x="0" y="693"/>
                </a:lnTo>
              </a:path>
            </a:pathLst>
          </a:custGeom>
          <a:noFill/>
          <a:ln w="15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04" name="Rectangle 672"/>
          <p:cNvSpPr>
            <a:spLocks noChangeArrowheads="1"/>
          </p:cNvSpPr>
          <p:nvPr/>
        </p:nvSpPr>
        <p:spPr bwMode="auto">
          <a:xfrm>
            <a:off x="5486400" y="2085975"/>
            <a:ext cx="4238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1500">
                <a:solidFill>
                  <a:srgbClr val="FF0000"/>
                </a:solidFill>
                <a:latin typeface="Calibri" pitchFamily="34" charset="0"/>
                <a:ea typeface="標楷體" pitchFamily="65" charset="-120"/>
              </a:rPr>
              <a:t>BOH</a:t>
            </a:r>
            <a:endParaRPr kumimoji="0" lang="en-US" altLang="zh-TW" sz="2400">
              <a:latin typeface="Calibri" pitchFamily="34" charset="0"/>
            </a:endParaRPr>
          </a:p>
        </p:txBody>
      </p:sp>
      <p:sp>
        <p:nvSpPr>
          <p:cNvPr id="18905" name="Freeform 673"/>
          <p:cNvSpPr>
            <a:spLocks/>
          </p:cNvSpPr>
          <p:nvPr/>
        </p:nvSpPr>
        <p:spPr bwMode="auto">
          <a:xfrm>
            <a:off x="1900238" y="2514600"/>
            <a:ext cx="123825" cy="119063"/>
          </a:xfrm>
          <a:custGeom>
            <a:avLst/>
            <a:gdLst>
              <a:gd name="T0" fmla="*/ 0 w 233"/>
              <a:gd name="T1" fmla="*/ 0 h 224"/>
              <a:gd name="T2" fmla="*/ 2147483647 w 233"/>
              <a:gd name="T3" fmla="*/ 2147483647 h 224"/>
              <a:gd name="T4" fmla="*/ 2147483647 w 233"/>
              <a:gd name="T5" fmla="*/ 2147483647 h 224"/>
              <a:gd name="T6" fmla="*/ 2147483647 w 233"/>
              <a:gd name="T7" fmla="*/ 2147483647 h 224"/>
              <a:gd name="T8" fmla="*/ 2147483647 w 233"/>
              <a:gd name="T9" fmla="*/ 2147483647 h 224"/>
              <a:gd name="T10" fmla="*/ 2147483647 w 233"/>
              <a:gd name="T11" fmla="*/ 2147483647 h 224"/>
              <a:gd name="T12" fmla="*/ 2147483647 w 233"/>
              <a:gd name="T13" fmla="*/ 2147483647 h 224"/>
              <a:gd name="T14" fmla="*/ 2147483647 w 233"/>
              <a:gd name="T15" fmla="*/ 2147483647 h 224"/>
              <a:gd name="T16" fmla="*/ 2147483647 w 233"/>
              <a:gd name="T17" fmla="*/ 2147483647 h 224"/>
              <a:gd name="T18" fmla="*/ 2147483647 w 233"/>
              <a:gd name="T19" fmla="*/ 2147483647 h 224"/>
              <a:gd name="T20" fmla="*/ 2147483647 w 233"/>
              <a:gd name="T21" fmla="*/ 2147483647 h 224"/>
              <a:gd name="T22" fmla="*/ 2147483647 w 233"/>
              <a:gd name="T23" fmla="*/ 2147483647 h 224"/>
              <a:gd name="T24" fmla="*/ 2147483647 w 233"/>
              <a:gd name="T25" fmla="*/ 2147483647 h 224"/>
              <a:gd name="T26" fmla="*/ 2147483647 w 233"/>
              <a:gd name="T27" fmla="*/ 2147483647 h 224"/>
              <a:gd name="T28" fmla="*/ 2147483647 w 233"/>
              <a:gd name="T29" fmla="*/ 2147483647 h 224"/>
              <a:gd name="T30" fmla="*/ 2147483647 w 233"/>
              <a:gd name="T31" fmla="*/ 2147483647 h 224"/>
              <a:gd name="T32" fmla="*/ 2147483647 w 233"/>
              <a:gd name="T33" fmla="*/ 2147483647 h 224"/>
              <a:gd name="T34" fmla="*/ 2147483647 w 233"/>
              <a:gd name="T35" fmla="*/ 2147483647 h 224"/>
              <a:gd name="T36" fmla="*/ 2147483647 w 233"/>
              <a:gd name="T37" fmla="*/ 2147483647 h 224"/>
              <a:gd name="T38" fmla="*/ 0 w 233"/>
              <a:gd name="T39" fmla="*/ 0 h 224"/>
              <a:gd name="T40" fmla="*/ 0 w 233"/>
              <a:gd name="T41" fmla="*/ 0 h 2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3"/>
              <a:gd name="T64" fmla="*/ 0 h 224"/>
              <a:gd name="T65" fmla="*/ 233 w 233"/>
              <a:gd name="T66" fmla="*/ 224 h 2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3" h="224">
                <a:moveTo>
                  <a:pt x="0" y="0"/>
                </a:moveTo>
                <a:lnTo>
                  <a:pt x="107" y="224"/>
                </a:lnTo>
                <a:lnTo>
                  <a:pt x="110" y="209"/>
                </a:lnTo>
                <a:lnTo>
                  <a:pt x="112" y="194"/>
                </a:lnTo>
                <a:lnTo>
                  <a:pt x="117" y="181"/>
                </a:lnTo>
                <a:lnTo>
                  <a:pt x="122" y="168"/>
                </a:lnTo>
                <a:lnTo>
                  <a:pt x="128" y="154"/>
                </a:lnTo>
                <a:lnTo>
                  <a:pt x="135" y="142"/>
                </a:lnTo>
                <a:lnTo>
                  <a:pt x="142" y="129"/>
                </a:lnTo>
                <a:lnTo>
                  <a:pt x="149" y="117"/>
                </a:lnTo>
                <a:lnTo>
                  <a:pt x="157" y="107"/>
                </a:lnTo>
                <a:lnTo>
                  <a:pt x="167" y="97"/>
                </a:lnTo>
                <a:lnTo>
                  <a:pt x="177" y="86"/>
                </a:lnTo>
                <a:lnTo>
                  <a:pt x="187" y="76"/>
                </a:lnTo>
                <a:lnTo>
                  <a:pt x="198" y="67"/>
                </a:lnTo>
                <a:lnTo>
                  <a:pt x="209" y="60"/>
                </a:lnTo>
                <a:lnTo>
                  <a:pt x="220" y="51"/>
                </a:lnTo>
                <a:lnTo>
                  <a:pt x="233" y="4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06" name="Freeform 674"/>
          <p:cNvSpPr>
            <a:spLocks/>
          </p:cNvSpPr>
          <p:nvPr/>
        </p:nvSpPr>
        <p:spPr bwMode="auto">
          <a:xfrm>
            <a:off x="4724400" y="2438400"/>
            <a:ext cx="381000" cy="228600"/>
          </a:xfrm>
          <a:custGeom>
            <a:avLst/>
            <a:gdLst>
              <a:gd name="T0" fmla="*/ 2147483647 w 1333"/>
              <a:gd name="T1" fmla="*/ 0 h 1024"/>
              <a:gd name="T2" fmla="*/ 2147483647 w 1333"/>
              <a:gd name="T3" fmla="*/ 2147483647 h 1024"/>
              <a:gd name="T4" fmla="*/ 2147483647 w 1333"/>
              <a:gd name="T5" fmla="*/ 2147483647 h 1024"/>
              <a:gd name="T6" fmla="*/ 2147483647 w 1333"/>
              <a:gd name="T7" fmla="*/ 2147483647 h 1024"/>
              <a:gd name="T8" fmla="*/ 2147483647 w 1333"/>
              <a:gd name="T9" fmla="*/ 2147483647 h 1024"/>
              <a:gd name="T10" fmla="*/ 2147483647 w 1333"/>
              <a:gd name="T11" fmla="*/ 2147483647 h 1024"/>
              <a:gd name="T12" fmla="*/ 2147483647 w 1333"/>
              <a:gd name="T13" fmla="*/ 2147483647 h 1024"/>
              <a:gd name="T14" fmla="*/ 2147483647 w 1333"/>
              <a:gd name="T15" fmla="*/ 2147483647 h 1024"/>
              <a:gd name="T16" fmla="*/ 2147483647 w 1333"/>
              <a:gd name="T17" fmla="*/ 2147483647 h 1024"/>
              <a:gd name="T18" fmla="*/ 2147483647 w 1333"/>
              <a:gd name="T19" fmla="*/ 2147483647 h 1024"/>
              <a:gd name="T20" fmla="*/ 2147483647 w 1333"/>
              <a:gd name="T21" fmla="*/ 2147483647 h 1024"/>
              <a:gd name="T22" fmla="*/ 2147483647 w 1333"/>
              <a:gd name="T23" fmla="*/ 2147483647 h 1024"/>
              <a:gd name="T24" fmla="*/ 2147483647 w 1333"/>
              <a:gd name="T25" fmla="*/ 2147483647 h 1024"/>
              <a:gd name="T26" fmla="*/ 2147483647 w 1333"/>
              <a:gd name="T27" fmla="*/ 2147483647 h 1024"/>
              <a:gd name="T28" fmla="*/ 2147483647 w 1333"/>
              <a:gd name="T29" fmla="*/ 2147483647 h 1024"/>
              <a:gd name="T30" fmla="*/ 2147483647 w 1333"/>
              <a:gd name="T31" fmla="*/ 2147483647 h 1024"/>
              <a:gd name="T32" fmla="*/ 2147483647 w 1333"/>
              <a:gd name="T33" fmla="*/ 2147483647 h 1024"/>
              <a:gd name="T34" fmla="*/ 2147483647 w 1333"/>
              <a:gd name="T35" fmla="*/ 2147483647 h 1024"/>
              <a:gd name="T36" fmla="*/ 2147483647 w 1333"/>
              <a:gd name="T37" fmla="*/ 2147483647 h 1024"/>
              <a:gd name="T38" fmla="*/ 2147483647 w 1333"/>
              <a:gd name="T39" fmla="*/ 2147483647 h 1024"/>
              <a:gd name="T40" fmla="*/ 0 w 1333"/>
              <a:gd name="T41" fmla="*/ 2147483647 h 10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33"/>
              <a:gd name="T64" fmla="*/ 0 h 1024"/>
              <a:gd name="T65" fmla="*/ 1333 w 1333"/>
              <a:gd name="T66" fmla="*/ 1024 h 10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33" h="1024">
                <a:moveTo>
                  <a:pt x="1333" y="0"/>
                </a:moveTo>
                <a:lnTo>
                  <a:pt x="1238" y="59"/>
                </a:lnTo>
                <a:lnTo>
                  <a:pt x="1146" y="117"/>
                </a:lnTo>
                <a:lnTo>
                  <a:pt x="1056" y="174"/>
                </a:lnTo>
                <a:lnTo>
                  <a:pt x="969" y="232"/>
                </a:lnTo>
                <a:lnTo>
                  <a:pt x="885" y="288"/>
                </a:lnTo>
                <a:lnTo>
                  <a:pt x="805" y="343"/>
                </a:lnTo>
                <a:lnTo>
                  <a:pt x="727" y="396"/>
                </a:lnTo>
                <a:lnTo>
                  <a:pt x="653" y="451"/>
                </a:lnTo>
                <a:lnTo>
                  <a:pt x="581" y="503"/>
                </a:lnTo>
                <a:lnTo>
                  <a:pt x="514" y="555"/>
                </a:lnTo>
                <a:lnTo>
                  <a:pt x="448" y="605"/>
                </a:lnTo>
                <a:lnTo>
                  <a:pt x="386" y="655"/>
                </a:lnTo>
                <a:lnTo>
                  <a:pt x="328" y="704"/>
                </a:lnTo>
                <a:lnTo>
                  <a:pt x="272" y="753"/>
                </a:lnTo>
                <a:lnTo>
                  <a:pt x="218" y="801"/>
                </a:lnTo>
                <a:lnTo>
                  <a:pt x="168" y="846"/>
                </a:lnTo>
                <a:lnTo>
                  <a:pt x="122" y="892"/>
                </a:lnTo>
                <a:lnTo>
                  <a:pt x="78" y="937"/>
                </a:lnTo>
                <a:lnTo>
                  <a:pt x="38" y="981"/>
                </a:lnTo>
                <a:lnTo>
                  <a:pt x="0" y="1024"/>
                </a:lnTo>
              </a:path>
            </a:pathLst>
          </a:custGeom>
          <a:noFill/>
          <a:ln w="317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07" name="Freeform 675"/>
          <p:cNvSpPr>
            <a:spLocks/>
          </p:cNvSpPr>
          <p:nvPr/>
        </p:nvSpPr>
        <p:spPr bwMode="auto">
          <a:xfrm>
            <a:off x="5029200" y="2405063"/>
            <a:ext cx="125413" cy="109537"/>
          </a:xfrm>
          <a:custGeom>
            <a:avLst/>
            <a:gdLst>
              <a:gd name="T0" fmla="*/ 2147483647 w 235"/>
              <a:gd name="T1" fmla="*/ 0 h 208"/>
              <a:gd name="T2" fmla="*/ 0 w 235"/>
              <a:gd name="T3" fmla="*/ 2147483647 h 208"/>
              <a:gd name="T4" fmla="*/ 2147483647 w 235"/>
              <a:gd name="T5" fmla="*/ 2147483647 h 208"/>
              <a:gd name="T6" fmla="*/ 2147483647 w 235"/>
              <a:gd name="T7" fmla="*/ 2147483647 h 208"/>
              <a:gd name="T8" fmla="*/ 2147483647 w 235"/>
              <a:gd name="T9" fmla="*/ 2147483647 h 208"/>
              <a:gd name="T10" fmla="*/ 2147483647 w 235"/>
              <a:gd name="T11" fmla="*/ 2147483647 h 208"/>
              <a:gd name="T12" fmla="*/ 2147483647 w 235"/>
              <a:gd name="T13" fmla="*/ 2147483647 h 208"/>
              <a:gd name="T14" fmla="*/ 2147483647 w 235"/>
              <a:gd name="T15" fmla="*/ 2147483647 h 208"/>
              <a:gd name="T16" fmla="*/ 2147483647 w 235"/>
              <a:gd name="T17" fmla="*/ 2147483647 h 208"/>
              <a:gd name="T18" fmla="*/ 2147483647 w 235"/>
              <a:gd name="T19" fmla="*/ 2147483647 h 208"/>
              <a:gd name="T20" fmla="*/ 2147483647 w 235"/>
              <a:gd name="T21" fmla="*/ 2147483647 h 208"/>
              <a:gd name="T22" fmla="*/ 2147483647 w 235"/>
              <a:gd name="T23" fmla="*/ 2147483647 h 208"/>
              <a:gd name="T24" fmla="*/ 2147483647 w 235"/>
              <a:gd name="T25" fmla="*/ 2147483647 h 208"/>
              <a:gd name="T26" fmla="*/ 2147483647 w 235"/>
              <a:gd name="T27" fmla="*/ 2147483647 h 208"/>
              <a:gd name="T28" fmla="*/ 2147483647 w 235"/>
              <a:gd name="T29" fmla="*/ 2147483647 h 208"/>
              <a:gd name="T30" fmla="*/ 2147483647 w 235"/>
              <a:gd name="T31" fmla="*/ 2147483647 h 208"/>
              <a:gd name="T32" fmla="*/ 2147483647 w 235"/>
              <a:gd name="T33" fmla="*/ 2147483647 h 208"/>
              <a:gd name="T34" fmla="*/ 2147483647 w 235"/>
              <a:gd name="T35" fmla="*/ 2147483647 h 208"/>
              <a:gd name="T36" fmla="*/ 2147483647 w 235"/>
              <a:gd name="T37" fmla="*/ 2147483647 h 208"/>
              <a:gd name="T38" fmla="*/ 2147483647 w 235"/>
              <a:gd name="T39" fmla="*/ 0 h 208"/>
              <a:gd name="T40" fmla="*/ 2147483647 w 235"/>
              <a:gd name="T41" fmla="*/ 0 h 20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5"/>
              <a:gd name="T64" fmla="*/ 0 h 208"/>
              <a:gd name="T65" fmla="*/ 235 w 235"/>
              <a:gd name="T66" fmla="*/ 208 h 20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5" h="208">
                <a:moveTo>
                  <a:pt x="235" y="0"/>
                </a:moveTo>
                <a:lnTo>
                  <a:pt x="0" y="15"/>
                </a:lnTo>
                <a:lnTo>
                  <a:pt x="11" y="23"/>
                </a:lnTo>
                <a:lnTo>
                  <a:pt x="22" y="31"/>
                </a:lnTo>
                <a:lnTo>
                  <a:pt x="32" y="42"/>
                </a:lnTo>
                <a:lnTo>
                  <a:pt x="42" y="52"/>
                </a:lnTo>
                <a:lnTo>
                  <a:pt x="50" y="63"/>
                </a:lnTo>
                <a:lnTo>
                  <a:pt x="58" y="74"/>
                </a:lnTo>
                <a:lnTo>
                  <a:pt x="67" y="86"/>
                </a:lnTo>
                <a:lnTo>
                  <a:pt x="74" y="98"/>
                </a:lnTo>
                <a:lnTo>
                  <a:pt x="81" y="110"/>
                </a:lnTo>
                <a:lnTo>
                  <a:pt x="86" y="123"/>
                </a:lnTo>
                <a:lnTo>
                  <a:pt x="91" y="137"/>
                </a:lnTo>
                <a:lnTo>
                  <a:pt x="95" y="150"/>
                </a:lnTo>
                <a:lnTo>
                  <a:pt x="99" y="165"/>
                </a:lnTo>
                <a:lnTo>
                  <a:pt x="102" y="178"/>
                </a:lnTo>
                <a:lnTo>
                  <a:pt x="103" y="193"/>
                </a:lnTo>
                <a:lnTo>
                  <a:pt x="105" y="208"/>
                </a:lnTo>
                <a:lnTo>
                  <a:pt x="23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08" name="Freeform 676"/>
          <p:cNvSpPr>
            <a:spLocks/>
          </p:cNvSpPr>
          <p:nvPr/>
        </p:nvSpPr>
        <p:spPr bwMode="auto">
          <a:xfrm>
            <a:off x="4687888" y="2614613"/>
            <a:ext cx="112712" cy="128587"/>
          </a:xfrm>
          <a:custGeom>
            <a:avLst/>
            <a:gdLst>
              <a:gd name="T0" fmla="*/ 0 w 215"/>
              <a:gd name="T1" fmla="*/ 2147483647 h 244"/>
              <a:gd name="T2" fmla="*/ 2147483647 w 215"/>
              <a:gd name="T3" fmla="*/ 2147483647 h 244"/>
              <a:gd name="T4" fmla="*/ 2147483647 w 215"/>
              <a:gd name="T5" fmla="*/ 2147483647 h 244"/>
              <a:gd name="T6" fmla="*/ 2147483647 w 215"/>
              <a:gd name="T7" fmla="*/ 2147483647 h 244"/>
              <a:gd name="T8" fmla="*/ 2147483647 w 215"/>
              <a:gd name="T9" fmla="*/ 2147483647 h 244"/>
              <a:gd name="T10" fmla="*/ 2147483647 w 215"/>
              <a:gd name="T11" fmla="*/ 2147483647 h 244"/>
              <a:gd name="T12" fmla="*/ 2147483647 w 215"/>
              <a:gd name="T13" fmla="*/ 2147483647 h 244"/>
              <a:gd name="T14" fmla="*/ 2147483647 w 215"/>
              <a:gd name="T15" fmla="*/ 2147483647 h 244"/>
              <a:gd name="T16" fmla="*/ 2147483647 w 215"/>
              <a:gd name="T17" fmla="*/ 2147483647 h 244"/>
              <a:gd name="T18" fmla="*/ 2147483647 w 215"/>
              <a:gd name="T19" fmla="*/ 2147483647 h 244"/>
              <a:gd name="T20" fmla="*/ 2147483647 w 215"/>
              <a:gd name="T21" fmla="*/ 2147483647 h 244"/>
              <a:gd name="T22" fmla="*/ 2147483647 w 215"/>
              <a:gd name="T23" fmla="*/ 2147483647 h 244"/>
              <a:gd name="T24" fmla="*/ 2147483647 w 215"/>
              <a:gd name="T25" fmla="*/ 2147483647 h 244"/>
              <a:gd name="T26" fmla="*/ 2147483647 w 215"/>
              <a:gd name="T27" fmla="*/ 2147483647 h 244"/>
              <a:gd name="T28" fmla="*/ 2147483647 w 215"/>
              <a:gd name="T29" fmla="*/ 2147483647 h 244"/>
              <a:gd name="T30" fmla="*/ 2147483647 w 215"/>
              <a:gd name="T31" fmla="*/ 2147483647 h 244"/>
              <a:gd name="T32" fmla="*/ 2147483647 w 215"/>
              <a:gd name="T33" fmla="*/ 2147483647 h 244"/>
              <a:gd name="T34" fmla="*/ 2147483647 w 215"/>
              <a:gd name="T35" fmla="*/ 0 h 244"/>
              <a:gd name="T36" fmla="*/ 2147483647 w 215"/>
              <a:gd name="T37" fmla="*/ 0 h 244"/>
              <a:gd name="T38" fmla="*/ 0 w 215"/>
              <a:gd name="T39" fmla="*/ 2147483647 h 244"/>
              <a:gd name="T40" fmla="*/ 0 w 215"/>
              <a:gd name="T41" fmla="*/ 2147483647 h 2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15"/>
              <a:gd name="T64" fmla="*/ 0 h 244"/>
              <a:gd name="T65" fmla="*/ 215 w 215"/>
              <a:gd name="T66" fmla="*/ 244 h 2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15" h="244">
                <a:moveTo>
                  <a:pt x="0" y="244"/>
                </a:moveTo>
                <a:lnTo>
                  <a:pt x="215" y="139"/>
                </a:lnTo>
                <a:lnTo>
                  <a:pt x="201" y="134"/>
                </a:lnTo>
                <a:lnTo>
                  <a:pt x="188" y="131"/>
                </a:lnTo>
                <a:lnTo>
                  <a:pt x="175" y="125"/>
                </a:lnTo>
                <a:lnTo>
                  <a:pt x="163" y="119"/>
                </a:lnTo>
                <a:lnTo>
                  <a:pt x="150" y="114"/>
                </a:lnTo>
                <a:lnTo>
                  <a:pt x="139" y="106"/>
                </a:lnTo>
                <a:lnTo>
                  <a:pt x="128" y="99"/>
                </a:lnTo>
                <a:lnTo>
                  <a:pt x="117" y="90"/>
                </a:lnTo>
                <a:lnTo>
                  <a:pt x="105" y="81"/>
                </a:lnTo>
                <a:lnTo>
                  <a:pt x="96" y="71"/>
                </a:lnTo>
                <a:lnTo>
                  <a:pt x="87" y="60"/>
                </a:lnTo>
                <a:lnTo>
                  <a:pt x="77" y="48"/>
                </a:lnTo>
                <a:lnTo>
                  <a:pt x="70" y="38"/>
                </a:lnTo>
                <a:lnTo>
                  <a:pt x="62" y="25"/>
                </a:lnTo>
                <a:lnTo>
                  <a:pt x="55" y="13"/>
                </a:lnTo>
                <a:lnTo>
                  <a:pt x="49" y="0"/>
                </a:lnTo>
                <a:lnTo>
                  <a:pt x="0" y="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09" name="Freeform 677"/>
          <p:cNvSpPr>
            <a:spLocks/>
          </p:cNvSpPr>
          <p:nvPr/>
        </p:nvSpPr>
        <p:spPr bwMode="auto">
          <a:xfrm>
            <a:off x="3732213" y="1981200"/>
            <a:ext cx="611187" cy="685800"/>
          </a:xfrm>
          <a:custGeom>
            <a:avLst/>
            <a:gdLst>
              <a:gd name="T0" fmla="*/ 2147483647 w 831"/>
              <a:gd name="T1" fmla="*/ 2147483647 h 1612"/>
              <a:gd name="T2" fmla="*/ 2147483647 w 831"/>
              <a:gd name="T3" fmla="*/ 2147483647 h 1612"/>
              <a:gd name="T4" fmla="*/ 2147483647 w 831"/>
              <a:gd name="T5" fmla="*/ 2147483647 h 1612"/>
              <a:gd name="T6" fmla="*/ 2147483647 w 831"/>
              <a:gd name="T7" fmla="*/ 2147483647 h 1612"/>
              <a:gd name="T8" fmla="*/ 2147483647 w 831"/>
              <a:gd name="T9" fmla="*/ 2147483647 h 1612"/>
              <a:gd name="T10" fmla="*/ 2147483647 w 831"/>
              <a:gd name="T11" fmla="*/ 2147483647 h 1612"/>
              <a:gd name="T12" fmla="*/ 2147483647 w 831"/>
              <a:gd name="T13" fmla="*/ 2147483647 h 1612"/>
              <a:gd name="T14" fmla="*/ 2147483647 w 831"/>
              <a:gd name="T15" fmla="*/ 2147483647 h 1612"/>
              <a:gd name="T16" fmla="*/ 2147483647 w 831"/>
              <a:gd name="T17" fmla="*/ 2147483647 h 1612"/>
              <a:gd name="T18" fmla="*/ 2147483647 w 831"/>
              <a:gd name="T19" fmla="*/ 2147483647 h 1612"/>
              <a:gd name="T20" fmla="*/ 2147483647 w 831"/>
              <a:gd name="T21" fmla="*/ 2147483647 h 1612"/>
              <a:gd name="T22" fmla="*/ 2147483647 w 831"/>
              <a:gd name="T23" fmla="*/ 2147483647 h 1612"/>
              <a:gd name="T24" fmla="*/ 2147483647 w 831"/>
              <a:gd name="T25" fmla="*/ 2147483647 h 1612"/>
              <a:gd name="T26" fmla="*/ 2147483647 w 831"/>
              <a:gd name="T27" fmla="*/ 2147483647 h 1612"/>
              <a:gd name="T28" fmla="*/ 2147483647 w 831"/>
              <a:gd name="T29" fmla="*/ 2147483647 h 1612"/>
              <a:gd name="T30" fmla="*/ 2147483647 w 831"/>
              <a:gd name="T31" fmla="*/ 2147483647 h 1612"/>
              <a:gd name="T32" fmla="*/ 2147483647 w 831"/>
              <a:gd name="T33" fmla="*/ 2147483647 h 1612"/>
              <a:gd name="T34" fmla="*/ 2147483647 w 831"/>
              <a:gd name="T35" fmla="*/ 2147483647 h 1612"/>
              <a:gd name="T36" fmla="*/ 2147483647 w 831"/>
              <a:gd name="T37" fmla="*/ 2147483647 h 1612"/>
              <a:gd name="T38" fmla="*/ 2147483647 w 831"/>
              <a:gd name="T39" fmla="*/ 2147483647 h 1612"/>
              <a:gd name="T40" fmla="*/ 2147483647 w 831"/>
              <a:gd name="T41" fmla="*/ 2147483647 h 1612"/>
              <a:gd name="T42" fmla="*/ 0 w 831"/>
              <a:gd name="T43" fmla="*/ 2147483647 h 1612"/>
              <a:gd name="T44" fmla="*/ 2147483647 w 831"/>
              <a:gd name="T45" fmla="*/ 2147483647 h 1612"/>
              <a:gd name="T46" fmla="*/ 2147483647 w 831"/>
              <a:gd name="T47" fmla="*/ 2147483647 h 1612"/>
              <a:gd name="T48" fmla="*/ 2147483647 w 831"/>
              <a:gd name="T49" fmla="*/ 2147483647 h 1612"/>
              <a:gd name="T50" fmla="*/ 2147483647 w 831"/>
              <a:gd name="T51" fmla="*/ 0 h 161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831"/>
              <a:gd name="T79" fmla="*/ 0 h 1612"/>
              <a:gd name="T80" fmla="*/ 831 w 831"/>
              <a:gd name="T81" fmla="*/ 1612 h 161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831" h="1612">
                <a:moveTo>
                  <a:pt x="831" y="1612"/>
                </a:moveTo>
                <a:lnTo>
                  <a:pt x="753" y="1550"/>
                </a:lnTo>
                <a:lnTo>
                  <a:pt x="681" y="1486"/>
                </a:lnTo>
                <a:lnTo>
                  <a:pt x="612" y="1424"/>
                </a:lnTo>
                <a:lnTo>
                  <a:pt x="546" y="1360"/>
                </a:lnTo>
                <a:lnTo>
                  <a:pt x="485" y="1297"/>
                </a:lnTo>
                <a:lnTo>
                  <a:pt x="426" y="1233"/>
                </a:lnTo>
                <a:lnTo>
                  <a:pt x="372" y="1169"/>
                </a:lnTo>
                <a:lnTo>
                  <a:pt x="321" y="1106"/>
                </a:lnTo>
                <a:lnTo>
                  <a:pt x="274" y="1042"/>
                </a:lnTo>
                <a:lnTo>
                  <a:pt x="231" y="978"/>
                </a:lnTo>
                <a:lnTo>
                  <a:pt x="192" y="913"/>
                </a:lnTo>
                <a:lnTo>
                  <a:pt x="155" y="850"/>
                </a:lnTo>
                <a:lnTo>
                  <a:pt x="123" y="785"/>
                </a:lnTo>
                <a:lnTo>
                  <a:pt x="95" y="721"/>
                </a:lnTo>
                <a:lnTo>
                  <a:pt x="70" y="656"/>
                </a:lnTo>
                <a:lnTo>
                  <a:pt x="49" y="591"/>
                </a:lnTo>
                <a:lnTo>
                  <a:pt x="32" y="525"/>
                </a:lnTo>
                <a:lnTo>
                  <a:pt x="18" y="460"/>
                </a:lnTo>
                <a:lnTo>
                  <a:pt x="8" y="395"/>
                </a:lnTo>
                <a:lnTo>
                  <a:pt x="3" y="329"/>
                </a:lnTo>
                <a:lnTo>
                  <a:pt x="0" y="263"/>
                </a:lnTo>
                <a:lnTo>
                  <a:pt x="1" y="198"/>
                </a:lnTo>
                <a:lnTo>
                  <a:pt x="5" y="132"/>
                </a:lnTo>
                <a:lnTo>
                  <a:pt x="14" y="65"/>
                </a:lnTo>
                <a:lnTo>
                  <a:pt x="26" y="0"/>
                </a:lnTo>
              </a:path>
            </a:pathLst>
          </a:custGeom>
          <a:noFill/>
          <a:ln w="317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10" name="Freeform 678"/>
          <p:cNvSpPr>
            <a:spLocks/>
          </p:cNvSpPr>
          <p:nvPr/>
        </p:nvSpPr>
        <p:spPr bwMode="auto">
          <a:xfrm>
            <a:off x="4295775" y="2590800"/>
            <a:ext cx="123825" cy="115888"/>
          </a:xfrm>
          <a:custGeom>
            <a:avLst/>
            <a:gdLst>
              <a:gd name="T0" fmla="*/ 2147483647 w 234"/>
              <a:gd name="T1" fmla="*/ 2147483647 h 220"/>
              <a:gd name="T2" fmla="*/ 0 w 234"/>
              <a:gd name="T3" fmla="*/ 2147483647 h 220"/>
              <a:gd name="T4" fmla="*/ 2147483647 w 234"/>
              <a:gd name="T5" fmla="*/ 2147483647 h 220"/>
              <a:gd name="T6" fmla="*/ 2147483647 w 234"/>
              <a:gd name="T7" fmla="*/ 2147483647 h 220"/>
              <a:gd name="T8" fmla="*/ 2147483647 w 234"/>
              <a:gd name="T9" fmla="*/ 2147483647 h 220"/>
              <a:gd name="T10" fmla="*/ 2147483647 w 234"/>
              <a:gd name="T11" fmla="*/ 2147483647 h 220"/>
              <a:gd name="T12" fmla="*/ 2147483647 w 234"/>
              <a:gd name="T13" fmla="*/ 2147483647 h 220"/>
              <a:gd name="T14" fmla="*/ 2147483647 w 234"/>
              <a:gd name="T15" fmla="*/ 2147483647 h 220"/>
              <a:gd name="T16" fmla="*/ 2147483647 w 234"/>
              <a:gd name="T17" fmla="*/ 2147483647 h 220"/>
              <a:gd name="T18" fmla="*/ 2147483647 w 234"/>
              <a:gd name="T19" fmla="*/ 2147483647 h 220"/>
              <a:gd name="T20" fmla="*/ 2147483647 w 234"/>
              <a:gd name="T21" fmla="*/ 2147483647 h 220"/>
              <a:gd name="T22" fmla="*/ 2147483647 w 234"/>
              <a:gd name="T23" fmla="*/ 2147483647 h 220"/>
              <a:gd name="T24" fmla="*/ 2147483647 w 234"/>
              <a:gd name="T25" fmla="*/ 2147483647 h 220"/>
              <a:gd name="T26" fmla="*/ 2147483647 w 234"/>
              <a:gd name="T27" fmla="*/ 2147483647 h 220"/>
              <a:gd name="T28" fmla="*/ 2147483647 w 234"/>
              <a:gd name="T29" fmla="*/ 2147483647 h 220"/>
              <a:gd name="T30" fmla="*/ 2147483647 w 234"/>
              <a:gd name="T31" fmla="*/ 2147483647 h 220"/>
              <a:gd name="T32" fmla="*/ 2147483647 w 234"/>
              <a:gd name="T33" fmla="*/ 2147483647 h 220"/>
              <a:gd name="T34" fmla="*/ 2147483647 w 234"/>
              <a:gd name="T35" fmla="*/ 0 h 220"/>
              <a:gd name="T36" fmla="*/ 2147483647 w 234"/>
              <a:gd name="T37" fmla="*/ 0 h 220"/>
              <a:gd name="T38" fmla="*/ 2147483647 w 234"/>
              <a:gd name="T39" fmla="*/ 2147483647 h 220"/>
              <a:gd name="T40" fmla="*/ 2147483647 w 234"/>
              <a:gd name="T41" fmla="*/ 2147483647 h 22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4"/>
              <a:gd name="T64" fmla="*/ 0 h 220"/>
              <a:gd name="T65" fmla="*/ 234 w 234"/>
              <a:gd name="T66" fmla="*/ 220 h 22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4" h="220">
                <a:moveTo>
                  <a:pt x="234" y="220"/>
                </a:moveTo>
                <a:lnTo>
                  <a:pt x="0" y="179"/>
                </a:lnTo>
                <a:lnTo>
                  <a:pt x="12" y="171"/>
                </a:lnTo>
                <a:lnTo>
                  <a:pt x="24" y="164"/>
                </a:lnTo>
                <a:lnTo>
                  <a:pt x="35" y="156"/>
                </a:lnTo>
                <a:lnTo>
                  <a:pt x="46" y="146"/>
                </a:lnTo>
                <a:lnTo>
                  <a:pt x="56" y="137"/>
                </a:lnTo>
                <a:lnTo>
                  <a:pt x="66" y="127"/>
                </a:lnTo>
                <a:lnTo>
                  <a:pt x="74" y="117"/>
                </a:lnTo>
                <a:lnTo>
                  <a:pt x="83" y="105"/>
                </a:lnTo>
                <a:lnTo>
                  <a:pt x="90" y="93"/>
                </a:lnTo>
                <a:lnTo>
                  <a:pt x="97" y="81"/>
                </a:lnTo>
                <a:lnTo>
                  <a:pt x="104" y="68"/>
                </a:lnTo>
                <a:lnTo>
                  <a:pt x="109" y="54"/>
                </a:lnTo>
                <a:lnTo>
                  <a:pt x="115" y="41"/>
                </a:lnTo>
                <a:lnTo>
                  <a:pt x="119" y="28"/>
                </a:lnTo>
                <a:lnTo>
                  <a:pt x="122" y="13"/>
                </a:lnTo>
                <a:lnTo>
                  <a:pt x="125" y="0"/>
                </a:lnTo>
                <a:lnTo>
                  <a:pt x="234" y="2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11" name="Freeform 679"/>
          <p:cNvSpPr>
            <a:spLocks/>
          </p:cNvSpPr>
          <p:nvPr/>
        </p:nvSpPr>
        <p:spPr bwMode="auto">
          <a:xfrm>
            <a:off x="3684588" y="1935163"/>
            <a:ext cx="106362" cy="130175"/>
          </a:xfrm>
          <a:custGeom>
            <a:avLst/>
            <a:gdLst>
              <a:gd name="T0" fmla="*/ 2147483647 w 201"/>
              <a:gd name="T1" fmla="*/ 0 h 246"/>
              <a:gd name="T2" fmla="*/ 2147483647 w 201"/>
              <a:gd name="T3" fmla="*/ 2147483647 h 246"/>
              <a:gd name="T4" fmla="*/ 2147483647 w 201"/>
              <a:gd name="T5" fmla="*/ 2147483647 h 246"/>
              <a:gd name="T6" fmla="*/ 2147483647 w 201"/>
              <a:gd name="T7" fmla="*/ 2147483647 h 246"/>
              <a:gd name="T8" fmla="*/ 2147483647 w 201"/>
              <a:gd name="T9" fmla="*/ 2147483647 h 246"/>
              <a:gd name="T10" fmla="*/ 2147483647 w 201"/>
              <a:gd name="T11" fmla="*/ 2147483647 h 246"/>
              <a:gd name="T12" fmla="*/ 2147483647 w 201"/>
              <a:gd name="T13" fmla="*/ 2147483647 h 246"/>
              <a:gd name="T14" fmla="*/ 2147483647 w 201"/>
              <a:gd name="T15" fmla="*/ 2147483647 h 246"/>
              <a:gd name="T16" fmla="*/ 2147483647 w 201"/>
              <a:gd name="T17" fmla="*/ 2147483647 h 246"/>
              <a:gd name="T18" fmla="*/ 2147483647 w 201"/>
              <a:gd name="T19" fmla="*/ 2147483647 h 246"/>
              <a:gd name="T20" fmla="*/ 2147483647 w 201"/>
              <a:gd name="T21" fmla="*/ 2147483647 h 246"/>
              <a:gd name="T22" fmla="*/ 2147483647 w 201"/>
              <a:gd name="T23" fmla="*/ 2147483647 h 246"/>
              <a:gd name="T24" fmla="*/ 2147483647 w 201"/>
              <a:gd name="T25" fmla="*/ 2147483647 h 246"/>
              <a:gd name="T26" fmla="*/ 2147483647 w 201"/>
              <a:gd name="T27" fmla="*/ 2147483647 h 246"/>
              <a:gd name="T28" fmla="*/ 2147483647 w 201"/>
              <a:gd name="T29" fmla="*/ 2147483647 h 246"/>
              <a:gd name="T30" fmla="*/ 2147483647 w 201"/>
              <a:gd name="T31" fmla="*/ 2147483647 h 246"/>
              <a:gd name="T32" fmla="*/ 2147483647 w 201"/>
              <a:gd name="T33" fmla="*/ 2147483647 h 246"/>
              <a:gd name="T34" fmla="*/ 0 w 201"/>
              <a:gd name="T35" fmla="*/ 2147483647 h 246"/>
              <a:gd name="T36" fmla="*/ 2147483647 w 201"/>
              <a:gd name="T37" fmla="*/ 0 h 246"/>
              <a:gd name="T38" fmla="*/ 2147483647 w 201"/>
              <a:gd name="T39" fmla="*/ 0 h 2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1"/>
              <a:gd name="T61" fmla="*/ 0 h 246"/>
              <a:gd name="T62" fmla="*/ 201 w 201"/>
              <a:gd name="T63" fmla="*/ 246 h 2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1" h="246">
                <a:moveTo>
                  <a:pt x="161" y="0"/>
                </a:moveTo>
                <a:lnTo>
                  <a:pt x="201" y="246"/>
                </a:lnTo>
                <a:lnTo>
                  <a:pt x="192" y="236"/>
                </a:lnTo>
                <a:lnTo>
                  <a:pt x="180" y="227"/>
                </a:lnTo>
                <a:lnTo>
                  <a:pt x="169" y="219"/>
                </a:lnTo>
                <a:lnTo>
                  <a:pt x="157" y="212"/>
                </a:lnTo>
                <a:lnTo>
                  <a:pt x="145" y="204"/>
                </a:lnTo>
                <a:lnTo>
                  <a:pt x="133" y="199"/>
                </a:lnTo>
                <a:lnTo>
                  <a:pt x="120" y="194"/>
                </a:lnTo>
                <a:lnTo>
                  <a:pt x="107" y="190"/>
                </a:lnTo>
                <a:lnTo>
                  <a:pt x="93" y="185"/>
                </a:lnTo>
                <a:lnTo>
                  <a:pt x="81" y="182"/>
                </a:lnTo>
                <a:lnTo>
                  <a:pt x="67" y="181"/>
                </a:lnTo>
                <a:lnTo>
                  <a:pt x="54" y="179"/>
                </a:lnTo>
                <a:lnTo>
                  <a:pt x="40" y="179"/>
                </a:lnTo>
                <a:lnTo>
                  <a:pt x="26" y="179"/>
                </a:lnTo>
                <a:lnTo>
                  <a:pt x="12" y="181"/>
                </a:lnTo>
                <a:lnTo>
                  <a:pt x="0" y="182"/>
                </a:lnTo>
                <a:lnTo>
                  <a:pt x="16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12" name="Freeform 680"/>
          <p:cNvSpPr>
            <a:spLocks/>
          </p:cNvSpPr>
          <p:nvPr/>
        </p:nvSpPr>
        <p:spPr bwMode="auto">
          <a:xfrm>
            <a:off x="2362200" y="1905000"/>
            <a:ext cx="1752600" cy="990600"/>
          </a:xfrm>
          <a:custGeom>
            <a:avLst/>
            <a:gdLst>
              <a:gd name="T0" fmla="*/ 2147483647 w 3947"/>
              <a:gd name="T1" fmla="*/ 2147483647 h 1557"/>
              <a:gd name="T2" fmla="*/ 2147483647 w 3947"/>
              <a:gd name="T3" fmla="*/ 2147483647 h 1557"/>
              <a:gd name="T4" fmla="*/ 2147483647 w 3947"/>
              <a:gd name="T5" fmla="*/ 2147483647 h 1557"/>
              <a:gd name="T6" fmla="*/ 2147483647 w 3947"/>
              <a:gd name="T7" fmla="*/ 2147483647 h 1557"/>
              <a:gd name="T8" fmla="*/ 2147483647 w 3947"/>
              <a:gd name="T9" fmla="*/ 2147483647 h 1557"/>
              <a:gd name="T10" fmla="*/ 2147483647 w 3947"/>
              <a:gd name="T11" fmla="*/ 2147483647 h 1557"/>
              <a:gd name="T12" fmla="*/ 2147483647 w 3947"/>
              <a:gd name="T13" fmla="*/ 2147483647 h 1557"/>
              <a:gd name="T14" fmla="*/ 2147483647 w 3947"/>
              <a:gd name="T15" fmla="*/ 2147483647 h 1557"/>
              <a:gd name="T16" fmla="*/ 2147483647 w 3947"/>
              <a:gd name="T17" fmla="*/ 2147483647 h 1557"/>
              <a:gd name="T18" fmla="*/ 2147483647 w 3947"/>
              <a:gd name="T19" fmla="*/ 2147483647 h 1557"/>
              <a:gd name="T20" fmla="*/ 2147483647 w 3947"/>
              <a:gd name="T21" fmla="*/ 2147483647 h 1557"/>
              <a:gd name="T22" fmla="*/ 2147483647 w 3947"/>
              <a:gd name="T23" fmla="*/ 2147483647 h 1557"/>
              <a:gd name="T24" fmla="*/ 2147483647 w 3947"/>
              <a:gd name="T25" fmla="*/ 2147483647 h 1557"/>
              <a:gd name="T26" fmla="*/ 2147483647 w 3947"/>
              <a:gd name="T27" fmla="*/ 2147483647 h 1557"/>
              <a:gd name="T28" fmla="*/ 2147483647 w 3947"/>
              <a:gd name="T29" fmla="*/ 2147483647 h 1557"/>
              <a:gd name="T30" fmla="*/ 2147483647 w 3947"/>
              <a:gd name="T31" fmla="*/ 2147483647 h 1557"/>
              <a:gd name="T32" fmla="*/ 2147483647 w 3947"/>
              <a:gd name="T33" fmla="*/ 2147483647 h 1557"/>
              <a:gd name="T34" fmla="*/ 2147483647 w 3947"/>
              <a:gd name="T35" fmla="*/ 2147483647 h 1557"/>
              <a:gd name="T36" fmla="*/ 2147483647 w 3947"/>
              <a:gd name="T37" fmla="*/ 2147483647 h 1557"/>
              <a:gd name="T38" fmla="*/ 2147483647 w 3947"/>
              <a:gd name="T39" fmla="*/ 2147483647 h 1557"/>
              <a:gd name="T40" fmla="*/ 2147483647 w 3947"/>
              <a:gd name="T41" fmla="*/ 2147483647 h 1557"/>
              <a:gd name="T42" fmla="*/ 2147483647 w 3947"/>
              <a:gd name="T43" fmla="*/ 2147483647 h 1557"/>
              <a:gd name="T44" fmla="*/ 2147483647 w 3947"/>
              <a:gd name="T45" fmla="*/ 2147483647 h 1557"/>
              <a:gd name="T46" fmla="*/ 2147483647 w 3947"/>
              <a:gd name="T47" fmla="*/ 2147483647 h 1557"/>
              <a:gd name="T48" fmla="*/ 2147483647 w 3947"/>
              <a:gd name="T49" fmla="*/ 2147483647 h 1557"/>
              <a:gd name="T50" fmla="*/ 2147483647 w 3947"/>
              <a:gd name="T51" fmla="*/ 2147483647 h 1557"/>
              <a:gd name="T52" fmla="*/ 2147483647 w 3947"/>
              <a:gd name="T53" fmla="*/ 2147483647 h 1557"/>
              <a:gd name="T54" fmla="*/ 0 w 3947"/>
              <a:gd name="T55" fmla="*/ 0 h 155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47"/>
              <a:gd name="T85" fmla="*/ 0 h 1557"/>
              <a:gd name="T86" fmla="*/ 3947 w 3947"/>
              <a:gd name="T87" fmla="*/ 1557 h 155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47" h="1557">
                <a:moveTo>
                  <a:pt x="3947" y="1557"/>
                </a:moveTo>
                <a:lnTo>
                  <a:pt x="3756" y="1534"/>
                </a:lnTo>
                <a:lnTo>
                  <a:pt x="3569" y="1507"/>
                </a:lnTo>
                <a:lnTo>
                  <a:pt x="3385" y="1479"/>
                </a:lnTo>
                <a:lnTo>
                  <a:pt x="3206" y="1448"/>
                </a:lnTo>
                <a:lnTo>
                  <a:pt x="3028" y="1412"/>
                </a:lnTo>
                <a:lnTo>
                  <a:pt x="2854" y="1377"/>
                </a:lnTo>
                <a:lnTo>
                  <a:pt x="2685" y="1337"/>
                </a:lnTo>
                <a:lnTo>
                  <a:pt x="2518" y="1295"/>
                </a:lnTo>
                <a:lnTo>
                  <a:pt x="2356" y="1249"/>
                </a:lnTo>
                <a:lnTo>
                  <a:pt x="2196" y="1204"/>
                </a:lnTo>
                <a:lnTo>
                  <a:pt x="2039" y="1153"/>
                </a:lnTo>
                <a:lnTo>
                  <a:pt x="1886" y="1100"/>
                </a:lnTo>
                <a:lnTo>
                  <a:pt x="1737" y="1045"/>
                </a:lnTo>
                <a:lnTo>
                  <a:pt x="1591" y="987"/>
                </a:lnTo>
                <a:lnTo>
                  <a:pt x="1448" y="927"/>
                </a:lnTo>
                <a:lnTo>
                  <a:pt x="1308" y="865"/>
                </a:lnTo>
                <a:lnTo>
                  <a:pt x="1172" y="799"/>
                </a:lnTo>
                <a:lnTo>
                  <a:pt x="1039" y="731"/>
                </a:lnTo>
                <a:lnTo>
                  <a:pt x="910" y="660"/>
                </a:lnTo>
                <a:lnTo>
                  <a:pt x="784" y="586"/>
                </a:lnTo>
                <a:lnTo>
                  <a:pt x="662" y="511"/>
                </a:lnTo>
                <a:lnTo>
                  <a:pt x="543" y="432"/>
                </a:lnTo>
                <a:lnTo>
                  <a:pt x="428" y="351"/>
                </a:lnTo>
                <a:lnTo>
                  <a:pt x="316" y="267"/>
                </a:lnTo>
                <a:lnTo>
                  <a:pt x="207" y="181"/>
                </a:lnTo>
                <a:lnTo>
                  <a:pt x="102" y="92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13" name="Freeform 681"/>
          <p:cNvSpPr>
            <a:spLocks/>
          </p:cNvSpPr>
          <p:nvPr/>
        </p:nvSpPr>
        <p:spPr bwMode="auto">
          <a:xfrm>
            <a:off x="4038600" y="2819400"/>
            <a:ext cx="117475" cy="117475"/>
          </a:xfrm>
          <a:custGeom>
            <a:avLst/>
            <a:gdLst>
              <a:gd name="T0" fmla="*/ 2147483647 w 222"/>
              <a:gd name="T1" fmla="*/ 2147483647 h 220"/>
              <a:gd name="T2" fmla="*/ 0 w 222"/>
              <a:gd name="T3" fmla="*/ 2147483647 h 220"/>
              <a:gd name="T4" fmla="*/ 0 w 222"/>
              <a:gd name="T5" fmla="*/ 2147483647 h 220"/>
              <a:gd name="T6" fmla="*/ 2147483647 w 222"/>
              <a:gd name="T7" fmla="*/ 2147483647 h 220"/>
              <a:gd name="T8" fmla="*/ 2147483647 w 222"/>
              <a:gd name="T9" fmla="*/ 2147483647 h 220"/>
              <a:gd name="T10" fmla="*/ 2147483647 w 222"/>
              <a:gd name="T11" fmla="*/ 2147483647 h 220"/>
              <a:gd name="T12" fmla="*/ 2147483647 w 222"/>
              <a:gd name="T13" fmla="*/ 2147483647 h 220"/>
              <a:gd name="T14" fmla="*/ 2147483647 w 222"/>
              <a:gd name="T15" fmla="*/ 2147483647 h 220"/>
              <a:gd name="T16" fmla="*/ 2147483647 w 222"/>
              <a:gd name="T17" fmla="*/ 2147483647 h 220"/>
              <a:gd name="T18" fmla="*/ 2147483647 w 222"/>
              <a:gd name="T19" fmla="*/ 2147483647 h 220"/>
              <a:gd name="T20" fmla="*/ 2147483647 w 222"/>
              <a:gd name="T21" fmla="*/ 2147483647 h 220"/>
              <a:gd name="T22" fmla="*/ 2147483647 w 222"/>
              <a:gd name="T23" fmla="*/ 2147483647 h 220"/>
              <a:gd name="T24" fmla="*/ 2147483647 w 222"/>
              <a:gd name="T25" fmla="*/ 2147483647 h 220"/>
              <a:gd name="T26" fmla="*/ 2147483647 w 222"/>
              <a:gd name="T27" fmla="*/ 2147483647 h 220"/>
              <a:gd name="T28" fmla="*/ 2147483647 w 222"/>
              <a:gd name="T29" fmla="*/ 2147483647 h 220"/>
              <a:gd name="T30" fmla="*/ 2147483647 w 222"/>
              <a:gd name="T31" fmla="*/ 2147483647 h 220"/>
              <a:gd name="T32" fmla="*/ 2147483647 w 222"/>
              <a:gd name="T33" fmla="*/ 2147483647 h 220"/>
              <a:gd name="T34" fmla="*/ 2147483647 w 222"/>
              <a:gd name="T35" fmla="*/ 2147483647 h 220"/>
              <a:gd name="T36" fmla="*/ 2147483647 w 222"/>
              <a:gd name="T37" fmla="*/ 0 h 220"/>
              <a:gd name="T38" fmla="*/ 2147483647 w 222"/>
              <a:gd name="T39" fmla="*/ 0 h 220"/>
              <a:gd name="T40" fmla="*/ 2147483647 w 222"/>
              <a:gd name="T41" fmla="*/ 2147483647 h 220"/>
              <a:gd name="T42" fmla="*/ 2147483647 w 222"/>
              <a:gd name="T43" fmla="*/ 2147483647 h 2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2"/>
              <a:gd name="T67" fmla="*/ 0 h 220"/>
              <a:gd name="T68" fmla="*/ 222 w 222"/>
              <a:gd name="T69" fmla="*/ 220 h 2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2" h="220">
                <a:moveTo>
                  <a:pt x="222" y="133"/>
                </a:moveTo>
                <a:lnTo>
                  <a:pt x="0" y="220"/>
                </a:lnTo>
                <a:lnTo>
                  <a:pt x="7" y="209"/>
                </a:lnTo>
                <a:lnTo>
                  <a:pt x="13" y="195"/>
                </a:lnTo>
                <a:lnTo>
                  <a:pt x="19" y="182"/>
                </a:lnTo>
                <a:lnTo>
                  <a:pt x="24" y="169"/>
                </a:lnTo>
                <a:lnTo>
                  <a:pt x="28" y="155"/>
                </a:lnTo>
                <a:lnTo>
                  <a:pt x="31" y="141"/>
                </a:lnTo>
                <a:lnTo>
                  <a:pt x="34" y="127"/>
                </a:lnTo>
                <a:lnTo>
                  <a:pt x="35" y="112"/>
                </a:lnTo>
                <a:lnTo>
                  <a:pt x="37" y="99"/>
                </a:lnTo>
                <a:lnTo>
                  <a:pt x="37" y="84"/>
                </a:lnTo>
                <a:lnTo>
                  <a:pt x="37" y="69"/>
                </a:lnTo>
                <a:lnTo>
                  <a:pt x="35" y="56"/>
                </a:lnTo>
                <a:lnTo>
                  <a:pt x="33" y="41"/>
                </a:lnTo>
                <a:lnTo>
                  <a:pt x="30" y="27"/>
                </a:lnTo>
                <a:lnTo>
                  <a:pt x="26" y="13"/>
                </a:lnTo>
                <a:lnTo>
                  <a:pt x="21" y="0"/>
                </a:lnTo>
                <a:lnTo>
                  <a:pt x="222" y="1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14" name="Freeform 682"/>
          <p:cNvSpPr>
            <a:spLocks/>
          </p:cNvSpPr>
          <p:nvPr/>
        </p:nvSpPr>
        <p:spPr bwMode="auto">
          <a:xfrm>
            <a:off x="2317750" y="1828800"/>
            <a:ext cx="120650" cy="122238"/>
          </a:xfrm>
          <a:custGeom>
            <a:avLst/>
            <a:gdLst>
              <a:gd name="T0" fmla="*/ 0 w 227"/>
              <a:gd name="T1" fmla="*/ 0 h 233"/>
              <a:gd name="T2" fmla="*/ 2147483647 w 227"/>
              <a:gd name="T3" fmla="*/ 2147483647 h 233"/>
              <a:gd name="T4" fmla="*/ 2147483647 w 227"/>
              <a:gd name="T5" fmla="*/ 2147483647 h 233"/>
              <a:gd name="T6" fmla="*/ 2147483647 w 227"/>
              <a:gd name="T7" fmla="*/ 2147483647 h 233"/>
              <a:gd name="T8" fmla="*/ 2147483647 w 227"/>
              <a:gd name="T9" fmla="*/ 2147483647 h 233"/>
              <a:gd name="T10" fmla="*/ 2147483647 w 227"/>
              <a:gd name="T11" fmla="*/ 2147483647 h 233"/>
              <a:gd name="T12" fmla="*/ 2147483647 w 227"/>
              <a:gd name="T13" fmla="*/ 2147483647 h 233"/>
              <a:gd name="T14" fmla="*/ 2147483647 w 227"/>
              <a:gd name="T15" fmla="*/ 2147483647 h 233"/>
              <a:gd name="T16" fmla="*/ 2147483647 w 227"/>
              <a:gd name="T17" fmla="*/ 2147483647 h 233"/>
              <a:gd name="T18" fmla="*/ 2147483647 w 227"/>
              <a:gd name="T19" fmla="*/ 2147483647 h 233"/>
              <a:gd name="T20" fmla="*/ 2147483647 w 227"/>
              <a:gd name="T21" fmla="*/ 2147483647 h 233"/>
              <a:gd name="T22" fmla="*/ 2147483647 w 227"/>
              <a:gd name="T23" fmla="*/ 2147483647 h 233"/>
              <a:gd name="T24" fmla="*/ 2147483647 w 227"/>
              <a:gd name="T25" fmla="*/ 2147483647 h 233"/>
              <a:gd name="T26" fmla="*/ 2147483647 w 227"/>
              <a:gd name="T27" fmla="*/ 2147483647 h 233"/>
              <a:gd name="T28" fmla="*/ 2147483647 w 227"/>
              <a:gd name="T29" fmla="*/ 2147483647 h 233"/>
              <a:gd name="T30" fmla="*/ 2147483647 w 227"/>
              <a:gd name="T31" fmla="*/ 2147483647 h 233"/>
              <a:gd name="T32" fmla="*/ 2147483647 w 227"/>
              <a:gd name="T33" fmla="*/ 2147483647 h 233"/>
              <a:gd name="T34" fmla="*/ 2147483647 w 227"/>
              <a:gd name="T35" fmla="*/ 2147483647 h 233"/>
              <a:gd name="T36" fmla="*/ 2147483647 w 227"/>
              <a:gd name="T37" fmla="*/ 2147483647 h 233"/>
              <a:gd name="T38" fmla="*/ 0 w 227"/>
              <a:gd name="T39" fmla="*/ 0 h 233"/>
              <a:gd name="T40" fmla="*/ 0 w 227"/>
              <a:gd name="T41" fmla="*/ 0 h 23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7"/>
              <a:gd name="T64" fmla="*/ 0 h 233"/>
              <a:gd name="T65" fmla="*/ 227 w 227"/>
              <a:gd name="T66" fmla="*/ 233 h 23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7" h="233">
                <a:moveTo>
                  <a:pt x="0" y="0"/>
                </a:moveTo>
                <a:lnTo>
                  <a:pt x="227" y="68"/>
                </a:lnTo>
                <a:lnTo>
                  <a:pt x="214" y="73"/>
                </a:lnTo>
                <a:lnTo>
                  <a:pt x="202" y="80"/>
                </a:lnTo>
                <a:lnTo>
                  <a:pt x="190" y="88"/>
                </a:lnTo>
                <a:lnTo>
                  <a:pt x="178" y="95"/>
                </a:lnTo>
                <a:lnTo>
                  <a:pt x="167" y="104"/>
                </a:lnTo>
                <a:lnTo>
                  <a:pt x="157" y="113"/>
                </a:lnTo>
                <a:lnTo>
                  <a:pt x="147" y="122"/>
                </a:lnTo>
                <a:lnTo>
                  <a:pt x="137" y="132"/>
                </a:lnTo>
                <a:lnTo>
                  <a:pt x="129" y="142"/>
                </a:lnTo>
                <a:lnTo>
                  <a:pt x="120" y="154"/>
                </a:lnTo>
                <a:lnTo>
                  <a:pt x="112" y="166"/>
                </a:lnTo>
                <a:lnTo>
                  <a:pt x="105" y="179"/>
                </a:lnTo>
                <a:lnTo>
                  <a:pt x="99" y="191"/>
                </a:lnTo>
                <a:lnTo>
                  <a:pt x="94" y="204"/>
                </a:lnTo>
                <a:lnTo>
                  <a:pt x="88" y="218"/>
                </a:lnTo>
                <a:lnTo>
                  <a:pt x="84" y="23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15" name="Freeform 683"/>
          <p:cNvSpPr>
            <a:spLocks/>
          </p:cNvSpPr>
          <p:nvPr/>
        </p:nvSpPr>
        <p:spPr bwMode="auto">
          <a:xfrm>
            <a:off x="2895600" y="3733800"/>
            <a:ext cx="2667000" cy="2133600"/>
          </a:xfrm>
          <a:custGeom>
            <a:avLst/>
            <a:gdLst>
              <a:gd name="T0" fmla="*/ 2147483647 w 5019"/>
              <a:gd name="T1" fmla="*/ 0 h 2217"/>
              <a:gd name="T2" fmla="*/ 2147483647 w 5019"/>
              <a:gd name="T3" fmla="*/ 2147483647 h 2217"/>
              <a:gd name="T4" fmla="*/ 2147483647 w 5019"/>
              <a:gd name="T5" fmla="*/ 2147483647 h 2217"/>
              <a:gd name="T6" fmla="*/ 2147483647 w 5019"/>
              <a:gd name="T7" fmla="*/ 2147483647 h 2217"/>
              <a:gd name="T8" fmla="*/ 2147483647 w 5019"/>
              <a:gd name="T9" fmla="*/ 2147483647 h 2217"/>
              <a:gd name="T10" fmla="*/ 2147483647 w 5019"/>
              <a:gd name="T11" fmla="*/ 2147483647 h 2217"/>
              <a:gd name="T12" fmla="*/ 2147483647 w 5019"/>
              <a:gd name="T13" fmla="*/ 2147483647 h 2217"/>
              <a:gd name="T14" fmla="*/ 2147483647 w 5019"/>
              <a:gd name="T15" fmla="*/ 2147483647 h 2217"/>
              <a:gd name="T16" fmla="*/ 2147483647 w 5019"/>
              <a:gd name="T17" fmla="*/ 2147483647 h 2217"/>
              <a:gd name="T18" fmla="*/ 2147483647 w 5019"/>
              <a:gd name="T19" fmla="*/ 2147483647 h 2217"/>
              <a:gd name="T20" fmla="*/ 2147483647 w 5019"/>
              <a:gd name="T21" fmla="*/ 2147483647 h 2217"/>
              <a:gd name="T22" fmla="*/ 2147483647 w 5019"/>
              <a:gd name="T23" fmla="*/ 2147483647 h 2217"/>
              <a:gd name="T24" fmla="*/ 2147483647 w 5019"/>
              <a:gd name="T25" fmla="*/ 2147483647 h 2217"/>
              <a:gd name="T26" fmla="*/ 2147483647 w 5019"/>
              <a:gd name="T27" fmla="*/ 2147483647 h 2217"/>
              <a:gd name="T28" fmla="*/ 0 w 5019"/>
              <a:gd name="T29" fmla="*/ 2147483647 h 22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019"/>
              <a:gd name="T46" fmla="*/ 0 h 2217"/>
              <a:gd name="T47" fmla="*/ 5019 w 5019"/>
              <a:gd name="T48" fmla="*/ 2217 h 22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019" h="2217">
                <a:moveTo>
                  <a:pt x="5019" y="0"/>
                </a:moveTo>
                <a:lnTo>
                  <a:pt x="4655" y="134"/>
                </a:lnTo>
                <a:lnTo>
                  <a:pt x="4290" y="272"/>
                </a:lnTo>
                <a:lnTo>
                  <a:pt x="3929" y="414"/>
                </a:lnTo>
                <a:lnTo>
                  <a:pt x="3566" y="559"/>
                </a:lnTo>
                <a:lnTo>
                  <a:pt x="3206" y="709"/>
                </a:lnTo>
                <a:lnTo>
                  <a:pt x="2846" y="861"/>
                </a:lnTo>
                <a:lnTo>
                  <a:pt x="2488" y="1018"/>
                </a:lnTo>
                <a:lnTo>
                  <a:pt x="2129" y="1178"/>
                </a:lnTo>
                <a:lnTo>
                  <a:pt x="1772" y="1342"/>
                </a:lnTo>
                <a:lnTo>
                  <a:pt x="1416" y="1509"/>
                </a:lnTo>
                <a:lnTo>
                  <a:pt x="1060" y="1681"/>
                </a:lnTo>
                <a:lnTo>
                  <a:pt x="706" y="1856"/>
                </a:lnTo>
                <a:lnTo>
                  <a:pt x="353" y="2035"/>
                </a:lnTo>
                <a:lnTo>
                  <a:pt x="0" y="2217"/>
                </a:lnTo>
              </a:path>
            </a:pathLst>
          </a:custGeom>
          <a:noFill/>
          <a:ln w="412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16" name="Freeform 684"/>
          <p:cNvSpPr>
            <a:spLocks/>
          </p:cNvSpPr>
          <p:nvPr/>
        </p:nvSpPr>
        <p:spPr bwMode="auto">
          <a:xfrm>
            <a:off x="5526088" y="3649663"/>
            <a:ext cx="146050" cy="128587"/>
          </a:xfrm>
          <a:custGeom>
            <a:avLst/>
            <a:gdLst>
              <a:gd name="T0" fmla="*/ 2147483647 w 275"/>
              <a:gd name="T1" fmla="*/ 2147483647 h 245"/>
              <a:gd name="T2" fmla="*/ 0 w 275"/>
              <a:gd name="T3" fmla="*/ 0 h 245"/>
              <a:gd name="T4" fmla="*/ 2147483647 w 275"/>
              <a:gd name="T5" fmla="*/ 2147483647 h 245"/>
              <a:gd name="T6" fmla="*/ 2147483647 w 275"/>
              <a:gd name="T7" fmla="*/ 2147483647 h 245"/>
              <a:gd name="T8" fmla="*/ 2147483647 w 275"/>
              <a:gd name="T9" fmla="*/ 2147483647 h 245"/>
              <a:gd name="T10" fmla="*/ 2147483647 w 275"/>
              <a:gd name="T11" fmla="*/ 2147483647 h 245"/>
              <a:gd name="T12" fmla="*/ 2147483647 w 275"/>
              <a:gd name="T13" fmla="*/ 2147483647 h 245"/>
              <a:gd name="T14" fmla="*/ 2147483647 w 275"/>
              <a:gd name="T15" fmla="*/ 2147483647 h 245"/>
              <a:gd name="T16" fmla="*/ 2147483647 w 275"/>
              <a:gd name="T17" fmla="*/ 2147483647 h 245"/>
              <a:gd name="T18" fmla="*/ 2147483647 w 275"/>
              <a:gd name="T19" fmla="*/ 2147483647 h 245"/>
              <a:gd name="T20" fmla="*/ 2147483647 w 275"/>
              <a:gd name="T21" fmla="*/ 2147483647 h 245"/>
              <a:gd name="T22" fmla="*/ 2147483647 w 275"/>
              <a:gd name="T23" fmla="*/ 2147483647 h 245"/>
              <a:gd name="T24" fmla="*/ 2147483647 w 275"/>
              <a:gd name="T25" fmla="*/ 2147483647 h 245"/>
              <a:gd name="T26" fmla="*/ 2147483647 w 275"/>
              <a:gd name="T27" fmla="*/ 2147483647 h 245"/>
              <a:gd name="T28" fmla="*/ 2147483647 w 275"/>
              <a:gd name="T29" fmla="*/ 2147483647 h 245"/>
              <a:gd name="T30" fmla="*/ 2147483647 w 275"/>
              <a:gd name="T31" fmla="*/ 2147483647 h 245"/>
              <a:gd name="T32" fmla="*/ 2147483647 w 275"/>
              <a:gd name="T33" fmla="*/ 2147483647 h 245"/>
              <a:gd name="T34" fmla="*/ 2147483647 w 275"/>
              <a:gd name="T35" fmla="*/ 2147483647 h 245"/>
              <a:gd name="T36" fmla="*/ 2147483647 w 275"/>
              <a:gd name="T37" fmla="*/ 2147483647 h 245"/>
              <a:gd name="T38" fmla="*/ 2147483647 w 275"/>
              <a:gd name="T39" fmla="*/ 2147483647 h 245"/>
              <a:gd name="T40" fmla="*/ 2147483647 w 275"/>
              <a:gd name="T41" fmla="*/ 2147483647 h 2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75"/>
              <a:gd name="T64" fmla="*/ 0 h 245"/>
              <a:gd name="T65" fmla="*/ 275 w 275"/>
              <a:gd name="T66" fmla="*/ 245 h 2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75" h="245">
                <a:moveTo>
                  <a:pt x="275" y="38"/>
                </a:moveTo>
                <a:lnTo>
                  <a:pt x="0" y="0"/>
                </a:lnTo>
                <a:lnTo>
                  <a:pt x="11" y="11"/>
                </a:lnTo>
                <a:lnTo>
                  <a:pt x="22" y="25"/>
                </a:lnTo>
                <a:lnTo>
                  <a:pt x="31" y="38"/>
                </a:lnTo>
                <a:lnTo>
                  <a:pt x="41" y="51"/>
                </a:lnTo>
                <a:lnTo>
                  <a:pt x="49" y="66"/>
                </a:lnTo>
                <a:lnTo>
                  <a:pt x="56" y="81"/>
                </a:lnTo>
                <a:lnTo>
                  <a:pt x="62" y="97"/>
                </a:lnTo>
                <a:lnTo>
                  <a:pt x="67" y="112"/>
                </a:lnTo>
                <a:lnTo>
                  <a:pt x="73" y="128"/>
                </a:lnTo>
                <a:lnTo>
                  <a:pt x="76" y="145"/>
                </a:lnTo>
                <a:lnTo>
                  <a:pt x="79" y="161"/>
                </a:lnTo>
                <a:lnTo>
                  <a:pt x="81" y="177"/>
                </a:lnTo>
                <a:lnTo>
                  <a:pt x="83" y="195"/>
                </a:lnTo>
                <a:lnTo>
                  <a:pt x="83" y="211"/>
                </a:lnTo>
                <a:lnTo>
                  <a:pt x="81" y="229"/>
                </a:lnTo>
                <a:lnTo>
                  <a:pt x="80" y="245"/>
                </a:lnTo>
                <a:lnTo>
                  <a:pt x="275" y="38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17" name="Freeform 685"/>
          <p:cNvSpPr>
            <a:spLocks/>
          </p:cNvSpPr>
          <p:nvPr/>
        </p:nvSpPr>
        <p:spPr bwMode="auto">
          <a:xfrm>
            <a:off x="2819400" y="5791200"/>
            <a:ext cx="146050" cy="123825"/>
          </a:xfrm>
          <a:custGeom>
            <a:avLst/>
            <a:gdLst>
              <a:gd name="T0" fmla="*/ 0 w 277"/>
              <a:gd name="T1" fmla="*/ 2147483647 h 232"/>
              <a:gd name="T2" fmla="*/ 2147483647 w 277"/>
              <a:gd name="T3" fmla="*/ 2147483647 h 232"/>
              <a:gd name="T4" fmla="*/ 2147483647 w 277"/>
              <a:gd name="T5" fmla="*/ 2147483647 h 232"/>
              <a:gd name="T6" fmla="*/ 2147483647 w 277"/>
              <a:gd name="T7" fmla="*/ 2147483647 h 232"/>
              <a:gd name="T8" fmla="*/ 2147483647 w 277"/>
              <a:gd name="T9" fmla="*/ 2147483647 h 232"/>
              <a:gd name="T10" fmla="*/ 2147483647 w 277"/>
              <a:gd name="T11" fmla="*/ 2147483647 h 232"/>
              <a:gd name="T12" fmla="*/ 2147483647 w 277"/>
              <a:gd name="T13" fmla="*/ 2147483647 h 232"/>
              <a:gd name="T14" fmla="*/ 2147483647 w 277"/>
              <a:gd name="T15" fmla="*/ 2147483647 h 232"/>
              <a:gd name="T16" fmla="*/ 2147483647 w 277"/>
              <a:gd name="T17" fmla="*/ 2147483647 h 232"/>
              <a:gd name="T18" fmla="*/ 2147483647 w 277"/>
              <a:gd name="T19" fmla="*/ 2147483647 h 232"/>
              <a:gd name="T20" fmla="*/ 2147483647 w 277"/>
              <a:gd name="T21" fmla="*/ 2147483647 h 232"/>
              <a:gd name="T22" fmla="*/ 2147483647 w 277"/>
              <a:gd name="T23" fmla="*/ 2147483647 h 232"/>
              <a:gd name="T24" fmla="*/ 2147483647 w 277"/>
              <a:gd name="T25" fmla="*/ 2147483647 h 232"/>
              <a:gd name="T26" fmla="*/ 2147483647 w 277"/>
              <a:gd name="T27" fmla="*/ 2147483647 h 232"/>
              <a:gd name="T28" fmla="*/ 2147483647 w 277"/>
              <a:gd name="T29" fmla="*/ 2147483647 h 232"/>
              <a:gd name="T30" fmla="*/ 2147483647 w 277"/>
              <a:gd name="T31" fmla="*/ 2147483647 h 232"/>
              <a:gd name="T32" fmla="*/ 2147483647 w 277"/>
              <a:gd name="T33" fmla="*/ 2147483647 h 232"/>
              <a:gd name="T34" fmla="*/ 2147483647 w 277"/>
              <a:gd name="T35" fmla="*/ 0 h 232"/>
              <a:gd name="T36" fmla="*/ 2147483647 w 277"/>
              <a:gd name="T37" fmla="*/ 0 h 232"/>
              <a:gd name="T38" fmla="*/ 0 w 277"/>
              <a:gd name="T39" fmla="*/ 2147483647 h 232"/>
              <a:gd name="T40" fmla="*/ 0 w 277"/>
              <a:gd name="T41" fmla="*/ 2147483647 h 2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77"/>
              <a:gd name="T64" fmla="*/ 0 h 232"/>
              <a:gd name="T65" fmla="*/ 277 w 277"/>
              <a:gd name="T66" fmla="*/ 232 h 23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77" h="232">
                <a:moveTo>
                  <a:pt x="0" y="232"/>
                </a:moveTo>
                <a:lnTo>
                  <a:pt x="277" y="232"/>
                </a:lnTo>
                <a:lnTo>
                  <a:pt x="264" y="222"/>
                </a:lnTo>
                <a:lnTo>
                  <a:pt x="252" y="210"/>
                </a:lnTo>
                <a:lnTo>
                  <a:pt x="241" y="198"/>
                </a:lnTo>
                <a:lnTo>
                  <a:pt x="229" y="186"/>
                </a:lnTo>
                <a:lnTo>
                  <a:pt x="220" y="173"/>
                </a:lnTo>
                <a:lnTo>
                  <a:pt x="211" y="158"/>
                </a:lnTo>
                <a:lnTo>
                  <a:pt x="203" y="145"/>
                </a:lnTo>
                <a:lnTo>
                  <a:pt x="196" y="130"/>
                </a:lnTo>
                <a:lnTo>
                  <a:pt x="189" y="115"/>
                </a:lnTo>
                <a:lnTo>
                  <a:pt x="183" y="99"/>
                </a:lnTo>
                <a:lnTo>
                  <a:pt x="178" y="83"/>
                </a:lnTo>
                <a:lnTo>
                  <a:pt x="173" y="67"/>
                </a:lnTo>
                <a:lnTo>
                  <a:pt x="171" y="50"/>
                </a:lnTo>
                <a:lnTo>
                  <a:pt x="168" y="34"/>
                </a:lnTo>
                <a:lnTo>
                  <a:pt x="166" y="16"/>
                </a:lnTo>
                <a:lnTo>
                  <a:pt x="166" y="0"/>
                </a:lnTo>
                <a:lnTo>
                  <a:pt x="0" y="232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18" name="Freeform 686"/>
          <p:cNvSpPr>
            <a:spLocks/>
          </p:cNvSpPr>
          <p:nvPr/>
        </p:nvSpPr>
        <p:spPr bwMode="auto">
          <a:xfrm>
            <a:off x="4822825" y="3124200"/>
            <a:ext cx="892175" cy="76200"/>
          </a:xfrm>
          <a:custGeom>
            <a:avLst/>
            <a:gdLst>
              <a:gd name="T0" fmla="*/ 2147483647 w 1683"/>
              <a:gd name="T1" fmla="*/ 2147483647 h 925"/>
              <a:gd name="T2" fmla="*/ 2147483647 w 1683"/>
              <a:gd name="T3" fmla="*/ 2147483647 h 925"/>
              <a:gd name="T4" fmla="*/ 2147483647 w 1683"/>
              <a:gd name="T5" fmla="*/ 2147483647 h 925"/>
              <a:gd name="T6" fmla="*/ 2147483647 w 1683"/>
              <a:gd name="T7" fmla="*/ 2147483647 h 925"/>
              <a:gd name="T8" fmla="*/ 2147483647 w 1683"/>
              <a:gd name="T9" fmla="*/ 2147483647 h 925"/>
              <a:gd name="T10" fmla="*/ 2147483647 w 1683"/>
              <a:gd name="T11" fmla="*/ 2147483647 h 925"/>
              <a:gd name="T12" fmla="*/ 2147483647 w 1683"/>
              <a:gd name="T13" fmla="*/ 2147483647 h 925"/>
              <a:gd name="T14" fmla="*/ 2147483647 w 1683"/>
              <a:gd name="T15" fmla="*/ 2147483647 h 925"/>
              <a:gd name="T16" fmla="*/ 2147483647 w 1683"/>
              <a:gd name="T17" fmla="*/ 2147483647 h 925"/>
              <a:gd name="T18" fmla="*/ 2147483647 w 1683"/>
              <a:gd name="T19" fmla="*/ 2147483647 h 925"/>
              <a:gd name="T20" fmla="*/ 2147483647 w 1683"/>
              <a:gd name="T21" fmla="*/ 2147483647 h 925"/>
              <a:gd name="T22" fmla="*/ 2147483647 w 1683"/>
              <a:gd name="T23" fmla="*/ 2147483647 h 925"/>
              <a:gd name="T24" fmla="*/ 2147483647 w 1683"/>
              <a:gd name="T25" fmla="*/ 2147483647 h 925"/>
              <a:gd name="T26" fmla="*/ 2147483647 w 1683"/>
              <a:gd name="T27" fmla="*/ 2147483647 h 925"/>
              <a:gd name="T28" fmla="*/ 2147483647 w 1683"/>
              <a:gd name="T29" fmla="*/ 2147483647 h 925"/>
              <a:gd name="T30" fmla="*/ 2147483647 w 1683"/>
              <a:gd name="T31" fmla="*/ 2147483647 h 925"/>
              <a:gd name="T32" fmla="*/ 2147483647 w 1683"/>
              <a:gd name="T33" fmla="*/ 2147483647 h 925"/>
              <a:gd name="T34" fmla="*/ 2147483647 w 1683"/>
              <a:gd name="T35" fmla="*/ 2147483647 h 925"/>
              <a:gd name="T36" fmla="*/ 2147483647 w 1683"/>
              <a:gd name="T37" fmla="*/ 2147483647 h 925"/>
              <a:gd name="T38" fmla="*/ 2147483647 w 1683"/>
              <a:gd name="T39" fmla="*/ 2147483647 h 925"/>
              <a:gd name="T40" fmla="*/ 2147483647 w 1683"/>
              <a:gd name="T41" fmla="*/ 2147483647 h 925"/>
              <a:gd name="T42" fmla="*/ 2147483647 w 1683"/>
              <a:gd name="T43" fmla="*/ 2147483647 h 925"/>
              <a:gd name="T44" fmla="*/ 2147483647 w 1683"/>
              <a:gd name="T45" fmla="*/ 2147483647 h 925"/>
              <a:gd name="T46" fmla="*/ 0 w 1683"/>
              <a:gd name="T47" fmla="*/ 0 h 92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683"/>
              <a:gd name="T73" fmla="*/ 0 h 925"/>
              <a:gd name="T74" fmla="*/ 1683 w 1683"/>
              <a:gd name="T75" fmla="*/ 925 h 92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683" h="925">
                <a:moveTo>
                  <a:pt x="1683" y="925"/>
                </a:moveTo>
                <a:lnTo>
                  <a:pt x="1635" y="851"/>
                </a:lnTo>
                <a:lnTo>
                  <a:pt x="1585" y="780"/>
                </a:lnTo>
                <a:lnTo>
                  <a:pt x="1533" y="712"/>
                </a:lnTo>
                <a:lnTo>
                  <a:pt x="1478" y="649"/>
                </a:lnTo>
                <a:lnTo>
                  <a:pt x="1421" y="586"/>
                </a:lnTo>
                <a:lnTo>
                  <a:pt x="1361" y="527"/>
                </a:lnTo>
                <a:lnTo>
                  <a:pt x="1299" y="473"/>
                </a:lnTo>
                <a:lnTo>
                  <a:pt x="1236" y="419"/>
                </a:lnTo>
                <a:lnTo>
                  <a:pt x="1169" y="370"/>
                </a:lnTo>
                <a:lnTo>
                  <a:pt x="1100" y="324"/>
                </a:lnTo>
                <a:lnTo>
                  <a:pt x="1030" y="282"/>
                </a:lnTo>
                <a:lnTo>
                  <a:pt x="957" y="240"/>
                </a:lnTo>
                <a:lnTo>
                  <a:pt x="881" y="203"/>
                </a:lnTo>
                <a:lnTo>
                  <a:pt x="803" y="169"/>
                </a:lnTo>
                <a:lnTo>
                  <a:pt x="723" y="138"/>
                </a:lnTo>
                <a:lnTo>
                  <a:pt x="641" y="110"/>
                </a:lnTo>
                <a:lnTo>
                  <a:pt x="557" y="85"/>
                </a:lnTo>
                <a:lnTo>
                  <a:pt x="470" y="64"/>
                </a:lnTo>
                <a:lnTo>
                  <a:pt x="380" y="45"/>
                </a:lnTo>
                <a:lnTo>
                  <a:pt x="289" y="28"/>
                </a:lnTo>
                <a:lnTo>
                  <a:pt x="195" y="17"/>
                </a:lnTo>
                <a:lnTo>
                  <a:pt x="98" y="6"/>
                </a:lnTo>
                <a:lnTo>
                  <a:pt x="0" y="0"/>
                </a:lnTo>
              </a:path>
            </a:pathLst>
          </a:custGeom>
          <a:noFill/>
          <a:ln w="41275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19" name="Freeform 687"/>
          <p:cNvSpPr>
            <a:spLocks/>
          </p:cNvSpPr>
          <p:nvPr/>
        </p:nvSpPr>
        <p:spPr bwMode="auto">
          <a:xfrm flipH="1">
            <a:off x="5578475" y="3122613"/>
            <a:ext cx="122238" cy="153987"/>
          </a:xfrm>
          <a:custGeom>
            <a:avLst/>
            <a:gdLst>
              <a:gd name="T0" fmla="*/ 2147483647 w 232"/>
              <a:gd name="T1" fmla="*/ 2147483647 h 290"/>
              <a:gd name="T2" fmla="*/ 0 w 232"/>
              <a:gd name="T3" fmla="*/ 2147483647 h 290"/>
              <a:gd name="T4" fmla="*/ 2147483647 w 232"/>
              <a:gd name="T5" fmla="*/ 2147483647 h 290"/>
              <a:gd name="T6" fmla="*/ 2147483647 w 232"/>
              <a:gd name="T7" fmla="*/ 2147483647 h 290"/>
              <a:gd name="T8" fmla="*/ 2147483647 w 232"/>
              <a:gd name="T9" fmla="*/ 2147483647 h 290"/>
              <a:gd name="T10" fmla="*/ 2147483647 w 232"/>
              <a:gd name="T11" fmla="*/ 2147483647 h 290"/>
              <a:gd name="T12" fmla="*/ 2147483647 w 232"/>
              <a:gd name="T13" fmla="*/ 2147483647 h 290"/>
              <a:gd name="T14" fmla="*/ 2147483647 w 232"/>
              <a:gd name="T15" fmla="*/ 2147483647 h 290"/>
              <a:gd name="T16" fmla="*/ 2147483647 w 232"/>
              <a:gd name="T17" fmla="*/ 2147483647 h 290"/>
              <a:gd name="T18" fmla="*/ 2147483647 w 232"/>
              <a:gd name="T19" fmla="*/ 2147483647 h 290"/>
              <a:gd name="T20" fmla="*/ 2147483647 w 232"/>
              <a:gd name="T21" fmla="*/ 2147483647 h 290"/>
              <a:gd name="T22" fmla="*/ 2147483647 w 232"/>
              <a:gd name="T23" fmla="*/ 2147483647 h 290"/>
              <a:gd name="T24" fmla="*/ 2147483647 w 232"/>
              <a:gd name="T25" fmla="*/ 2147483647 h 290"/>
              <a:gd name="T26" fmla="*/ 2147483647 w 232"/>
              <a:gd name="T27" fmla="*/ 2147483647 h 290"/>
              <a:gd name="T28" fmla="*/ 2147483647 w 232"/>
              <a:gd name="T29" fmla="*/ 2147483647 h 290"/>
              <a:gd name="T30" fmla="*/ 2147483647 w 232"/>
              <a:gd name="T31" fmla="*/ 2147483647 h 290"/>
              <a:gd name="T32" fmla="*/ 2147483647 w 232"/>
              <a:gd name="T33" fmla="*/ 2147483647 h 290"/>
              <a:gd name="T34" fmla="*/ 2147483647 w 232"/>
              <a:gd name="T35" fmla="*/ 0 h 290"/>
              <a:gd name="T36" fmla="*/ 2147483647 w 232"/>
              <a:gd name="T37" fmla="*/ 0 h 290"/>
              <a:gd name="T38" fmla="*/ 2147483647 w 232"/>
              <a:gd name="T39" fmla="*/ 2147483647 h 290"/>
              <a:gd name="T40" fmla="*/ 2147483647 w 232"/>
              <a:gd name="T41" fmla="*/ 2147483647 h 29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2"/>
              <a:gd name="T64" fmla="*/ 0 h 290"/>
              <a:gd name="T65" fmla="*/ 232 w 232"/>
              <a:gd name="T66" fmla="*/ 290 h 29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2" h="290">
                <a:moveTo>
                  <a:pt x="232" y="290"/>
                </a:moveTo>
                <a:lnTo>
                  <a:pt x="0" y="133"/>
                </a:lnTo>
                <a:lnTo>
                  <a:pt x="15" y="132"/>
                </a:lnTo>
                <a:lnTo>
                  <a:pt x="31" y="129"/>
                </a:lnTo>
                <a:lnTo>
                  <a:pt x="47" y="124"/>
                </a:lnTo>
                <a:lnTo>
                  <a:pt x="63" y="120"/>
                </a:lnTo>
                <a:lnTo>
                  <a:pt x="77" y="114"/>
                </a:lnTo>
                <a:lnTo>
                  <a:pt x="92" y="108"/>
                </a:lnTo>
                <a:lnTo>
                  <a:pt x="106" y="101"/>
                </a:lnTo>
                <a:lnTo>
                  <a:pt x="120" y="93"/>
                </a:lnTo>
                <a:lnTo>
                  <a:pt x="134" y="84"/>
                </a:lnTo>
                <a:lnTo>
                  <a:pt x="147" y="74"/>
                </a:lnTo>
                <a:lnTo>
                  <a:pt x="160" y="64"/>
                </a:lnTo>
                <a:lnTo>
                  <a:pt x="171" y="52"/>
                </a:lnTo>
                <a:lnTo>
                  <a:pt x="182" y="40"/>
                </a:lnTo>
                <a:lnTo>
                  <a:pt x="193" y="27"/>
                </a:lnTo>
                <a:lnTo>
                  <a:pt x="203" y="13"/>
                </a:lnTo>
                <a:lnTo>
                  <a:pt x="211" y="0"/>
                </a:lnTo>
                <a:lnTo>
                  <a:pt x="232" y="290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20" name="Freeform 688"/>
          <p:cNvSpPr>
            <a:spLocks/>
          </p:cNvSpPr>
          <p:nvPr/>
        </p:nvSpPr>
        <p:spPr bwMode="auto">
          <a:xfrm>
            <a:off x="4724400" y="3048000"/>
            <a:ext cx="131763" cy="138113"/>
          </a:xfrm>
          <a:custGeom>
            <a:avLst/>
            <a:gdLst>
              <a:gd name="T0" fmla="*/ 0 w 250"/>
              <a:gd name="T1" fmla="*/ 2147483647 h 262"/>
              <a:gd name="T2" fmla="*/ 2147483647 w 250"/>
              <a:gd name="T3" fmla="*/ 0 h 262"/>
              <a:gd name="T4" fmla="*/ 2147483647 w 250"/>
              <a:gd name="T5" fmla="*/ 2147483647 h 262"/>
              <a:gd name="T6" fmla="*/ 2147483647 w 250"/>
              <a:gd name="T7" fmla="*/ 2147483647 h 262"/>
              <a:gd name="T8" fmla="*/ 2147483647 w 250"/>
              <a:gd name="T9" fmla="*/ 2147483647 h 262"/>
              <a:gd name="T10" fmla="*/ 2147483647 w 250"/>
              <a:gd name="T11" fmla="*/ 2147483647 h 262"/>
              <a:gd name="T12" fmla="*/ 2147483647 w 250"/>
              <a:gd name="T13" fmla="*/ 2147483647 h 262"/>
              <a:gd name="T14" fmla="*/ 2147483647 w 250"/>
              <a:gd name="T15" fmla="*/ 2147483647 h 262"/>
              <a:gd name="T16" fmla="*/ 2147483647 w 250"/>
              <a:gd name="T17" fmla="*/ 2147483647 h 262"/>
              <a:gd name="T18" fmla="*/ 2147483647 w 250"/>
              <a:gd name="T19" fmla="*/ 2147483647 h 262"/>
              <a:gd name="T20" fmla="*/ 2147483647 w 250"/>
              <a:gd name="T21" fmla="*/ 2147483647 h 262"/>
              <a:gd name="T22" fmla="*/ 2147483647 w 250"/>
              <a:gd name="T23" fmla="*/ 2147483647 h 262"/>
              <a:gd name="T24" fmla="*/ 2147483647 w 250"/>
              <a:gd name="T25" fmla="*/ 2147483647 h 262"/>
              <a:gd name="T26" fmla="*/ 2147483647 w 250"/>
              <a:gd name="T27" fmla="*/ 2147483647 h 262"/>
              <a:gd name="T28" fmla="*/ 2147483647 w 250"/>
              <a:gd name="T29" fmla="*/ 2147483647 h 262"/>
              <a:gd name="T30" fmla="*/ 2147483647 w 250"/>
              <a:gd name="T31" fmla="*/ 2147483647 h 262"/>
              <a:gd name="T32" fmla="*/ 2147483647 w 250"/>
              <a:gd name="T33" fmla="*/ 2147483647 h 262"/>
              <a:gd name="T34" fmla="*/ 2147483647 w 250"/>
              <a:gd name="T35" fmla="*/ 2147483647 h 262"/>
              <a:gd name="T36" fmla="*/ 2147483647 w 250"/>
              <a:gd name="T37" fmla="*/ 2147483647 h 262"/>
              <a:gd name="T38" fmla="*/ 0 w 250"/>
              <a:gd name="T39" fmla="*/ 2147483647 h 262"/>
              <a:gd name="T40" fmla="*/ 0 w 250"/>
              <a:gd name="T41" fmla="*/ 2147483647 h 26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50"/>
              <a:gd name="T64" fmla="*/ 0 h 262"/>
              <a:gd name="T65" fmla="*/ 250 w 250"/>
              <a:gd name="T66" fmla="*/ 262 h 26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50" h="262">
                <a:moveTo>
                  <a:pt x="0" y="126"/>
                </a:moveTo>
                <a:lnTo>
                  <a:pt x="250" y="0"/>
                </a:lnTo>
                <a:lnTo>
                  <a:pt x="243" y="16"/>
                </a:lnTo>
                <a:lnTo>
                  <a:pt x="236" y="31"/>
                </a:lnTo>
                <a:lnTo>
                  <a:pt x="231" y="47"/>
                </a:lnTo>
                <a:lnTo>
                  <a:pt x="227" y="64"/>
                </a:lnTo>
                <a:lnTo>
                  <a:pt x="224" y="80"/>
                </a:lnTo>
                <a:lnTo>
                  <a:pt x="221" y="96"/>
                </a:lnTo>
                <a:lnTo>
                  <a:pt x="220" y="114"/>
                </a:lnTo>
                <a:lnTo>
                  <a:pt x="218" y="130"/>
                </a:lnTo>
                <a:lnTo>
                  <a:pt x="218" y="147"/>
                </a:lnTo>
                <a:lnTo>
                  <a:pt x="220" y="164"/>
                </a:lnTo>
                <a:lnTo>
                  <a:pt x="221" y="181"/>
                </a:lnTo>
                <a:lnTo>
                  <a:pt x="224" y="197"/>
                </a:lnTo>
                <a:lnTo>
                  <a:pt x="228" y="213"/>
                </a:lnTo>
                <a:lnTo>
                  <a:pt x="232" y="229"/>
                </a:lnTo>
                <a:lnTo>
                  <a:pt x="238" y="246"/>
                </a:lnTo>
                <a:lnTo>
                  <a:pt x="245" y="262"/>
                </a:lnTo>
                <a:lnTo>
                  <a:pt x="0" y="126"/>
                </a:lnTo>
                <a:close/>
              </a:path>
            </a:pathLst>
          </a:cu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21" name="Freeform 689"/>
          <p:cNvSpPr>
            <a:spLocks/>
          </p:cNvSpPr>
          <p:nvPr/>
        </p:nvSpPr>
        <p:spPr bwMode="auto">
          <a:xfrm>
            <a:off x="6394450" y="3201988"/>
            <a:ext cx="563563" cy="109537"/>
          </a:xfrm>
          <a:custGeom>
            <a:avLst/>
            <a:gdLst>
              <a:gd name="T0" fmla="*/ 2147483647 w 1067"/>
              <a:gd name="T1" fmla="*/ 2147483647 h 206"/>
              <a:gd name="T2" fmla="*/ 2147483647 w 1067"/>
              <a:gd name="T3" fmla="*/ 2147483647 h 206"/>
              <a:gd name="T4" fmla="*/ 2147483647 w 1067"/>
              <a:gd name="T5" fmla="*/ 2147483647 h 206"/>
              <a:gd name="T6" fmla="*/ 2147483647 w 1067"/>
              <a:gd name="T7" fmla="*/ 2147483647 h 206"/>
              <a:gd name="T8" fmla="*/ 2147483647 w 1067"/>
              <a:gd name="T9" fmla="*/ 2147483647 h 206"/>
              <a:gd name="T10" fmla="*/ 2147483647 w 1067"/>
              <a:gd name="T11" fmla="*/ 2147483647 h 206"/>
              <a:gd name="T12" fmla="*/ 2147483647 w 1067"/>
              <a:gd name="T13" fmla="*/ 2147483647 h 206"/>
              <a:gd name="T14" fmla="*/ 2147483647 w 1067"/>
              <a:gd name="T15" fmla="*/ 2147483647 h 206"/>
              <a:gd name="T16" fmla="*/ 2147483647 w 1067"/>
              <a:gd name="T17" fmla="*/ 0 h 206"/>
              <a:gd name="T18" fmla="*/ 2147483647 w 1067"/>
              <a:gd name="T19" fmla="*/ 2147483647 h 206"/>
              <a:gd name="T20" fmla="*/ 2147483647 w 1067"/>
              <a:gd name="T21" fmla="*/ 2147483647 h 206"/>
              <a:gd name="T22" fmla="*/ 2147483647 w 1067"/>
              <a:gd name="T23" fmla="*/ 2147483647 h 206"/>
              <a:gd name="T24" fmla="*/ 2147483647 w 1067"/>
              <a:gd name="T25" fmla="*/ 2147483647 h 206"/>
              <a:gd name="T26" fmla="*/ 2147483647 w 1067"/>
              <a:gd name="T27" fmla="*/ 2147483647 h 206"/>
              <a:gd name="T28" fmla="*/ 2147483647 w 1067"/>
              <a:gd name="T29" fmla="*/ 2147483647 h 206"/>
              <a:gd name="T30" fmla="*/ 2147483647 w 1067"/>
              <a:gd name="T31" fmla="*/ 2147483647 h 206"/>
              <a:gd name="T32" fmla="*/ 2147483647 w 1067"/>
              <a:gd name="T33" fmla="*/ 2147483647 h 206"/>
              <a:gd name="T34" fmla="*/ 2147483647 w 1067"/>
              <a:gd name="T35" fmla="*/ 2147483647 h 206"/>
              <a:gd name="T36" fmla="*/ 2147483647 w 1067"/>
              <a:gd name="T37" fmla="*/ 2147483647 h 206"/>
              <a:gd name="T38" fmla="*/ 0 w 1067"/>
              <a:gd name="T39" fmla="*/ 2147483647 h 20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67"/>
              <a:gd name="T61" fmla="*/ 0 h 206"/>
              <a:gd name="T62" fmla="*/ 1067 w 1067"/>
              <a:gd name="T63" fmla="*/ 206 h 20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67" h="206">
                <a:moveTo>
                  <a:pt x="1067" y="120"/>
                </a:moveTo>
                <a:lnTo>
                  <a:pt x="1004" y="92"/>
                </a:lnTo>
                <a:lnTo>
                  <a:pt x="943" y="68"/>
                </a:lnTo>
                <a:lnTo>
                  <a:pt x="882" y="49"/>
                </a:lnTo>
                <a:lnTo>
                  <a:pt x="822" y="31"/>
                </a:lnTo>
                <a:lnTo>
                  <a:pt x="762" y="18"/>
                </a:lnTo>
                <a:lnTo>
                  <a:pt x="703" y="9"/>
                </a:lnTo>
                <a:lnTo>
                  <a:pt x="646" y="3"/>
                </a:lnTo>
                <a:lnTo>
                  <a:pt x="588" y="0"/>
                </a:lnTo>
                <a:lnTo>
                  <a:pt x="531" y="1"/>
                </a:lnTo>
                <a:lnTo>
                  <a:pt x="475" y="6"/>
                </a:lnTo>
                <a:lnTo>
                  <a:pt x="419" y="13"/>
                </a:lnTo>
                <a:lnTo>
                  <a:pt x="364" y="25"/>
                </a:lnTo>
                <a:lnTo>
                  <a:pt x="310" y="40"/>
                </a:lnTo>
                <a:lnTo>
                  <a:pt x="256" y="59"/>
                </a:lnTo>
                <a:lnTo>
                  <a:pt x="204" y="81"/>
                </a:lnTo>
                <a:lnTo>
                  <a:pt x="151" y="106"/>
                </a:lnTo>
                <a:lnTo>
                  <a:pt x="101" y="136"/>
                </a:lnTo>
                <a:lnTo>
                  <a:pt x="49" y="169"/>
                </a:lnTo>
                <a:lnTo>
                  <a:pt x="0" y="206"/>
                </a:lnTo>
              </a:path>
            </a:pathLst>
          </a:custGeom>
          <a:noFill/>
          <a:ln w="22225">
            <a:solidFill>
              <a:srgbClr val="3366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22" name="Freeform 690"/>
          <p:cNvSpPr>
            <a:spLocks/>
          </p:cNvSpPr>
          <p:nvPr/>
        </p:nvSpPr>
        <p:spPr bwMode="auto">
          <a:xfrm>
            <a:off x="6918325" y="3211513"/>
            <a:ext cx="103188" cy="87312"/>
          </a:xfrm>
          <a:custGeom>
            <a:avLst/>
            <a:gdLst>
              <a:gd name="T0" fmla="*/ 2147483647 w 196"/>
              <a:gd name="T1" fmla="*/ 2147483647 h 167"/>
              <a:gd name="T2" fmla="*/ 2147483647 w 196"/>
              <a:gd name="T3" fmla="*/ 0 h 167"/>
              <a:gd name="T4" fmla="*/ 2147483647 w 196"/>
              <a:gd name="T5" fmla="*/ 2147483647 h 167"/>
              <a:gd name="T6" fmla="*/ 2147483647 w 196"/>
              <a:gd name="T7" fmla="*/ 2147483647 h 167"/>
              <a:gd name="T8" fmla="*/ 2147483647 w 196"/>
              <a:gd name="T9" fmla="*/ 2147483647 h 167"/>
              <a:gd name="T10" fmla="*/ 2147483647 w 196"/>
              <a:gd name="T11" fmla="*/ 2147483647 h 167"/>
              <a:gd name="T12" fmla="*/ 2147483647 w 196"/>
              <a:gd name="T13" fmla="*/ 2147483647 h 167"/>
              <a:gd name="T14" fmla="*/ 2147483647 w 196"/>
              <a:gd name="T15" fmla="*/ 2147483647 h 167"/>
              <a:gd name="T16" fmla="*/ 2147483647 w 196"/>
              <a:gd name="T17" fmla="*/ 2147483647 h 167"/>
              <a:gd name="T18" fmla="*/ 2147483647 w 196"/>
              <a:gd name="T19" fmla="*/ 2147483647 h 167"/>
              <a:gd name="T20" fmla="*/ 2147483647 w 196"/>
              <a:gd name="T21" fmla="*/ 2147483647 h 167"/>
              <a:gd name="T22" fmla="*/ 2147483647 w 196"/>
              <a:gd name="T23" fmla="*/ 2147483647 h 167"/>
              <a:gd name="T24" fmla="*/ 2147483647 w 196"/>
              <a:gd name="T25" fmla="*/ 2147483647 h 167"/>
              <a:gd name="T26" fmla="*/ 2147483647 w 196"/>
              <a:gd name="T27" fmla="*/ 2147483647 h 167"/>
              <a:gd name="T28" fmla="*/ 2147483647 w 196"/>
              <a:gd name="T29" fmla="*/ 2147483647 h 167"/>
              <a:gd name="T30" fmla="*/ 2147483647 w 196"/>
              <a:gd name="T31" fmla="*/ 2147483647 h 167"/>
              <a:gd name="T32" fmla="*/ 2147483647 w 196"/>
              <a:gd name="T33" fmla="*/ 2147483647 h 167"/>
              <a:gd name="T34" fmla="*/ 0 w 196"/>
              <a:gd name="T35" fmla="*/ 2147483647 h 167"/>
              <a:gd name="T36" fmla="*/ 0 w 196"/>
              <a:gd name="T37" fmla="*/ 2147483647 h 167"/>
              <a:gd name="T38" fmla="*/ 2147483647 w 196"/>
              <a:gd name="T39" fmla="*/ 2147483647 h 167"/>
              <a:gd name="T40" fmla="*/ 2147483647 w 196"/>
              <a:gd name="T41" fmla="*/ 2147483647 h 16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6"/>
              <a:gd name="T64" fmla="*/ 0 h 167"/>
              <a:gd name="T65" fmla="*/ 196 w 196"/>
              <a:gd name="T66" fmla="*/ 167 h 16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6" h="167">
                <a:moveTo>
                  <a:pt x="196" y="164"/>
                </a:moveTo>
                <a:lnTo>
                  <a:pt x="77" y="0"/>
                </a:lnTo>
                <a:lnTo>
                  <a:pt x="76" y="12"/>
                </a:lnTo>
                <a:lnTo>
                  <a:pt x="76" y="24"/>
                </a:lnTo>
                <a:lnTo>
                  <a:pt x="75" y="36"/>
                </a:lnTo>
                <a:lnTo>
                  <a:pt x="72" y="47"/>
                </a:lnTo>
                <a:lnTo>
                  <a:pt x="69" y="59"/>
                </a:lnTo>
                <a:lnTo>
                  <a:pt x="66" y="71"/>
                </a:lnTo>
                <a:lnTo>
                  <a:pt x="62" y="82"/>
                </a:lnTo>
                <a:lnTo>
                  <a:pt x="56" y="93"/>
                </a:lnTo>
                <a:lnTo>
                  <a:pt x="52" y="104"/>
                </a:lnTo>
                <a:lnTo>
                  <a:pt x="45" y="114"/>
                </a:lnTo>
                <a:lnTo>
                  <a:pt x="39" y="124"/>
                </a:lnTo>
                <a:lnTo>
                  <a:pt x="32" y="133"/>
                </a:lnTo>
                <a:lnTo>
                  <a:pt x="25" y="142"/>
                </a:lnTo>
                <a:lnTo>
                  <a:pt x="17" y="151"/>
                </a:lnTo>
                <a:lnTo>
                  <a:pt x="9" y="158"/>
                </a:lnTo>
                <a:lnTo>
                  <a:pt x="0" y="167"/>
                </a:lnTo>
                <a:lnTo>
                  <a:pt x="196" y="164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23" name="Freeform 691"/>
          <p:cNvSpPr>
            <a:spLocks/>
          </p:cNvSpPr>
          <p:nvPr/>
        </p:nvSpPr>
        <p:spPr bwMode="auto">
          <a:xfrm>
            <a:off x="6338888" y="3257550"/>
            <a:ext cx="101600" cy="100013"/>
          </a:xfrm>
          <a:custGeom>
            <a:avLst/>
            <a:gdLst>
              <a:gd name="T0" fmla="*/ 0 w 191"/>
              <a:gd name="T1" fmla="*/ 2147483647 h 188"/>
              <a:gd name="T2" fmla="*/ 2147483647 w 191"/>
              <a:gd name="T3" fmla="*/ 2147483647 h 188"/>
              <a:gd name="T4" fmla="*/ 2147483647 w 191"/>
              <a:gd name="T5" fmla="*/ 2147483647 h 188"/>
              <a:gd name="T6" fmla="*/ 2147483647 w 191"/>
              <a:gd name="T7" fmla="*/ 2147483647 h 188"/>
              <a:gd name="T8" fmla="*/ 2147483647 w 191"/>
              <a:gd name="T9" fmla="*/ 2147483647 h 188"/>
              <a:gd name="T10" fmla="*/ 2147483647 w 191"/>
              <a:gd name="T11" fmla="*/ 2147483647 h 188"/>
              <a:gd name="T12" fmla="*/ 2147483647 w 191"/>
              <a:gd name="T13" fmla="*/ 2147483647 h 188"/>
              <a:gd name="T14" fmla="*/ 2147483647 w 191"/>
              <a:gd name="T15" fmla="*/ 2147483647 h 188"/>
              <a:gd name="T16" fmla="*/ 2147483647 w 191"/>
              <a:gd name="T17" fmla="*/ 2147483647 h 188"/>
              <a:gd name="T18" fmla="*/ 2147483647 w 191"/>
              <a:gd name="T19" fmla="*/ 2147483647 h 188"/>
              <a:gd name="T20" fmla="*/ 2147483647 w 191"/>
              <a:gd name="T21" fmla="*/ 2147483647 h 188"/>
              <a:gd name="T22" fmla="*/ 2147483647 w 191"/>
              <a:gd name="T23" fmla="*/ 2147483647 h 188"/>
              <a:gd name="T24" fmla="*/ 2147483647 w 191"/>
              <a:gd name="T25" fmla="*/ 2147483647 h 188"/>
              <a:gd name="T26" fmla="*/ 2147483647 w 191"/>
              <a:gd name="T27" fmla="*/ 2147483647 h 188"/>
              <a:gd name="T28" fmla="*/ 2147483647 w 191"/>
              <a:gd name="T29" fmla="*/ 2147483647 h 188"/>
              <a:gd name="T30" fmla="*/ 2147483647 w 191"/>
              <a:gd name="T31" fmla="*/ 2147483647 h 188"/>
              <a:gd name="T32" fmla="*/ 2147483647 w 191"/>
              <a:gd name="T33" fmla="*/ 2147483647 h 188"/>
              <a:gd name="T34" fmla="*/ 2147483647 w 191"/>
              <a:gd name="T35" fmla="*/ 0 h 188"/>
              <a:gd name="T36" fmla="*/ 0 w 191"/>
              <a:gd name="T37" fmla="*/ 2147483647 h 188"/>
              <a:gd name="T38" fmla="*/ 0 w 191"/>
              <a:gd name="T39" fmla="*/ 2147483647 h 18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1"/>
              <a:gd name="T61" fmla="*/ 0 h 188"/>
              <a:gd name="T62" fmla="*/ 191 w 191"/>
              <a:gd name="T63" fmla="*/ 188 h 18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1" h="188">
                <a:moveTo>
                  <a:pt x="0" y="188"/>
                </a:moveTo>
                <a:lnTo>
                  <a:pt x="191" y="143"/>
                </a:lnTo>
                <a:lnTo>
                  <a:pt x="181" y="138"/>
                </a:lnTo>
                <a:lnTo>
                  <a:pt x="171" y="132"/>
                </a:lnTo>
                <a:lnTo>
                  <a:pt x="161" y="126"/>
                </a:lnTo>
                <a:lnTo>
                  <a:pt x="152" y="118"/>
                </a:lnTo>
                <a:lnTo>
                  <a:pt x="143" y="111"/>
                </a:lnTo>
                <a:lnTo>
                  <a:pt x="135" y="104"/>
                </a:lnTo>
                <a:lnTo>
                  <a:pt x="128" y="95"/>
                </a:lnTo>
                <a:lnTo>
                  <a:pt x="119" y="86"/>
                </a:lnTo>
                <a:lnTo>
                  <a:pt x="112" y="75"/>
                </a:lnTo>
                <a:lnTo>
                  <a:pt x="107" y="67"/>
                </a:lnTo>
                <a:lnTo>
                  <a:pt x="101" y="56"/>
                </a:lnTo>
                <a:lnTo>
                  <a:pt x="96" y="46"/>
                </a:lnTo>
                <a:lnTo>
                  <a:pt x="91" y="34"/>
                </a:lnTo>
                <a:lnTo>
                  <a:pt x="87" y="24"/>
                </a:lnTo>
                <a:lnTo>
                  <a:pt x="84" y="12"/>
                </a:lnTo>
                <a:lnTo>
                  <a:pt x="82" y="0"/>
                </a:lnTo>
                <a:lnTo>
                  <a:pt x="0" y="188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24" name="Freeform 692"/>
          <p:cNvSpPr>
            <a:spLocks/>
          </p:cNvSpPr>
          <p:nvPr/>
        </p:nvSpPr>
        <p:spPr bwMode="auto">
          <a:xfrm>
            <a:off x="6292850" y="3763963"/>
            <a:ext cx="619125" cy="244475"/>
          </a:xfrm>
          <a:custGeom>
            <a:avLst/>
            <a:gdLst>
              <a:gd name="T0" fmla="*/ 2147483647 w 1170"/>
              <a:gd name="T1" fmla="*/ 2147483647 h 463"/>
              <a:gd name="T2" fmla="*/ 2147483647 w 1170"/>
              <a:gd name="T3" fmla="*/ 2147483647 h 463"/>
              <a:gd name="T4" fmla="*/ 2147483647 w 1170"/>
              <a:gd name="T5" fmla="*/ 2147483647 h 463"/>
              <a:gd name="T6" fmla="*/ 2147483647 w 1170"/>
              <a:gd name="T7" fmla="*/ 2147483647 h 463"/>
              <a:gd name="T8" fmla="*/ 2147483647 w 1170"/>
              <a:gd name="T9" fmla="*/ 2147483647 h 463"/>
              <a:gd name="T10" fmla="*/ 2147483647 w 1170"/>
              <a:gd name="T11" fmla="*/ 2147483647 h 463"/>
              <a:gd name="T12" fmla="*/ 2147483647 w 1170"/>
              <a:gd name="T13" fmla="*/ 2147483647 h 463"/>
              <a:gd name="T14" fmla="*/ 2147483647 w 1170"/>
              <a:gd name="T15" fmla="*/ 2147483647 h 463"/>
              <a:gd name="T16" fmla="*/ 2147483647 w 1170"/>
              <a:gd name="T17" fmla="*/ 2147483647 h 463"/>
              <a:gd name="T18" fmla="*/ 2147483647 w 1170"/>
              <a:gd name="T19" fmla="*/ 2147483647 h 463"/>
              <a:gd name="T20" fmla="*/ 2147483647 w 1170"/>
              <a:gd name="T21" fmla="*/ 2147483647 h 463"/>
              <a:gd name="T22" fmla="*/ 2147483647 w 1170"/>
              <a:gd name="T23" fmla="*/ 2147483647 h 463"/>
              <a:gd name="T24" fmla="*/ 2147483647 w 1170"/>
              <a:gd name="T25" fmla="*/ 2147483647 h 463"/>
              <a:gd name="T26" fmla="*/ 2147483647 w 1170"/>
              <a:gd name="T27" fmla="*/ 2147483647 h 463"/>
              <a:gd name="T28" fmla="*/ 2147483647 w 1170"/>
              <a:gd name="T29" fmla="*/ 2147483647 h 463"/>
              <a:gd name="T30" fmla="*/ 2147483647 w 1170"/>
              <a:gd name="T31" fmla="*/ 2147483647 h 463"/>
              <a:gd name="T32" fmla="*/ 0 w 1170"/>
              <a:gd name="T33" fmla="*/ 0 h 4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70"/>
              <a:gd name="T52" fmla="*/ 0 h 463"/>
              <a:gd name="T53" fmla="*/ 1170 w 1170"/>
              <a:gd name="T54" fmla="*/ 463 h 4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70" h="463">
                <a:moveTo>
                  <a:pt x="1170" y="463"/>
                </a:moveTo>
                <a:lnTo>
                  <a:pt x="1103" y="457"/>
                </a:lnTo>
                <a:lnTo>
                  <a:pt x="1036" y="450"/>
                </a:lnTo>
                <a:lnTo>
                  <a:pt x="967" y="438"/>
                </a:lnTo>
                <a:lnTo>
                  <a:pt x="897" y="424"/>
                </a:lnTo>
                <a:lnTo>
                  <a:pt x="827" y="407"/>
                </a:lnTo>
                <a:lnTo>
                  <a:pt x="755" y="386"/>
                </a:lnTo>
                <a:lnTo>
                  <a:pt x="684" y="361"/>
                </a:lnTo>
                <a:lnTo>
                  <a:pt x="611" y="334"/>
                </a:lnTo>
                <a:lnTo>
                  <a:pt x="538" y="303"/>
                </a:lnTo>
                <a:lnTo>
                  <a:pt x="464" y="271"/>
                </a:lnTo>
                <a:lnTo>
                  <a:pt x="388" y="234"/>
                </a:lnTo>
                <a:lnTo>
                  <a:pt x="313" y="194"/>
                </a:lnTo>
                <a:lnTo>
                  <a:pt x="236" y="149"/>
                </a:lnTo>
                <a:lnTo>
                  <a:pt x="159" y="103"/>
                </a:lnTo>
                <a:lnTo>
                  <a:pt x="80" y="53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3366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25" name="Freeform 693"/>
          <p:cNvSpPr>
            <a:spLocks/>
          </p:cNvSpPr>
          <p:nvPr/>
        </p:nvSpPr>
        <p:spPr bwMode="auto">
          <a:xfrm>
            <a:off x="6889750" y="3959225"/>
            <a:ext cx="92075" cy="98425"/>
          </a:xfrm>
          <a:custGeom>
            <a:avLst/>
            <a:gdLst>
              <a:gd name="T0" fmla="*/ 2147483647 w 175"/>
              <a:gd name="T1" fmla="*/ 2147483647 h 185"/>
              <a:gd name="T2" fmla="*/ 0 w 175"/>
              <a:gd name="T3" fmla="*/ 2147483647 h 185"/>
              <a:gd name="T4" fmla="*/ 2147483647 w 175"/>
              <a:gd name="T5" fmla="*/ 2147483647 h 185"/>
              <a:gd name="T6" fmla="*/ 2147483647 w 175"/>
              <a:gd name="T7" fmla="*/ 2147483647 h 185"/>
              <a:gd name="T8" fmla="*/ 2147483647 w 175"/>
              <a:gd name="T9" fmla="*/ 2147483647 h 185"/>
              <a:gd name="T10" fmla="*/ 2147483647 w 175"/>
              <a:gd name="T11" fmla="*/ 2147483647 h 185"/>
              <a:gd name="T12" fmla="*/ 2147483647 w 175"/>
              <a:gd name="T13" fmla="*/ 2147483647 h 185"/>
              <a:gd name="T14" fmla="*/ 2147483647 w 175"/>
              <a:gd name="T15" fmla="*/ 2147483647 h 185"/>
              <a:gd name="T16" fmla="*/ 2147483647 w 175"/>
              <a:gd name="T17" fmla="*/ 2147483647 h 185"/>
              <a:gd name="T18" fmla="*/ 2147483647 w 175"/>
              <a:gd name="T19" fmla="*/ 2147483647 h 185"/>
              <a:gd name="T20" fmla="*/ 2147483647 w 175"/>
              <a:gd name="T21" fmla="*/ 2147483647 h 185"/>
              <a:gd name="T22" fmla="*/ 2147483647 w 175"/>
              <a:gd name="T23" fmla="*/ 2147483647 h 185"/>
              <a:gd name="T24" fmla="*/ 2147483647 w 175"/>
              <a:gd name="T25" fmla="*/ 2147483647 h 185"/>
              <a:gd name="T26" fmla="*/ 2147483647 w 175"/>
              <a:gd name="T27" fmla="*/ 2147483647 h 185"/>
              <a:gd name="T28" fmla="*/ 2147483647 w 175"/>
              <a:gd name="T29" fmla="*/ 2147483647 h 185"/>
              <a:gd name="T30" fmla="*/ 2147483647 w 175"/>
              <a:gd name="T31" fmla="*/ 2147483647 h 185"/>
              <a:gd name="T32" fmla="*/ 2147483647 w 175"/>
              <a:gd name="T33" fmla="*/ 2147483647 h 185"/>
              <a:gd name="T34" fmla="*/ 0 w 175"/>
              <a:gd name="T35" fmla="*/ 0 h 185"/>
              <a:gd name="T36" fmla="*/ 2147483647 w 175"/>
              <a:gd name="T37" fmla="*/ 2147483647 h 185"/>
              <a:gd name="T38" fmla="*/ 2147483647 w 175"/>
              <a:gd name="T39" fmla="*/ 2147483647 h 18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5"/>
              <a:gd name="T61" fmla="*/ 0 h 185"/>
              <a:gd name="T62" fmla="*/ 175 w 175"/>
              <a:gd name="T63" fmla="*/ 185 h 18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5" h="185">
                <a:moveTo>
                  <a:pt x="175" y="93"/>
                </a:moveTo>
                <a:lnTo>
                  <a:pt x="0" y="185"/>
                </a:lnTo>
                <a:lnTo>
                  <a:pt x="4" y="174"/>
                </a:lnTo>
                <a:lnTo>
                  <a:pt x="8" y="163"/>
                </a:lnTo>
                <a:lnTo>
                  <a:pt x="11" y="151"/>
                </a:lnTo>
                <a:lnTo>
                  <a:pt x="14" y="139"/>
                </a:lnTo>
                <a:lnTo>
                  <a:pt x="17" y="127"/>
                </a:lnTo>
                <a:lnTo>
                  <a:pt x="18" y="117"/>
                </a:lnTo>
                <a:lnTo>
                  <a:pt x="20" y="105"/>
                </a:lnTo>
                <a:lnTo>
                  <a:pt x="20" y="93"/>
                </a:lnTo>
                <a:lnTo>
                  <a:pt x="20" y="81"/>
                </a:lnTo>
                <a:lnTo>
                  <a:pt x="18" y="69"/>
                </a:lnTo>
                <a:lnTo>
                  <a:pt x="17" y="57"/>
                </a:lnTo>
                <a:lnTo>
                  <a:pt x="14" y="46"/>
                </a:lnTo>
                <a:lnTo>
                  <a:pt x="11" y="34"/>
                </a:lnTo>
                <a:lnTo>
                  <a:pt x="8" y="22"/>
                </a:lnTo>
                <a:lnTo>
                  <a:pt x="4" y="12"/>
                </a:lnTo>
                <a:lnTo>
                  <a:pt x="0" y="0"/>
                </a:lnTo>
                <a:lnTo>
                  <a:pt x="175" y="93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26" name="Freeform 694"/>
          <p:cNvSpPr>
            <a:spLocks/>
          </p:cNvSpPr>
          <p:nvPr/>
        </p:nvSpPr>
        <p:spPr bwMode="auto">
          <a:xfrm>
            <a:off x="6235700" y="3721100"/>
            <a:ext cx="101600" cy="96838"/>
          </a:xfrm>
          <a:custGeom>
            <a:avLst/>
            <a:gdLst>
              <a:gd name="T0" fmla="*/ 0 w 193"/>
              <a:gd name="T1" fmla="*/ 0 h 181"/>
              <a:gd name="T2" fmla="*/ 2147483647 w 193"/>
              <a:gd name="T3" fmla="*/ 2147483647 h 181"/>
              <a:gd name="T4" fmla="*/ 2147483647 w 193"/>
              <a:gd name="T5" fmla="*/ 2147483647 h 181"/>
              <a:gd name="T6" fmla="*/ 2147483647 w 193"/>
              <a:gd name="T7" fmla="*/ 2147483647 h 181"/>
              <a:gd name="T8" fmla="*/ 2147483647 w 193"/>
              <a:gd name="T9" fmla="*/ 2147483647 h 181"/>
              <a:gd name="T10" fmla="*/ 2147483647 w 193"/>
              <a:gd name="T11" fmla="*/ 2147483647 h 181"/>
              <a:gd name="T12" fmla="*/ 2147483647 w 193"/>
              <a:gd name="T13" fmla="*/ 2147483647 h 181"/>
              <a:gd name="T14" fmla="*/ 2147483647 w 193"/>
              <a:gd name="T15" fmla="*/ 2147483647 h 181"/>
              <a:gd name="T16" fmla="*/ 2147483647 w 193"/>
              <a:gd name="T17" fmla="*/ 2147483647 h 181"/>
              <a:gd name="T18" fmla="*/ 2147483647 w 193"/>
              <a:gd name="T19" fmla="*/ 2147483647 h 181"/>
              <a:gd name="T20" fmla="*/ 2147483647 w 193"/>
              <a:gd name="T21" fmla="*/ 2147483647 h 181"/>
              <a:gd name="T22" fmla="*/ 2147483647 w 193"/>
              <a:gd name="T23" fmla="*/ 2147483647 h 181"/>
              <a:gd name="T24" fmla="*/ 2147483647 w 193"/>
              <a:gd name="T25" fmla="*/ 2147483647 h 181"/>
              <a:gd name="T26" fmla="*/ 2147483647 w 193"/>
              <a:gd name="T27" fmla="*/ 2147483647 h 181"/>
              <a:gd name="T28" fmla="*/ 2147483647 w 193"/>
              <a:gd name="T29" fmla="*/ 2147483647 h 181"/>
              <a:gd name="T30" fmla="*/ 2147483647 w 193"/>
              <a:gd name="T31" fmla="*/ 2147483647 h 181"/>
              <a:gd name="T32" fmla="*/ 2147483647 w 193"/>
              <a:gd name="T33" fmla="*/ 2147483647 h 181"/>
              <a:gd name="T34" fmla="*/ 2147483647 w 193"/>
              <a:gd name="T35" fmla="*/ 2147483647 h 181"/>
              <a:gd name="T36" fmla="*/ 2147483647 w 193"/>
              <a:gd name="T37" fmla="*/ 2147483647 h 181"/>
              <a:gd name="T38" fmla="*/ 0 w 193"/>
              <a:gd name="T39" fmla="*/ 0 h 181"/>
              <a:gd name="T40" fmla="*/ 0 w 193"/>
              <a:gd name="T41" fmla="*/ 0 h 18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3"/>
              <a:gd name="T64" fmla="*/ 0 h 181"/>
              <a:gd name="T65" fmla="*/ 193 w 193"/>
              <a:gd name="T66" fmla="*/ 181 h 18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3" h="181">
                <a:moveTo>
                  <a:pt x="0" y="0"/>
                </a:moveTo>
                <a:lnTo>
                  <a:pt x="193" y="27"/>
                </a:lnTo>
                <a:lnTo>
                  <a:pt x="184" y="33"/>
                </a:lnTo>
                <a:lnTo>
                  <a:pt x="175" y="40"/>
                </a:lnTo>
                <a:lnTo>
                  <a:pt x="165" y="48"/>
                </a:lnTo>
                <a:lnTo>
                  <a:pt x="157" y="55"/>
                </a:lnTo>
                <a:lnTo>
                  <a:pt x="149" y="64"/>
                </a:lnTo>
                <a:lnTo>
                  <a:pt x="142" y="73"/>
                </a:lnTo>
                <a:lnTo>
                  <a:pt x="135" y="82"/>
                </a:lnTo>
                <a:lnTo>
                  <a:pt x="128" y="92"/>
                </a:lnTo>
                <a:lnTo>
                  <a:pt x="122" y="102"/>
                </a:lnTo>
                <a:lnTo>
                  <a:pt x="116" y="113"/>
                </a:lnTo>
                <a:lnTo>
                  <a:pt x="111" y="123"/>
                </a:lnTo>
                <a:lnTo>
                  <a:pt x="107" y="133"/>
                </a:lnTo>
                <a:lnTo>
                  <a:pt x="104" y="145"/>
                </a:lnTo>
                <a:lnTo>
                  <a:pt x="101" y="157"/>
                </a:lnTo>
                <a:lnTo>
                  <a:pt x="98" y="169"/>
                </a:lnTo>
                <a:lnTo>
                  <a:pt x="97" y="181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27" name="Freeform 695"/>
          <p:cNvSpPr>
            <a:spLocks/>
          </p:cNvSpPr>
          <p:nvPr/>
        </p:nvSpPr>
        <p:spPr bwMode="auto">
          <a:xfrm>
            <a:off x="7264400" y="3514725"/>
            <a:ext cx="84138" cy="315913"/>
          </a:xfrm>
          <a:custGeom>
            <a:avLst/>
            <a:gdLst>
              <a:gd name="T0" fmla="*/ 0 w 157"/>
              <a:gd name="T1" fmla="*/ 2147483647 h 598"/>
              <a:gd name="T2" fmla="*/ 2147483647 w 157"/>
              <a:gd name="T3" fmla="*/ 2147483647 h 598"/>
              <a:gd name="T4" fmla="*/ 2147483647 w 157"/>
              <a:gd name="T5" fmla="*/ 2147483647 h 598"/>
              <a:gd name="T6" fmla="*/ 2147483647 w 157"/>
              <a:gd name="T7" fmla="*/ 2147483647 h 598"/>
              <a:gd name="T8" fmla="*/ 2147483647 w 157"/>
              <a:gd name="T9" fmla="*/ 2147483647 h 598"/>
              <a:gd name="T10" fmla="*/ 2147483647 w 157"/>
              <a:gd name="T11" fmla="*/ 2147483647 h 598"/>
              <a:gd name="T12" fmla="*/ 2147483647 w 157"/>
              <a:gd name="T13" fmla="*/ 2147483647 h 598"/>
              <a:gd name="T14" fmla="*/ 2147483647 w 157"/>
              <a:gd name="T15" fmla="*/ 2147483647 h 598"/>
              <a:gd name="T16" fmla="*/ 2147483647 w 157"/>
              <a:gd name="T17" fmla="*/ 2147483647 h 598"/>
              <a:gd name="T18" fmla="*/ 2147483647 w 157"/>
              <a:gd name="T19" fmla="*/ 2147483647 h 598"/>
              <a:gd name="T20" fmla="*/ 2147483647 w 157"/>
              <a:gd name="T21" fmla="*/ 2147483647 h 598"/>
              <a:gd name="T22" fmla="*/ 2147483647 w 157"/>
              <a:gd name="T23" fmla="*/ 2147483647 h 598"/>
              <a:gd name="T24" fmla="*/ 2147483647 w 157"/>
              <a:gd name="T25" fmla="*/ 2147483647 h 598"/>
              <a:gd name="T26" fmla="*/ 2147483647 w 157"/>
              <a:gd name="T27" fmla="*/ 0 h 59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7"/>
              <a:gd name="T43" fmla="*/ 0 h 598"/>
              <a:gd name="T44" fmla="*/ 157 w 157"/>
              <a:gd name="T45" fmla="*/ 598 h 59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7" h="598">
                <a:moveTo>
                  <a:pt x="0" y="598"/>
                </a:moveTo>
                <a:lnTo>
                  <a:pt x="25" y="555"/>
                </a:lnTo>
                <a:lnTo>
                  <a:pt x="49" y="513"/>
                </a:lnTo>
                <a:lnTo>
                  <a:pt x="70" y="468"/>
                </a:lnTo>
                <a:lnTo>
                  <a:pt x="88" y="424"/>
                </a:lnTo>
                <a:lnTo>
                  <a:pt x="105" y="379"/>
                </a:lnTo>
                <a:lnTo>
                  <a:pt x="119" y="333"/>
                </a:lnTo>
                <a:lnTo>
                  <a:pt x="131" y="288"/>
                </a:lnTo>
                <a:lnTo>
                  <a:pt x="140" y="242"/>
                </a:lnTo>
                <a:lnTo>
                  <a:pt x="148" y="194"/>
                </a:lnTo>
                <a:lnTo>
                  <a:pt x="154" y="147"/>
                </a:lnTo>
                <a:lnTo>
                  <a:pt x="157" y="98"/>
                </a:lnTo>
                <a:lnTo>
                  <a:pt x="157" y="49"/>
                </a:lnTo>
                <a:lnTo>
                  <a:pt x="155" y="0"/>
                </a:lnTo>
              </a:path>
            </a:pathLst>
          </a:custGeom>
          <a:noFill/>
          <a:ln w="22225">
            <a:solidFill>
              <a:srgbClr val="3366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28" name="Freeform 696"/>
          <p:cNvSpPr>
            <a:spLocks/>
          </p:cNvSpPr>
          <p:nvPr/>
        </p:nvSpPr>
        <p:spPr bwMode="auto">
          <a:xfrm>
            <a:off x="7223125" y="3783013"/>
            <a:ext cx="92075" cy="107950"/>
          </a:xfrm>
          <a:custGeom>
            <a:avLst/>
            <a:gdLst>
              <a:gd name="T0" fmla="*/ 0 w 175"/>
              <a:gd name="T1" fmla="*/ 2147483647 h 204"/>
              <a:gd name="T2" fmla="*/ 2147483647 w 175"/>
              <a:gd name="T3" fmla="*/ 2147483647 h 204"/>
              <a:gd name="T4" fmla="*/ 2147483647 w 175"/>
              <a:gd name="T5" fmla="*/ 2147483647 h 204"/>
              <a:gd name="T6" fmla="*/ 2147483647 w 175"/>
              <a:gd name="T7" fmla="*/ 2147483647 h 204"/>
              <a:gd name="T8" fmla="*/ 2147483647 w 175"/>
              <a:gd name="T9" fmla="*/ 2147483647 h 204"/>
              <a:gd name="T10" fmla="*/ 2147483647 w 175"/>
              <a:gd name="T11" fmla="*/ 2147483647 h 204"/>
              <a:gd name="T12" fmla="*/ 2147483647 w 175"/>
              <a:gd name="T13" fmla="*/ 2147483647 h 204"/>
              <a:gd name="T14" fmla="*/ 2147483647 w 175"/>
              <a:gd name="T15" fmla="*/ 2147483647 h 204"/>
              <a:gd name="T16" fmla="*/ 2147483647 w 175"/>
              <a:gd name="T17" fmla="*/ 2147483647 h 204"/>
              <a:gd name="T18" fmla="*/ 2147483647 w 175"/>
              <a:gd name="T19" fmla="*/ 2147483647 h 204"/>
              <a:gd name="T20" fmla="*/ 2147483647 w 175"/>
              <a:gd name="T21" fmla="*/ 2147483647 h 204"/>
              <a:gd name="T22" fmla="*/ 2147483647 w 175"/>
              <a:gd name="T23" fmla="*/ 2147483647 h 204"/>
              <a:gd name="T24" fmla="*/ 2147483647 w 175"/>
              <a:gd name="T25" fmla="*/ 2147483647 h 204"/>
              <a:gd name="T26" fmla="*/ 2147483647 w 175"/>
              <a:gd name="T27" fmla="*/ 2147483647 h 204"/>
              <a:gd name="T28" fmla="*/ 2147483647 w 175"/>
              <a:gd name="T29" fmla="*/ 2147483647 h 204"/>
              <a:gd name="T30" fmla="*/ 2147483647 w 175"/>
              <a:gd name="T31" fmla="*/ 2147483647 h 204"/>
              <a:gd name="T32" fmla="*/ 2147483647 w 175"/>
              <a:gd name="T33" fmla="*/ 2147483647 h 204"/>
              <a:gd name="T34" fmla="*/ 2147483647 w 175"/>
              <a:gd name="T35" fmla="*/ 0 h 204"/>
              <a:gd name="T36" fmla="*/ 0 w 175"/>
              <a:gd name="T37" fmla="*/ 2147483647 h 204"/>
              <a:gd name="T38" fmla="*/ 0 w 175"/>
              <a:gd name="T39" fmla="*/ 2147483647 h 2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75"/>
              <a:gd name="T61" fmla="*/ 0 h 204"/>
              <a:gd name="T62" fmla="*/ 175 w 175"/>
              <a:gd name="T63" fmla="*/ 204 h 20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75" h="204">
                <a:moveTo>
                  <a:pt x="0" y="204"/>
                </a:moveTo>
                <a:lnTo>
                  <a:pt x="175" y="111"/>
                </a:lnTo>
                <a:lnTo>
                  <a:pt x="164" y="108"/>
                </a:lnTo>
                <a:lnTo>
                  <a:pt x="153" y="105"/>
                </a:lnTo>
                <a:lnTo>
                  <a:pt x="141" y="102"/>
                </a:lnTo>
                <a:lnTo>
                  <a:pt x="132" y="96"/>
                </a:lnTo>
                <a:lnTo>
                  <a:pt x="120" y="91"/>
                </a:lnTo>
                <a:lnTo>
                  <a:pt x="111" y="86"/>
                </a:lnTo>
                <a:lnTo>
                  <a:pt x="102" y="80"/>
                </a:lnTo>
                <a:lnTo>
                  <a:pt x="92" y="72"/>
                </a:lnTo>
                <a:lnTo>
                  <a:pt x="84" y="65"/>
                </a:lnTo>
                <a:lnTo>
                  <a:pt x="76" y="57"/>
                </a:lnTo>
                <a:lnTo>
                  <a:pt x="67" y="48"/>
                </a:lnTo>
                <a:lnTo>
                  <a:pt x="60" y="40"/>
                </a:lnTo>
                <a:lnTo>
                  <a:pt x="52" y="31"/>
                </a:lnTo>
                <a:lnTo>
                  <a:pt x="46" y="20"/>
                </a:lnTo>
                <a:lnTo>
                  <a:pt x="39" y="10"/>
                </a:lnTo>
                <a:lnTo>
                  <a:pt x="35" y="0"/>
                </a:lnTo>
                <a:lnTo>
                  <a:pt x="0" y="204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29" name="Freeform 697"/>
          <p:cNvSpPr>
            <a:spLocks/>
          </p:cNvSpPr>
          <p:nvPr/>
        </p:nvSpPr>
        <p:spPr bwMode="auto">
          <a:xfrm>
            <a:off x="7304088" y="3441700"/>
            <a:ext cx="92075" cy="101600"/>
          </a:xfrm>
          <a:custGeom>
            <a:avLst/>
            <a:gdLst>
              <a:gd name="T0" fmla="*/ 2147483647 w 174"/>
              <a:gd name="T1" fmla="*/ 0 h 194"/>
              <a:gd name="T2" fmla="*/ 0 w 174"/>
              <a:gd name="T3" fmla="*/ 2147483647 h 194"/>
              <a:gd name="T4" fmla="*/ 0 w 174"/>
              <a:gd name="T5" fmla="*/ 2147483647 h 194"/>
              <a:gd name="T6" fmla="*/ 2147483647 w 174"/>
              <a:gd name="T7" fmla="*/ 2147483647 h 194"/>
              <a:gd name="T8" fmla="*/ 2147483647 w 174"/>
              <a:gd name="T9" fmla="*/ 2147483647 h 194"/>
              <a:gd name="T10" fmla="*/ 2147483647 w 174"/>
              <a:gd name="T11" fmla="*/ 2147483647 h 194"/>
              <a:gd name="T12" fmla="*/ 2147483647 w 174"/>
              <a:gd name="T13" fmla="*/ 2147483647 h 194"/>
              <a:gd name="T14" fmla="*/ 2147483647 w 174"/>
              <a:gd name="T15" fmla="*/ 2147483647 h 194"/>
              <a:gd name="T16" fmla="*/ 2147483647 w 174"/>
              <a:gd name="T17" fmla="*/ 2147483647 h 194"/>
              <a:gd name="T18" fmla="*/ 2147483647 w 174"/>
              <a:gd name="T19" fmla="*/ 2147483647 h 194"/>
              <a:gd name="T20" fmla="*/ 2147483647 w 174"/>
              <a:gd name="T21" fmla="*/ 2147483647 h 194"/>
              <a:gd name="T22" fmla="*/ 2147483647 w 174"/>
              <a:gd name="T23" fmla="*/ 2147483647 h 194"/>
              <a:gd name="T24" fmla="*/ 2147483647 w 174"/>
              <a:gd name="T25" fmla="*/ 2147483647 h 194"/>
              <a:gd name="T26" fmla="*/ 2147483647 w 174"/>
              <a:gd name="T27" fmla="*/ 2147483647 h 194"/>
              <a:gd name="T28" fmla="*/ 2147483647 w 174"/>
              <a:gd name="T29" fmla="*/ 2147483647 h 194"/>
              <a:gd name="T30" fmla="*/ 2147483647 w 174"/>
              <a:gd name="T31" fmla="*/ 2147483647 h 194"/>
              <a:gd name="T32" fmla="*/ 2147483647 w 174"/>
              <a:gd name="T33" fmla="*/ 2147483647 h 194"/>
              <a:gd name="T34" fmla="*/ 2147483647 w 174"/>
              <a:gd name="T35" fmla="*/ 2147483647 h 194"/>
              <a:gd name="T36" fmla="*/ 2147483647 w 174"/>
              <a:gd name="T37" fmla="*/ 2147483647 h 194"/>
              <a:gd name="T38" fmla="*/ 2147483647 w 174"/>
              <a:gd name="T39" fmla="*/ 2147483647 h 194"/>
              <a:gd name="T40" fmla="*/ 2147483647 w 174"/>
              <a:gd name="T41" fmla="*/ 0 h 194"/>
              <a:gd name="T42" fmla="*/ 2147483647 w 174"/>
              <a:gd name="T43" fmla="*/ 0 h 19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74"/>
              <a:gd name="T67" fmla="*/ 0 h 194"/>
              <a:gd name="T68" fmla="*/ 174 w 174"/>
              <a:gd name="T69" fmla="*/ 194 h 19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74" h="194">
                <a:moveTo>
                  <a:pt x="66" y="0"/>
                </a:moveTo>
                <a:lnTo>
                  <a:pt x="0" y="194"/>
                </a:lnTo>
                <a:lnTo>
                  <a:pt x="8" y="188"/>
                </a:lnTo>
                <a:lnTo>
                  <a:pt x="20" y="182"/>
                </a:lnTo>
                <a:lnTo>
                  <a:pt x="29" y="176"/>
                </a:lnTo>
                <a:lnTo>
                  <a:pt x="39" y="173"/>
                </a:lnTo>
                <a:lnTo>
                  <a:pt x="50" y="169"/>
                </a:lnTo>
                <a:lnTo>
                  <a:pt x="62" y="166"/>
                </a:lnTo>
                <a:lnTo>
                  <a:pt x="73" y="163"/>
                </a:lnTo>
                <a:lnTo>
                  <a:pt x="84" y="162"/>
                </a:lnTo>
                <a:lnTo>
                  <a:pt x="95" y="160"/>
                </a:lnTo>
                <a:lnTo>
                  <a:pt x="107" y="160"/>
                </a:lnTo>
                <a:lnTo>
                  <a:pt x="118" y="160"/>
                </a:lnTo>
                <a:lnTo>
                  <a:pt x="129" y="162"/>
                </a:lnTo>
                <a:lnTo>
                  <a:pt x="140" y="163"/>
                </a:lnTo>
                <a:lnTo>
                  <a:pt x="151" y="166"/>
                </a:lnTo>
                <a:lnTo>
                  <a:pt x="163" y="169"/>
                </a:lnTo>
                <a:lnTo>
                  <a:pt x="174" y="172"/>
                </a:lnTo>
                <a:lnTo>
                  <a:pt x="66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0" name="Freeform 698"/>
          <p:cNvSpPr>
            <a:spLocks/>
          </p:cNvSpPr>
          <p:nvPr/>
        </p:nvSpPr>
        <p:spPr bwMode="auto">
          <a:xfrm>
            <a:off x="1981200" y="2576513"/>
            <a:ext cx="2057400" cy="457200"/>
          </a:xfrm>
          <a:custGeom>
            <a:avLst/>
            <a:gdLst>
              <a:gd name="T0" fmla="*/ 2147483647 w 3947"/>
              <a:gd name="T1" fmla="*/ 2147483647 h 1557"/>
              <a:gd name="T2" fmla="*/ 2147483647 w 3947"/>
              <a:gd name="T3" fmla="*/ 2147483647 h 1557"/>
              <a:gd name="T4" fmla="*/ 2147483647 w 3947"/>
              <a:gd name="T5" fmla="*/ 2147483647 h 1557"/>
              <a:gd name="T6" fmla="*/ 2147483647 w 3947"/>
              <a:gd name="T7" fmla="*/ 2147483647 h 1557"/>
              <a:gd name="T8" fmla="*/ 2147483647 w 3947"/>
              <a:gd name="T9" fmla="*/ 2147483647 h 1557"/>
              <a:gd name="T10" fmla="*/ 2147483647 w 3947"/>
              <a:gd name="T11" fmla="*/ 2147483647 h 1557"/>
              <a:gd name="T12" fmla="*/ 2147483647 w 3947"/>
              <a:gd name="T13" fmla="*/ 2147483647 h 1557"/>
              <a:gd name="T14" fmla="*/ 2147483647 w 3947"/>
              <a:gd name="T15" fmla="*/ 2147483647 h 1557"/>
              <a:gd name="T16" fmla="*/ 2147483647 w 3947"/>
              <a:gd name="T17" fmla="*/ 2147483647 h 1557"/>
              <a:gd name="T18" fmla="*/ 2147483647 w 3947"/>
              <a:gd name="T19" fmla="*/ 2147483647 h 1557"/>
              <a:gd name="T20" fmla="*/ 2147483647 w 3947"/>
              <a:gd name="T21" fmla="*/ 2147483647 h 1557"/>
              <a:gd name="T22" fmla="*/ 2147483647 w 3947"/>
              <a:gd name="T23" fmla="*/ 2147483647 h 1557"/>
              <a:gd name="T24" fmla="*/ 2147483647 w 3947"/>
              <a:gd name="T25" fmla="*/ 2147483647 h 1557"/>
              <a:gd name="T26" fmla="*/ 2147483647 w 3947"/>
              <a:gd name="T27" fmla="*/ 2147483647 h 1557"/>
              <a:gd name="T28" fmla="*/ 2147483647 w 3947"/>
              <a:gd name="T29" fmla="*/ 2147483647 h 1557"/>
              <a:gd name="T30" fmla="*/ 2147483647 w 3947"/>
              <a:gd name="T31" fmla="*/ 2147483647 h 1557"/>
              <a:gd name="T32" fmla="*/ 2147483647 w 3947"/>
              <a:gd name="T33" fmla="*/ 2147483647 h 1557"/>
              <a:gd name="T34" fmla="*/ 2147483647 w 3947"/>
              <a:gd name="T35" fmla="*/ 2147483647 h 1557"/>
              <a:gd name="T36" fmla="*/ 2147483647 w 3947"/>
              <a:gd name="T37" fmla="*/ 2147483647 h 1557"/>
              <a:gd name="T38" fmla="*/ 2147483647 w 3947"/>
              <a:gd name="T39" fmla="*/ 2147483647 h 1557"/>
              <a:gd name="T40" fmla="*/ 2147483647 w 3947"/>
              <a:gd name="T41" fmla="*/ 2147483647 h 1557"/>
              <a:gd name="T42" fmla="*/ 2147483647 w 3947"/>
              <a:gd name="T43" fmla="*/ 2147483647 h 1557"/>
              <a:gd name="T44" fmla="*/ 2147483647 w 3947"/>
              <a:gd name="T45" fmla="*/ 2147483647 h 1557"/>
              <a:gd name="T46" fmla="*/ 2147483647 w 3947"/>
              <a:gd name="T47" fmla="*/ 2147483647 h 1557"/>
              <a:gd name="T48" fmla="*/ 2147483647 w 3947"/>
              <a:gd name="T49" fmla="*/ 2147483647 h 1557"/>
              <a:gd name="T50" fmla="*/ 2147483647 w 3947"/>
              <a:gd name="T51" fmla="*/ 2147483647 h 1557"/>
              <a:gd name="T52" fmla="*/ 2147483647 w 3947"/>
              <a:gd name="T53" fmla="*/ 2147483647 h 1557"/>
              <a:gd name="T54" fmla="*/ 0 w 3947"/>
              <a:gd name="T55" fmla="*/ 0 h 155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47"/>
              <a:gd name="T85" fmla="*/ 0 h 1557"/>
              <a:gd name="T86" fmla="*/ 3947 w 3947"/>
              <a:gd name="T87" fmla="*/ 1557 h 155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47" h="1557">
                <a:moveTo>
                  <a:pt x="3947" y="1557"/>
                </a:moveTo>
                <a:lnTo>
                  <a:pt x="3756" y="1534"/>
                </a:lnTo>
                <a:lnTo>
                  <a:pt x="3569" y="1507"/>
                </a:lnTo>
                <a:lnTo>
                  <a:pt x="3385" y="1479"/>
                </a:lnTo>
                <a:lnTo>
                  <a:pt x="3206" y="1448"/>
                </a:lnTo>
                <a:lnTo>
                  <a:pt x="3028" y="1412"/>
                </a:lnTo>
                <a:lnTo>
                  <a:pt x="2854" y="1377"/>
                </a:lnTo>
                <a:lnTo>
                  <a:pt x="2685" y="1337"/>
                </a:lnTo>
                <a:lnTo>
                  <a:pt x="2518" y="1295"/>
                </a:lnTo>
                <a:lnTo>
                  <a:pt x="2356" y="1249"/>
                </a:lnTo>
                <a:lnTo>
                  <a:pt x="2196" y="1204"/>
                </a:lnTo>
                <a:lnTo>
                  <a:pt x="2039" y="1153"/>
                </a:lnTo>
                <a:lnTo>
                  <a:pt x="1886" y="1100"/>
                </a:lnTo>
                <a:lnTo>
                  <a:pt x="1737" y="1045"/>
                </a:lnTo>
                <a:lnTo>
                  <a:pt x="1591" y="987"/>
                </a:lnTo>
                <a:lnTo>
                  <a:pt x="1448" y="927"/>
                </a:lnTo>
                <a:lnTo>
                  <a:pt x="1308" y="865"/>
                </a:lnTo>
                <a:lnTo>
                  <a:pt x="1172" y="799"/>
                </a:lnTo>
                <a:lnTo>
                  <a:pt x="1039" y="731"/>
                </a:lnTo>
                <a:lnTo>
                  <a:pt x="910" y="660"/>
                </a:lnTo>
                <a:lnTo>
                  <a:pt x="784" y="586"/>
                </a:lnTo>
                <a:lnTo>
                  <a:pt x="662" y="511"/>
                </a:lnTo>
                <a:lnTo>
                  <a:pt x="543" y="432"/>
                </a:lnTo>
                <a:lnTo>
                  <a:pt x="428" y="351"/>
                </a:lnTo>
                <a:lnTo>
                  <a:pt x="316" y="267"/>
                </a:lnTo>
                <a:lnTo>
                  <a:pt x="207" y="181"/>
                </a:lnTo>
                <a:lnTo>
                  <a:pt x="102" y="92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1" name="Freeform 699"/>
          <p:cNvSpPr>
            <a:spLocks/>
          </p:cNvSpPr>
          <p:nvPr/>
        </p:nvSpPr>
        <p:spPr bwMode="auto">
          <a:xfrm>
            <a:off x="3997325" y="2957513"/>
            <a:ext cx="117475" cy="117475"/>
          </a:xfrm>
          <a:custGeom>
            <a:avLst/>
            <a:gdLst>
              <a:gd name="T0" fmla="*/ 2147483647 w 222"/>
              <a:gd name="T1" fmla="*/ 2147483647 h 220"/>
              <a:gd name="T2" fmla="*/ 0 w 222"/>
              <a:gd name="T3" fmla="*/ 2147483647 h 220"/>
              <a:gd name="T4" fmla="*/ 0 w 222"/>
              <a:gd name="T5" fmla="*/ 2147483647 h 220"/>
              <a:gd name="T6" fmla="*/ 2147483647 w 222"/>
              <a:gd name="T7" fmla="*/ 2147483647 h 220"/>
              <a:gd name="T8" fmla="*/ 2147483647 w 222"/>
              <a:gd name="T9" fmla="*/ 2147483647 h 220"/>
              <a:gd name="T10" fmla="*/ 2147483647 w 222"/>
              <a:gd name="T11" fmla="*/ 2147483647 h 220"/>
              <a:gd name="T12" fmla="*/ 2147483647 w 222"/>
              <a:gd name="T13" fmla="*/ 2147483647 h 220"/>
              <a:gd name="T14" fmla="*/ 2147483647 w 222"/>
              <a:gd name="T15" fmla="*/ 2147483647 h 220"/>
              <a:gd name="T16" fmla="*/ 2147483647 w 222"/>
              <a:gd name="T17" fmla="*/ 2147483647 h 220"/>
              <a:gd name="T18" fmla="*/ 2147483647 w 222"/>
              <a:gd name="T19" fmla="*/ 2147483647 h 220"/>
              <a:gd name="T20" fmla="*/ 2147483647 w 222"/>
              <a:gd name="T21" fmla="*/ 2147483647 h 220"/>
              <a:gd name="T22" fmla="*/ 2147483647 w 222"/>
              <a:gd name="T23" fmla="*/ 2147483647 h 220"/>
              <a:gd name="T24" fmla="*/ 2147483647 w 222"/>
              <a:gd name="T25" fmla="*/ 2147483647 h 220"/>
              <a:gd name="T26" fmla="*/ 2147483647 w 222"/>
              <a:gd name="T27" fmla="*/ 2147483647 h 220"/>
              <a:gd name="T28" fmla="*/ 2147483647 w 222"/>
              <a:gd name="T29" fmla="*/ 2147483647 h 220"/>
              <a:gd name="T30" fmla="*/ 2147483647 w 222"/>
              <a:gd name="T31" fmla="*/ 2147483647 h 220"/>
              <a:gd name="T32" fmla="*/ 2147483647 w 222"/>
              <a:gd name="T33" fmla="*/ 2147483647 h 220"/>
              <a:gd name="T34" fmla="*/ 2147483647 w 222"/>
              <a:gd name="T35" fmla="*/ 2147483647 h 220"/>
              <a:gd name="T36" fmla="*/ 2147483647 w 222"/>
              <a:gd name="T37" fmla="*/ 0 h 220"/>
              <a:gd name="T38" fmla="*/ 2147483647 w 222"/>
              <a:gd name="T39" fmla="*/ 0 h 220"/>
              <a:gd name="T40" fmla="*/ 2147483647 w 222"/>
              <a:gd name="T41" fmla="*/ 2147483647 h 220"/>
              <a:gd name="T42" fmla="*/ 2147483647 w 222"/>
              <a:gd name="T43" fmla="*/ 2147483647 h 2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2"/>
              <a:gd name="T67" fmla="*/ 0 h 220"/>
              <a:gd name="T68" fmla="*/ 222 w 222"/>
              <a:gd name="T69" fmla="*/ 220 h 2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2" h="220">
                <a:moveTo>
                  <a:pt x="222" y="133"/>
                </a:moveTo>
                <a:lnTo>
                  <a:pt x="0" y="220"/>
                </a:lnTo>
                <a:lnTo>
                  <a:pt x="7" y="209"/>
                </a:lnTo>
                <a:lnTo>
                  <a:pt x="13" y="195"/>
                </a:lnTo>
                <a:lnTo>
                  <a:pt x="19" y="182"/>
                </a:lnTo>
                <a:lnTo>
                  <a:pt x="24" y="169"/>
                </a:lnTo>
                <a:lnTo>
                  <a:pt x="28" y="155"/>
                </a:lnTo>
                <a:lnTo>
                  <a:pt x="31" y="141"/>
                </a:lnTo>
                <a:lnTo>
                  <a:pt x="34" y="127"/>
                </a:lnTo>
                <a:lnTo>
                  <a:pt x="35" y="112"/>
                </a:lnTo>
                <a:lnTo>
                  <a:pt x="37" y="99"/>
                </a:lnTo>
                <a:lnTo>
                  <a:pt x="37" y="84"/>
                </a:lnTo>
                <a:lnTo>
                  <a:pt x="37" y="69"/>
                </a:lnTo>
                <a:lnTo>
                  <a:pt x="35" y="56"/>
                </a:lnTo>
                <a:lnTo>
                  <a:pt x="33" y="41"/>
                </a:lnTo>
                <a:lnTo>
                  <a:pt x="30" y="27"/>
                </a:lnTo>
                <a:lnTo>
                  <a:pt x="26" y="13"/>
                </a:lnTo>
                <a:lnTo>
                  <a:pt x="21" y="0"/>
                </a:lnTo>
                <a:lnTo>
                  <a:pt x="222" y="1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2" name="Freeform 700"/>
          <p:cNvSpPr>
            <a:spLocks/>
          </p:cNvSpPr>
          <p:nvPr/>
        </p:nvSpPr>
        <p:spPr bwMode="auto">
          <a:xfrm>
            <a:off x="2471738" y="3049588"/>
            <a:ext cx="119062" cy="74612"/>
          </a:xfrm>
          <a:custGeom>
            <a:avLst/>
            <a:gdLst>
              <a:gd name="T0" fmla="*/ 0 w 233"/>
              <a:gd name="T1" fmla="*/ 0 h 224"/>
              <a:gd name="T2" fmla="*/ 2147483647 w 233"/>
              <a:gd name="T3" fmla="*/ 2147483647 h 224"/>
              <a:gd name="T4" fmla="*/ 2147483647 w 233"/>
              <a:gd name="T5" fmla="*/ 2147483647 h 224"/>
              <a:gd name="T6" fmla="*/ 2147483647 w 233"/>
              <a:gd name="T7" fmla="*/ 2147483647 h 224"/>
              <a:gd name="T8" fmla="*/ 2147483647 w 233"/>
              <a:gd name="T9" fmla="*/ 2147483647 h 224"/>
              <a:gd name="T10" fmla="*/ 2147483647 w 233"/>
              <a:gd name="T11" fmla="*/ 2147483647 h 224"/>
              <a:gd name="T12" fmla="*/ 2147483647 w 233"/>
              <a:gd name="T13" fmla="*/ 2147483647 h 224"/>
              <a:gd name="T14" fmla="*/ 2147483647 w 233"/>
              <a:gd name="T15" fmla="*/ 2147483647 h 224"/>
              <a:gd name="T16" fmla="*/ 2147483647 w 233"/>
              <a:gd name="T17" fmla="*/ 2147483647 h 224"/>
              <a:gd name="T18" fmla="*/ 2147483647 w 233"/>
              <a:gd name="T19" fmla="*/ 2147483647 h 224"/>
              <a:gd name="T20" fmla="*/ 2147483647 w 233"/>
              <a:gd name="T21" fmla="*/ 2147483647 h 224"/>
              <a:gd name="T22" fmla="*/ 2147483647 w 233"/>
              <a:gd name="T23" fmla="*/ 2147483647 h 224"/>
              <a:gd name="T24" fmla="*/ 2147483647 w 233"/>
              <a:gd name="T25" fmla="*/ 2147483647 h 224"/>
              <a:gd name="T26" fmla="*/ 2147483647 w 233"/>
              <a:gd name="T27" fmla="*/ 2147483647 h 224"/>
              <a:gd name="T28" fmla="*/ 2147483647 w 233"/>
              <a:gd name="T29" fmla="*/ 2147483647 h 224"/>
              <a:gd name="T30" fmla="*/ 2147483647 w 233"/>
              <a:gd name="T31" fmla="*/ 2147483647 h 224"/>
              <a:gd name="T32" fmla="*/ 2147483647 w 233"/>
              <a:gd name="T33" fmla="*/ 2147483647 h 224"/>
              <a:gd name="T34" fmla="*/ 2147483647 w 233"/>
              <a:gd name="T35" fmla="*/ 2147483647 h 224"/>
              <a:gd name="T36" fmla="*/ 2147483647 w 233"/>
              <a:gd name="T37" fmla="*/ 2147483647 h 224"/>
              <a:gd name="T38" fmla="*/ 0 w 233"/>
              <a:gd name="T39" fmla="*/ 0 h 224"/>
              <a:gd name="T40" fmla="*/ 0 w 233"/>
              <a:gd name="T41" fmla="*/ 0 h 2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3"/>
              <a:gd name="T64" fmla="*/ 0 h 224"/>
              <a:gd name="T65" fmla="*/ 233 w 233"/>
              <a:gd name="T66" fmla="*/ 224 h 2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3" h="224">
                <a:moveTo>
                  <a:pt x="0" y="0"/>
                </a:moveTo>
                <a:lnTo>
                  <a:pt x="107" y="224"/>
                </a:lnTo>
                <a:lnTo>
                  <a:pt x="110" y="209"/>
                </a:lnTo>
                <a:lnTo>
                  <a:pt x="112" y="194"/>
                </a:lnTo>
                <a:lnTo>
                  <a:pt x="117" y="181"/>
                </a:lnTo>
                <a:lnTo>
                  <a:pt x="122" y="168"/>
                </a:lnTo>
                <a:lnTo>
                  <a:pt x="128" y="154"/>
                </a:lnTo>
                <a:lnTo>
                  <a:pt x="135" y="142"/>
                </a:lnTo>
                <a:lnTo>
                  <a:pt x="142" y="129"/>
                </a:lnTo>
                <a:lnTo>
                  <a:pt x="149" y="117"/>
                </a:lnTo>
                <a:lnTo>
                  <a:pt x="157" y="107"/>
                </a:lnTo>
                <a:lnTo>
                  <a:pt x="167" y="97"/>
                </a:lnTo>
                <a:lnTo>
                  <a:pt x="177" y="86"/>
                </a:lnTo>
                <a:lnTo>
                  <a:pt x="187" y="76"/>
                </a:lnTo>
                <a:lnTo>
                  <a:pt x="198" y="67"/>
                </a:lnTo>
                <a:lnTo>
                  <a:pt x="209" y="60"/>
                </a:lnTo>
                <a:lnTo>
                  <a:pt x="220" y="51"/>
                </a:lnTo>
                <a:lnTo>
                  <a:pt x="233" y="4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3" name="Freeform 701"/>
          <p:cNvSpPr>
            <a:spLocks/>
          </p:cNvSpPr>
          <p:nvPr/>
        </p:nvSpPr>
        <p:spPr bwMode="auto">
          <a:xfrm>
            <a:off x="2514600" y="3048000"/>
            <a:ext cx="1600200" cy="152400"/>
          </a:xfrm>
          <a:custGeom>
            <a:avLst/>
            <a:gdLst>
              <a:gd name="T0" fmla="*/ 2147483647 w 3947"/>
              <a:gd name="T1" fmla="*/ 2147483647 h 1557"/>
              <a:gd name="T2" fmla="*/ 2147483647 w 3947"/>
              <a:gd name="T3" fmla="*/ 2147483647 h 1557"/>
              <a:gd name="T4" fmla="*/ 2147483647 w 3947"/>
              <a:gd name="T5" fmla="*/ 2147483647 h 1557"/>
              <a:gd name="T6" fmla="*/ 2147483647 w 3947"/>
              <a:gd name="T7" fmla="*/ 2147483647 h 1557"/>
              <a:gd name="T8" fmla="*/ 2147483647 w 3947"/>
              <a:gd name="T9" fmla="*/ 2147483647 h 1557"/>
              <a:gd name="T10" fmla="*/ 2147483647 w 3947"/>
              <a:gd name="T11" fmla="*/ 2147483647 h 1557"/>
              <a:gd name="T12" fmla="*/ 2147483647 w 3947"/>
              <a:gd name="T13" fmla="*/ 2147483647 h 1557"/>
              <a:gd name="T14" fmla="*/ 2147483647 w 3947"/>
              <a:gd name="T15" fmla="*/ 2147483647 h 1557"/>
              <a:gd name="T16" fmla="*/ 2147483647 w 3947"/>
              <a:gd name="T17" fmla="*/ 2147483647 h 1557"/>
              <a:gd name="T18" fmla="*/ 2147483647 w 3947"/>
              <a:gd name="T19" fmla="*/ 2147483647 h 1557"/>
              <a:gd name="T20" fmla="*/ 2147483647 w 3947"/>
              <a:gd name="T21" fmla="*/ 2147483647 h 1557"/>
              <a:gd name="T22" fmla="*/ 2147483647 w 3947"/>
              <a:gd name="T23" fmla="*/ 2147483647 h 1557"/>
              <a:gd name="T24" fmla="*/ 2147483647 w 3947"/>
              <a:gd name="T25" fmla="*/ 2147483647 h 1557"/>
              <a:gd name="T26" fmla="*/ 2147483647 w 3947"/>
              <a:gd name="T27" fmla="*/ 2147483647 h 1557"/>
              <a:gd name="T28" fmla="*/ 2147483647 w 3947"/>
              <a:gd name="T29" fmla="*/ 2147483647 h 1557"/>
              <a:gd name="T30" fmla="*/ 2147483647 w 3947"/>
              <a:gd name="T31" fmla="*/ 2147483647 h 1557"/>
              <a:gd name="T32" fmla="*/ 2147483647 w 3947"/>
              <a:gd name="T33" fmla="*/ 2147483647 h 1557"/>
              <a:gd name="T34" fmla="*/ 2147483647 w 3947"/>
              <a:gd name="T35" fmla="*/ 2147483647 h 1557"/>
              <a:gd name="T36" fmla="*/ 2147483647 w 3947"/>
              <a:gd name="T37" fmla="*/ 2147483647 h 1557"/>
              <a:gd name="T38" fmla="*/ 2147483647 w 3947"/>
              <a:gd name="T39" fmla="*/ 2147483647 h 1557"/>
              <a:gd name="T40" fmla="*/ 2147483647 w 3947"/>
              <a:gd name="T41" fmla="*/ 2147483647 h 1557"/>
              <a:gd name="T42" fmla="*/ 2147483647 w 3947"/>
              <a:gd name="T43" fmla="*/ 2147483647 h 1557"/>
              <a:gd name="T44" fmla="*/ 2147483647 w 3947"/>
              <a:gd name="T45" fmla="*/ 2147483647 h 1557"/>
              <a:gd name="T46" fmla="*/ 2147483647 w 3947"/>
              <a:gd name="T47" fmla="*/ 2147483647 h 1557"/>
              <a:gd name="T48" fmla="*/ 2147483647 w 3947"/>
              <a:gd name="T49" fmla="*/ 2147483647 h 1557"/>
              <a:gd name="T50" fmla="*/ 2147483647 w 3947"/>
              <a:gd name="T51" fmla="*/ 2147483647 h 1557"/>
              <a:gd name="T52" fmla="*/ 2147483647 w 3947"/>
              <a:gd name="T53" fmla="*/ 2147483647 h 1557"/>
              <a:gd name="T54" fmla="*/ 0 w 3947"/>
              <a:gd name="T55" fmla="*/ 0 h 155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47"/>
              <a:gd name="T85" fmla="*/ 0 h 1557"/>
              <a:gd name="T86" fmla="*/ 3947 w 3947"/>
              <a:gd name="T87" fmla="*/ 1557 h 155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47" h="1557">
                <a:moveTo>
                  <a:pt x="3947" y="1557"/>
                </a:moveTo>
                <a:lnTo>
                  <a:pt x="3756" y="1534"/>
                </a:lnTo>
                <a:lnTo>
                  <a:pt x="3569" y="1507"/>
                </a:lnTo>
                <a:lnTo>
                  <a:pt x="3385" y="1479"/>
                </a:lnTo>
                <a:lnTo>
                  <a:pt x="3206" y="1448"/>
                </a:lnTo>
                <a:lnTo>
                  <a:pt x="3028" y="1412"/>
                </a:lnTo>
                <a:lnTo>
                  <a:pt x="2854" y="1377"/>
                </a:lnTo>
                <a:lnTo>
                  <a:pt x="2685" y="1337"/>
                </a:lnTo>
                <a:lnTo>
                  <a:pt x="2518" y="1295"/>
                </a:lnTo>
                <a:lnTo>
                  <a:pt x="2356" y="1249"/>
                </a:lnTo>
                <a:lnTo>
                  <a:pt x="2196" y="1204"/>
                </a:lnTo>
                <a:lnTo>
                  <a:pt x="2039" y="1153"/>
                </a:lnTo>
                <a:lnTo>
                  <a:pt x="1886" y="1100"/>
                </a:lnTo>
                <a:lnTo>
                  <a:pt x="1737" y="1045"/>
                </a:lnTo>
                <a:lnTo>
                  <a:pt x="1591" y="987"/>
                </a:lnTo>
                <a:lnTo>
                  <a:pt x="1448" y="927"/>
                </a:lnTo>
                <a:lnTo>
                  <a:pt x="1308" y="865"/>
                </a:lnTo>
                <a:lnTo>
                  <a:pt x="1172" y="799"/>
                </a:lnTo>
                <a:lnTo>
                  <a:pt x="1039" y="731"/>
                </a:lnTo>
                <a:lnTo>
                  <a:pt x="910" y="660"/>
                </a:lnTo>
                <a:lnTo>
                  <a:pt x="784" y="586"/>
                </a:lnTo>
                <a:lnTo>
                  <a:pt x="662" y="511"/>
                </a:lnTo>
                <a:lnTo>
                  <a:pt x="543" y="432"/>
                </a:lnTo>
                <a:lnTo>
                  <a:pt x="428" y="351"/>
                </a:lnTo>
                <a:lnTo>
                  <a:pt x="316" y="267"/>
                </a:lnTo>
                <a:lnTo>
                  <a:pt x="207" y="181"/>
                </a:lnTo>
                <a:lnTo>
                  <a:pt x="102" y="92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4" name="Freeform 702"/>
          <p:cNvSpPr>
            <a:spLocks/>
          </p:cNvSpPr>
          <p:nvPr/>
        </p:nvSpPr>
        <p:spPr bwMode="auto">
          <a:xfrm>
            <a:off x="4038600" y="3109913"/>
            <a:ext cx="117475" cy="117475"/>
          </a:xfrm>
          <a:custGeom>
            <a:avLst/>
            <a:gdLst>
              <a:gd name="T0" fmla="*/ 2147483647 w 222"/>
              <a:gd name="T1" fmla="*/ 2147483647 h 220"/>
              <a:gd name="T2" fmla="*/ 0 w 222"/>
              <a:gd name="T3" fmla="*/ 2147483647 h 220"/>
              <a:gd name="T4" fmla="*/ 0 w 222"/>
              <a:gd name="T5" fmla="*/ 2147483647 h 220"/>
              <a:gd name="T6" fmla="*/ 2147483647 w 222"/>
              <a:gd name="T7" fmla="*/ 2147483647 h 220"/>
              <a:gd name="T8" fmla="*/ 2147483647 w 222"/>
              <a:gd name="T9" fmla="*/ 2147483647 h 220"/>
              <a:gd name="T10" fmla="*/ 2147483647 w 222"/>
              <a:gd name="T11" fmla="*/ 2147483647 h 220"/>
              <a:gd name="T12" fmla="*/ 2147483647 w 222"/>
              <a:gd name="T13" fmla="*/ 2147483647 h 220"/>
              <a:gd name="T14" fmla="*/ 2147483647 w 222"/>
              <a:gd name="T15" fmla="*/ 2147483647 h 220"/>
              <a:gd name="T16" fmla="*/ 2147483647 w 222"/>
              <a:gd name="T17" fmla="*/ 2147483647 h 220"/>
              <a:gd name="T18" fmla="*/ 2147483647 w 222"/>
              <a:gd name="T19" fmla="*/ 2147483647 h 220"/>
              <a:gd name="T20" fmla="*/ 2147483647 w 222"/>
              <a:gd name="T21" fmla="*/ 2147483647 h 220"/>
              <a:gd name="T22" fmla="*/ 2147483647 w 222"/>
              <a:gd name="T23" fmla="*/ 2147483647 h 220"/>
              <a:gd name="T24" fmla="*/ 2147483647 w 222"/>
              <a:gd name="T25" fmla="*/ 2147483647 h 220"/>
              <a:gd name="T26" fmla="*/ 2147483647 w 222"/>
              <a:gd name="T27" fmla="*/ 2147483647 h 220"/>
              <a:gd name="T28" fmla="*/ 2147483647 w 222"/>
              <a:gd name="T29" fmla="*/ 2147483647 h 220"/>
              <a:gd name="T30" fmla="*/ 2147483647 w 222"/>
              <a:gd name="T31" fmla="*/ 2147483647 h 220"/>
              <a:gd name="T32" fmla="*/ 2147483647 w 222"/>
              <a:gd name="T33" fmla="*/ 2147483647 h 220"/>
              <a:gd name="T34" fmla="*/ 2147483647 w 222"/>
              <a:gd name="T35" fmla="*/ 2147483647 h 220"/>
              <a:gd name="T36" fmla="*/ 2147483647 w 222"/>
              <a:gd name="T37" fmla="*/ 0 h 220"/>
              <a:gd name="T38" fmla="*/ 2147483647 w 222"/>
              <a:gd name="T39" fmla="*/ 0 h 220"/>
              <a:gd name="T40" fmla="*/ 2147483647 w 222"/>
              <a:gd name="T41" fmla="*/ 2147483647 h 220"/>
              <a:gd name="T42" fmla="*/ 2147483647 w 222"/>
              <a:gd name="T43" fmla="*/ 2147483647 h 2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2"/>
              <a:gd name="T67" fmla="*/ 0 h 220"/>
              <a:gd name="T68" fmla="*/ 222 w 222"/>
              <a:gd name="T69" fmla="*/ 220 h 2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2" h="220">
                <a:moveTo>
                  <a:pt x="222" y="133"/>
                </a:moveTo>
                <a:lnTo>
                  <a:pt x="0" y="220"/>
                </a:lnTo>
                <a:lnTo>
                  <a:pt x="7" y="209"/>
                </a:lnTo>
                <a:lnTo>
                  <a:pt x="13" y="195"/>
                </a:lnTo>
                <a:lnTo>
                  <a:pt x="19" y="182"/>
                </a:lnTo>
                <a:lnTo>
                  <a:pt x="24" y="169"/>
                </a:lnTo>
                <a:lnTo>
                  <a:pt x="28" y="155"/>
                </a:lnTo>
                <a:lnTo>
                  <a:pt x="31" y="141"/>
                </a:lnTo>
                <a:lnTo>
                  <a:pt x="34" y="127"/>
                </a:lnTo>
                <a:lnTo>
                  <a:pt x="35" y="112"/>
                </a:lnTo>
                <a:lnTo>
                  <a:pt x="37" y="99"/>
                </a:lnTo>
                <a:lnTo>
                  <a:pt x="37" y="84"/>
                </a:lnTo>
                <a:lnTo>
                  <a:pt x="37" y="69"/>
                </a:lnTo>
                <a:lnTo>
                  <a:pt x="35" y="56"/>
                </a:lnTo>
                <a:lnTo>
                  <a:pt x="33" y="41"/>
                </a:lnTo>
                <a:lnTo>
                  <a:pt x="30" y="27"/>
                </a:lnTo>
                <a:lnTo>
                  <a:pt x="26" y="13"/>
                </a:lnTo>
                <a:lnTo>
                  <a:pt x="21" y="0"/>
                </a:lnTo>
                <a:lnTo>
                  <a:pt x="222" y="1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35" name="Rectangle 703"/>
          <p:cNvSpPr>
            <a:spLocks noChangeArrowheads="1"/>
          </p:cNvSpPr>
          <p:nvPr/>
        </p:nvSpPr>
        <p:spPr bwMode="auto">
          <a:xfrm>
            <a:off x="2514600" y="3124200"/>
            <a:ext cx="571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000" i="1">
                <a:solidFill>
                  <a:srgbClr val="FF0000"/>
                </a:solidFill>
                <a:latin typeface="Calibri" pitchFamily="34" charset="0"/>
              </a:rPr>
              <a:t>HCA</a:t>
            </a:r>
          </a:p>
        </p:txBody>
      </p:sp>
      <p:sp>
        <p:nvSpPr>
          <p:cNvPr id="18936" name="Rectangle 704"/>
          <p:cNvSpPr>
            <a:spLocks noChangeArrowheads="1"/>
          </p:cNvSpPr>
          <p:nvPr/>
        </p:nvSpPr>
        <p:spPr bwMode="auto">
          <a:xfrm>
            <a:off x="2743200" y="3962400"/>
            <a:ext cx="8763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sz="1400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t>600</a:t>
            </a:r>
          </a:p>
          <a:p>
            <a:pPr algn="ctr" eaLnBrk="1" hangingPunct="1"/>
            <a:r>
              <a:rPr kumimoji="0" lang="en-US" altLang="zh-TW" sz="1400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t>Hospitals</a:t>
            </a:r>
            <a:endParaRPr kumimoji="0" lang="en-US" altLang="zh-TW" sz="1400">
              <a:latin typeface="Calibri" pitchFamily="34" charset="0"/>
            </a:endParaRPr>
          </a:p>
        </p:txBody>
      </p:sp>
      <p:sp>
        <p:nvSpPr>
          <p:cNvPr id="18937" name="Rectangle 705"/>
          <p:cNvSpPr>
            <a:spLocks noChangeArrowheads="1"/>
          </p:cNvSpPr>
          <p:nvPr/>
        </p:nvSpPr>
        <p:spPr bwMode="auto">
          <a:xfrm>
            <a:off x="4621213" y="5334000"/>
            <a:ext cx="91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sz="1500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t>5,000</a:t>
            </a:r>
          </a:p>
          <a:p>
            <a:pPr algn="ctr" eaLnBrk="1" hangingPunct="1"/>
            <a:r>
              <a:rPr kumimoji="0" lang="en-US" altLang="zh-TW" sz="1500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t>Pharmacy</a:t>
            </a:r>
            <a:endParaRPr kumimoji="0" lang="en-US" altLang="zh-TW" sz="2400">
              <a:latin typeface="Calibri" pitchFamily="34" charset="0"/>
            </a:endParaRPr>
          </a:p>
        </p:txBody>
      </p:sp>
      <p:sp>
        <p:nvSpPr>
          <p:cNvPr id="18938" name="Rectangle 706"/>
          <p:cNvSpPr>
            <a:spLocks noChangeArrowheads="1"/>
          </p:cNvSpPr>
          <p:nvPr/>
        </p:nvSpPr>
        <p:spPr bwMode="auto">
          <a:xfrm>
            <a:off x="1757363" y="4419600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en-US" altLang="zh-TW" sz="1500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t>100</a:t>
            </a:r>
          </a:p>
          <a:p>
            <a:pPr algn="ctr" eaLnBrk="1" hangingPunct="1"/>
            <a:r>
              <a:rPr kumimoji="0" lang="en-US" altLang="zh-TW" sz="1500">
                <a:solidFill>
                  <a:srgbClr val="000000"/>
                </a:solidFill>
                <a:latin typeface="Calibri" pitchFamily="34" charset="0"/>
                <a:ea typeface="標楷體" pitchFamily="65" charset="-120"/>
              </a:rPr>
              <a:t>HIS</a:t>
            </a:r>
            <a:endParaRPr kumimoji="0" lang="en-US" altLang="zh-TW" sz="2400">
              <a:latin typeface="Calibri" pitchFamily="34" charset="0"/>
            </a:endParaRPr>
          </a:p>
        </p:txBody>
      </p:sp>
      <p:pic>
        <p:nvPicPr>
          <p:cNvPr id="18939" name="Picture 707" descr="h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862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940" name="Group 708"/>
          <p:cNvGrpSpPr>
            <a:grpSpLocks/>
          </p:cNvGrpSpPr>
          <p:nvPr/>
        </p:nvGrpSpPr>
        <p:grpSpPr bwMode="auto">
          <a:xfrm>
            <a:off x="2286000" y="5638800"/>
            <a:ext cx="657225" cy="609600"/>
            <a:chOff x="3610" y="2229"/>
            <a:chExt cx="318" cy="318"/>
          </a:xfrm>
        </p:grpSpPr>
        <p:grpSp>
          <p:nvGrpSpPr>
            <p:cNvPr id="19199" name="Group 709"/>
            <p:cNvGrpSpPr>
              <a:grpSpLocks/>
            </p:cNvGrpSpPr>
            <p:nvPr/>
          </p:nvGrpSpPr>
          <p:grpSpPr bwMode="auto">
            <a:xfrm>
              <a:off x="3610" y="2229"/>
              <a:ext cx="198" cy="306"/>
              <a:chOff x="3610" y="2229"/>
              <a:chExt cx="198" cy="306"/>
            </a:xfrm>
          </p:grpSpPr>
          <p:sp>
            <p:nvSpPr>
              <p:cNvPr id="19233" name="Freeform 710"/>
              <p:cNvSpPr>
                <a:spLocks/>
              </p:cNvSpPr>
              <p:nvPr/>
            </p:nvSpPr>
            <p:spPr bwMode="auto">
              <a:xfrm>
                <a:off x="3712" y="2229"/>
                <a:ext cx="72" cy="276"/>
              </a:xfrm>
              <a:custGeom>
                <a:avLst/>
                <a:gdLst>
                  <a:gd name="T0" fmla="*/ 12 w 72"/>
                  <a:gd name="T1" fmla="*/ 0 h 276"/>
                  <a:gd name="T2" fmla="*/ 66 w 72"/>
                  <a:gd name="T3" fmla="*/ 18 h 276"/>
                  <a:gd name="T4" fmla="*/ 72 w 72"/>
                  <a:gd name="T5" fmla="*/ 276 h 276"/>
                  <a:gd name="T6" fmla="*/ 0 w 72"/>
                  <a:gd name="T7" fmla="*/ 276 h 276"/>
                  <a:gd name="T8" fmla="*/ 12 w 72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76"/>
                  <a:gd name="T17" fmla="*/ 72 w 72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76">
                    <a:moveTo>
                      <a:pt x="12" y="0"/>
                    </a:moveTo>
                    <a:lnTo>
                      <a:pt x="66" y="18"/>
                    </a:lnTo>
                    <a:lnTo>
                      <a:pt x="72" y="276"/>
                    </a:lnTo>
                    <a:lnTo>
                      <a:pt x="0" y="27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4" name="Freeform 711"/>
              <p:cNvSpPr>
                <a:spLocks/>
              </p:cNvSpPr>
              <p:nvPr/>
            </p:nvSpPr>
            <p:spPr bwMode="auto">
              <a:xfrm>
                <a:off x="3640" y="2499"/>
                <a:ext cx="36" cy="18"/>
              </a:xfrm>
              <a:custGeom>
                <a:avLst/>
                <a:gdLst>
                  <a:gd name="T0" fmla="*/ 0 w 36"/>
                  <a:gd name="T1" fmla="*/ 0 h 18"/>
                  <a:gd name="T2" fmla="*/ 0 w 36"/>
                  <a:gd name="T3" fmla="*/ 18 h 18"/>
                  <a:gd name="T4" fmla="*/ 36 w 36"/>
                  <a:gd name="T5" fmla="*/ 6 h 18"/>
                  <a:gd name="T6" fmla="*/ 0 w 36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8"/>
                  <a:gd name="T14" fmla="*/ 36 w 3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8">
                    <a:moveTo>
                      <a:pt x="0" y="0"/>
                    </a:moveTo>
                    <a:lnTo>
                      <a:pt x="0" y="18"/>
                    </a:lnTo>
                    <a:lnTo>
                      <a:pt x="3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235" name="Group 712"/>
              <p:cNvGrpSpPr>
                <a:grpSpLocks/>
              </p:cNvGrpSpPr>
              <p:nvPr/>
            </p:nvGrpSpPr>
            <p:grpSpPr bwMode="auto">
              <a:xfrm>
                <a:off x="3640" y="2229"/>
                <a:ext cx="96" cy="276"/>
                <a:chOff x="3640" y="2229"/>
                <a:chExt cx="96" cy="276"/>
              </a:xfrm>
            </p:grpSpPr>
            <p:sp>
              <p:nvSpPr>
                <p:cNvPr id="19263" name="Freeform 713"/>
                <p:cNvSpPr>
                  <a:spLocks/>
                </p:cNvSpPr>
                <p:nvPr/>
              </p:nvSpPr>
              <p:spPr bwMode="auto">
                <a:xfrm>
                  <a:off x="3640" y="2229"/>
                  <a:ext cx="96" cy="276"/>
                </a:xfrm>
                <a:custGeom>
                  <a:avLst/>
                  <a:gdLst>
                    <a:gd name="T0" fmla="*/ 96 w 96"/>
                    <a:gd name="T1" fmla="*/ 276 h 276"/>
                    <a:gd name="T2" fmla="*/ 96 w 96"/>
                    <a:gd name="T3" fmla="*/ 0 h 276"/>
                    <a:gd name="T4" fmla="*/ 0 w 96"/>
                    <a:gd name="T5" fmla="*/ 36 h 276"/>
                    <a:gd name="T6" fmla="*/ 0 w 96"/>
                    <a:gd name="T7" fmla="*/ 276 h 276"/>
                    <a:gd name="T8" fmla="*/ 96 w 96"/>
                    <a:gd name="T9" fmla="*/ 276 h 2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276"/>
                    <a:gd name="T17" fmla="*/ 96 w 96"/>
                    <a:gd name="T18" fmla="*/ 276 h 2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276">
                      <a:moveTo>
                        <a:pt x="96" y="276"/>
                      </a:moveTo>
                      <a:lnTo>
                        <a:pt x="96" y="0"/>
                      </a:lnTo>
                      <a:lnTo>
                        <a:pt x="0" y="36"/>
                      </a:lnTo>
                      <a:lnTo>
                        <a:pt x="0" y="276"/>
                      </a:lnTo>
                      <a:lnTo>
                        <a:pt x="96" y="276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64" name="Freeform 714"/>
                <p:cNvSpPr>
                  <a:spLocks/>
                </p:cNvSpPr>
                <p:nvPr/>
              </p:nvSpPr>
              <p:spPr bwMode="auto">
                <a:xfrm>
                  <a:off x="3640" y="2229"/>
                  <a:ext cx="96" cy="276"/>
                </a:xfrm>
                <a:custGeom>
                  <a:avLst/>
                  <a:gdLst>
                    <a:gd name="T0" fmla="*/ 96 w 96"/>
                    <a:gd name="T1" fmla="*/ 276 h 276"/>
                    <a:gd name="T2" fmla="*/ 96 w 96"/>
                    <a:gd name="T3" fmla="*/ 0 h 276"/>
                    <a:gd name="T4" fmla="*/ 0 w 96"/>
                    <a:gd name="T5" fmla="*/ 36 h 276"/>
                    <a:gd name="T6" fmla="*/ 0 w 96"/>
                    <a:gd name="T7" fmla="*/ 276 h 276"/>
                    <a:gd name="T8" fmla="*/ 96 w 96"/>
                    <a:gd name="T9" fmla="*/ 276 h 2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276"/>
                    <a:gd name="T17" fmla="*/ 96 w 96"/>
                    <a:gd name="T18" fmla="*/ 276 h 2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276">
                      <a:moveTo>
                        <a:pt x="96" y="276"/>
                      </a:moveTo>
                      <a:lnTo>
                        <a:pt x="96" y="0"/>
                      </a:lnTo>
                      <a:lnTo>
                        <a:pt x="0" y="36"/>
                      </a:lnTo>
                      <a:lnTo>
                        <a:pt x="0" y="276"/>
                      </a:lnTo>
                      <a:lnTo>
                        <a:pt x="96" y="276"/>
                      </a:lnTo>
                    </a:path>
                  </a:pathLst>
                </a:custGeom>
                <a:noFill/>
                <a:ln w="9525">
                  <a:solidFill>
                    <a:srgbClr val="99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236" name="Line 715"/>
              <p:cNvSpPr>
                <a:spLocks noChangeShapeType="1"/>
              </p:cNvSpPr>
              <p:nvPr/>
            </p:nvSpPr>
            <p:spPr bwMode="auto">
              <a:xfrm flipH="1">
                <a:off x="3676" y="2505"/>
                <a:ext cx="132" cy="1"/>
              </a:xfrm>
              <a:prstGeom prst="line">
                <a:avLst/>
              </a:prstGeom>
              <a:noFill/>
              <a:ln w="9525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7" name="Line 716"/>
              <p:cNvSpPr>
                <a:spLocks noChangeShapeType="1"/>
              </p:cNvSpPr>
              <p:nvPr/>
            </p:nvSpPr>
            <p:spPr bwMode="auto">
              <a:xfrm flipH="1">
                <a:off x="3610" y="2505"/>
                <a:ext cx="66" cy="30"/>
              </a:xfrm>
              <a:prstGeom prst="line">
                <a:avLst/>
              </a:prstGeom>
              <a:noFill/>
              <a:ln w="9525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8" name="Rectangle 717"/>
              <p:cNvSpPr>
                <a:spLocks noChangeArrowheads="1"/>
              </p:cNvSpPr>
              <p:nvPr/>
            </p:nvSpPr>
            <p:spPr bwMode="auto">
              <a:xfrm>
                <a:off x="3718" y="2301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39" name="Rectangle 718"/>
              <p:cNvSpPr>
                <a:spLocks noChangeArrowheads="1"/>
              </p:cNvSpPr>
              <p:nvPr/>
            </p:nvSpPr>
            <p:spPr bwMode="auto">
              <a:xfrm>
                <a:off x="3700" y="2307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40" name="Freeform 719"/>
              <p:cNvSpPr>
                <a:spLocks/>
              </p:cNvSpPr>
              <p:nvPr/>
            </p:nvSpPr>
            <p:spPr bwMode="auto">
              <a:xfrm>
                <a:off x="3682" y="2307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12 w 12"/>
                  <a:gd name="T3" fmla="*/ 30 h 30"/>
                  <a:gd name="T4" fmla="*/ 12 w 12"/>
                  <a:gd name="T5" fmla="*/ 0 h 30"/>
                  <a:gd name="T6" fmla="*/ 0 w 12"/>
                  <a:gd name="T7" fmla="*/ 6 h 30"/>
                  <a:gd name="T8" fmla="*/ 0 w 12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0"/>
                  <a:gd name="T17" fmla="*/ 12 w 1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0">
                    <a:moveTo>
                      <a:pt x="0" y="30"/>
                    </a:moveTo>
                    <a:lnTo>
                      <a:pt x="12" y="3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1" name="Rectangle 720"/>
              <p:cNvSpPr>
                <a:spLocks noChangeArrowheads="1"/>
              </p:cNvSpPr>
              <p:nvPr/>
            </p:nvSpPr>
            <p:spPr bwMode="auto">
              <a:xfrm>
                <a:off x="3670" y="2319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42" name="Rectangle 721"/>
              <p:cNvSpPr>
                <a:spLocks noChangeArrowheads="1"/>
              </p:cNvSpPr>
              <p:nvPr/>
            </p:nvSpPr>
            <p:spPr bwMode="auto">
              <a:xfrm>
                <a:off x="3652" y="2325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43" name="Freeform 722"/>
              <p:cNvSpPr>
                <a:spLocks/>
              </p:cNvSpPr>
              <p:nvPr/>
            </p:nvSpPr>
            <p:spPr bwMode="auto">
              <a:xfrm>
                <a:off x="3718" y="2349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30 h 30"/>
                  <a:gd name="T4" fmla="*/ 6 w 6"/>
                  <a:gd name="T5" fmla="*/ 0 h 30"/>
                  <a:gd name="T6" fmla="*/ 0 w 6"/>
                  <a:gd name="T7" fmla="*/ 6 h 30"/>
                  <a:gd name="T8" fmla="*/ 0 w 6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0"/>
                  <a:gd name="T17" fmla="*/ 6 w 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0">
                    <a:moveTo>
                      <a:pt x="0" y="30"/>
                    </a:moveTo>
                    <a:lnTo>
                      <a:pt x="6" y="3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4" name="Freeform 723"/>
              <p:cNvSpPr>
                <a:spLocks/>
              </p:cNvSpPr>
              <p:nvPr/>
            </p:nvSpPr>
            <p:spPr bwMode="auto">
              <a:xfrm>
                <a:off x="3700" y="2355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24 h 30"/>
                  <a:gd name="T4" fmla="*/ 6 w 6"/>
                  <a:gd name="T5" fmla="*/ 0 h 30"/>
                  <a:gd name="T6" fmla="*/ 0 w 6"/>
                  <a:gd name="T7" fmla="*/ 0 h 30"/>
                  <a:gd name="T8" fmla="*/ 0 w 6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0"/>
                  <a:gd name="T17" fmla="*/ 6 w 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0">
                    <a:moveTo>
                      <a:pt x="0" y="30"/>
                    </a:moveTo>
                    <a:lnTo>
                      <a:pt x="6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5" name="Freeform 724"/>
              <p:cNvSpPr>
                <a:spLocks/>
              </p:cNvSpPr>
              <p:nvPr/>
            </p:nvSpPr>
            <p:spPr bwMode="auto">
              <a:xfrm>
                <a:off x="3682" y="2355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12 w 12"/>
                  <a:gd name="T3" fmla="*/ 30 h 30"/>
                  <a:gd name="T4" fmla="*/ 12 w 12"/>
                  <a:gd name="T5" fmla="*/ 0 h 30"/>
                  <a:gd name="T6" fmla="*/ 0 w 12"/>
                  <a:gd name="T7" fmla="*/ 6 h 30"/>
                  <a:gd name="T8" fmla="*/ 0 w 12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0"/>
                  <a:gd name="T17" fmla="*/ 12 w 1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0">
                    <a:moveTo>
                      <a:pt x="0" y="30"/>
                    </a:moveTo>
                    <a:lnTo>
                      <a:pt x="12" y="3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6" name="Freeform 725"/>
              <p:cNvSpPr>
                <a:spLocks/>
              </p:cNvSpPr>
              <p:nvPr/>
            </p:nvSpPr>
            <p:spPr bwMode="auto">
              <a:xfrm>
                <a:off x="3670" y="2361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24 h 30"/>
                  <a:gd name="T4" fmla="*/ 6 w 6"/>
                  <a:gd name="T5" fmla="*/ 0 h 30"/>
                  <a:gd name="T6" fmla="*/ 0 w 6"/>
                  <a:gd name="T7" fmla="*/ 0 h 30"/>
                  <a:gd name="T8" fmla="*/ 0 w 6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0"/>
                  <a:gd name="T17" fmla="*/ 6 w 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0">
                    <a:moveTo>
                      <a:pt x="0" y="30"/>
                    </a:moveTo>
                    <a:lnTo>
                      <a:pt x="6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7" name="Freeform 726"/>
              <p:cNvSpPr>
                <a:spLocks/>
              </p:cNvSpPr>
              <p:nvPr/>
            </p:nvSpPr>
            <p:spPr bwMode="auto">
              <a:xfrm>
                <a:off x="3652" y="2367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24 h 30"/>
                  <a:gd name="T4" fmla="*/ 6 w 6"/>
                  <a:gd name="T5" fmla="*/ 0 h 30"/>
                  <a:gd name="T6" fmla="*/ 0 w 6"/>
                  <a:gd name="T7" fmla="*/ 0 h 30"/>
                  <a:gd name="T8" fmla="*/ 0 w 6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0"/>
                  <a:gd name="T17" fmla="*/ 6 w 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0">
                    <a:moveTo>
                      <a:pt x="0" y="30"/>
                    </a:moveTo>
                    <a:lnTo>
                      <a:pt x="6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8" name="Rectangle 727"/>
              <p:cNvSpPr>
                <a:spLocks noChangeArrowheads="1"/>
              </p:cNvSpPr>
              <p:nvPr/>
            </p:nvSpPr>
            <p:spPr bwMode="auto">
              <a:xfrm>
                <a:off x="3718" y="2253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49" name="Rectangle 728"/>
              <p:cNvSpPr>
                <a:spLocks noChangeArrowheads="1"/>
              </p:cNvSpPr>
              <p:nvPr/>
            </p:nvSpPr>
            <p:spPr bwMode="auto">
              <a:xfrm>
                <a:off x="3700" y="2259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50" name="Rectangle 729"/>
              <p:cNvSpPr>
                <a:spLocks noChangeArrowheads="1"/>
              </p:cNvSpPr>
              <p:nvPr/>
            </p:nvSpPr>
            <p:spPr bwMode="auto">
              <a:xfrm>
                <a:off x="3682" y="2265"/>
                <a:ext cx="12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51" name="Rectangle 730"/>
              <p:cNvSpPr>
                <a:spLocks noChangeArrowheads="1"/>
              </p:cNvSpPr>
              <p:nvPr/>
            </p:nvSpPr>
            <p:spPr bwMode="auto">
              <a:xfrm>
                <a:off x="3670" y="2271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52" name="Rectangle 731"/>
              <p:cNvSpPr>
                <a:spLocks noChangeArrowheads="1"/>
              </p:cNvSpPr>
              <p:nvPr/>
            </p:nvSpPr>
            <p:spPr bwMode="auto">
              <a:xfrm>
                <a:off x="3652" y="2277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53" name="Freeform 732"/>
              <p:cNvSpPr>
                <a:spLocks/>
              </p:cNvSpPr>
              <p:nvPr/>
            </p:nvSpPr>
            <p:spPr bwMode="auto">
              <a:xfrm>
                <a:off x="3718" y="2397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24 h 30"/>
                  <a:gd name="T4" fmla="*/ 6 w 6"/>
                  <a:gd name="T5" fmla="*/ 0 h 30"/>
                  <a:gd name="T6" fmla="*/ 0 w 6"/>
                  <a:gd name="T7" fmla="*/ 0 h 30"/>
                  <a:gd name="T8" fmla="*/ 0 w 6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0"/>
                  <a:gd name="T17" fmla="*/ 6 w 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0">
                    <a:moveTo>
                      <a:pt x="0" y="30"/>
                    </a:moveTo>
                    <a:lnTo>
                      <a:pt x="6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4" name="Rectangle 733"/>
              <p:cNvSpPr>
                <a:spLocks noChangeArrowheads="1"/>
              </p:cNvSpPr>
              <p:nvPr/>
            </p:nvSpPr>
            <p:spPr bwMode="auto">
              <a:xfrm>
                <a:off x="3700" y="2403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55" name="Freeform 734"/>
              <p:cNvSpPr>
                <a:spLocks/>
              </p:cNvSpPr>
              <p:nvPr/>
            </p:nvSpPr>
            <p:spPr bwMode="auto">
              <a:xfrm>
                <a:off x="3682" y="2403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12 w 12"/>
                  <a:gd name="T3" fmla="*/ 30 h 30"/>
                  <a:gd name="T4" fmla="*/ 12 w 12"/>
                  <a:gd name="T5" fmla="*/ 0 h 30"/>
                  <a:gd name="T6" fmla="*/ 0 w 12"/>
                  <a:gd name="T7" fmla="*/ 6 h 30"/>
                  <a:gd name="T8" fmla="*/ 0 w 12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0"/>
                  <a:gd name="T17" fmla="*/ 12 w 1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0">
                    <a:moveTo>
                      <a:pt x="0" y="30"/>
                    </a:moveTo>
                    <a:lnTo>
                      <a:pt x="12" y="3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6" name="Freeform 735"/>
              <p:cNvSpPr>
                <a:spLocks/>
              </p:cNvSpPr>
              <p:nvPr/>
            </p:nvSpPr>
            <p:spPr bwMode="auto">
              <a:xfrm>
                <a:off x="3670" y="2409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24 h 30"/>
                  <a:gd name="T4" fmla="*/ 6 w 6"/>
                  <a:gd name="T5" fmla="*/ 0 h 30"/>
                  <a:gd name="T6" fmla="*/ 0 w 6"/>
                  <a:gd name="T7" fmla="*/ 0 h 30"/>
                  <a:gd name="T8" fmla="*/ 0 w 6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0"/>
                  <a:gd name="T17" fmla="*/ 6 w 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0">
                    <a:moveTo>
                      <a:pt x="0" y="30"/>
                    </a:moveTo>
                    <a:lnTo>
                      <a:pt x="6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7" name="Rectangle 736"/>
              <p:cNvSpPr>
                <a:spLocks noChangeArrowheads="1"/>
              </p:cNvSpPr>
              <p:nvPr/>
            </p:nvSpPr>
            <p:spPr bwMode="auto">
              <a:xfrm>
                <a:off x="3652" y="2415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58" name="Freeform 737"/>
              <p:cNvSpPr>
                <a:spLocks/>
              </p:cNvSpPr>
              <p:nvPr/>
            </p:nvSpPr>
            <p:spPr bwMode="auto">
              <a:xfrm>
                <a:off x="3718" y="2451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24 h 30"/>
                  <a:gd name="T4" fmla="*/ 6 w 6"/>
                  <a:gd name="T5" fmla="*/ 0 h 30"/>
                  <a:gd name="T6" fmla="*/ 0 w 6"/>
                  <a:gd name="T7" fmla="*/ 0 h 30"/>
                  <a:gd name="T8" fmla="*/ 0 w 6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0"/>
                  <a:gd name="T17" fmla="*/ 6 w 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0">
                    <a:moveTo>
                      <a:pt x="0" y="30"/>
                    </a:moveTo>
                    <a:lnTo>
                      <a:pt x="6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9" name="Rectangle 738"/>
              <p:cNvSpPr>
                <a:spLocks noChangeArrowheads="1"/>
              </p:cNvSpPr>
              <p:nvPr/>
            </p:nvSpPr>
            <p:spPr bwMode="auto">
              <a:xfrm>
                <a:off x="3700" y="2457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60" name="Freeform 739"/>
              <p:cNvSpPr>
                <a:spLocks/>
              </p:cNvSpPr>
              <p:nvPr/>
            </p:nvSpPr>
            <p:spPr bwMode="auto">
              <a:xfrm>
                <a:off x="3682" y="2457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12 w 12"/>
                  <a:gd name="T3" fmla="*/ 30 h 30"/>
                  <a:gd name="T4" fmla="*/ 12 w 12"/>
                  <a:gd name="T5" fmla="*/ 0 h 30"/>
                  <a:gd name="T6" fmla="*/ 0 w 12"/>
                  <a:gd name="T7" fmla="*/ 6 h 30"/>
                  <a:gd name="T8" fmla="*/ 0 w 12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0"/>
                  <a:gd name="T17" fmla="*/ 12 w 1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0">
                    <a:moveTo>
                      <a:pt x="0" y="30"/>
                    </a:moveTo>
                    <a:lnTo>
                      <a:pt x="12" y="3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1" name="Freeform 740"/>
              <p:cNvSpPr>
                <a:spLocks/>
              </p:cNvSpPr>
              <p:nvPr/>
            </p:nvSpPr>
            <p:spPr bwMode="auto">
              <a:xfrm>
                <a:off x="3670" y="2463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24 h 30"/>
                  <a:gd name="T4" fmla="*/ 6 w 6"/>
                  <a:gd name="T5" fmla="*/ 0 h 30"/>
                  <a:gd name="T6" fmla="*/ 0 w 6"/>
                  <a:gd name="T7" fmla="*/ 0 h 30"/>
                  <a:gd name="T8" fmla="*/ 0 w 6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0"/>
                  <a:gd name="T17" fmla="*/ 6 w 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0">
                    <a:moveTo>
                      <a:pt x="0" y="30"/>
                    </a:moveTo>
                    <a:lnTo>
                      <a:pt x="6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2" name="Rectangle 741"/>
              <p:cNvSpPr>
                <a:spLocks noChangeArrowheads="1"/>
              </p:cNvSpPr>
              <p:nvPr/>
            </p:nvSpPr>
            <p:spPr bwMode="auto">
              <a:xfrm>
                <a:off x="3652" y="2469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200" name="Group 742"/>
            <p:cNvGrpSpPr>
              <a:grpSpLocks/>
            </p:cNvGrpSpPr>
            <p:nvPr/>
          </p:nvGrpSpPr>
          <p:grpSpPr bwMode="auto">
            <a:xfrm>
              <a:off x="3646" y="2349"/>
              <a:ext cx="282" cy="198"/>
              <a:chOff x="3646" y="2349"/>
              <a:chExt cx="282" cy="198"/>
            </a:xfrm>
          </p:grpSpPr>
          <p:sp>
            <p:nvSpPr>
              <p:cNvPr id="19201" name="Freeform 743"/>
              <p:cNvSpPr>
                <a:spLocks/>
              </p:cNvSpPr>
              <p:nvPr/>
            </p:nvSpPr>
            <p:spPr bwMode="auto">
              <a:xfrm>
                <a:off x="3790" y="2349"/>
                <a:ext cx="96" cy="180"/>
              </a:xfrm>
              <a:custGeom>
                <a:avLst/>
                <a:gdLst>
                  <a:gd name="T0" fmla="*/ 18 w 96"/>
                  <a:gd name="T1" fmla="*/ 0 h 180"/>
                  <a:gd name="T2" fmla="*/ 96 w 96"/>
                  <a:gd name="T3" fmla="*/ 6 h 180"/>
                  <a:gd name="T4" fmla="*/ 96 w 96"/>
                  <a:gd name="T5" fmla="*/ 180 h 180"/>
                  <a:gd name="T6" fmla="*/ 0 w 96"/>
                  <a:gd name="T7" fmla="*/ 180 h 180"/>
                  <a:gd name="T8" fmla="*/ 18 w 96"/>
                  <a:gd name="T9" fmla="*/ 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80"/>
                  <a:gd name="T17" fmla="*/ 96 w 96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80">
                    <a:moveTo>
                      <a:pt x="18" y="0"/>
                    </a:moveTo>
                    <a:lnTo>
                      <a:pt x="96" y="6"/>
                    </a:lnTo>
                    <a:lnTo>
                      <a:pt x="96" y="180"/>
                    </a:lnTo>
                    <a:lnTo>
                      <a:pt x="0" y="18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919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2" name="Freeform 744"/>
              <p:cNvSpPr>
                <a:spLocks/>
              </p:cNvSpPr>
              <p:nvPr/>
            </p:nvSpPr>
            <p:spPr bwMode="auto">
              <a:xfrm>
                <a:off x="3694" y="2523"/>
                <a:ext cx="48" cy="18"/>
              </a:xfrm>
              <a:custGeom>
                <a:avLst/>
                <a:gdLst>
                  <a:gd name="T0" fmla="*/ 0 w 48"/>
                  <a:gd name="T1" fmla="*/ 0 h 18"/>
                  <a:gd name="T2" fmla="*/ 0 w 48"/>
                  <a:gd name="T3" fmla="*/ 18 h 18"/>
                  <a:gd name="T4" fmla="*/ 48 w 48"/>
                  <a:gd name="T5" fmla="*/ 6 h 18"/>
                  <a:gd name="T6" fmla="*/ 0 w 48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18"/>
                  <a:gd name="T14" fmla="*/ 48 w 48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18">
                    <a:moveTo>
                      <a:pt x="0" y="0"/>
                    </a:moveTo>
                    <a:lnTo>
                      <a:pt x="0" y="18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203" name="Group 745"/>
              <p:cNvGrpSpPr>
                <a:grpSpLocks/>
              </p:cNvGrpSpPr>
              <p:nvPr/>
            </p:nvGrpSpPr>
            <p:grpSpPr bwMode="auto">
              <a:xfrm>
                <a:off x="3694" y="2349"/>
                <a:ext cx="126" cy="180"/>
                <a:chOff x="3694" y="2349"/>
                <a:chExt cx="126" cy="180"/>
              </a:xfrm>
            </p:grpSpPr>
            <p:sp>
              <p:nvSpPr>
                <p:cNvPr id="19231" name="Freeform 746"/>
                <p:cNvSpPr>
                  <a:spLocks/>
                </p:cNvSpPr>
                <p:nvPr/>
              </p:nvSpPr>
              <p:spPr bwMode="auto">
                <a:xfrm>
                  <a:off x="3694" y="2349"/>
                  <a:ext cx="126" cy="180"/>
                </a:xfrm>
                <a:custGeom>
                  <a:avLst/>
                  <a:gdLst>
                    <a:gd name="T0" fmla="*/ 126 w 126"/>
                    <a:gd name="T1" fmla="*/ 180 h 180"/>
                    <a:gd name="T2" fmla="*/ 126 w 126"/>
                    <a:gd name="T3" fmla="*/ 0 h 180"/>
                    <a:gd name="T4" fmla="*/ 0 w 126"/>
                    <a:gd name="T5" fmla="*/ 18 h 180"/>
                    <a:gd name="T6" fmla="*/ 0 w 126"/>
                    <a:gd name="T7" fmla="*/ 180 h 180"/>
                    <a:gd name="T8" fmla="*/ 126 w 126"/>
                    <a:gd name="T9" fmla="*/ 180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80"/>
                    <a:gd name="T17" fmla="*/ 126 w 126"/>
                    <a:gd name="T18" fmla="*/ 180 h 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80">
                      <a:moveTo>
                        <a:pt x="126" y="180"/>
                      </a:moveTo>
                      <a:lnTo>
                        <a:pt x="126" y="0"/>
                      </a:lnTo>
                      <a:lnTo>
                        <a:pt x="0" y="18"/>
                      </a:lnTo>
                      <a:lnTo>
                        <a:pt x="0" y="180"/>
                      </a:lnTo>
                      <a:lnTo>
                        <a:pt x="126" y="180"/>
                      </a:lnTo>
                      <a:close/>
                    </a:path>
                  </a:pathLst>
                </a:custGeom>
                <a:solidFill>
                  <a:srgbClr val="99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32" name="Freeform 747"/>
                <p:cNvSpPr>
                  <a:spLocks/>
                </p:cNvSpPr>
                <p:nvPr/>
              </p:nvSpPr>
              <p:spPr bwMode="auto">
                <a:xfrm>
                  <a:off x="3694" y="2349"/>
                  <a:ext cx="126" cy="180"/>
                </a:xfrm>
                <a:custGeom>
                  <a:avLst/>
                  <a:gdLst>
                    <a:gd name="T0" fmla="*/ 126 w 126"/>
                    <a:gd name="T1" fmla="*/ 180 h 180"/>
                    <a:gd name="T2" fmla="*/ 126 w 126"/>
                    <a:gd name="T3" fmla="*/ 0 h 180"/>
                    <a:gd name="T4" fmla="*/ 0 w 126"/>
                    <a:gd name="T5" fmla="*/ 18 h 180"/>
                    <a:gd name="T6" fmla="*/ 0 w 126"/>
                    <a:gd name="T7" fmla="*/ 180 h 180"/>
                    <a:gd name="T8" fmla="*/ 126 w 126"/>
                    <a:gd name="T9" fmla="*/ 180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6"/>
                    <a:gd name="T16" fmla="*/ 0 h 180"/>
                    <a:gd name="T17" fmla="*/ 126 w 126"/>
                    <a:gd name="T18" fmla="*/ 180 h 1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6" h="180">
                      <a:moveTo>
                        <a:pt x="126" y="180"/>
                      </a:moveTo>
                      <a:lnTo>
                        <a:pt x="126" y="0"/>
                      </a:lnTo>
                      <a:lnTo>
                        <a:pt x="0" y="18"/>
                      </a:lnTo>
                      <a:lnTo>
                        <a:pt x="0" y="180"/>
                      </a:lnTo>
                      <a:lnTo>
                        <a:pt x="126" y="180"/>
                      </a:lnTo>
                    </a:path>
                  </a:pathLst>
                </a:custGeom>
                <a:noFill/>
                <a:ln w="9525">
                  <a:solidFill>
                    <a:srgbClr val="99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204" name="Line 748"/>
              <p:cNvSpPr>
                <a:spLocks noChangeShapeType="1"/>
              </p:cNvSpPr>
              <p:nvPr/>
            </p:nvSpPr>
            <p:spPr bwMode="auto">
              <a:xfrm flipH="1">
                <a:off x="3742" y="2529"/>
                <a:ext cx="186" cy="1"/>
              </a:xfrm>
              <a:prstGeom prst="line">
                <a:avLst/>
              </a:prstGeom>
              <a:noFill/>
              <a:ln w="9525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5" name="Line 749"/>
              <p:cNvSpPr>
                <a:spLocks noChangeShapeType="1"/>
              </p:cNvSpPr>
              <p:nvPr/>
            </p:nvSpPr>
            <p:spPr bwMode="auto">
              <a:xfrm flipH="1">
                <a:off x="3646" y="2529"/>
                <a:ext cx="96" cy="18"/>
              </a:xfrm>
              <a:prstGeom prst="line">
                <a:avLst/>
              </a:prstGeom>
              <a:noFill/>
              <a:ln w="9525">
                <a:solidFill>
                  <a:srgbClr val="CC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6" name="Freeform 750"/>
              <p:cNvSpPr>
                <a:spLocks/>
              </p:cNvSpPr>
              <p:nvPr/>
            </p:nvSpPr>
            <p:spPr bwMode="auto">
              <a:xfrm>
                <a:off x="3796" y="2391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12 w 12"/>
                  <a:gd name="T3" fmla="*/ 18 h 18"/>
                  <a:gd name="T4" fmla="*/ 12 w 12"/>
                  <a:gd name="T5" fmla="*/ 0 h 18"/>
                  <a:gd name="T6" fmla="*/ 0 w 12"/>
                  <a:gd name="T7" fmla="*/ 6 h 18"/>
                  <a:gd name="T8" fmla="*/ 0 w 1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0" y="18"/>
                    </a:moveTo>
                    <a:lnTo>
                      <a:pt x="12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7" name="Rectangle 751"/>
              <p:cNvSpPr>
                <a:spLocks noChangeArrowheads="1"/>
              </p:cNvSpPr>
              <p:nvPr/>
            </p:nvSpPr>
            <p:spPr bwMode="auto">
              <a:xfrm>
                <a:off x="3772" y="2397"/>
                <a:ext cx="1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08" name="Freeform 752"/>
              <p:cNvSpPr>
                <a:spLocks/>
              </p:cNvSpPr>
              <p:nvPr/>
            </p:nvSpPr>
            <p:spPr bwMode="auto">
              <a:xfrm>
                <a:off x="3754" y="239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18 h 24"/>
                  <a:gd name="T4" fmla="*/ 6 w 6"/>
                  <a:gd name="T5" fmla="*/ 0 h 24"/>
                  <a:gd name="T6" fmla="*/ 0 w 6"/>
                  <a:gd name="T7" fmla="*/ 6 h 24"/>
                  <a:gd name="T8" fmla="*/ 0 w 6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4"/>
                  <a:gd name="T17" fmla="*/ 6 w 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4">
                    <a:moveTo>
                      <a:pt x="0" y="24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9" name="Rectangle 753"/>
              <p:cNvSpPr>
                <a:spLocks noChangeArrowheads="1"/>
              </p:cNvSpPr>
              <p:nvPr/>
            </p:nvSpPr>
            <p:spPr bwMode="auto">
              <a:xfrm>
                <a:off x="3730" y="2403"/>
                <a:ext cx="1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10" name="Rectangle 754"/>
              <p:cNvSpPr>
                <a:spLocks noChangeArrowheads="1"/>
              </p:cNvSpPr>
              <p:nvPr/>
            </p:nvSpPr>
            <p:spPr bwMode="auto">
              <a:xfrm>
                <a:off x="3706" y="2409"/>
                <a:ext cx="1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11" name="Rectangle 755"/>
              <p:cNvSpPr>
                <a:spLocks noChangeArrowheads="1"/>
              </p:cNvSpPr>
              <p:nvPr/>
            </p:nvSpPr>
            <p:spPr bwMode="auto">
              <a:xfrm>
                <a:off x="3796" y="2427"/>
                <a:ext cx="1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12" name="Freeform 756"/>
              <p:cNvSpPr>
                <a:spLocks/>
              </p:cNvSpPr>
              <p:nvPr/>
            </p:nvSpPr>
            <p:spPr bwMode="auto">
              <a:xfrm>
                <a:off x="3772" y="2427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12 w 12"/>
                  <a:gd name="T3" fmla="*/ 18 h 24"/>
                  <a:gd name="T4" fmla="*/ 12 w 12"/>
                  <a:gd name="T5" fmla="*/ 0 h 24"/>
                  <a:gd name="T6" fmla="*/ 0 w 12"/>
                  <a:gd name="T7" fmla="*/ 6 h 24"/>
                  <a:gd name="T8" fmla="*/ 0 w 12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4"/>
                  <a:gd name="T17" fmla="*/ 12 w 1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4">
                    <a:moveTo>
                      <a:pt x="0" y="24"/>
                    </a:moveTo>
                    <a:lnTo>
                      <a:pt x="12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3" name="Rectangle 757"/>
              <p:cNvSpPr>
                <a:spLocks noChangeArrowheads="1"/>
              </p:cNvSpPr>
              <p:nvPr/>
            </p:nvSpPr>
            <p:spPr bwMode="auto">
              <a:xfrm>
                <a:off x="3754" y="2433"/>
                <a:ext cx="1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14" name="Rectangle 758"/>
              <p:cNvSpPr>
                <a:spLocks noChangeArrowheads="1"/>
              </p:cNvSpPr>
              <p:nvPr/>
            </p:nvSpPr>
            <p:spPr bwMode="auto">
              <a:xfrm>
                <a:off x="3730" y="2433"/>
                <a:ext cx="1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15" name="Rectangle 759"/>
              <p:cNvSpPr>
                <a:spLocks noChangeArrowheads="1"/>
              </p:cNvSpPr>
              <p:nvPr/>
            </p:nvSpPr>
            <p:spPr bwMode="auto">
              <a:xfrm>
                <a:off x="3706" y="2439"/>
                <a:ext cx="1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16" name="Rectangle 760"/>
              <p:cNvSpPr>
                <a:spLocks noChangeArrowheads="1"/>
              </p:cNvSpPr>
              <p:nvPr/>
            </p:nvSpPr>
            <p:spPr bwMode="auto">
              <a:xfrm>
                <a:off x="3796" y="2361"/>
                <a:ext cx="1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17" name="Freeform 761"/>
              <p:cNvSpPr>
                <a:spLocks/>
              </p:cNvSpPr>
              <p:nvPr/>
            </p:nvSpPr>
            <p:spPr bwMode="auto">
              <a:xfrm>
                <a:off x="3772" y="2367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12 w 12"/>
                  <a:gd name="T3" fmla="*/ 12 h 18"/>
                  <a:gd name="T4" fmla="*/ 12 w 12"/>
                  <a:gd name="T5" fmla="*/ 0 h 18"/>
                  <a:gd name="T6" fmla="*/ 0 w 12"/>
                  <a:gd name="T7" fmla="*/ 0 h 18"/>
                  <a:gd name="T8" fmla="*/ 0 w 1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0" y="18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8" name="Freeform 762"/>
              <p:cNvSpPr>
                <a:spLocks/>
              </p:cNvSpPr>
              <p:nvPr/>
            </p:nvSpPr>
            <p:spPr bwMode="auto">
              <a:xfrm>
                <a:off x="3754" y="2367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6 h 18"/>
                  <a:gd name="T8" fmla="*/ 0 w 6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8"/>
                  <a:gd name="T17" fmla="*/ 6 w 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8">
                    <a:moveTo>
                      <a:pt x="0" y="18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9" name="Rectangle 763"/>
              <p:cNvSpPr>
                <a:spLocks noChangeArrowheads="1"/>
              </p:cNvSpPr>
              <p:nvPr/>
            </p:nvSpPr>
            <p:spPr bwMode="auto">
              <a:xfrm>
                <a:off x="3730" y="2373"/>
                <a:ext cx="1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20" name="Freeform 764"/>
              <p:cNvSpPr>
                <a:spLocks/>
              </p:cNvSpPr>
              <p:nvPr/>
            </p:nvSpPr>
            <p:spPr bwMode="auto">
              <a:xfrm>
                <a:off x="3706" y="2379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12 w 12"/>
                  <a:gd name="T3" fmla="*/ 12 h 18"/>
                  <a:gd name="T4" fmla="*/ 12 w 12"/>
                  <a:gd name="T5" fmla="*/ 0 h 18"/>
                  <a:gd name="T6" fmla="*/ 0 w 12"/>
                  <a:gd name="T7" fmla="*/ 0 h 18"/>
                  <a:gd name="T8" fmla="*/ 0 w 1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0" y="18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1" name="Rectangle 765"/>
              <p:cNvSpPr>
                <a:spLocks noChangeArrowheads="1"/>
              </p:cNvSpPr>
              <p:nvPr/>
            </p:nvSpPr>
            <p:spPr bwMode="auto">
              <a:xfrm>
                <a:off x="3796" y="2457"/>
                <a:ext cx="1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22" name="Freeform 766"/>
              <p:cNvSpPr>
                <a:spLocks/>
              </p:cNvSpPr>
              <p:nvPr/>
            </p:nvSpPr>
            <p:spPr bwMode="auto">
              <a:xfrm>
                <a:off x="3772" y="2463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12 w 12"/>
                  <a:gd name="T3" fmla="*/ 12 h 18"/>
                  <a:gd name="T4" fmla="*/ 12 w 12"/>
                  <a:gd name="T5" fmla="*/ 0 h 18"/>
                  <a:gd name="T6" fmla="*/ 0 w 12"/>
                  <a:gd name="T7" fmla="*/ 0 h 18"/>
                  <a:gd name="T8" fmla="*/ 0 w 1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0" y="18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3" name="Rectangle 767"/>
              <p:cNvSpPr>
                <a:spLocks noChangeArrowheads="1"/>
              </p:cNvSpPr>
              <p:nvPr/>
            </p:nvSpPr>
            <p:spPr bwMode="auto">
              <a:xfrm>
                <a:off x="3754" y="2463"/>
                <a:ext cx="1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24" name="Freeform 768"/>
              <p:cNvSpPr>
                <a:spLocks/>
              </p:cNvSpPr>
              <p:nvPr/>
            </p:nvSpPr>
            <p:spPr bwMode="auto">
              <a:xfrm>
                <a:off x="3730" y="2463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12 w 12"/>
                  <a:gd name="T3" fmla="*/ 18 h 24"/>
                  <a:gd name="T4" fmla="*/ 12 w 12"/>
                  <a:gd name="T5" fmla="*/ 0 h 24"/>
                  <a:gd name="T6" fmla="*/ 0 w 12"/>
                  <a:gd name="T7" fmla="*/ 6 h 24"/>
                  <a:gd name="T8" fmla="*/ 0 w 12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4"/>
                  <a:gd name="T17" fmla="*/ 12 w 1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4">
                    <a:moveTo>
                      <a:pt x="0" y="24"/>
                    </a:moveTo>
                    <a:lnTo>
                      <a:pt x="12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5" name="Rectangle 769"/>
              <p:cNvSpPr>
                <a:spLocks noChangeArrowheads="1"/>
              </p:cNvSpPr>
              <p:nvPr/>
            </p:nvSpPr>
            <p:spPr bwMode="auto">
              <a:xfrm>
                <a:off x="3706" y="2469"/>
                <a:ext cx="1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26" name="Rectangle 770"/>
              <p:cNvSpPr>
                <a:spLocks noChangeArrowheads="1"/>
              </p:cNvSpPr>
              <p:nvPr/>
            </p:nvSpPr>
            <p:spPr bwMode="auto">
              <a:xfrm>
                <a:off x="3796" y="2493"/>
                <a:ext cx="1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27" name="Freeform 771"/>
              <p:cNvSpPr>
                <a:spLocks/>
              </p:cNvSpPr>
              <p:nvPr/>
            </p:nvSpPr>
            <p:spPr bwMode="auto">
              <a:xfrm>
                <a:off x="3772" y="2499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12 w 12"/>
                  <a:gd name="T3" fmla="*/ 12 h 18"/>
                  <a:gd name="T4" fmla="*/ 12 w 12"/>
                  <a:gd name="T5" fmla="*/ 0 h 18"/>
                  <a:gd name="T6" fmla="*/ 0 w 12"/>
                  <a:gd name="T7" fmla="*/ 0 h 18"/>
                  <a:gd name="T8" fmla="*/ 0 w 1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0" y="18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8" name="Rectangle 772"/>
              <p:cNvSpPr>
                <a:spLocks noChangeArrowheads="1"/>
              </p:cNvSpPr>
              <p:nvPr/>
            </p:nvSpPr>
            <p:spPr bwMode="auto">
              <a:xfrm>
                <a:off x="3754" y="2499"/>
                <a:ext cx="1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229" name="Freeform 773"/>
              <p:cNvSpPr>
                <a:spLocks/>
              </p:cNvSpPr>
              <p:nvPr/>
            </p:nvSpPr>
            <p:spPr bwMode="auto">
              <a:xfrm>
                <a:off x="3730" y="2499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12 w 12"/>
                  <a:gd name="T3" fmla="*/ 18 h 24"/>
                  <a:gd name="T4" fmla="*/ 12 w 12"/>
                  <a:gd name="T5" fmla="*/ 0 h 24"/>
                  <a:gd name="T6" fmla="*/ 0 w 12"/>
                  <a:gd name="T7" fmla="*/ 6 h 24"/>
                  <a:gd name="T8" fmla="*/ 0 w 12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24"/>
                  <a:gd name="T17" fmla="*/ 12 w 1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24">
                    <a:moveTo>
                      <a:pt x="0" y="24"/>
                    </a:moveTo>
                    <a:lnTo>
                      <a:pt x="12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0" name="Rectangle 774"/>
              <p:cNvSpPr>
                <a:spLocks noChangeArrowheads="1"/>
              </p:cNvSpPr>
              <p:nvPr/>
            </p:nvSpPr>
            <p:spPr bwMode="auto">
              <a:xfrm>
                <a:off x="3706" y="2505"/>
                <a:ext cx="12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</p:grpSp>
      <p:sp>
        <p:nvSpPr>
          <p:cNvPr id="18941" name="Freeform 775"/>
          <p:cNvSpPr>
            <a:spLocks/>
          </p:cNvSpPr>
          <p:nvPr/>
        </p:nvSpPr>
        <p:spPr bwMode="auto">
          <a:xfrm>
            <a:off x="2574925" y="4629150"/>
            <a:ext cx="60325" cy="19050"/>
          </a:xfrm>
          <a:custGeom>
            <a:avLst/>
            <a:gdLst>
              <a:gd name="T0" fmla="*/ 2147483647 w 38"/>
              <a:gd name="T1" fmla="*/ 2147483647 h 12"/>
              <a:gd name="T2" fmla="*/ 2147483647 w 38"/>
              <a:gd name="T3" fmla="*/ 0 h 12"/>
              <a:gd name="T4" fmla="*/ 0 w 38"/>
              <a:gd name="T5" fmla="*/ 0 h 12"/>
              <a:gd name="T6" fmla="*/ 2147483647 w 38"/>
              <a:gd name="T7" fmla="*/ 2147483647 h 12"/>
              <a:gd name="T8" fmla="*/ 0 60000 65536"/>
              <a:gd name="T9" fmla="*/ 0 60000 65536"/>
              <a:gd name="T10" fmla="*/ 0 60000 65536"/>
              <a:gd name="T11" fmla="*/ 0 60000 65536"/>
              <a:gd name="T12" fmla="*/ 0 w 38"/>
              <a:gd name="T13" fmla="*/ 0 h 12"/>
              <a:gd name="T14" fmla="*/ 38 w 38"/>
              <a:gd name="T15" fmla="*/ 12 h 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" h="12">
                <a:moveTo>
                  <a:pt x="25" y="12"/>
                </a:moveTo>
                <a:lnTo>
                  <a:pt x="38" y="0"/>
                </a:lnTo>
                <a:lnTo>
                  <a:pt x="0" y="0"/>
                </a:lnTo>
                <a:lnTo>
                  <a:pt x="25" y="12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2" name="Freeform 776"/>
          <p:cNvSpPr>
            <a:spLocks/>
          </p:cNvSpPr>
          <p:nvPr/>
        </p:nvSpPr>
        <p:spPr bwMode="auto">
          <a:xfrm>
            <a:off x="2209800" y="4629150"/>
            <a:ext cx="100013" cy="46038"/>
          </a:xfrm>
          <a:custGeom>
            <a:avLst/>
            <a:gdLst>
              <a:gd name="T0" fmla="*/ 2147483647 w 63"/>
              <a:gd name="T1" fmla="*/ 2147483647 h 29"/>
              <a:gd name="T2" fmla="*/ 2147483647 w 63"/>
              <a:gd name="T3" fmla="*/ 0 h 29"/>
              <a:gd name="T4" fmla="*/ 0 w 63"/>
              <a:gd name="T5" fmla="*/ 2147483647 h 29"/>
              <a:gd name="T6" fmla="*/ 2147483647 w 63"/>
              <a:gd name="T7" fmla="*/ 2147483647 h 29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29"/>
              <a:gd name="T14" fmla="*/ 63 w 63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29">
                <a:moveTo>
                  <a:pt x="63" y="29"/>
                </a:moveTo>
                <a:lnTo>
                  <a:pt x="30" y="0"/>
                </a:lnTo>
                <a:lnTo>
                  <a:pt x="0" y="29"/>
                </a:lnTo>
                <a:lnTo>
                  <a:pt x="63" y="29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3" name="Freeform 777"/>
          <p:cNvSpPr>
            <a:spLocks/>
          </p:cNvSpPr>
          <p:nvPr/>
        </p:nvSpPr>
        <p:spPr bwMode="auto">
          <a:xfrm>
            <a:off x="2263775" y="4629150"/>
            <a:ext cx="358775" cy="46038"/>
          </a:xfrm>
          <a:custGeom>
            <a:avLst/>
            <a:gdLst>
              <a:gd name="T0" fmla="*/ 2147483647 w 226"/>
              <a:gd name="T1" fmla="*/ 2147483647 h 29"/>
              <a:gd name="T2" fmla="*/ 2147483647 w 226"/>
              <a:gd name="T3" fmla="*/ 0 h 29"/>
              <a:gd name="T4" fmla="*/ 2147483647 w 226"/>
              <a:gd name="T5" fmla="*/ 0 h 29"/>
              <a:gd name="T6" fmla="*/ 0 w 226"/>
              <a:gd name="T7" fmla="*/ 2147483647 h 29"/>
              <a:gd name="T8" fmla="*/ 2147483647 w 226"/>
              <a:gd name="T9" fmla="*/ 2147483647 h 29"/>
              <a:gd name="T10" fmla="*/ 2147483647 w 226"/>
              <a:gd name="T11" fmla="*/ 2147483647 h 29"/>
              <a:gd name="T12" fmla="*/ 2147483647 w 226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"/>
              <a:gd name="T22" fmla="*/ 0 h 29"/>
              <a:gd name="T23" fmla="*/ 226 w 226"/>
              <a:gd name="T24" fmla="*/ 29 h 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" h="29">
                <a:moveTo>
                  <a:pt x="226" y="8"/>
                </a:moveTo>
                <a:lnTo>
                  <a:pt x="201" y="0"/>
                </a:lnTo>
                <a:lnTo>
                  <a:pt x="29" y="0"/>
                </a:lnTo>
                <a:lnTo>
                  <a:pt x="0" y="12"/>
                </a:lnTo>
                <a:lnTo>
                  <a:pt x="29" y="29"/>
                </a:lnTo>
                <a:lnTo>
                  <a:pt x="205" y="29"/>
                </a:lnTo>
                <a:lnTo>
                  <a:pt x="226" y="8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4" name="Freeform 778"/>
          <p:cNvSpPr>
            <a:spLocks/>
          </p:cNvSpPr>
          <p:nvPr/>
        </p:nvSpPr>
        <p:spPr bwMode="auto">
          <a:xfrm>
            <a:off x="2316163" y="4654550"/>
            <a:ext cx="212725" cy="14288"/>
          </a:xfrm>
          <a:custGeom>
            <a:avLst/>
            <a:gdLst>
              <a:gd name="T0" fmla="*/ 0 w 134"/>
              <a:gd name="T1" fmla="*/ 2147483647 h 9"/>
              <a:gd name="T2" fmla="*/ 2147483647 w 134"/>
              <a:gd name="T3" fmla="*/ 2147483647 h 9"/>
              <a:gd name="T4" fmla="*/ 2147483647 w 134"/>
              <a:gd name="T5" fmla="*/ 2147483647 h 9"/>
              <a:gd name="T6" fmla="*/ 2147483647 w 134"/>
              <a:gd name="T7" fmla="*/ 2147483647 h 9"/>
              <a:gd name="T8" fmla="*/ 2147483647 w 134"/>
              <a:gd name="T9" fmla="*/ 2147483647 h 9"/>
              <a:gd name="T10" fmla="*/ 2147483647 w 134"/>
              <a:gd name="T11" fmla="*/ 2147483647 h 9"/>
              <a:gd name="T12" fmla="*/ 2147483647 w 134"/>
              <a:gd name="T13" fmla="*/ 2147483647 h 9"/>
              <a:gd name="T14" fmla="*/ 2147483647 w 134"/>
              <a:gd name="T15" fmla="*/ 0 h 9"/>
              <a:gd name="T16" fmla="*/ 2147483647 w 134"/>
              <a:gd name="T17" fmla="*/ 2147483647 h 9"/>
              <a:gd name="T18" fmla="*/ 0 w 134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4"/>
              <a:gd name="T31" fmla="*/ 0 h 9"/>
              <a:gd name="T32" fmla="*/ 134 w 134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4" h="9">
                <a:moveTo>
                  <a:pt x="0" y="9"/>
                </a:moveTo>
                <a:lnTo>
                  <a:pt x="34" y="9"/>
                </a:lnTo>
                <a:lnTo>
                  <a:pt x="59" y="9"/>
                </a:lnTo>
                <a:lnTo>
                  <a:pt x="84" y="9"/>
                </a:lnTo>
                <a:lnTo>
                  <a:pt x="105" y="4"/>
                </a:lnTo>
                <a:lnTo>
                  <a:pt x="122" y="4"/>
                </a:lnTo>
                <a:lnTo>
                  <a:pt x="134" y="4"/>
                </a:lnTo>
                <a:lnTo>
                  <a:pt x="134" y="0"/>
                </a:lnTo>
                <a:lnTo>
                  <a:pt x="134" y="9"/>
                </a:lnTo>
                <a:lnTo>
                  <a:pt x="0" y="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5" name="Freeform 779"/>
          <p:cNvSpPr>
            <a:spLocks/>
          </p:cNvSpPr>
          <p:nvPr/>
        </p:nvSpPr>
        <p:spPr bwMode="auto">
          <a:xfrm>
            <a:off x="2316163" y="4654550"/>
            <a:ext cx="212725" cy="14288"/>
          </a:xfrm>
          <a:custGeom>
            <a:avLst/>
            <a:gdLst>
              <a:gd name="T0" fmla="*/ 0 w 134"/>
              <a:gd name="T1" fmla="*/ 2147483647 h 9"/>
              <a:gd name="T2" fmla="*/ 2147483647 w 134"/>
              <a:gd name="T3" fmla="*/ 2147483647 h 9"/>
              <a:gd name="T4" fmla="*/ 2147483647 w 134"/>
              <a:gd name="T5" fmla="*/ 2147483647 h 9"/>
              <a:gd name="T6" fmla="*/ 2147483647 w 134"/>
              <a:gd name="T7" fmla="*/ 2147483647 h 9"/>
              <a:gd name="T8" fmla="*/ 2147483647 w 134"/>
              <a:gd name="T9" fmla="*/ 2147483647 h 9"/>
              <a:gd name="T10" fmla="*/ 2147483647 w 134"/>
              <a:gd name="T11" fmla="*/ 2147483647 h 9"/>
              <a:gd name="T12" fmla="*/ 2147483647 w 134"/>
              <a:gd name="T13" fmla="*/ 2147483647 h 9"/>
              <a:gd name="T14" fmla="*/ 2147483647 w 134"/>
              <a:gd name="T15" fmla="*/ 0 h 9"/>
              <a:gd name="T16" fmla="*/ 2147483647 w 134"/>
              <a:gd name="T17" fmla="*/ 0 h 9"/>
              <a:gd name="T18" fmla="*/ 2147483647 w 134"/>
              <a:gd name="T19" fmla="*/ 2147483647 h 9"/>
              <a:gd name="T20" fmla="*/ 2147483647 w 134"/>
              <a:gd name="T21" fmla="*/ 2147483647 h 9"/>
              <a:gd name="T22" fmla="*/ 2147483647 w 134"/>
              <a:gd name="T23" fmla="*/ 2147483647 h 9"/>
              <a:gd name="T24" fmla="*/ 2147483647 w 134"/>
              <a:gd name="T25" fmla="*/ 2147483647 h 9"/>
              <a:gd name="T26" fmla="*/ 2147483647 w 134"/>
              <a:gd name="T27" fmla="*/ 2147483647 h 9"/>
              <a:gd name="T28" fmla="*/ 0 w 134"/>
              <a:gd name="T29" fmla="*/ 2147483647 h 9"/>
              <a:gd name="T30" fmla="*/ 0 w 134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4"/>
              <a:gd name="T49" fmla="*/ 0 h 9"/>
              <a:gd name="T50" fmla="*/ 134 w 134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4" h="9">
                <a:moveTo>
                  <a:pt x="0" y="9"/>
                </a:moveTo>
                <a:lnTo>
                  <a:pt x="34" y="9"/>
                </a:lnTo>
                <a:lnTo>
                  <a:pt x="59" y="9"/>
                </a:lnTo>
                <a:lnTo>
                  <a:pt x="84" y="9"/>
                </a:lnTo>
                <a:lnTo>
                  <a:pt x="105" y="4"/>
                </a:lnTo>
                <a:lnTo>
                  <a:pt x="122" y="4"/>
                </a:lnTo>
                <a:lnTo>
                  <a:pt x="134" y="4"/>
                </a:lnTo>
                <a:lnTo>
                  <a:pt x="134" y="0"/>
                </a:lnTo>
                <a:lnTo>
                  <a:pt x="122" y="0"/>
                </a:lnTo>
                <a:lnTo>
                  <a:pt x="117" y="4"/>
                </a:lnTo>
                <a:lnTo>
                  <a:pt x="109" y="4"/>
                </a:lnTo>
                <a:lnTo>
                  <a:pt x="88" y="4"/>
                </a:lnTo>
                <a:lnTo>
                  <a:pt x="63" y="9"/>
                </a:lnTo>
                <a:lnTo>
                  <a:pt x="34" y="9"/>
                </a:lnTo>
                <a:lnTo>
                  <a:pt x="0" y="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6" name="Freeform 780"/>
          <p:cNvSpPr>
            <a:spLocks/>
          </p:cNvSpPr>
          <p:nvPr/>
        </p:nvSpPr>
        <p:spPr bwMode="auto">
          <a:xfrm>
            <a:off x="2316163" y="4654550"/>
            <a:ext cx="193675" cy="14288"/>
          </a:xfrm>
          <a:custGeom>
            <a:avLst/>
            <a:gdLst>
              <a:gd name="T0" fmla="*/ 0 w 122"/>
              <a:gd name="T1" fmla="*/ 2147483647 h 9"/>
              <a:gd name="T2" fmla="*/ 2147483647 w 122"/>
              <a:gd name="T3" fmla="*/ 2147483647 h 9"/>
              <a:gd name="T4" fmla="*/ 2147483647 w 122"/>
              <a:gd name="T5" fmla="*/ 2147483647 h 9"/>
              <a:gd name="T6" fmla="*/ 2147483647 w 122"/>
              <a:gd name="T7" fmla="*/ 2147483647 h 9"/>
              <a:gd name="T8" fmla="*/ 2147483647 w 122"/>
              <a:gd name="T9" fmla="*/ 2147483647 h 9"/>
              <a:gd name="T10" fmla="*/ 2147483647 w 122"/>
              <a:gd name="T11" fmla="*/ 2147483647 h 9"/>
              <a:gd name="T12" fmla="*/ 2147483647 w 122"/>
              <a:gd name="T13" fmla="*/ 0 h 9"/>
              <a:gd name="T14" fmla="*/ 2147483647 w 122"/>
              <a:gd name="T15" fmla="*/ 0 h 9"/>
              <a:gd name="T16" fmla="*/ 2147483647 w 122"/>
              <a:gd name="T17" fmla="*/ 2147483647 h 9"/>
              <a:gd name="T18" fmla="*/ 2147483647 w 122"/>
              <a:gd name="T19" fmla="*/ 2147483647 h 9"/>
              <a:gd name="T20" fmla="*/ 2147483647 w 122"/>
              <a:gd name="T21" fmla="*/ 2147483647 h 9"/>
              <a:gd name="T22" fmla="*/ 2147483647 w 122"/>
              <a:gd name="T23" fmla="*/ 2147483647 h 9"/>
              <a:gd name="T24" fmla="*/ 2147483647 w 122"/>
              <a:gd name="T25" fmla="*/ 2147483647 h 9"/>
              <a:gd name="T26" fmla="*/ 0 w 122"/>
              <a:gd name="T27" fmla="*/ 2147483647 h 9"/>
              <a:gd name="T28" fmla="*/ 0 w 122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2"/>
              <a:gd name="T46" fmla="*/ 0 h 9"/>
              <a:gd name="T47" fmla="*/ 122 w 122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2" h="9">
                <a:moveTo>
                  <a:pt x="0" y="9"/>
                </a:moveTo>
                <a:lnTo>
                  <a:pt x="34" y="9"/>
                </a:lnTo>
                <a:lnTo>
                  <a:pt x="63" y="9"/>
                </a:lnTo>
                <a:lnTo>
                  <a:pt x="88" y="4"/>
                </a:lnTo>
                <a:lnTo>
                  <a:pt x="109" y="4"/>
                </a:lnTo>
                <a:lnTo>
                  <a:pt x="117" y="4"/>
                </a:lnTo>
                <a:lnTo>
                  <a:pt x="122" y="0"/>
                </a:lnTo>
                <a:lnTo>
                  <a:pt x="113" y="0"/>
                </a:lnTo>
                <a:lnTo>
                  <a:pt x="109" y="4"/>
                </a:lnTo>
                <a:lnTo>
                  <a:pt x="97" y="4"/>
                </a:lnTo>
                <a:lnTo>
                  <a:pt x="80" y="4"/>
                </a:lnTo>
                <a:lnTo>
                  <a:pt x="55" y="9"/>
                </a:lnTo>
                <a:lnTo>
                  <a:pt x="30" y="9"/>
                </a:lnTo>
                <a:lnTo>
                  <a:pt x="0" y="9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7" name="Freeform 781"/>
          <p:cNvSpPr>
            <a:spLocks/>
          </p:cNvSpPr>
          <p:nvPr/>
        </p:nvSpPr>
        <p:spPr bwMode="auto">
          <a:xfrm>
            <a:off x="2316163" y="4654550"/>
            <a:ext cx="179387" cy="14288"/>
          </a:xfrm>
          <a:custGeom>
            <a:avLst/>
            <a:gdLst>
              <a:gd name="T0" fmla="*/ 0 w 113"/>
              <a:gd name="T1" fmla="*/ 2147483647 h 9"/>
              <a:gd name="T2" fmla="*/ 2147483647 w 113"/>
              <a:gd name="T3" fmla="*/ 2147483647 h 9"/>
              <a:gd name="T4" fmla="*/ 2147483647 w 113"/>
              <a:gd name="T5" fmla="*/ 2147483647 h 9"/>
              <a:gd name="T6" fmla="*/ 2147483647 w 113"/>
              <a:gd name="T7" fmla="*/ 2147483647 h 9"/>
              <a:gd name="T8" fmla="*/ 2147483647 w 113"/>
              <a:gd name="T9" fmla="*/ 2147483647 h 9"/>
              <a:gd name="T10" fmla="*/ 2147483647 w 113"/>
              <a:gd name="T11" fmla="*/ 2147483647 h 9"/>
              <a:gd name="T12" fmla="*/ 2147483647 w 113"/>
              <a:gd name="T13" fmla="*/ 0 h 9"/>
              <a:gd name="T14" fmla="*/ 2147483647 w 113"/>
              <a:gd name="T15" fmla="*/ 0 h 9"/>
              <a:gd name="T16" fmla="*/ 2147483647 w 113"/>
              <a:gd name="T17" fmla="*/ 0 h 9"/>
              <a:gd name="T18" fmla="*/ 2147483647 w 113"/>
              <a:gd name="T19" fmla="*/ 2147483647 h 9"/>
              <a:gd name="T20" fmla="*/ 2147483647 w 113"/>
              <a:gd name="T21" fmla="*/ 2147483647 h 9"/>
              <a:gd name="T22" fmla="*/ 2147483647 w 113"/>
              <a:gd name="T23" fmla="*/ 2147483647 h 9"/>
              <a:gd name="T24" fmla="*/ 2147483647 w 113"/>
              <a:gd name="T25" fmla="*/ 2147483647 h 9"/>
              <a:gd name="T26" fmla="*/ 0 w 113"/>
              <a:gd name="T27" fmla="*/ 2147483647 h 9"/>
              <a:gd name="T28" fmla="*/ 0 w 113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"/>
              <a:gd name="T46" fmla="*/ 0 h 9"/>
              <a:gd name="T47" fmla="*/ 113 w 113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" h="9">
                <a:moveTo>
                  <a:pt x="0" y="9"/>
                </a:moveTo>
                <a:lnTo>
                  <a:pt x="30" y="9"/>
                </a:lnTo>
                <a:lnTo>
                  <a:pt x="55" y="9"/>
                </a:lnTo>
                <a:lnTo>
                  <a:pt x="80" y="4"/>
                </a:lnTo>
                <a:lnTo>
                  <a:pt x="97" y="4"/>
                </a:lnTo>
                <a:lnTo>
                  <a:pt x="109" y="4"/>
                </a:lnTo>
                <a:lnTo>
                  <a:pt x="113" y="0"/>
                </a:lnTo>
                <a:lnTo>
                  <a:pt x="101" y="0"/>
                </a:lnTo>
                <a:lnTo>
                  <a:pt x="97" y="0"/>
                </a:lnTo>
                <a:lnTo>
                  <a:pt x="88" y="4"/>
                </a:lnTo>
                <a:lnTo>
                  <a:pt x="71" y="4"/>
                </a:lnTo>
                <a:lnTo>
                  <a:pt x="51" y="4"/>
                </a:lnTo>
                <a:lnTo>
                  <a:pt x="25" y="9"/>
                </a:lnTo>
                <a:lnTo>
                  <a:pt x="0" y="9"/>
                </a:lnTo>
                <a:close/>
              </a:path>
            </a:pathLst>
          </a:cu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8" name="Freeform 782"/>
          <p:cNvSpPr>
            <a:spLocks/>
          </p:cNvSpPr>
          <p:nvPr/>
        </p:nvSpPr>
        <p:spPr bwMode="auto">
          <a:xfrm>
            <a:off x="2316163" y="4654550"/>
            <a:ext cx="160337" cy="14288"/>
          </a:xfrm>
          <a:custGeom>
            <a:avLst/>
            <a:gdLst>
              <a:gd name="T0" fmla="*/ 0 w 101"/>
              <a:gd name="T1" fmla="*/ 2147483647 h 9"/>
              <a:gd name="T2" fmla="*/ 2147483647 w 101"/>
              <a:gd name="T3" fmla="*/ 2147483647 h 9"/>
              <a:gd name="T4" fmla="*/ 2147483647 w 101"/>
              <a:gd name="T5" fmla="*/ 2147483647 h 9"/>
              <a:gd name="T6" fmla="*/ 2147483647 w 101"/>
              <a:gd name="T7" fmla="*/ 2147483647 h 9"/>
              <a:gd name="T8" fmla="*/ 2147483647 w 101"/>
              <a:gd name="T9" fmla="*/ 2147483647 h 9"/>
              <a:gd name="T10" fmla="*/ 2147483647 w 101"/>
              <a:gd name="T11" fmla="*/ 0 h 9"/>
              <a:gd name="T12" fmla="*/ 2147483647 w 101"/>
              <a:gd name="T13" fmla="*/ 0 h 9"/>
              <a:gd name="T14" fmla="*/ 2147483647 w 101"/>
              <a:gd name="T15" fmla="*/ 0 h 9"/>
              <a:gd name="T16" fmla="*/ 2147483647 w 101"/>
              <a:gd name="T17" fmla="*/ 0 h 9"/>
              <a:gd name="T18" fmla="*/ 2147483647 w 101"/>
              <a:gd name="T19" fmla="*/ 2147483647 h 9"/>
              <a:gd name="T20" fmla="*/ 2147483647 w 101"/>
              <a:gd name="T21" fmla="*/ 2147483647 h 9"/>
              <a:gd name="T22" fmla="*/ 2147483647 w 101"/>
              <a:gd name="T23" fmla="*/ 2147483647 h 9"/>
              <a:gd name="T24" fmla="*/ 0 w 101"/>
              <a:gd name="T25" fmla="*/ 2147483647 h 9"/>
              <a:gd name="T26" fmla="*/ 0 w 101"/>
              <a:gd name="T27" fmla="*/ 2147483647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1"/>
              <a:gd name="T43" fmla="*/ 0 h 9"/>
              <a:gd name="T44" fmla="*/ 101 w 101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1" h="9">
                <a:moveTo>
                  <a:pt x="0" y="9"/>
                </a:moveTo>
                <a:lnTo>
                  <a:pt x="25" y="9"/>
                </a:lnTo>
                <a:lnTo>
                  <a:pt x="51" y="4"/>
                </a:lnTo>
                <a:lnTo>
                  <a:pt x="71" y="4"/>
                </a:lnTo>
                <a:lnTo>
                  <a:pt x="88" y="4"/>
                </a:lnTo>
                <a:lnTo>
                  <a:pt x="97" y="0"/>
                </a:lnTo>
                <a:lnTo>
                  <a:pt x="101" y="0"/>
                </a:lnTo>
                <a:lnTo>
                  <a:pt x="88" y="0"/>
                </a:lnTo>
                <a:lnTo>
                  <a:pt x="84" y="0"/>
                </a:lnTo>
                <a:lnTo>
                  <a:pt x="71" y="4"/>
                </a:lnTo>
                <a:lnTo>
                  <a:pt x="51" y="4"/>
                </a:lnTo>
                <a:lnTo>
                  <a:pt x="30" y="4"/>
                </a:lnTo>
                <a:lnTo>
                  <a:pt x="0" y="4"/>
                </a:lnTo>
                <a:lnTo>
                  <a:pt x="0" y="9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49" name="Freeform 783"/>
          <p:cNvSpPr>
            <a:spLocks/>
          </p:cNvSpPr>
          <p:nvPr/>
        </p:nvSpPr>
        <p:spPr bwMode="auto">
          <a:xfrm>
            <a:off x="2316163" y="4654550"/>
            <a:ext cx="139700" cy="6350"/>
          </a:xfrm>
          <a:custGeom>
            <a:avLst/>
            <a:gdLst>
              <a:gd name="T0" fmla="*/ 0 w 88"/>
              <a:gd name="T1" fmla="*/ 2147483647 h 4"/>
              <a:gd name="T2" fmla="*/ 2147483647 w 88"/>
              <a:gd name="T3" fmla="*/ 2147483647 h 4"/>
              <a:gd name="T4" fmla="*/ 2147483647 w 88"/>
              <a:gd name="T5" fmla="*/ 2147483647 h 4"/>
              <a:gd name="T6" fmla="*/ 2147483647 w 88"/>
              <a:gd name="T7" fmla="*/ 2147483647 h 4"/>
              <a:gd name="T8" fmla="*/ 2147483647 w 88"/>
              <a:gd name="T9" fmla="*/ 0 h 4"/>
              <a:gd name="T10" fmla="*/ 2147483647 w 88"/>
              <a:gd name="T11" fmla="*/ 0 h 4"/>
              <a:gd name="T12" fmla="*/ 2147483647 w 88"/>
              <a:gd name="T13" fmla="*/ 0 h 4"/>
              <a:gd name="T14" fmla="*/ 2147483647 w 88"/>
              <a:gd name="T15" fmla="*/ 0 h 4"/>
              <a:gd name="T16" fmla="*/ 2147483647 w 88"/>
              <a:gd name="T17" fmla="*/ 2147483647 h 4"/>
              <a:gd name="T18" fmla="*/ 2147483647 w 88"/>
              <a:gd name="T19" fmla="*/ 2147483647 h 4"/>
              <a:gd name="T20" fmla="*/ 2147483647 w 88"/>
              <a:gd name="T21" fmla="*/ 2147483647 h 4"/>
              <a:gd name="T22" fmla="*/ 0 w 88"/>
              <a:gd name="T23" fmla="*/ 2147483647 h 4"/>
              <a:gd name="T24" fmla="*/ 0 w 88"/>
              <a:gd name="T25" fmla="*/ 2147483647 h 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8"/>
              <a:gd name="T40" fmla="*/ 0 h 4"/>
              <a:gd name="T41" fmla="*/ 88 w 88"/>
              <a:gd name="T42" fmla="*/ 4 h 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8" h="4">
                <a:moveTo>
                  <a:pt x="0" y="4"/>
                </a:moveTo>
                <a:lnTo>
                  <a:pt x="30" y="4"/>
                </a:lnTo>
                <a:lnTo>
                  <a:pt x="51" y="4"/>
                </a:lnTo>
                <a:lnTo>
                  <a:pt x="71" y="4"/>
                </a:lnTo>
                <a:lnTo>
                  <a:pt x="84" y="0"/>
                </a:lnTo>
                <a:lnTo>
                  <a:pt x="88" y="0"/>
                </a:lnTo>
                <a:lnTo>
                  <a:pt x="76" y="0"/>
                </a:lnTo>
                <a:lnTo>
                  <a:pt x="71" y="0"/>
                </a:lnTo>
                <a:lnTo>
                  <a:pt x="63" y="4"/>
                </a:lnTo>
                <a:lnTo>
                  <a:pt x="46" y="4"/>
                </a:lnTo>
                <a:lnTo>
                  <a:pt x="25" y="4"/>
                </a:lnTo>
                <a:lnTo>
                  <a:pt x="0" y="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0" name="Freeform 784"/>
          <p:cNvSpPr>
            <a:spLocks/>
          </p:cNvSpPr>
          <p:nvPr/>
        </p:nvSpPr>
        <p:spPr bwMode="auto">
          <a:xfrm>
            <a:off x="2316163" y="4654550"/>
            <a:ext cx="120650" cy="6350"/>
          </a:xfrm>
          <a:custGeom>
            <a:avLst/>
            <a:gdLst>
              <a:gd name="T0" fmla="*/ 0 w 76"/>
              <a:gd name="T1" fmla="*/ 2147483647 h 4"/>
              <a:gd name="T2" fmla="*/ 2147483647 w 76"/>
              <a:gd name="T3" fmla="*/ 2147483647 h 4"/>
              <a:gd name="T4" fmla="*/ 2147483647 w 76"/>
              <a:gd name="T5" fmla="*/ 2147483647 h 4"/>
              <a:gd name="T6" fmla="*/ 2147483647 w 76"/>
              <a:gd name="T7" fmla="*/ 2147483647 h 4"/>
              <a:gd name="T8" fmla="*/ 2147483647 w 76"/>
              <a:gd name="T9" fmla="*/ 0 h 4"/>
              <a:gd name="T10" fmla="*/ 2147483647 w 76"/>
              <a:gd name="T11" fmla="*/ 0 h 4"/>
              <a:gd name="T12" fmla="*/ 2147483647 w 76"/>
              <a:gd name="T13" fmla="*/ 0 h 4"/>
              <a:gd name="T14" fmla="*/ 2147483647 w 76"/>
              <a:gd name="T15" fmla="*/ 0 h 4"/>
              <a:gd name="T16" fmla="*/ 2147483647 w 76"/>
              <a:gd name="T17" fmla="*/ 2147483647 h 4"/>
              <a:gd name="T18" fmla="*/ 2147483647 w 76"/>
              <a:gd name="T19" fmla="*/ 2147483647 h 4"/>
              <a:gd name="T20" fmla="*/ 2147483647 w 76"/>
              <a:gd name="T21" fmla="*/ 2147483647 h 4"/>
              <a:gd name="T22" fmla="*/ 0 w 76"/>
              <a:gd name="T23" fmla="*/ 2147483647 h 4"/>
              <a:gd name="T24" fmla="*/ 0 w 76"/>
              <a:gd name="T25" fmla="*/ 2147483647 h 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"/>
              <a:gd name="T40" fmla="*/ 0 h 4"/>
              <a:gd name="T41" fmla="*/ 76 w 76"/>
              <a:gd name="T42" fmla="*/ 4 h 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" h="4">
                <a:moveTo>
                  <a:pt x="0" y="4"/>
                </a:moveTo>
                <a:lnTo>
                  <a:pt x="25" y="4"/>
                </a:lnTo>
                <a:lnTo>
                  <a:pt x="46" y="4"/>
                </a:lnTo>
                <a:lnTo>
                  <a:pt x="63" y="4"/>
                </a:lnTo>
                <a:lnTo>
                  <a:pt x="71" y="0"/>
                </a:lnTo>
                <a:lnTo>
                  <a:pt x="76" y="0"/>
                </a:lnTo>
                <a:lnTo>
                  <a:pt x="63" y="0"/>
                </a:lnTo>
                <a:lnTo>
                  <a:pt x="59" y="0"/>
                </a:lnTo>
                <a:lnTo>
                  <a:pt x="51" y="4"/>
                </a:lnTo>
                <a:lnTo>
                  <a:pt x="38" y="4"/>
                </a:lnTo>
                <a:lnTo>
                  <a:pt x="21" y="4"/>
                </a:lnTo>
                <a:lnTo>
                  <a:pt x="0" y="4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1" name="Freeform 785"/>
          <p:cNvSpPr>
            <a:spLocks/>
          </p:cNvSpPr>
          <p:nvPr/>
        </p:nvSpPr>
        <p:spPr bwMode="auto">
          <a:xfrm>
            <a:off x="2316163" y="4654550"/>
            <a:ext cx="100012" cy="6350"/>
          </a:xfrm>
          <a:custGeom>
            <a:avLst/>
            <a:gdLst>
              <a:gd name="T0" fmla="*/ 0 w 63"/>
              <a:gd name="T1" fmla="*/ 2147483647 h 4"/>
              <a:gd name="T2" fmla="*/ 2147483647 w 63"/>
              <a:gd name="T3" fmla="*/ 2147483647 h 4"/>
              <a:gd name="T4" fmla="*/ 2147483647 w 63"/>
              <a:gd name="T5" fmla="*/ 2147483647 h 4"/>
              <a:gd name="T6" fmla="*/ 2147483647 w 63"/>
              <a:gd name="T7" fmla="*/ 2147483647 h 4"/>
              <a:gd name="T8" fmla="*/ 2147483647 w 63"/>
              <a:gd name="T9" fmla="*/ 0 h 4"/>
              <a:gd name="T10" fmla="*/ 2147483647 w 63"/>
              <a:gd name="T11" fmla="*/ 0 h 4"/>
              <a:gd name="T12" fmla="*/ 2147483647 w 63"/>
              <a:gd name="T13" fmla="*/ 0 h 4"/>
              <a:gd name="T14" fmla="*/ 2147483647 w 63"/>
              <a:gd name="T15" fmla="*/ 0 h 4"/>
              <a:gd name="T16" fmla="*/ 2147483647 w 63"/>
              <a:gd name="T17" fmla="*/ 2147483647 h 4"/>
              <a:gd name="T18" fmla="*/ 2147483647 w 63"/>
              <a:gd name="T19" fmla="*/ 2147483647 h 4"/>
              <a:gd name="T20" fmla="*/ 0 w 63"/>
              <a:gd name="T21" fmla="*/ 2147483647 h 4"/>
              <a:gd name="T22" fmla="*/ 0 w 63"/>
              <a:gd name="T23" fmla="*/ 2147483647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"/>
              <a:gd name="T37" fmla="*/ 0 h 4"/>
              <a:gd name="T38" fmla="*/ 63 w 63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" h="4">
                <a:moveTo>
                  <a:pt x="0" y="4"/>
                </a:moveTo>
                <a:lnTo>
                  <a:pt x="21" y="4"/>
                </a:lnTo>
                <a:lnTo>
                  <a:pt x="38" y="4"/>
                </a:lnTo>
                <a:lnTo>
                  <a:pt x="51" y="4"/>
                </a:lnTo>
                <a:lnTo>
                  <a:pt x="59" y="0"/>
                </a:lnTo>
                <a:lnTo>
                  <a:pt x="63" y="0"/>
                </a:lnTo>
                <a:lnTo>
                  <a:pt x="51" y="0"/>
                </a:lnTo>
                <a:lnTo>
                  <a:pt x="46" y="0"/>
                </a:lnTo>
                <a:lnTo>
                  <a:pt x="38" y="4"/>
                </a:lnTo>
                <a:lnTo>
                  <a:pt x="21" y="4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2" name="Freeform 786"/>
          <p:cNvSpPr>
            <a:spLocks/>
          </p:cNvSpPr>
          <p:nvPr/>
        </p:nvSpPr>
        <p:spPr bwMode="auto">
          <a:xfrm>
            <a:off x="2316163" y="4654550"/>
            <a:ext cx="80962" cy="6350"/>
          </a:xfrm>
          <a:custGeom>
            <a:avLst/>
            <a:gdLst>
              <a:gd name="T0" fmla="*/ 0 w 51"/>
              <a:gd name="T1" fmla="*/ 2147483647 h 4"/>
              <a:gd name="T2" fmla="*/ 2147483647 w 51"/>
              <a:gd name="T3" fmla="*/ 2147483647 h 4"/>
              <a:gd name="T4" fmla="*/ 2147483647 w 51"/>
              <a:gd name="T5" fmla="*/ 2147483647 h 4"/>
              <a:gd name="T6" fmla="*/ 2147483647 w 51"/>
              <a:gd name="T7" fmla="*/ 0 h 4"/>
              <a:gd name="T8" fmla="*/ 2147483647 w 51"/>
              <a:gd name="T9" fmla="*/ 0 h 4"/>
              <a:gd name="T10" fmla="*/ 2147483647 w 51"/>
              <a:gd name="T11" fmla="*/ 0 h 4"/>
              <a:gd name="T12" fmla="*/ 2147483647 w 51"/>
              <a:gd name="T13" fmla="*/ 0 h 4"/>
              <a:gd name="T14" fmla="*/ 2147483647 w 51"/>
              <a:gd name="T15" fmla="*/ 0 h 4"/>
              <a:gd name="T16" fmla="*/ 2147483647 w 51"/>
              <a:gd name="T17" fmla="*/ 2147483647 h 4"/>
              <a:gd name="T18" fmla="*/ 0 w 51"/>
              <a:gd name="T19" fmla="*/ 2147483647 h 4"/>
              <a:gd name="T20" fmla="*/ 0 w 51"/>
              <a:gd name="T21" fmla="*/ 2147483647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1"/>
              <a:gd name="T34" fmla="*/ 0 h 4"/>
              <a:gd name="T35" fmla="*/ 51 w 51"/>
              <a:gd name="T36" fmla="*/ 4 h 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1" h="4">
                <a:moveTo>
                  <a:pt x="0" y="4"/>
                </a:moveTo>
                <a:lnTo>
                  <a:pt x="21" y="4"/>
                </a:lnTo>
                <a:lnTo>
                  <a:pt x="38" y="4"/>
                </a:lnTo>
                <a:lnTo>
                  <a:pt x="46" y="0"/>
                </a:lnTo>
                <a:lnTo>
                  <a:pt x="51" y="0"/>
                </a:lnTo>
                <a:lnTo>
                  <a:pt x="38" y="0"/>
                </a:lnTo>
                <a:lnTo>
                  <a:pt x="34" y="0"/>
                </a:lnTo>
                <a:lnTo>
                  <a:pt x="30" y="0"/>
                </a:lnTo>
                <a:lnTo>
                  <a:pt x="17" y="4"/>
                </a:lnTo>
                <a:lnTo>
                  <a:pt x="0" y="4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3" name="Freeform 787"/>
          <p:cNvSpPr>
            <a:spLocks/>
          </p:cNvSpPr>
          <p:nvPr/>
        </p:nvSpPr>
        <p:spPr bwMode="auto">
          <a:xfrm>
            <a:off x="2316163" y="4654550"/>
            <a:ext cx="60325" cy="6350"/>
          </a:xfrm>
          <a:custGeom>
            <a:avLst/>
            <a:gdLst>
              <a:gd name="T0" fmla="*/ 0 w 38"/>
              <a:gd name="T1" fmla="*/ 2147483647 h 4"/>
              <a:gd name="T2" fmla="*/ 2147483647 w 38"/>
              <a:gd name="T3" fmla="*/ 2147483647 h 4"/>
              <a:gd name="T4" fmla="*/ 2147483647 w 38"/>
              <a:gd name="T5" fmla="*/ 0 h 4"/>
              <a:gd name="T6" fmla="*/ 2147483647 w 38"/>
              <a:gd name="T7" fmla="*/ 0 h 4"/>
              <a:gd name="T8" fmla="*/ 2147483647 w 38"/>
              <a:gd name="T9" fmla="*/ 0 h 4"/>
              <a:gd name="T10" fmla="*/ 2147483647 w 38"/>
              <a:gd name="T11" fmla="*/ 0 h 4"/>
              <a:gd name="T12" fmla="*/ 2147483647 w 38"/>
              <a:gd name="T13" fmla="*/ 0 h 4"/>
              <a:gd name="T14" fmla="*/ 2147483647 w 38"/>
              <a:gd name="T15" fmla="*/ 0 h 4"/>
              <a:gd name="T16" fmla="*/ 0 w 38"/>
              <a:gd name="T17" fmla="*/ 0 h 4"/>
              <a:gd name="T18" fmla="*/ 0 w 38"/>
              <a:gd name="T19" fmla="*/ 2147483647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"/>
              <a:gd name="T31" fmla="*/ 0 h 4"/>
              <a:gd name="T32" fmla="*/ 38 w 38"/>
              <a:gd name="T33" fmla="*/ 4 h 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" h="4">
                <a:moveTo>
                  <a:pt x="0" y="4"/>
                </a:moveTo>
                <a:lnTo>
                  <a:pt x="17" y="4"/>
                </a:lnTo>
                <a:lnTo>
                  <a:pt x="30" y="0"/>
                </a:lnTo>
                <a:lnTo>
                  <a:pt x="34" y="0"/>
                </a:lnTo>
                <a:lnTo>
                  <a:pt x="38" y="0"/>
                </a:lnTo>
                <a:lnTo>
                  <a:pt x="25" y="0"/>
                </a:lnTo>
                <a:lnTo>
                  <a:pt x="21" y="0"/>
                </a:lnTo>
                <a:lnTo>
                  <a:pt x="13" y="0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rgbClr val="70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4" name="Freeform 788"/>
          <p:cNvSpPr>
            <a:spLocks/>
          </p:cNvSpPr>
          <p:nvPr/>
        </p:nvSpPr>
        <p:spPr bwMode="auto">
          <a:xfrm>
            <a:off x="2316163" y="4654550"/>
            <a:ext cx="39687" cy="1588"/>
          </a:xfrm>
          <a:custGeom>
            <a:avLst/>
            <a:gdLst>
              <a:gd name="T0" fmla="*/ 0 w 25"/>
              <a:gd name="T1" fmla="*/ 0 h 1588"/>
              <a:gd name="T2" fmla="*/ 2147483647 w 25"/>
              <a:gd name="T3" fmla="*/ 0 h 1588"/>
              <a:gd name="T4" fmla="*/ 2147483647 w 25"/>
              <a:gd name="T5" fmla="*/ 0 h 1588"/>
              <a:gd name="T6" fmla="*/ 2147483647 w 25"/>
              <a:gd name="T7" fmla="*/ 0 h 1588"/>
              <a:gd name="T8" fmla="*/ 2147483647 w 25"/>
              <a:gd name="T9" fmla="*/ 0 h 1588"/>
              <a:gd name="T10" fmla="*/ 2147483647 w 25"/>
              <a:gd name="T11" fmla="*/ 0 h 1588"/>
              <a:gd name="T12" fmla="*/ 0 w 25"/>
              <a:gd name="T13" fmla="*/ 0 h 1588"/>
              <a:gd name="T14" fmla="*/ 0 w 25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1588"/>
              <a:gd name="T26" fmla="*/ 25 w 25"/>
              <a:gd name="T27" fmla="*/ 1588 h 15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1588">
                <a:moveTo>
                  <a:pt x="0" y="0"/>
                </a:moveTo>
                <a:lnTo>
                  <a:pt x="13" y="0"/>
                </a:lnTo>
                <a:lnTo>
                  <a:pt x="21" y="0"/>
                </a:lnTo>
                <a:lnTo>
                  <a:pt x="25" y="0"/>
                </a:lnTo>
                <a:lnTo>
                  <a:pt x="13" y="0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5" name="Freeform 789"/>
          <p:cNvSpPr>
            <a:spLocks/>
          </p:cNvSpPr>
          <p:nvPr/>
        </p:nvSpPr>
        <p:spPr bwMode="auto">
          <a:xfrm>
            <a:off x="2316163" y="4654550"/>
            <a:ext cx="20637" cy="1588"/>
          </a:xfrm>
          <a:custGeom>
            <a:avLst/>
            <a:gdLst>
              <a:gd name="T0" fmla="*/ 0 w 13"/>
              <a:gd name="T1" fmla="*/ 0 h 1588"/>
              <a:gd name="T2" fmla="*/ 2147483647 w 13"/>
              <a:gd name="T3" fmla="*/ 0 h 1588"/>
              <a:gd name="T4" fmla="*/ 2147483647 w 13"/>
              <a:gd name="T5" fmla="*/ 0 h 1588"/>
              <a:gd name="T6" fmla="*/ 0 w 13"/>
              <a:gd name="T7" fmla="*/ 0 h 1588"/>
              <a:gd name="T8" fmla="*/ 0 w 13"/>
              <a:gd name="T9" fmla="*/ 0 h 1588"/>
              <a:gd name="T10" fmla="*/ 0 w 13"/>
              <a:gd name="T11" fmla="*/ 0 h 15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588"/>
              <a:gd name="T20" fmla="*/ 13 w 13"/>
              <a:gd name="T21" fmla="*/ 1588 h 15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588">
                <a:moveTo>
                  <a:pt x="0" y="0"/>
                </a:moveTo>
                <a:lnTo>
                  <a:pt x="9" y="0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6" name="Freeform 790"/>
          <p:cNvSpPr>
            <a:spLocks/>
          </p:cNvSpPr>
          <p:nvPr/>
        </p:nvSpPr>
        <p:spPr bwMode="auto">
          <a:xfrm>
            <a:off x="2316163" y="4654550"/>
            <a:ext cx="212725" cy="14288"/>
          </a:xfrm>
          <a:custGeom>
            <a:avLst/>
            <a:gdLst>
              <a:gd name="T0" fmla="*/ 2147483647 w 134"/>
              <a:gd name="T1" fmla="*/ 0 h 9"/>
              <a:gd name="T2" fmla="*/ 0 w 134"/>
              <a:gd name="T3" fmla="*/ 0 h 9"/>
              <a:gd name="T4" fmla="*/ 2147483647 w 134"/>
              <a:gd name="T5" fmla="*/ 2147483647 h 9"/>
              <a:gd name="T6" fmla="*/ 2147483647 w 134"/>
              <a:gd name="T7" fmla="*/ 2147483647 h 9"/>
              <a:gd name="T8" fmla="*/ 2147483647 w 134"/>
              <a:gd name="T9" fmla="*/ 2147483647 h 9"/>
              <a:gd name="T10" fmla="*/ 2147483647 w 134"/>
              <a:gd name="T11" fmla="*/ 2147483647 h 9"/>
              <a:gd name="T12" fmla="*/ 2147483647 w 134"/>
              <a:gd name="T13" fmla="*/ 2147483647 h 9"/>
              <a:gd name="T14" fmla="*/ 2147483647 w 134"/>
              <a:gd name="T15" fmla="*/ 2147483647 h 9"/>
              <a:gd name="T16" fmla="*/ 2147483647 w 134"/>
              <a:gd name="T17" fmla="*/ 0 h 9"/>
              <a:gd name="T18" fmla="*/ 2147483647 w 134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4"/>
              <a:gd name="T31" fmla="*/ 0 h 9"/>
              <a:gd name="T32" fmla="*/ 134 w 134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4" h="9">
                <a:moveTo>
                  <a:pt x="134" y="0"/>
                </a:moveTo>
                <a:lnTo>
                  <a:pt x="0" y="0"/>
                </a:lnTo>
                <a:lnTo>
                  <a:pt x="9" y="4"/>
                </a:lnTo>
                <a:lnTo>
                  <a:pt x="25" y="9"/>
                </a:lnTo>
                <a:lnTo>
                  <a:pt x="55" y="9"/>
                </a:lnTo>
                <a:lnTo>
                  <a:pt x="84" y="9"/>
                </a:lnTo>
                <a:lnTo>
                  <a:pt x="109" y="9"/>
                </a:lnTo>
                <a:lnTo>
                  <a:pt x="130" y="4"/>
                </a:lnTo>
                <a:lnTo>
                  <a:pt x="1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7" name="Freeform 791"/>
          <p:cNvSpPr>
            <a:spLocks/>
          </p:cNvSpPr>
          <p:nvPr/>
        </p:nvSpPr>
        <p:spPr bwMode="auto">
          <a:xfrm>
            <a:off x="2316163" y="4654550"/>
            <a:ext cx="212725" cy="14288"/>
          </a:xfrm>
          <a:custGeom>
            <a:avLst/>
            <a:gdLst>
              <a:gd name="T0" fmla="*/ 0 w 134"/>
              <a:gd name="T1" fmla="*/ 2147483647 h 9"/>
              <a:gd name="T2" fmla="*/ 2147483647 w 134"/>
              <a:gd name="T3" fmla="*/ 2147483647 h 9"/>
              <a:gd name="T4" fmla="*/ 2147483647 w 134"/>
              <a:gd name="T5" fmla="*/ 2147483647 h 9"/>
              <a:gd name="T6" fmla="*/ 2147483647 w 134"/>
              <a:gd name="T7" fmla="*/ 2147483647 h 9"/>
              <a:gd name="T8" fmla="*/ 2147483647 w 134"/>
              <a:gd name="T9" fmla="*/ 2147483647 h 9"/>
              <a:gd name="T10" fmla="*/ 2147483647 w 134"/>
              <a:gd name="T11" fmla="*/ 2147483647 h 9"/>
              <a:gd name="T12" fmla="*/ 2147483647 w 134"/>
              <a:gd name="T13" fmla="*/ 2147483647 h 9"/>
              <a:gd name="T14" fmla="*/ 2147483647 w 134"/>
              <a:gd name="T15" fmla="*/ 0 h 9"/>
              <a:gd name="T16" fmla="*/ 2147483647 w 134"/>
              <a:gd name="T17" fmla="*/ 2147483647 h 9"/>
              <a:gd name="T18" fmla="*/ 0 w 134"/>
              <a:gd name="T19" fmla="*/ 2147483647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4"/>
              <a:gd name="T31" fmla="*/ 0 h 9"/>
              <a:gd name="T32" fmla="*/ 134 w 134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4" h="9">
                <a:moveTo>
                  <a:pt x="0" y="9"/>
                </a:moveTo>
                <a:lnTo>
                  <a:pt x="34" y="9"/>
                </a:lnTo>
                <a:lnTo>
                  <a:pt x="59" y="9"/>
                </a:lnTo>
                <a:lnTo>
                  <a:pt x="84" y="9"/>
                </a:lnTo>
                <a:lnTo>
                  <a:pt x="105" y="4"/>
                </a:lnTo>
                <a:lnTo>
                  <a:pt x="122" y="4"/>
                </a:lnTo>
                <a:lnTo>
                  <a:pt x="134" y="4"/>
                </a:lnTo>
                <a:lnTo>
                  <a:pt x="134" y="0"/>
                </a:lnTo>
                <a:lnTo>
                  <a:pt x="134" y="9"/>
                </a:lnTo>
                <a:lnTo>
                  <a:pt x="0" y="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8" name="Freeform 792"/>
          <p:cNvSpPr>
            <a:spLocks/>
          </p:cNvSpPr>
          <p:nvPr/>
        </p:nvSpPr>
        <p:spPr bwMode="auto">
          <a:xfrm>
            <a:off x="2316163" y="4654550"/>
            <a:ext cx="212725" cy="14288"/>
          </a:xfrm>
          <a:custGeom>
            <a:avLst/>
            <a:gdLst>
              <a:gd name="T0" fmla="*/ 0 w 134"/>
              <a:gd name="T1" fmla="*/ 2147483647 h 9"/>
              <a:gd name="T2" fmla="*/ 2147483647 w 134"/>
              <a:gd name="T3" fmla="*/ 2147483647 h 9"/>
              <a:gd name="T4" fmla="*/ 2147483647 w 134"/>
              <a:gd name="T5" fmla="*/ 2147483647 h 9"/>
              <a:gd name="T6" fmla="*/ 2147483647 w 134"/>
              <a:gd name="T7" fmla="*/ 2147483647 h 9"/>
              <a:gd name="T8" fmla="*/ 2147483647 w 134"/>
              <a:gd name="T9" fmla="*/ 2147483647 h 9"/>
              <a:gd name="T10" fmla="*/ 2147483647 w 134"/>
              <a:gd name="T11" fmla="*/ 2147483647 h 9"/>
              <a:gd name="T12" fmla="*/ 2147483647 w 134"/>
              <a:gd name="T13" fmla="*/ 2147483647 h 9"/>
              <a:gd name="T14" fmla="*/ 2147483647 w 134"/>
              <a:gd name="T15" fmla="*/ 0 h 9"/>
              <a:gd name="T16" fmla="*/ 2147483647 w 134"/>
              <a:gd name="T17" fmla="*/ 0 h 9"/>
              <a:gd name="T18" fmla="*/ 2147483647 w 134"/>
              <a:gd name="T19" fmla="*/ 2147483647 h 9"/>
              <a:gd name="T20" fmla="*/ 2147483647 w 134"/>
              <a:gd name="T21" fmla="*/ 2147483647 h 9"/>
              <a:gd name="T22" fmla="*/ 2147483647 w 134"/>
              <a:gd name="T23" fmla="*/ 2147483647 h 9"/>
              <a:gd name="T24" fmla="*/ 2147483647 w 134"/>
              <a:gd name="T25" fmla="*/ 2147483647 h 9"/>
              <a:gd name="T26" fmla="*/ 2147483647 w 134"/>
              <a:gd name="T27" fmla="*/ 2147483647 h 9"/>
              <a:gd name="T28" fmla="*/ 0 w 134"/>
              <a:gd name="T29" fmla="*/ 2147483647 h 9"/>
              <a:gd name="T30" fmla="*/ 0 w 134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4"/>
              <a:gd name="T49" fmla="*/ 0 h 9"/>
              <a:gd name="T50" fmla="*/ 134 w 134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4" h="9">
                <a:moveTo>
                  <a:pt x="0" y="9"/>
                </a:moveTo>
                <a:lnTo>
                  <a:pt x="34" y="9"/>
                </a:lnTo>
                <a:lnTo>
                  <a:pt x="59" y="9"/>
                </a:lnTo>
                <a:lnTo>
                  <a:pt x="84" y="9"/>
                </a:lnTo>
                <a:lnTo>
                  <a:pt x="105" y="4"/>
                </a:lnTo>
                <a:lnTo>
                  <a:pt x="122" y="4"/>
                </a:lnTo>
                <a:lnTo>
                  <a:pt x="134" y="4"/>
                </a:lnTo>
                <a:lnTo>
                  <a:pt x="134" y="0"/>
                </a:lnTo>
                <a:lnTo>
                  <a:pt x="122" y="0"/>
                </a:lnTo>
                <a:lnTo>
                  <a:pt x="117" y="4"/>
                </a:lnTo>
                <a:lnTo>
                  <a:pt x="109" y="4"/>
                </a:lnTo>
                <a:lnTo>
                  <a:pt x="88" y="4"/>
                </a:lnTo>
                <a:lnTo>
                  <a:pt x="63" y="9"/>
                </a:lnTo>
                <a:lnTo>
                  <a:pt x="34" y="9"/>
                </a:lnTo>
                <a:lnTo>
                  <a:pt x="0" y="9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59" name="Freeform 793"/>
          <p:cNvSpPr>
            <a:spLocks/>
          </p:cNvSpPr>
          <p:nvPr/>
        </p:nvSpPr>
        <p:spPr bwMode="auto">
          <a:xfrm>
            <a:off x="2316163" y="4654550"/>
            <a:ext cx="193675" cy="14288"/>
          </a:xfrm>
          <a:custGeom>
            <a:avLst/>
            <a:gdLst>
              <a:gd name="T0" fmla="*/ 0 w 122"/>
              <a:gd name="T1" fmla="*/ 2147483647 h 9"/>
              <a:gd name="T2" fmla="*/ 2147483647 w 122"/>
              <a:gd name="T3" fmla="*/ 2147483647 h 9"/>
              <a:gd name="T4" fmla="*/ 2147483647 w 122"/>
              <a:gd name="T5" fmla="*/ 2147483647 h 9"/>
              <a:gd name="T6" fmla="*/ 2147483647 w 122"/>
              <a:gd name="T7" fmla="*/ 2147483647 h 9"/>
              <a:gd name="T8" fmla="*/ 2147483647 w 122"/>
              <a:gd name="T9" fmla="*/ 2147483647 h 9"/>
              <a:gd name="T10" fmla="*/ 2147483647 w 122"/>
              <a:gd name="T11" fmla="*/ 2147483647 h 9"/>
              <a:gd name="T12" fmla="*/ 2147483647 w 122"/>
              <a:gd name="T13" fmla="*/ 0 h 9"/>
              <a:gd name="T14" fmla="*/ 2147483647 w 122"/>
              <a:gd name="T15" fmla="*/ 0 h 9"/>
              <a:gd name="T16" fmla="*/ 2147483647 w 122"/>
              <a:gd name="T17" fmla="*/ 2147483647 h 9"/>
              <a:gd name="T18" fmla="*/ 2147483647 w 122"/>
              <a:gd name="T19" fmla="*/ 2147483647 h 9"/>
              <a:gd name="T20" fmla="*/ 2147483647 w 122"/>
              <a:gd name="T21" fmla="*/ 2147483647 h 9"/>
              <a:gd name="T22" fmla="*/ 2147483647 w 122"/>
              <a:gd name="T23" fmla="*/ 2147483647 h 9"/>
              <a:gd name="T24" fmla="*/ 2147483647 w 122"/>
              <a:gd name="T25" fmla="*/ 2147483647 h 9"/>
              <a:gd name="T26" fmla="*/ 0 w 122"/>
              <a:gd name="T27" fmla="*/ 2147483647 h 9"/>
              <a:gd name="T28" fmla="*/ 0 w 122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2"/>
              <a:gd name="T46" fmla="*/ 0 h 9"/>
              <a:gd name="T47" fmla="*/ 122 w 122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2" h="9">
                <a:moveTo>
                  <a:pt x="0" y="9"/>
                </a:moveTo>
                <a:lnTo>
                  <a:pt x="34" y="9"/>
                </a:lnTo>
                <a:lnTo>
                  <a:pt x="63" y="9"/>
                </a:lnTo>
                <a:lnTo>
                  <a:pt x="88" y="4"/>
                </a:lnTo>
                <a:lnTo>
                  <a:pt x="109" y="4"/>
                </a:lnTo>
                <a:lnTo>
                  <a:pt x="117" y="4"/>
                </a:lnTo>
                <a:lnTo>
                  <a:pt x="122" y="0"/>
                </a:lnTo>
                <a:lnTo>
                  <a:pt x="113" y="0"/>
                </a:lnTo>
                <a:lnTo>
                  <a:pt x="109" y="4"/>
                </a:lnTo>
                <a:lnTo>
                  <a:pt x="97" y="4"/>
                </a:lnTo>
                <a:lnTo>
                  <a:pt x="80" y="4"/>
                </a:lnTo>
                <a:lnTo>
                  <a:pt x="55" y="9"/>
                </a:lnTo>
                <a:lnTo>
                  <a:pt x="30" y="9"/>
                </a:lnTo>
                <a:lnTo>
                  <a:pt x="0" y="9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60" name="Freeform 794"/>
          <p:cNvSpPr>
            <a:spLocks/>
          </p:cNvSpPr>
          <p:nvPr/>
        </p:nvSpPr>
        <p:spPr bwMode="auto">
          <a:xfrm>
            <a:off x="2316163" y="4654550"/>
            <a:ext cx="179387" cy="14288"/>
          </a:xfrm>
          <a:custGeom>
            <a:avLst/>
            <a:gdLst>
              <a:gd name="T0" fmla="*/ 0 w 113"/>
              <a:gd name="T1" fmla="*/ 2147483647 h 9"/>
              <a:gd name="T2" fmla="*/ 2147483647 w 113"/>
              <a:gd name="T3" fmla="*/ 2147483647 h 9"/>
              <a:gd name="T4" fmla="*/ 2147483647 w 113"/>
              <a:gd name="T5" fmla="*/ 2147483647 h 9"/>
              <a:gd name="T6" fmla="*/ 2147483647 w 113"/>
              <a:gd name="T7" fmla="*/ 2147483647 h 9"/>
              <a:gd name="T8" fmla="*/ 2147483647 w 113"/>
              <a:gd name="T9" fmla="*/ 2147483647 h 9"/>
              <a:gd name="T10" fmla="*/ 2147483647 w 113"/>
              <a:gd name="T11" fmla="*/ 2147483647 h 9"/>
              <a:gd name="T12" fmla="*/ 2147483647 w 113"/>
              <a:gd name="T13" fmla="*/ 0 h 9"/>
              <a:gd name="T14" fmla="*/ 2147483647 w 113"/>
              <a:gd name="T15" fmla="*/ 0 h 9"/>
              <a:gd name="T16" fmla="*/ 2147483647 w 113"/>
              <a:gd name="T17" fmla="*/ 0 h 9"/>
              <a:gd name="T18" fmla="*/ 2147483647 w 113"/>
              <a:gd name="T19" fmla="*/ 2147483647 h 9"/>
              <a:gd name="T20" fmla="*/ 2147483647 w 113"/>
              <a:gd name="T21" fmla="*/ 2147483647 h 9"/>
              <a:gd name="T22" fmla="*/ 2147483647 w 113"/>
              <a:gd name="T23" fmla="*/ 2147483647 h 9"/>
              <a:gd name="T24" fmla="*/ 2147483647 w 113"/>
              <a:gd name="T25" fmla="*/ 2147483647 h 9"/>
              <a:gd name="T26" fmla="*/ 0 w 113"/>
              <a:gd name="T27" fmla="*/ 2147483647 h 9"/>
              <a:gd name="T28" fmla="*/ 0 w 113"/>
              <a:gd name="T29" fmla="*/ 2147483647 h 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3"/>
              <a:gd name="T46" fmla="*/ 0 h 9"/>
              <a:gd name="T47" fmla="*/ 113 w 113"/>
              <a:gd name="T48" fmla="*/ 9 h 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3" h="9">
                <a:moveTo>
                  <a:pt x="0" y="9"/>
                </a:moveTo>
                <a:lnTo>
                  <a:pt x="30" y="9"/>
                </a:lnTo>
                <a:lnTo>
                  <a:pt x="55" y="9"/>
                </a:lnTo>
                <a:lnTo>
                  <a:pt x="80" y="4"/>
                </a:lnTo>
                <a:lnTo>
                  <a:pt x="97" y="4"/>
                </a:lnTo>
                <a:lnTo>
                  <a:pt x="109" y="4"/>
                </a:lnTo>
                <a:lnTo>
                  <a:pt x="113" y="0"/>
                </a:lnTo>
                <a:lnTo>
                  <a:pt x="101" y="0"/>
                </a:lnTo>
                <a:lnTo>
                  <a:pt x="97" y="0"/>
                </a:lnTo>
                <a:lnTo>
                  <a:pt x="88" y="4"/>
                </a:lnTo>
                <a:lnTo>
                  <a:pt x="71" y="4"/>
                </a:lnTo>
                <a:lnTo>
                  <a:pt x="51" y="4"/>
                </a:lnTo>
                <a:lnTo>
                  <a:pt x="25" y="9"/>
                </a:lnTo>
                <a:lnTo>
                  <a:pt x="0" y="9"/>
                </a:lnTo>
                <a:close/>
              </a:path>
            </a:pathLst>
          </a:cu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61" name="Freeform 795"/>
          <p:cNvSpPr>
            <a:spLocks/>
          </p:cNvSpPr>
          <p:nvPr/>
        </p:nvSpPr>
        <p:spPr bwMode="auto">
          <a:xfrm>
            <a:off x="2316163" y="4654550"/>
            <a:ext cx="160337" cy="14288"/>
          </a:xfrm>
          <a:custGeom>
            <a:avLst/>
            <a:gdLst>
              <a:gd name="T0" fmla="*/ 0 w 101"/>
              <a:gd name="T1" fmla="*/ 2147483647 h 9"/>
              <a:gd name="T2" fmla="*/ 2147483647 w 101"/>
              <a:gd name="T3" fmla="*/ 2147483647 h 9"/>
              <a:gd name="T4" fmla="*/ 2147483647 w 101"/>
              <a:gd name="T5" fmla="*/ 2147483647 h 9"/>
              <a:gd name="T6" fmla="*/ 2147483647 w 101"/>
              <a:gd name="T7" fmla="*/ 2147483647 h 9"/>
              <a:gd name="T8" fmla="*/ 2147483647 w 101"/>
              <a:gd name="T9" fmla="*/ 2147483647 h 9"/>
              <a:gd name="T10" fmla="*/ 2147483647 w 101"/>
              <a:gd name="T11" fmla="*/ 0 h 9"/>
              <a:gd name="T12" fmla="*/ 2147483647 w 101"/>
              <a:gd name="T13" fmla="*/ 0 h 9"/>
              <a:gd name="T14" fmla="*/ 2147483647 w 101"/>
              <a:gd name="T15" fmla="*/ 0 h 9"/>
              <a:gd name="T16" fmla="*/ 2147483647 w 101"/>
              <a:gd name="T17" fmla="*/ 0 h 9"/>
              <a:gd name="T18" fmla="*/ 2147483647 w 101"/>
              <a:gd name="T19" fmla="*/ 2147483647 h 9"/>
              <a:gd name="T20" fmla="*/ 2147483647 w 101"/>
              <a:gd name="T21" fmla="*/ 2147483647 h 9"/>
              <a:gd name="T22" fmla="*/ 2147483647 w 101"/>
              <a:gd name="T23" fmla="*/ 2147483647 h 9"/>
              <a:gd name="T24" fmla="*/ 0 w 101"/>
              <a:gd name="T25" fmla="*/ 2147483647 h 9"/>
              <a:gd name="T26" fmla="*/ 0 w 101"/>
              <a:gd name="T27" fmla="*/ 2147483647 h 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1"/>
              <a:gd name="T43" fmla="*/ 0 h 9"/>
              <a:gd name="T44" fmla="*/ 101 w 101"/>
              <a:gd name="T45" fmla="*/ 9 h 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1" h="9">
                <a:moveTo>
                  <a:pt x="0" y="9"/>
                </a:moveTo>
                <a:lnTo>
                  <a:pt x="25" y="9"/>
                </a:lnTo>
                <a:lnTo>
                  <a:pt x="51" y="4"/>
                </a:lnTo>
                <a:lnTo>
                  <a:pt x="71" y="4"/>
                </a:lnTo>
                <a:lnTo>
                  <a:pt x="88" y="4"/>
                </a:lnTo>
                <a:lnTo>
                  <a:pt x="97" y="0"/>
                </a:lnTo>
                <a:lnTo>
                  <a:pt x="101" y="0"/>
                </a:lnTo>
                <a:lnTo>
                  <a:pt x="88" y="0"/>
                </a:lnTo>
                <a:lnTo>
                  <a:pt x="84" y="0"/>
                </a:lnTo>
                <a:lnTo>
                  <a:pt x="71" y="4"/>
                </a:lnTo>
                <a:lnTo>
                  <a:pt x="51" y="4"/>
                </a:lnTo>
                <a:lnTo>
                  <a:pt x="30" y="4"/>
                </a:lnTo>
                <a:lnTo>
                  <a:pt x="0" y="4"/>
                </a:lnTo>
                <a:lnTo>
                  <a:pt x="0" y="9"/>
                </a:lnTo>
                <a:close/>
              </a:path>
            </a:pathLst>
          </a:custGeom>
          <a:solidFill>
            <a:srgbClr val="A4A4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62" name="Freeform 796"/>
          <p:cNvSpPr>
            <a:spLocks/>
          </p:cNvSpPr>
          <p:nvPr/>
        </p:nvSpPr>
        <p:spPr bwMode="auto">
          <a:xfrm>
            <a:off x="2316163" y="4654550"/>
            <a:ext cx="139700" cy="6350"/>
          </a:xfrm>
          <a:custGeom>
            <a:avLst/>
            <a:gdLst>
              <a:gd name="T0" fmla="*/ 0 w 88"/>
              <a:gd name="T1" fmla="*/ 2147483647 h 4"/>
              <a:gd name="T2" fmla="*/ 2147483647 w 88"/>
              <a:gd name="T3" fmla="*/ 2147483647 h 4"/>
              <a:gd name="T4" fmla="*/ 2147483647 w 88"/>
              <a:gd name="T5" fmla="*/ 2147483647 h 4"/>
              <a:gd name="T6" fmla="*/ 2147483647 w 88"/>
              <a:gd name="T7" fmla="*/ 2147483647 h 4"/>
              <a:gd name="T8" fmla="*/ 2147483647 w 88"/>
              <a:gd name="T9" fmla="*/ 0 h 4"/>
              <a:gd name="T10" fmla="*/ 2147483647 w 88"/>
              <a:gd name="T11" fmla="*/ 0 h 4"/>
              <a:gd name="T12" fmla="*/ 2147483647 w 88"/>
              <a:gd name="T13" fmla="*/ 0 h 4"/>
              <a:gd name="T14" fmla="*/ 2147483647 w 88"/>
              <a:gd name="T15" fmla="*/ 0 h 4"/>
              <a:gd name="T16" fmla="*/ 2147483647 w 88"/>
              <a:gd name="T17" fmla="*/ 2147483647 h 4"/>
              <a:gd name="T18" fmla="*/ 2147483647 w 88"/>
              <a:gd name="T19" fmla="*/ 2147483647 h 4"/>
              <a:gd name="T20" fmla="*/ 2147483647 w 88"/>
              <a:gd name="T21" fmla="*/ 2147483647 h 4"/>
              <a:gd name="T22" fmla="*/ 0 w 88"/>
              <a:gd name="T23" fmla="*/ 2147483647 h 4"/>
              <a:gd name="T24" fmla="*/ 0 w 88"/>
              <a:gd name="T25" fmla="*/ 2147483647 h 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8"/>
              <a:gd name="T40" fmla="*/ 0 h 4"/>
              <a:gd name="T41" fmla="*/ 88 w 88"/>
              <a:gd name="T42" fmla="*/ 4 h 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8" h="4">
                <a:moveTo>
                  <a:pt x="0" y="4"/>
                </a:moveTo>
                <a:lnTo>
                  <a:pt x="30" y="4"/>
                </a:lnTo>
                <a:lnTo>
                  <a:pt x="51" y="4"/>
                </a:lnTo>
                <a:lnTo>
                  <a:pt x="71" y="4"/>
                </a:lnTo>
                <a:lnTo>
                  <a:pt x="84" y="0"/>
                </a:lnTo>
                <a:lnTo>
                  <a:pt x="88" y="0"/>
                </a:lnTo>
                <a:lnTo>
                  <a:pt x="76" y="0"/>
                </a:lnTo>
                <a:lnTo>
                  <a:pt x="71" y="0"/>
                </a:lnTo>
                <a:lnTo>
                  <a:pt x="63" y="4"/>
                </a:lnTo>
                <a:lnTo>
                  <a:pt x="46" y="4"/>
                </a:lnTo>
                <a:lnTo>
                  <a:pt x="25" y="4"/>
                </a:lnTo>
                <a:lnTo>
                  <a:pt x="0" y="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63" name="Freeform 797"/>
          <p:cNvSpPr>
            <a:spLocks/>
          </p:cNvSpPr>
          <p:nvPr/>
        </p:nvSpPr>
        <p:spPr bwMode="auto">
          <a:xfrm>
            <a:off x="2316163" y="4654550"/>
            <a:ext cx="120650" cy="6350"/>
          </a:xfrm>
          <a:custGeom>
            <a:avLst/>
            <a:gdLst>
              <a:gd name="T0" fmla="*/ 0 w 76"/>
              <a:gd name="T1" fmla="*/ 2147483647 h 4"/>
              <a:gd name="T2" fmla="*/ 2147483647 w 76"/>
              <a:gd name="T3" fmla="*/ 2147483647 h 4"/>
              <a:gd name="T4" fmla="*/ 2147483647 w 76"/>
              <a:gd name="T5" fmla="*/ 2147483647 h 4"/>
              <a:gd name="T6" fmla="*/ 2147483647 w 76"/>
              <a:gd name="T7" fmla="*/ 2147483647 h 4"/>
              <a:gd name="T8" fmla="*/ 2147483647 w 76"/>
              <a:gd name="T9" fmla="*/ 0 h 4"/>
              <a:gd name="T10" fmla="*/ 2147483647 w 76"/>
              <a:gd name="T11" fmla="*/ 0 h 4"/>
              <a:gd name="T12" fmla="*/ 2147483647 w 76"/>
              <a:gd name="T13" fmla="*/ 0 h 4"/>
              <a:gd name="T14" fmla="*/ 2147483647 w 76"/>
              <a:gd name="T15" fmla="*/ 0 h 4"/>
              <a:gd name="T16" fmla="*/ 2147483647 w 76"/>
              <a:gd name="T17" fmla="*/ 2147483647 h 4"/>
              <a:gd name="T18" fmla="*/ 2147483647 w 76"/>
              <a:gd name="T19" fmla="*/ 2147483647 h 4"/>
              <a:gd name="T20" fmla="*/ 2147483647 w 76"/>
              <a:gd name="T21" fmla="*/ 2147483647 h 4"/>
              <a:gd name="T22" fmla="*/ 0 w 76"/>
              <a:gd name="T23" fmla="*/ 2147483647 h 4"/>
              <a:gd name="T24" fmla="*/ 0 w 76"/>
              <a:gd name="T25" fmla="*/ 2147483647 h 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"/>
              <a:gd name="T40" fmla="*/ 0 h 4"/>
              <a:gd name="T41" fmla="*/ 76 w 76"/>
              <a:gd name="T42" fmla="*/ 4 h 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" h="4">
                <a:moveTo>
                  <a:pt x="0" y="4"/>
                </a:moveTo>
                <a:lnTo>
                  <a:pt x="25" y="4"/>
                </a:lnTo>
                <a:lnTo>
                  <a:pt x="46" y="4"/>
                </a:lnTo>
                <a:lnTo>
                  <a:pt x="63" y="4"/>
                </a:lnTo>
                <a:lnTo>
                  <a:pt x="71" y="0"/>
                </a:lnTo>
                <a:lnTo>
                  <a:pt x="76" y="0"/>
                </a:lnTo>
                <a:lnTo>
                  <a:pt x="63" y="0"/>
                </a:lnTo>
                <a:lnTo>
                  <a:pt x="59" y="0"/>
                </a:lnTo>
                <a:lnTo>
                  <a:pt x="51" y="4"/>
                </a:lnTo>
                <a:lnTo>
                  <a:pt x="38" y="4"/>
                </a:lnTo>
                <a:lnTo>
                  <a:pt x="21" y="4"/>
                </a:lnTo>
                <a:lnTo>
                  <a:pt x="0" y="4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64" name="Freeform 798"/>
          <p:cNvSpPr>
            <a:spLocks/>
          </p:cNvSpPr>
          <p:nvPr/>
        </p:nvSpPr>
        <p:spPr bwMode="auto">
          <a:xfrm>
            <a:off x="2316163" y="4654550"/>
            <a:ext cx="100012" cy="6350"/>
          </a:xfrm>
          <a:custGeom>
            <a:avLst/>
            <a:gdLst>
              <a:gd name="T0" fmla="*/ 0 w 63"/>
              <a:gd name="T1" fmla="*/ 2147483647 h 4"/>
              <a:gd name="T2" fmla="*/ 2147483647 w 63"/>
              <a:gd name="T3" fmla="*/ 2147483647 h 4"/>
              <a:gd name="T4" fmla="*/ 2147483647 w 63"/>
              <a:gd name="T5" fmla="*/ 2147483647 h 4"/>
              <a:gd name="T6" fmla="*/ 2147483647 w 63"/>
              <a:gd name="T7" fmla="*/ 2147483647 h 4"/>
              <a:gd name="T8" fmla="*/ 2147483647 w 63"/>
              <a:gd name="T9" fmla="*/ 0 h 4"/>
              <a:gd name="T10" fmla="*/ 2147483647 w 63"/>
              <a:gd name="T11" fmla="*/ 0 h 4"/>
              <a:gd name="T12" fmla="*/ 2147483647 w 63"/>
              <a:gd name="T13" fmla="*/ 0 h 4"/>
              <a:gd name="T14" fmla="*/ 2147483647 w 63"/>
              <a:gd name="T15" fmla="*/ 0 h 4"/>
              <a:gd name="T16" fmla="*/ 2147483647 w 63"/>
              <a:gd name="T17" fmla="*/ 2147483647 h 4"/>
              <a:gd name="T18" fmla="*/ 2147483647 w 63"/>
              <a:gd name="T19" fmla="*/ 2147483647 h 4"/>
              <a:gd name="T20" fmla="*/ 0 w 63"/>
              <a:gd name="T21" fmla="*/ 2147483647 h 4"/>
              <a:gd name="T22" fmla="*/ 0 w 63"/>
              <a:gd name="T23" fmla="*/ 2147483647 h 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3"/>
              <a:gd name="T37" fmla="*/ 0 h 4"/>
              <a:gd name="T38" fmla="*/ 63 w 63"/>
              <a:gd name="T39" fmla="*/ 4 h 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3" h="4">
                <a:moveTo>
                  <a:pt x="0" y="4"/>
                </a:moveTo>
                <a:lnTo>
                  <a:pt x="21" y="4"/>
                </a:lnTo>
                <a:lnTo>
                  <a:pt x="38" y="4"/>
                </a:lnTo>
                <a:lnTo>
                  <a:pt x="51" y="4"/>
                </a:lnTo>
                <a:lnTo>
                  <a:pt x="59" y="0"/>
                </a:lnTo>
                <a:lnTo>
                  <a:pt x="63" y="0"/>
                </a:lnTo>
                <a:lnTo>
                  <a:pt x="51" y="0"/>
                </a:lnTo>
                <a:lnTo>
                  <a:pt x="46" y="0"/>
                </a:lnTo>
                <a:lnTo>
                  <a:pt x="38" y="4"/>
                </a:lnTo>
                <a:lnTo>
                  <a:pt x="21" y="4"/>
                </a:lnTo>
                <a:lnTo>
                  <a:pt x="0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65" name="Freeform 799"/>
          <p:cNvSpPr>
            <a:spLocks/>
          </p:cNvSpPr>
          <p:nvPr/>
        </p:nvSpPr>
        <p:spPr bwMode="auto">
          <a:xfrm>
            <a:off x="2316163" y="4654550"/>
            <a:ext cx="80962" cy="6350"/>
          </a:xfrm>
          <a:custGeom>
            <a:avLst/>
            <a:gdLst>
              <a:gd name="T0" fmla="*/ 0 w 51"/>
              <a:gd name="T1" fmla="*/ 2147483647 h 4"/>
              <a:gd name="T2" fmla="*/ 2147483647 w 51"/>
              <a:gd name="T3" fmla="*/ 2147483647 h 4"/>
              <a:gd name="T4" fmla="*/ 2147483647 w 51"/>
              <a:gd name="T5" fmla="*/ 2147483647 h 4"/>
              <a:gd name="T6" fmla="*/ 2147483647 w 51"/>
              <a:gd name="T7" fmla="*/ 0 h 4"/>
              <a:gd name="T8" fmla="*/ 2147483647 w 51"/>
              <a:gd name="T9" fmla="*/ 0 h 4"/>
              <a:gd name="T10" fmla="*/ 2147483647 w 51"/>
              <a:gd name="T11" fmla="*/ 0 h 4"/>
              <a:gd name="T12" fmla="*/ 2147483647 w 51"/>
              <a:gd name="T13" fmla="*/ 0 h 4"/>
              <a:gd name="T14" fmla="*/ 2147483647 w 51"/>
              <a:gd name="T15" fmla="*/ 0 h 4"/>
              <a:gd name="T16" fmla="*/ 2147483647 w 51"/>
              <a:gd name="T17" fmla="*/ 2147483647 h 4"/>
              <a:gd name="T18" fmla="*/ 0 w 51"/>
              <a:gd name="T19" fmla="*/ 2147483647 h 4"/>
              <a:gd name="T20" fmla="*/ 0 w 51"/>
              <a:gd name="T21" fmla="*/ 2147483647 h 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1"/>
              <a:gd name="T34" fmla="*/ 0 h 4"/>
              <a:gd name="T35" fmla="*/ 51 w 51"/>
              <a:gd name="T36" fmla="*/ 4 h 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1" h="4">
                <a:moveTo>
                  <a:pt x="0" y="4"/>
                </a:moveTo>
                <a:lnTo>
                  <a:pt x="21" y="4"/>
                </a:lnTo>
                <a:lnTo>
                  <a:pt x="38" y="4"/>
                </a:lnTo>
                <a:lnTo>
                  <a:pt x="46" y="0"/>
                </a:lnTo>
                <a:lnTo>
                  <a:pt x="51" y="0"/>
                </a:lnTo>
                <a:lnTo>
                  <a:pt x="38" y="0"/>
                </a:lnTo>
                <a:lnTo>
                  <a:pt x="34" y="0"/>
                </a:lnTo>
                <a:lnTo>
                  <a:pt x="30" y="0"/>
                </a:lnTo>
                <a:lnTo>
                  <a:pt x="17" y="4"/>
                </a:lnTo>
                <a:lnTo>
                  <a:pt x="0" y="4"/>
                </a:lnTo>
                <a:close/>
              </a:path>
            </a:pathLst>
          </a:custGeom>
          <a:solidFill>
            <a:srgbClr val="777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66" name="Freeform 800"/>
          <p:cNvSpPr>
            <a:spLocks/>
          </p:cNvSpPr>
          <p:nvPr/>
        </p:nvSpPr>
        <p:spPr bwMode="auto">
          <a:xfrm>
            <a:off x="2316163" y="4654550"/>
            <a:ext cx="60325" cy="6350"/>
          </a:xfrm>
          <a:custGeom>
            <a:avLst/>
            <a:gdLst>
              <a:gd name="T0" fmla="*/ 0 w 38"/>
              <a:gd name="T1" fmla="*/ 2147483647 h 4"/>
              <a:gd name="T2" fmla="*/ 2147483647 w 38"/>
              <a:gd name="T3" fmla="*/ 2147483647 h 4"/>
              <a:gd name="T4" fmla="*/ 2147483647 w 38"/>
              <a:gd name="T5" fmla="*/ 0 h 4"/>
              <a:gd name="T6" fmla="*/ 2147483647 w 38"/>
              <a:gd name="T7" fmla="*/ 0 h 4"/>
              <a:gd name="T8" fmla="*/ 2147483647 w 38"/>
              <a:gd name="T9" fmla="*/ 0 h 4"/>
              <a:gd name="T10" fmla="*/ 2147483647 w 38"/>
              <a:gd name="T11" fmla="*/ 0 h 4"/>
              <a:gd name="T12" fmla="*/ 2147483647 w 38"/>
              <a:gd name="T13" fmla="*/ 0 h 4"/>
              <a:gd name="T14" fmla="*/ 2147483647 w 38"/>
              <a:gd name="T15" fmla="*/ 0 h 4"/>
              <a:gd name="T16" fmla="*/ 0 w 38"/>
              <a:gd name="T17" fmla="*/ 0 h 4"/>
              <a:gd name="T18" fmla="*/ 0 w 38"/>
              <a:gd name="T19" fmla="*/ 2147483647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"/>
              <a:gd name="T31" fmla="*/ 0 h 4"/>
              <a:gd name="T32" fmla="*/ 38 w 38"/>
              <a:gd name="T33" fmla="*/ 4 h 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" h="4">
                <a:moveTo>
                  <a:pt x="0" y="4"/>
                </a:moveTo>
                <a:lnTo>
                  <a:pt x="17" y="4"/>
                </a:lnTo>
                <a:lnTo>
                  <a:pt x="30" y="0"/>
                </a:lnTo>
                <a:lnTo>
                  <a:pt x="34" y="0"/>
                </a:lnTo>
                <a:lnTo>
                  <a:pt x="38" y="0"/>
                </a:lnTo>
                <a:lnTo>
                  <a:pt x="25" y="0"/>
                </a:lnTo>
                <a:lnTo>
                  <a:pt x="21" y="0"/>
                </a:lnTo>
                <a:lnTo>
                  <a:pt x="13" y="0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rgbClr val="70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67" name="Freeform 801"/>
          <p:cNvSpPr>
            <a:spLocks/>
          </p:cNvSpPr>
          <p:nvPr/>
        </p:nvSpPr>
        <p:spPr bwMode="auto">
          <a:xfrm>
            <a:off x="2316163" y="4654550"/>
            <a:ext cx="39687" cy="1588"/>
          </a:xfrm>
          <a:custGeom>
            <a:avLst/>
            <a:gdLst>
              <a:gd name="T0" fmla="*/ 0 w 25"/>
              <a:gd name="T1" fmla="*/ 0 h 1588"/>
              <a:gd name="T2" fmla="*/ 2147483647 w 25"/>
              <a:gd name="T3" fmla="*/ 0 h 1588"/>
              <a:gd name="T4" fmla="*/ 2147483647 w 25"/>
              <a:gd name="T5" fmla="*/ 0 h 1588"/>
              <a:gd name="T6" fmla="*/ 2147483647 w 25"/>
              <a:gd name="T7" fmla="*/ 0 h 1588"/>
              <a:gd name="T8" fmla="*/ 2147483647 w 25"/>
              <a:gd name="T9" fmla="*/ 0 h 1588"/>
              <a:gd name="T10" fmla="*/ 2147483647 w 25"/>
              <a:gd name="T11" fmla="*/ 0 h 1588"/>
              <a:gd name="T12" fmla="*/ 0 w 25"/>
              <a:gd name="T13" fmla="*/ 0 h 1588"/>
              <a:gd name="T14" fmla="*/ 0 w 25"/>
              <a:gd name="T15" fmla="*/ 0 h 15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1588"/>
              <a:gd name="T26" fmla="*/ 25 w 25"/>
              <a:gd name="T27" fmla="*/ 1588 h 15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1588">
                <a:moveTo>
                  <a:pt x="0" y="0"/>
                </a:moveTo>
                <a:lnTo>
                  <a:pt x="13" y="0"/>
                </a:lnTo>
                <a:lnTo>
                  <a:pt x="21" y="0"/>
                </a:lnTo>
                <a:lnTo>
                  <a:pt x="25" y="0"/>
                </a:lnTo>
                <a:lnTo>
                  <a:pt x="13" y="0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6B6B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68" name="Freeform 802"/>
          <p:cNvSpPr>
            <a:spLocks/>
          </p:cNvSpPr>
          <p:nvPr/>
        </p:nvSpPr>
        <p:spPr bwMode="auto">
          <a:xfrm>
            <a:off x="2316163" y="4654550"/>
            <a:ext cx="20637" cy="1588"/>
          </a:xfrm>
          <a:custGeom>
            <a:avLst/>
            <a:gdLst>
              <a:gd name="T0" fmla="*/ 0 w 13"/>
              <a:gd name="T1" fmla="*/ 0 h 1588"/>
              <a:gd name="T2" fmla="*/ 2147483647 w 13"/>
              <a:gd name="T3" fmla="*/ 0 h 1588"/>
              <a:gd name="T4" fmla="*/ 2147483647 w 13"/>
              <a:gd name="T5" fmla="*/ 0 h 1588"/>
              <a:gd name="T6" fmla="*/ 0 w 13"/>
              <a:gd name="T7" fmla="*/ 0 h 1588"/>
              <a:gd name="T8" fmla="*/ 0 w 13"/>
              <a:gd name="T9" fmla="*/ 0 h 1588"/>
              <a:gd name="T10" fmla="*/ 0 w 13"/>
              <a:gd name="T11" fmla="*/ 0 h 15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1588"/>
              <a:gd name="T20" fmla="*/ 13 w 13"/>
              <a:gd name="T21" fmla="*/ 1588 h 15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1588">
                <a:moveTo>
                  <a:pt x="0" y="0"/>
                </a:moveTo>
                <a:lnTo>
                  <a:pt x="9" y="0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69" name="Freeform 803"/>
          <p:cNvSpPr>
            <a:spLocks/>
          </p:cNvSpPr>
          <p:nvPr/>
        </p:nvSpPr>
        <p:spPr bwMode="auto">
          <a:xfrm>
            <a:off x="2589213" y="4629150"/>
            <a:ext cx="46037" cy="171450"/>
          </a:xfrm>
          <a:custGeom>
            <a:avLst/>
            <a:gdLst>
              <a:gd name="T0" fmla="*/ 0 w 29"/>
              <a:gd name="T1" fmla="*/ 2147483647 h 108"/>
              <a:gd name="T2" fmla="*/ 2147483647 w 29"/>
              <a:gd name="T3" fmla="*/ 0 h 108"/>
              <a:gd name="T4" fmla="*/ 2147483647 w 29"/>
              <a:gd name="T5" fmla="*/ 2147483647 h 108"/>
              <a:gd name="T6" fmla="*/ 0 w 29"/>
              <a:gd name="T7" fmla="*/ 2147483647 h 108"/>
              <a:gd name="T8" fmla="*/ 0 w 29"/>
              <a:gd name="T9" fmla="*/ 2147483647 h 1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108"/>
              <a:gd name="T17" fmla="*/ 29 w 29"/>
              <a:gd name="T18" fmla="*/ 108 h 1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108">
                <a:moveTo>
                  <a:pt x="0" y="29"/>
                </a:moveTo>
                <a:lnTo>
                  <a:pt x="29" y="0"/>
                </a:lnTo>
                <a:lnTo>
                  <a:pt x="29" y="79"/>
                </a:lnTo>
                <a:lnTo>
                  <a:pt x="0" y="108"/>
                </a:lnTo>
                <a:lnTo>
                  <a:pt x="0" y="29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0" name="Rectangle 804"/>
          <p:cNvSpPr>
            <a:spLocks noChangeArrowheads="1"/>
          </p:cNvSpPr>
          <p:nvPr/>
        </p:nvSpPr>
        <p:spPr bwMode="auto">
          <a:xfrm>
            <a:off x="2209800" y="4675188"/>
            <a:ext cx="379413" cy="984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971" name="Rectangle 805"/>
          <p:cNvSpPr>
            <a:spLocks noChangeArrowheads="1"/>
          </p:cNvSpPr>
          <p:nvPr/>
        </p:nvSpPr>
        <p:spPr bwMode="auto">
          <a:xfrm>
            <a:off x="2209800" y="4675188"/>
            <a:ext cx="379413" cy="984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972" name="Freeform 806"/>
          <p:cNvSpPr>
            <a:spLocks/>
          </p:cNvSpPr>
          <p:nvPr/>
        </p:nvSpPr>
        <p:spPr bwMode="auto">
          <a:xfrm>
            <a:off x="2330450" y="4675188"/>
            <a:ext cx="6350" cy="98425"/>
          </a:xfrm>
          <a:custGeom>
            <a:avLst/>
            <a:gdLst>
              <a:gd name="T0" fmla="*/ 2147483647 w 4"/>
              <a:gd name="T1" fmla="*/ 0 h 62"/>
              <a:gd name="T2" fmla="*/ 0 w 4"/>
              <a:gd name="T3" fmla="*/ 2147483647 h 62"/>
              <a:gd name="T4" fmla="*/ 2147483647 w 4"/>
              <a:gd name="T5" fmla="*/ 2147483647 h 62"/>
              <a:gd name="T6" fmla="*/ 0 60000 65536"/>
              <a:gd name="T7" fmla="*/ 0 60000 65536"/>
              <a:gd name="T8" fmla="*/ 0 60000 65536"/>
              <a:gd name="T9" fmla="*/ 0 w 4"/>
              <a:gd name="T10" fmla="*/ 0 h 62"/>
              <a:gd name="T11" fmla="*/ 4 w 4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62">
                <a:moveTo>
                  <a:pt x="4" y="0"/>
                </a:moveTo>
                <a:lnTo>
                  <a:pt x="0" y="29"/>
                </a:lnTo>
                <a:lnTo>
                  <a:pt x="4" y="6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3" name="Rectangle 807"/>
          <p:cNvSpPr>
            <a:spLocks noChangeArrowheads="1"/>
          </p:cNvSpPr>
          <p:nvPr/>
        </p:nvSpPr>
        <p:spPr bwMode="auto">
          <a:xfrm>
            <a:off x="2209800" y="4773613"/>
            <a:ext cx="379413" cy="26987"/>
          </a:xfrm>
          <a:prstGeom prst="rect">
            <a:avLst/>
          </a:prstGeom>
          <a:solidFill>
            <a:srgbClr val="9A9A9A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974" name="Freeform 808"/>
          <p:cNvSpPr>
            <a:spLocks noEditPoints="1"/>
          </p:cNvSpPr>
          <p:nvPr/>
        </p:nvSpPr>
        <p:spPr bwMode="auto">
          <a:xfrm>
            <a:off x="2349500" y="4694238"/>
            <a:ext cx="60325" cy="6350"/>
          </a:xfrm>
          <a:custGeom>
            <a:avLst/>
            <a:gdLst>
              <a:gd name="T0" fmla="*/ 0 w 38"/>
              <a:gd name="T1" fmla="*/ 2147483647 h 4"/>
              <a:gd name="T2" fmla="*/ 2147483647 w 38"/>
              <a:gd name="T3" fmla="*/ 2147483647 h 4"/>
              <a:gd name="T4" fmla="*/ 2147483647 w 38"/>
              <a:gd name="T5" fmla="*/ 0 h 4"/>
              <a:gd name="T6" fmla="*/ 0 w 38"/>
              <a:gd name="T7" fmla="*/ 0 h 4"/>
              <a:gd name="T8" fmla="*/ 0 w 38"/>
              <a:gd name="T9" fmla="*/ 2147483647 h 4"/>
              <a:gd name="T10" fmla="*/ 2147483647 w 38"/>
              <a:gd name="T11" fmla="*/ 2147483647 h 4"/>
              <a:gd name="T12" fmla="*/ 2147483647 w 38"/>
              <a:gd name="T13" fmla="*/ 2147483647 h 4"/>
              <a:gd name="T14" fmla="*/ 2147483647 w 38"/>
              <a:gd name="T15" fmla="*/ 0 h 4"/>
              <a:gd name="T16" fmla="*/ 2147483647 w 38"/>
              <a:gd name="T17" fmla="*/ 0 h 4"/>
              <a:gd name="T18" fmla="*/ 2147483647 w 38"/>
              <a:gd name="T19" fmla="*/ 2147483647 h 4"/>
              <a:gd name="T20" fmla="*/ 2147483647 w 38"/>
              <a:gd name="T21" fmla="*/ 2147483647 h 4"/>
              <a:gd name="T22" fmla="*/ 2147483647 w 38"/>
              <a:gd name="T23" fmla="*/ 2147483647 h 4"/>
              <a:gd name="T24" fmla="*/ 2147483647 w 38"/>
              <a:gd name="T25" fmla="*/ 0 h 4"/>
              <a:gd name="T26" fmla="*/ 2147483647 w 38"/>
              <a:gd name="T27" fmla="*/ 0 h 4"/>
              <a:gd name="T28" fmla="*/ 2147483647 w 38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"/>
              <a:gd name="T46" fmla="*/ 0 h 4"/>
              <a:gd name="T47" fmla="*/ 38 w 38"/>
              <a:gd name="T48" fmla="*/ 4 h 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" h="4">
                <a:moveTo>
                  <a:pt x="0" y="4"/>
                </a:moveTo>
                <a:lnTo>
                  <a:pt x="13" y="4"/>
                </a:lnTo>
                <a:lnTo>
                  <a:pt x="13" y="0"/>
                </a:lnTo>
                <a:lnTo>
                  <a:pt x="0" y="0"/>
                </a:lnTo>
                <a:lnTo>
                  <a:pt x="0" y="4"/>
                </a:lnTo>
                <a:close/>
                <a:moveTo>
                  <a:pt x="17" y="4"/>
                </a:moveTo>
                <a:lnTo>
                  <a:pt x="21" y="4"/>
                </a:lnTo>
                <a:lnTo>
                  <a:pt x="21" y="0"/>
                </a:lnTo>
                <a:lnTo>
                  <a:pt x="17" y="0"/>
                </a:lnTo>
                <a:lnTo>
                  <a:pt x="17" y="4"/>
                </a:lnTo>
                <a:close/>
                <a:moveTo>
                  <a:pt x="30" y="4"/>
                </a:moveTo>
                <a:lnTo>
                  <a:pt x="38" y="4"/>
                </a:lnTo>
                <a:lnTo>
                  <a:pt x="38" y="0"/>
                </a:lnTo>
                <a:lnTo>
                  <a:pt x="30" y="0"/>
                </a:lnTo>
                <a:lnTo>
                  <a:pt x="30" y="4"/>
                </a:lnTo>
                <a:close/>
              </a:path>
            </a:pathLst>
          </a:custGeom>
          <a:solidFill>
            <a:srgbClr val="C0C0C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975" name="Freeform 809"/>
          <p:cNvSpPr>
            <a:spLocks noEditPoints="1"/>
          </p:cNvSpPr>
          <p:nvPr/>
        </p:nvSpPr>
        <p:spPr bwMode="auto">
          <a:xfrm>
            <a:off x="2224088" y="4681538"/>
            <a:ext cx="271462" cy="39687"/>
          </a:xfrm>
          <a:custGeom>
            <a:avLst/>
            <a:gdLst>
              <a:gd name="T0" fmla="*/ 0 w 171"/>
              <a:gd name="T1" fmla="*/ 2147483647 h 25"/>
              <a:gd name="T2" fmla="*/ 2147483647 w 171"/>
              <a:gd name="T3" fmla="*/ 2147483647 h 25"/>
              <a:gd name="T4" fmla="*/ 2147483647 w 171"/>
              <a:gd name="T5" fmla="*/ 0 h 25"/>
              <a:gd name="T6" fmla="*/ 0 w 171"/>
              <a:gd name="T7" fmla="*/ 0 h 25"/>
              <a:gd name="T8" fmla="*/ 0 w 171"/>
              <a:gd name="T9" fmla="*/ 2147483647 h 25"/>
              <a:gd name="T10" fmla="*/ 2147483647 w 171"/>
              <a:gd name="T11" fmla="*/ 2147483647 h 25"/>
              <a:gd name="T12" fmla="*/ 2147483647 w 171"/>
              <a:gd name="T13" fmla="*/ 2147483647 h 25"/>
              <a:gd name="T14" fmla="*/ 2147483647 w 171"/>
              <a:gd name="T15" fmla="*/ 2147483647 h 25"/>
              <a:gd name="T16" fmla="*/ 2147483647 w 171"/>
              <a:gd name="T17" fmla="*/ 2147483647 h 25"/>
              <a:gd name="T18" fmla="*/ 2147483647 w 171"/>
              <a:gd name="T19" fmla="*/ 2147483647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1"/>
              <a:gd name="T31" fmla="*/ 0 h 25"/>
              <a:gd name="T32" fmla="*/ 171 w 171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1" h="25">
                <a:moveTo>
                  <a:pt x="0" y="25"/>
                </a:moveTo>
                <a:lnTo>
                  <a:pt x="25" y="25"/>
                </a:lnTo>
                <a:lnTo>
                  <a:pt x="25" y="0"/>
                </a:lnTo>
                <a:lnTo>
                  <a:pt x="0" y="0"/>
                </a:lnTo>
                <a:lnTo>
                  <a:pt x="0" y="25"/>
                </a:lnTo>
                <a:close/>
                <a:moveTo>
                  <a:pt x="150" y="21"/>
                </a:moveTo>
                <a:lnTo>
                  <a:pt x="171" y="21"/>
                </a:lnTo>
                <a:lnTo>
                  <a:pt x="171" y="8"/>
                </a:lnTo>
                <a:lnTo>
                  <a:pt x="150" y="8"/>
                </a:lnTo>
                <a:lnTo>
                  <a:pt x="150" y="21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6" name="Freeform 810"/>
          <p:cNvSpPr>
            <a:spLocks noEditPoints="1"/>
          </p:cNvSpPr>
          <p:nvPr/>
        </p:nvSpPr>
        <p:spPr bwMode="auto">
          <a:xfrm>
            <a:off x="2224088" y="4675188"/>
            <a:ext cx="365125" cy="119062"/>
          </a:xfrm>
          <a:custGeom>
            <a:avLst/>
            <a:gdLst>
              <a:gd name="T0" fmla="*/ 2147483647 w 230"/>
              <a:gd name="T1" fmla="*/ 2147483647 h 75"/>
              <a:gd name="T2" fmla="*/ 2147483647 w 230"/>
              <a:gd name="T3" fmla="*/ 2147483647 h 75"/>
              <a:gd name="T4" fmla="*/ 2147483647 w 230"/>
              <a:gd name="T5" fmla="*/ 0 h 75"/>
              <a:gd name="T6" fmla="*/ 2147483647 w 230"/>
              <a:gd name="T7" fmla="*/ 0 h 75"/>
              <a:gd name="T8" fmla="*/ 2147483647 w 230"/>
              <a:gd name="T9" fmla="*/ 2147483647 h 75"/>
              <a:gd name="T10" fmla="*/ 2147483647 w 230"/>
              <a:gd name="T11" fmla="*/ 2147483647 h 75"/>
              <a:gd name="T12" fmla="*/ 2147483647 w 230"/>
              <a:gd name="T13" fmla="*/ 2147483647 h 75"/>
              <a:gd name="T14" fmla="*/ 2147483647 w 230"/>
              <a:gd name="T15" fmla="*/ 2147483647 h 75"/>
              <a:gd name="T16" fmla="*/ 2147483647 w 230"/>
              <a:gd name="T17" fmla="*/ 2147483647 h 75"/>
              <a:gd name="T18" fmla="*/ 2147483647 w 230"/>
              <a:gd name="T19" fmla="*/ 2147483647 h 75"/>
              <a:gd name="T20" fmla="*/ 2147483647 w 230"/>
              <a:gd name="T21" fmla="*/ 2147483647 h 75"/>
              <a:gd name="T22" fmla="*/ 2147483647 w 230"/>
              <a:gd name="T23" fmla="*/ 2147483647 h 75"/>
              <a:gd name="T24" fmla="*/ 2147483647 w 230"/>
              <a:gd name="T25" fmla="*/ 2147483647 h 75"/>
              <a:gd name="T26" fmla="*/ 2147483647 w 230"/>
              <a:gd name="T27" fmla="*/ 2147483647 h 75"/>
              <a:gd name="T28" fmla="*/ 2147483647 w 230"/>
              <a:gd name="T29" fmla="*/ 2147483647 h 75"/>
              <a:gd name="T30" fmla="*/ 2147483647 w 230"/>
              <a:gd name="T31" fmla="*/ 2147483647 h 75"/>
              <a:gd name="T32" fmla="*/ 2147483647 w 230"/>
              <a:gd name="T33" fmla="*/ 2147483647 h 75"/>
              <a:gd name="T34" fmla="*/ 0 w 230"/>
              <a:gd name="T35" fmla="*/ 2147483647 h 75"/>
              <a:gd name="T36" fmla="*/ 0 w 230"/>
              <a:gd name="T37" fmla="*/ 2147483647 h 75"/>
              <a:gd name="T38" fmla="*/ 2147483647 w 230"/>
              <a:gd name="T39" fmla="*/ 2147483647 h 75"/>
              <a:gd name="T40" fmla="*/ 2147483647 w 230"/>
              <a:gd name="T41" fmla="*/ 2147483647 h 75"/>
              <a:gd name="T42" fmla="*/ 2147483647 w 230"/>
              <a:gd name="T43" fmla="*/ 2147483647 h 75"/>
              <a:gd name="T44" fmla="*/ 2147483647 w 230"/>
              <a:gd name="T45" fmla="*/ 2147483647 h 75"/>
              <a:gd name="T46" fmla="*/ 2147483647 w 230"/>
              <a:gd name="T47" fmla="*/ 2147483647 h 75"/>
              <a:gd name="T48" fmla="*/ 2147483647 w 230"/>
              <a:gd name="T49" fmla="*/ 2147483647 h 75"/>
              <a:gd name="T50" fmla="*/ 2147483647 w 230"/>
              <a:gd name="T51" fmla="*/ 2147483647 h 7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30"/>
              <a:gd name="T79" fmla="*/ 0 h 75"/>
              <a:gd name="T80" fmla="*/ 230 w 230"/>
              <a:gd name="T81" fmla="*/ 75 h 75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30" h="75">
                <a:moveTo>
                  <a:pt x="75" y="62"/>
                </a:moveTo>
                <a:lnTo>
                  <a:pt x="230" y="62"/>
                </a:lnTo>
                <a:lnTo>
                  <a:pt x="230" y="0"/>
                </a:lnTo>
                <a:lnTo>
                  <a:pt x="75" y="0"/>
                </a:lnTo>
                <a:lnTo>
                  <a:pt x="71" y="29"/>
                </a:lnTo>
                <a:lnTo>
                  <a:pt x="75" y="62"/>
                </a:lnTo>
                <a:close/>
                <a:moveTo>
                  <a:pt x="134" y="54"/>
                </a:moveTo>
                <a:lnTo>
                  <a:pt x="221" y="54"/>
                </a:lnTo>
                <a:lnTo>
                  <a:pt x="221" y="8"/>
                </a:lnTo>
                <a:lnTo>
                  <a:pt x="134" y="8"/>
                </a:lnTo>
                <a:lnTo>
                  <a:pt x="134" y="54"/>
                </a:lnTo>
                <a:close/>
                <a:moveTo>
                  <a:pt x="205" y="75"/>
                </a:moveTo>
                <a:lnTo>
                  <a:pt x="226" y="75"/>
                </a:lnTo>
                <a:lnTo>
                  <a:pt x="226" y="67"/>
                </a:lnTo>
                <a:lnTo>
                  <a:pt x="205" y="67"/>
                </a:lnTo>
                <a:lnTo>
                  <a:pt x="205" y="75"/>
                </a:lnTo>
                <a:close/>
                <a:moveTo>
                  <a:pt x="17" y="75"/>
                </a:moveTo>
                <a:lnTo>
                  <a:pt x="0" y="75"/>
                </a:lnTo>
                <a:lnTo>
                  <a:pt x="0" y="67"/>
                </a:lnTo>
                <a:lnTo>
                  <a:pt x="17" y="67"/>
                </a:lnTo>
                <a:lnTo>
                  <a:pt x="17" y="75"/>
                </a:lnTo>
                <a:close/>
                <a:moveTo>
                  <a:pt x="79" y="16"/>
                </a:moveTo>
                <a:lnTo>
                  <a:pt x="117" y="16"/>
                </a:lnTo>
                <a:lnTo>
                  <a:pt x="117" y="12"/>
                </a:lnTo>
                <a:lnTo>
                  <a:pt x="79" y="12"/>
                </a:lnTo>
                <a:lnTo>
                  <a:pt x="79" y="1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7" name="Freeform 811"/>
          <p:cNvSpPr>
            <a:spLocks/>
          </p:cNvSpPr>
          <p:nvPr/>
        </p:nvSpPr>
        <p:spPr bwMode="auto">
          <a:xfrm>
            <a:off x="2336800" y="4675188"/>
            <a:ext cx="252413" cy="98425"/>
          </a:xfrm>
          <a:custGeom>
            <a:avLst/>
            <a:gdLst>
              <a:gd name="T0" fmla="*/ 2147483647 w 159"/>
              <a:gd name="T1" fmla="*/ 2147483647 h 62"/>
              <a:gd name="T2" fmla="*/ 2147483647 w 159"/>
              <a:gd name="T3" fmla="*/ 2147483647 h 62"/>
              <a:gd name="T4" fmla="*/ 2147483647 w 159"/>
              <a:gd name="T5" fmla="*/ 0 h 62"/>
              <a:gd name="T6" fmla="*/ 2147483647 w 159"/>
              <a:gd name="T7" fmla="*/ 0 h 62"/>
              <a:gd name="T8" fmla="*/ 0 w 159"/>
              <a:gd name="T9" fmla="*/ 2147483647 h 62"/>
              <a:gd name="T10" fmla="*/ 2147483647 w 159"/>
              <a:gd name="T11" fmla="*/ 2147483647 h 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"/>
              <a:gd name="T19" fmla="*/ 0 h 62"/>
              <a:gd name="T20" fmla="*/ 159 w 159"/>
              <a:gd name="T21" fmla="*/ 62 h 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" h="62">
                <a:moveTo>
                  <a:pt x="4" y="62"/>
                </a:moveTo>
                <a:lnTo>
                  <a:pt x="159" y="62"/>
                </a:lnTo>
                <a:lnTo>
                  <a:pt x="159" y="0"/>
                </a:lnTo>
                <a:lnTo>
                  <a:pt x="4" y="0"/>
                </a:lnTo>
                <a:lnTo>
                  <a:pt x="0" y="29"/>
                </a:lnTo>
                <a:lnTo>
                  <a:pt x="4" y="6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8" name="Line 812"/>
          <p:cNvSpPr>
            <a:spLocks noChangeShapeType="1"/>
          </p:cNvSpPr>
          <p:nvPr/>
        </p:nvSpPr>
        <p:spPr bwMode="auto">
          <a:xfrm>
            <a:off x="2416175" y="4675188"/>
            <a:ext cx="1588" cy="984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79" name="Line 813"/>
          <p:cNvSpPr>
            <a:spLocks noChangeShapeType="1"/>
          </p:cNvSpPr>
          <p:nvPr/>
        </p:nvSpPr>
        <p:spPr bwMode="auto">
          <a:xfrm flipH="1">
            <a:off x="2336800" y="4708525"/>
            <a:ext cx="793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80" name="Line 814"/>
          <p:cNvSpPr>
            <a:spLocks noChangeShapeType="1"/>
          </p:cNvSpPr>
          <p:nvPr/>
        </p:nvSpPr>
        <p:spPr bwMode="auto">
          <a:xfrm flipH="1">
            <a:off x="2336800" y="4741863"/>
            <a:ext cx="793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81" name="Rectangle 815"/>
          <p:cNvSpPr>
            <a:spLocks noChangeArrowheads="1"/>
          </p:cNvSpPr>
          <p:nvPr/>
        </p:nvSpPr>
        <p:spPr bwMode="auto">
          <a:xfrm>
            <a:off x="2436813" y="4687888"/>
            <a:ext cx="138112" cy="7302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982" name="Line 816"/>
          <p:cNvSpPr>
            <a:spLocks noChangeShapeType="1"/>
          </p:cNvSpPr>
          <p:nvPr/>
        </p:nvSpPr>
        <p:spPr bwMode="auto">
          <a:xfrm>
            <a:off x="2528888" y="4687888"/>
            <a:ext cx="1587" cy="269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83" name="Line 817"/>
          <p:cNvSpPr>
            <a:spLocks noChangeShapeType="1"/>
          </p:cNvSpPr>
          <p:nvPr/>
        </p:nvSpPr>
        <p:spPr bwMode="auto">
          <a:xfrm>
            <a:off x="2436813" y="4714875"/>
            <a:ext cx="138112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84" name="Rectangle 818"/>
          <p:cNvSpPr>
            <a:spLocks noChangeArrowheads="1"/>
          </p:cNvSpPr>
          <p:nvPr/>
        </p:nvSpPr>
        <p:spPr bwMode="auto">
          <a:xfrm>
            <a:off x="2549525" y="4781550"/>
            <a:ext cx="33338" cy="127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985" name="Rectangle 819"/>
          <p:cNvSpPr>
            <a:spLocks noChangeArrowheads="1"/>
          </p:cNvSpPr>
          <p:nvPr/>
        </p:nvSpPr>
        <p:spPr bwMode="auto">
          <a:xfrm>
            <a:off x="2224088" y="4781550"/>
            <a:ext cx="26987" cy="127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986" name="Rectangle 820"/>
          <p:cNvSpPr>
            <a:spLocks noChangeArrowheads="1"/>
          </p:cNvSpPr>
          <p:nvPr/>
        </p:nvSpPr>
        <p:spPr bwMode="auto">
          <a:xfrm>
            <a:off x="2349500" y="4694238"/>
            <a:ext cx="60325" cy="63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987" name="Line 821"/>
          <p:cNvSpPr>
            <a:spLocks noChangeShapeType="1"/>
          </p:cNvSpPr>
          <p:nvPr/>
        </p:nvSpPr>
        <p:spPr bwMode="auto">
          <a:xfrm>
            <a:off x="2349500" y="467518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88" name="Line 822"/>
          <p:cNvSpPr>
            <a:spLocks noChangeShapeType="1"/>
          </p:cNvSpPr>
          <p:nvPr/>
        </p:nvSpPr>
        <p:spPr bwMode="auto">
          <a:xfrm>
            <a:off x="2349500" y="477361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89" name="Line 823"/>
          <p:cNvSpPr>
            <a:spLocks noChangeShapeType="1"/>
          </p:cNvSpPr>
          <p:nvPr/>
        </p:nvSpPr>
        <p:spPr bwMode="auto">
          <a:xfrm>
            <a:off x="2349500" y="4727575"/>
            <a:ext cx="6350" cy="1588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90" name="Line 824"/>
          <p:cNvSpPr>
            <a:spLocks noChangeShapeType="1"/>
          </p:cNvSpPr>
          <p:nvPr/>
        </p:nvSpPr>
        <p:spPr bwMode="auto">
          <a:xfrm>
            <a:off x="2349500" y="4700588"/>
            <a:ext cx="6350" cy="1587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91" name="Line 825"/>
          <p:cNvSpPr>
            <a:spLocks noChangeShapeType="1"/>
          </p:cNvSpPr>
          <p:nvPr/>
        </p:nvSpPr>
        <p:spPr bwMode="auto">
          <a:xfrm>
            <a:off x="2397125" y="4700588"/>
            <a:ext cx="6350" cy="1587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92" name="Line 826"/>
          <p:cNvSpPr>
            <a:spLocks noChangeShapeType="1"/>
          </p:cNvSpPr>
          <p:nvPr/>
        </p:nvSpPr>
        <p:spPr bwMode="auto">
          <a:xfrm>
            <a:off x="2449513" y="4708525"/>
            <a:ext cx="6350" cy="1588"/>
          </a:xfrm>
          <a:prstGeom prst="line">
            <a:avLst/>
          </a:prstGeom>
          <a:noFill/>
          <a:ln w="63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93" name="Freeform 827"/>
          <p:cNvSpPr>
            <a:spLocks/>
          </p:cNvSpPr>
          <p:nvPr/>
        </p:nvSpPr>
        <p:spPr bwMode="auto">
          <a:xfrm>
            <a:off x="2541588" y="4376738"/>
            <a:ext cx="47625" cy="277812"/>
          </a:xfrm>
          <a:custGeom>
            <a:avLst/>
            <a:gdLst>
              <a:gd name="T0" fmla="*/ 0 w 30"/>
              <a:gd name="T1" fmla="*/ 2147483647 h 175"/>
              <a:gd name="T2" fmla="*/ 2147483647 w 30"/>
              <a:gd name="T3" fmla="*/ 2147483647 h 175"/>
              <a:gd name="T4" fmla="*/ 2147483647 w 30"/>
              <a:gd name="T5" fmla="*/ 2147483647 h 175"/>
              <a:gd name="T6" fmla="*/ 2147483647 w 30"/>
              <a:gd name="T7" fmla="*/ 2147483647 h 175"/>
              <a:gd name="T8" fmla="*/ 2147483647 w 30"/>
              <a:gd name="T9" fmla="*/ 0 h 175"/>
              <a:gd name="T10" fmla="*/ 0 w 30"/>
              <a:gd name="T11" fmla="*/ 2147483647 h 175"/>
              <a:gd name="T12" fmla="*/ 0 w 30"/>
              <a:gd name="T13" fmla="*/ 2147483647 h 1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"/>
              <a:gd name="T22" fmla="*/ 0 h 175"/>
              <a:gd name="T23" fmla="*/ 30 w 30"/>
              <a:gd name="T24" fmla="*/ 175 h 1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" h="175">
                <a:moveTo>
                  <a:pt x="0" y="175"/>
                </a:moveTo>
                <a:lnTo>
                  <a:pt x="21" y="154"/>
                </a:lnTo>
                <a:lnTo>
                  <a:pt x="21" y="113"/>
                </a:lnTo>
                <a:lnTo>
                  <a:pt x="30" y="92"/>
                </a:lnTo>
                <a:lnTo>
                  <a:pt x="30" y="0"/>
                </a:lnTo>
                <a:lnTo>
                  <a:pt x="0" y="29"/>
                </a:lnTo>
                <a:lnTo>
                  <a:pt x="0" y="175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94" name="Freeform 828"/>
          <p:cNvSpPr>
            <a:spLocks/>
          </p:cNvSpPr>
          <p:nvPr/>
        </p:nvSpPr>
        <p:spPr bwMode="auto">
          <a:xfrm>
            <a:off x="2263775" y="4376738"/>
            <a:ext cx="325438" cy="46037"/>
          </a:xfrm>
          <a:custGeom>
            <a:avLst/>
            <a:gdLst>
              <a:gd name="T0" fmla="*/ 2147483647 w 205"/>
              <a:gd name="T1" fmla="*/ 0 h 29"/>
              <a:gd name="T2" fmla="*/ 2147483647 w 205"/>
              <a:gd name="T3" fmla="*/ 0 h 29"/>
              <a:gd name="T4" fmla="*/ 0 w 205"/>
              <a:gd name="T5" fmla="*/ 2147483647 h 29"/>
              <a:gd name="T6" fmla="*/ 2147483647 w 205"/>
              <a:gd name="T7" fmla="*/ 2147483647 h 29"/>
              <a:gd name="T8" fmla="*/ 2147483647 w 205"/>
              <a:gd name="T9" fmla="*/ 0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29"/>
              <a:gd name="T17" fmla="*/ 205 w 205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29">
                <a:moveTo>
                  <a:pt x="205" y="0"/>
                </a:moveTo>
                <a:lnTo>
                  <a:pt x="29" y="0"/>
                </a:lnTo>
                <a:lnTo>
                  <a:pt x="0" y="29"/>
                </a:lnTo>
                <a:lnTo>
                  <a:pt x="175" y="29"/>
                </a:lnTo>
                <a:lnTo>
                  <a:pt x="205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95" name="Rectangle 829"/>
          <p:cNvSpPr>
            <a:spLocks noChangeArrowheads="1"/>
          </p:cNvSpPr>
          <p:nvPr/>
        </p:nvSpPr>
        <p:spPr bwMode="auto">
          <a:xfrm>
            <a:off x="2263775" y="4422775"/>
            <a:ext cx="277813" cy="231775"/>
          </a:xfrm>
          <a:prstGeom prst="rect">
            <a:avLst/>
          </a:prstGeom>
          <a:solidFill>
            <a:srgbClr val="C0C0C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8996" name="Freeform 830"/>
          <p:cNvSpPr>
            <a:spLocks noEditPoints="1"/>
          </p:cNvSpPr>
          <p:nvPr/>
        </p:nvSpPr>
        <p:spPr bwMode="auto">
          <a:xfrm>
            <a:off x="2303463" y="4462463"/>
            <a:ext cx="198437" cy="139700"/>
          </a:xfrm>
          <a:custGeom>
            <a:avLst/>
            <a:gdLst>
              <a:gd name="T0" fmla="*/ 0 w 125"/>
              <a:gd name="T1" fmla="*/ 0 h 88"/>
              <a:gd name="T2" fmla="*/ 2147483647 w 125"/>
              <a:gd name="T3" fmla="*/ 0 h 88"/>
              <a:gd name="T4" fmla="*/ 2147483647 w 125"/>
              <a:gd name="T5" fmla="*/ 2147483647 h 88"/>
              <a:gd name="T6" fmla="*/ 0 w 125"/>
              <a:gd name="T7" fmla="*/ 2147483647 h 88"/>
              <a:gd name="T8" fmla="*/ 0 w 125"/>
              <a:gd name="T9" fmla="*/ 0 h 88"/>
              <a:gd name="T10" fmla="*/ 0 w 125"/>
              <a:gd name="T11" fmla="*/ 0 h 88"/>
              <a:gd name="T12" fmla="*/ 2147483647 w 125"/>
              <a:gd name="T13" fmla="*/ 0 h 88"/>
              <a:gd name="T14" fmla="*/ 2147483647 w 125"/>
              <a:gd name="T15" fmla="*/ 2147483647 h 88"/>
              <a:gd name="T16" fmla="*/ 0 w 125"/>
              <a:gd name="T17" fmla="*/ 2147483647 h 88"/>
              <a:gd name="T18" fmla="*/ 0 w 125"/>
              <a:gd name="T19" fmla="*/ 0 h 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5"/>
              <a:gd name="T31" fmla="*/ 0 h 88"/>
              <a:gd name="T32" fmla="*/ 125 w 125"/>
              <a:gd name="T33" fmla="*/ 88 h 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5" h="88">
                <a:moveTo>
                  <a:pt x="0" y="0"/>
                </a:moveTo>
                <a:lnTo>
                  <a:pt x="125" y="0"/>
                </a:lnTo>
                <a:lnTo>
                  <a:pt x="125" y="88"/>
                </a:lnTo>
                <a:lnTo>
                  <a:pt x="0" y="88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17" y="0"/>
                </a:lnTo>
                <a:lnTo>
                  <a:pt x="117" y="84"/>
                </a:lnTo>
                <a:lnTo>
                  <a:pt x="0" y="84"/>
                </a:lnTo>
                <a:lnTo>
                  <a:pt x="0" y="0"/>
                </a:lnTo>
                <a:close/>
              </a:path>
            </a:pathLst>
          </a:custGeom>
          <a:solidFill>
            <a:srgbClr val="0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97" name="Freeform 831"/>
          <p:cNvSpPr>
            <a:spLocks noEditPoints="1"/>
          </p:cNvSpPr>
          <p:nvPr/>
        </p:nvSpPr>
        <p:spPr bwMode="auto">
          <a:xfrm>
            <a:off x="2303463" y="4462463"/>
            <a:ext cx="185737" cy="133350"/>
          </a:xfrm>
          <a:custGeom>
            <a:avLst/>
            <a:gdLst>
              <a:gd name="T0" fmla="*/ 0 w 117"/>
              <a:gd name="T1" fmla="*/ 0 h 84"/>
              <a:gd name="T2" fmla="*/ 2147483647 w 117"/>
              <a:gd name="T3" fmla="*/ 0 h 84"/>
              <a:gd name="T4" fmla="*/ 2147483647 w 117"/>
              <a:gd name="T5" fmla="*/ 2147483647 h 84"/>
              <a:gd name="T6" fmla="*/ 0 w 117"/>
              <a:gd name="T7" fmla="*/ 2147483647 h 84"/>
              <a:gd name="T8" fmla="*/ 0 w 117"/>
              <a:gd name="T9" fmla="*/ 0 h 84"/>
              <a:gd name="T10" fmla="*/ 0 w 117"/>
              <a:gd name="T11" fmla="*/ 0 h 84"/>
              <a:gd name="T12" fmla="*/ 2147483647 w 117"/>
              <a:gd name="T13" fmla="*/ 0 h 84"/>
              <a:gd name="T14" fmla="*/ 2147483647 w 117"/>
              <a:gd name="T15" fmla="*/ 2147483647 h 84"/>
              <a:gd name="T16" fmla="*/ 0 w 117"/>
              <a:gd name="T17" fmla="*/ 2147483647 h 84"/>
              <a:gd name="T18" fmla="*/ 0 w 117"/>
              <a:gd name="T19" fmla="*/ 0 h 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7"/>
              <a:gd name="T31" fmla="*/ 0 h 84"/>
              <a:gd name="T32" fmla="*/ 117 w 117"/>
              <a:gd name="T33" fmla="*/ 84 h 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7" h="84">
                <a:moveTo>
                  <a:pt x="0" y="0"/>
                </a:moveTo>
                <a:lnTo>
                  <a:pt x="117" y="0"/>
                </a:lnTo>
                <a:lnTo>
                  <a:pt x="117" y="84"/>
                </a:lnTo>
                <a:lnTo>
                  <a:pt x="0" y="84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09" y="0"/>
                </a:lnTo>
                <a:lnTo>
                  <a:pt x="109" y="75"/>
                </a:lnTo>
                <a:lnTo>
                  <a:pt x="0" y="75"/>
                </a:lnTo>
                <a:lnTo>
                  <a:pt x="0" y="0"/>
                </a:lnTo>
                <a:close/>
              </a:path>
            </a:pathLst>
          </a:custGeom>
          <a:solidFill>
            <a:srgbClr val="1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98" name="Freeform 832"/>
          <p:cNvSpPr>
            <a:spLocks noEditPoints="1"/>
          </p:cNvSpPr>
          <p:nvPr/>
        </p:nvSpPr>
        <p:spPr bwMode="auto">
          <a:xfrm>
            <a:off x="2303463" y="4462463"/>
            <a:ext cx="173037" cy="119062"/>
          </a:xfrm>
          <a:custGeom>
            <a:avLst/>
            <a:gdLst>
              <a:gd name="T0" fmla="*/ 0 w 109"/>
              <a:gd name="T1" fmla="*/ 0 h 75"/>
              <a:gd name="T2" fmla="*/ 2147483647 w 109"/>
              <a:gd name="T3" fmla="*/ 0 h 75"/>
              <a:gd name="T4" fmla="*/ 2147483647 w 109"/>
              <a:gd name="T5" fmla="*/ 2147483647 h 75"/>
              <a:gd name="T6" fmla="*/ 0 w 109"/>
              <a:gd name="T7" fmla="*/ 2147483647 h 75"/>
              <a:gd name="T8" fmla="*/ 0 w 109"/>
              <a:gd name="T9" fmla="*/ 0 h 75"/>
              <a:gd name="T10" fmla="*/ 0 w 109"/>
              <a:gd name="T11" fmla="*/ 0 h 75"/>
              <a:gd name="T12" fmla="*/ 2147483647 w 109"/>
              <a:gd name="T13" fmla="*/ 0 h 75"/>
              <a:gd name="T14" fmla="*/ 2147483647 w 109"/>
              <a:gd name="T15" fmla="*/ 2147483647 h 75"/>
              <a:gd name="T16" fmla="*/ 0 w 109"/>
              <a:gd name="T17" fmla="*/ 2147483647 h 75"/>
              <a:gd name="T18" fmla="*/ 0 w 109"/>
              <a:gd name="T19" fmla="*/ 0 h 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9"/>
              <a:gd name="T31" fmla="*/ 0 h 75"/>
              <a:gd name="T32" fmla="*/ 109 w 109"/>
              <a:gd name="T33" fmla="*/ 75 h 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9" h="75">
                <a:moveTo>
                  <a:pt x="0" y="0"/>
                </a:moveTo>
                <a:lnTo>
                  <a:pt x="109" y="0"/>
                </a:lnTo>
                <a:lnTo>
                  <a:pt x="109" y="75"/>
                </a:lnTo>
                <a:lnTo>
                  <a:pt x="0" y="75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00" y="0"/>
                </a:lnTo>
                <a:lnTo>
                  <a:pt x="100" y="71"/>
                </a:lnTo>
                <a:lnTo>
                  <a:pt x="0" y="71"/>
                </a:lnTo>
                <a:lnTo>
                  <a:pt x="0" y="0"/>
                </a:lnTo>
                <a:close/>
              </a:path>
            </a:pathLst>
          </a:custGeom>
          <a:solidFill>
            <a:srgbClr val="23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99" name="Freeform 833"/>
          <p:cNvSpPr>
            <a:spLocks noEditPoints="1"/>
          </p:cNvSpPr>
          <p:nvPr/>
        </p:nvSpPr>
        <p:spPr bwMode="auto">
          <a:xfrm>
            <a:off x="2303463" y="4462463"/>
            <a:ext cx="158750" cy="112712"/>
          </a:xfrm>
          <a:custGeom>
            <a:avLst/>
            <a:gdLst>
              <a:gd name="T0" fmla="*/ 0 w 100"/>
              <a:gd name="T1" fmla="*/ 0 h 71"/>
              <a:gd name="T2" fmla="*/ 2147483647 w 100"/>
              <a:gd name="T3" fmla="*/ 0 h 71"/>
              <a:gd name="T4" fmla="*/ 2147483647 w 100"/>
              <a:gd name="T5" fmla="*/ 2147483647 h 71"/>
              <a:gd name="T6" fmla="*/ 0 w 100"/>
              <a:gd name="T7" fmla="*/ 2147483647 h 71"/>
              <a:gd name="T8" fmla="*/ 0 w 100"/>
              <a:gd name="T9" fmla="*/ 0 h 71"/>
              <a:gd name="T10" fmla="*/ 0 w 100"/>
              <a:gd name="T11" fmla="*/ 0 h 71"/>
              <a:gd name="T12" fmla="*/ 2147483647 w 100"/>
              <a:gd name="T13" fmla="*/ 0 h 71"/>
              <a:gd name="T14" fmla="*/ 2147483647 w 100"/>
              <a:gd name="T15" fmla="*/ 2147483647 h 71"/>
              <a:gd name="T16" fmla="*/ 0 w 100"/>
              <a:gd name="T17" fmla="*/ 2147483647 h 71"/>
              <a:gd name="T18" fmla="*/ 0 w 100"/>
              <a:gd name="T19" fmla="*/ 0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0"/>
              <a:gd name="T31" fmla="*/ 0 h 71"/>
              <a:gd name="T32" fmla="*/ 100 w 100"/>
              <a:gd name="T33" fmla="*/ 71 h 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0" h="71">
                <a:moveTo>
                  <a:pt x="0" y="0"/>
                </a:moveTo>
                <a:lnTo>
                  <a:pt x="100" y="0"/>
                </a:lnTo>
                <a:lnTo>
                  <a:pt x="100" y="71"/>
                </a:lnTo>
                <a:lnTo>
                  <a:pt x="0" y="71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92" y="0"/>
                </a:lnTo>
                <a:lnTo>
                  <a:pt x="92" y="63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36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00" name="Freeform 834"/>
          <p:cNvSpPr>
            <a:spLocks noEditPoints="1"/>
          </p:cNvSpPr>
          <p:nvPr/>
        </p:nvSpPr>
        <p:spPr bwMode="auto">
          <a:xfrm>
            <a:off x="2303463" y="4462463"/>
            <a:ext cx="146050" cy="100012"/>
          </a:xfrm>
          <a:custGeom>
            <a:avLst/>
            <a:gdLst>
              <a:gd name="T0" fmla="*/ 0 w 92"/>
              <a:gd name="T1" fmla="*/ 0 h 63"/>
              <a:gd name="T2" fmla="*/ 2147483647 w 92"/>
              <a:gd name="T3" fmla="*/ 0 h 63"/>
              <a:gd name="T4" fmla="*/ 2147483647 w 92"/>
              <a:gd name="T5" fmla="*/ 2147483647 h 63"/>
              <a:gd name="T6" fmla="*/ 0 w 92"/>
              <a:gd name="T7" fmla="*/ 2147483647 h 63"/>
              <a:gd name="T8" fmla="*/ 0 w 92"/>
              <a:gd name="T9" fmla="*/ 0 h 63"/>
              <a:gd name="T10" fmla="*/ 0 w 92"/>
              <a:gd name="T11" fmla="*/ 0 h 63"/>
              <a:gd name="T12" fmla="*/ 2147483647 w 92"/>
              <a:gd name="T13" fmla="*/ 0 h 63"/>
              <a:gd name="T14" fmla="*/ 2147483647 w 92"/>
              <a:gd name="T15" fmla="*/ 2147483647 h 63"/>
              <a:gd name="T16" fmla="*/ 0 w 92"/>
              <a:gd name="T17" fmla="*/ 2147483647 h 63"/>
              <a:gd name="T18" fmla="*/ 0 w 92"/>
              <a:gd name="T19" fmla="*/ 0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2"/>
              <a:gd name="T31" fmla="*/ 0 h 63"/>
              <a:gd name="T32" fmla="*/ 92 w 92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2" h="63">
                <a:moveTo>
                  <a:pt x="0" y="0"/>
                </a:moveTo>
                <a:lnTo>
                  <a:pt x="92" y="0"/>
                </a:lnTo>
                <a:lnTo>
                  <a:pt x="92" y="63"/>
                </a:lnTo>
                <a:lnTo>
                  <a:pt x="0" y="63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84" y="0"/>
                </a:lnTo>
                <a:lnTo>
                  <a:pt x="84" y="59"/>
                </a:lnTo>
                <a:lnTo>
                  <a:pt x="0" y="59"/>
                </a:lnTo>
                <a:lnTo>
                  <a:pt x="0" y="0"/>
                </a:lnTo>
                <a:close/>
              </a:path>
            </a:pathLst>
          </a:custGeom>
          <a:solidFill>
            <a:srgbClr val="4C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01" name="Freeform 835"/>
          <p:cNvSpPr>
            <a:spLocks noEditPoints="1"/>
          </p:cNvSpPr>
          <p:nvPr/>
        </p:nvSpPr>
        <p:spPr bwMode="auto">
          <a:xfrm>
            <a:off x="2303463" y="4462463"/>
            <a:ext cx="133350" cy="93662"/>
          </a:xfrm>
          <a:custGeom>
            <a:avLst/>
            <a:gdLst>
              <a:gd name="T0" fmla="*/ 0 w 84"/>
              <a:gd name="T1" fmla="*/ 0 h 59"/>
              <a:gd name="T2" fmla="*/ 2147483647 w 84"/>
              <a:gd name="T3" fmla="*/ 0 h 59"/>
              <a:gd name="T4" fmla="*/ 2147483647 w 84"/>
              <a:gd name="T5" fmla="*/ 2147483647 h 59"/>
              <a:gd name="T6" fmla="*/ 0 w 84"/>
              <a:gd name="T7" fmla="*/ 2147483647 h 59"/>
              <a:gd name="T8" fmla="*/ 0 w 84"/>
              <a:gd name="T9" fmla="*/ 0 h 59"/>
              <a:gd name="T10" fmla="*/ 0 w 84"/>
              <a:gd name="T11" fmla="*/ 0 h 59"/>
              <a:gd name="T12" fmla="*/ 2147483647 w 84"/>
              <a:gd name="T13" fmla="*/ 0 h 59"/>
              <a:gd name="T14" fmla="*/ 2147483647 w 84"/>
              <a:gd name="T15" fmla="*/ 2147483647 h 59"/>
              <a:gd name="T16" fmla="*/ 0 w 84"/>
              <a:gd name="T17" fmla="*/ 2147483647 h 59"/>
              <a:gd name="T18" fmla="*/ 0 w 84"/>
              <a:gd name="T19" fmla="*/ 0 h 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"/>
              <a:gd name="T31" fmla="*/ 0 h 59"/>
              <a:gd name="T32" fmla="*/ 84 w 84"/>
              <a:gd name="T33" fmla="*/ 59 h 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" h="59">
                <a:moveTo>
                  <a:pt x="0" y="0"/>
                </a:moveTo>
                <a:lnTo>
                  <a:pt x="84" y="0"/>
                </a:lnTo>
                <a:lnTo>
                  <a:pt x="84" y="59"/>
                </a:lnTo>
                <a:lnTo>
                  <a:pt x="0" y="59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75" y="0"/>
                </a:lnTo>
                <a:lnTo>
                  <a:pt x="75" y="55"/>
                </a:lnTo>
                <a:lnTo>
                  <a:pt x="0" y="55"/>
                </a:lnTo>
                <a:lnTo>
                  <a:pt x="0" y="0"/>
                </a:lnTo>
                <a:close/>
              </a:path>
            </a:pathLst>
          </a:custGeom>
          <a:solidFill>
            <a:srgbClr val="64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02" name="Freeform 836"/>
          <p:cNvSpPr>
            <a:spLocks noEditPoints="1"/>
          </p:cNvSpPr>
          <p:nvPr/>
        </p:nvSpPr>
        <p:spPr bwMode="auto">
          <a:xfrm>
            <a:off x="2303463" y="4462463"/>
            <a:ext cx="119062" cy="87312"/>
          </a:xfrm>
          <a:custGeom>
            <a:avLst/>
            <a:gdLst>
              <a:gd name="T0" fmla="*/ 0 w 75"/>
              <a:gd name="T1" fmla="*/ 0 h 55"/>
              <a:gd name="T2" fmla="*/ 2147483647 w 75"/>
              <a:gd name="T3" fmla="*/ 0 h 55"/>
              <a:gd name="T4" fmla="*/ 2147483647 w 75"/>
              <a:gd name="T5" fmla="*/ 2147483647 h 55"/>
              <a:gd name="T6" fmla="*/ 0 w 75"/>
              <a:gd name="T7" fmla="*/ 2147483647 h 55"/>
              <a:gd name="T8" fmla="*/ 0 w 75"/>
              <a:gd name="T9" fmla="*/ 0 h 55"/>
              <a:gd name="T10" fmla="*/ 0 w 75"/>
              <a:gd name="T11" fmla="*/ 0 h 55"/>
              <a:gd name="T12" fmla="*/ 2147483647 w 75"/>
              <a:gd name="T13" fmla="*/ 0 h 55"/>
              <a:gd name="T14" fmla="*/ 2147483647 w 75"/>
              <a:gd name="T15" fmla="*/ 2147483647 h 55"/>
              <a:gd name="T16" fmla="*/ 0 w 75"/>
              <a:gd name="T17" fmla="*/ 2147483647 h 55"/>
              <a:gd name="T18" fmla="*/ 0 w 75"/>
              <a:gd name="T19" fmla="*/ 0 h 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5"/>
              <a:gd name="T31" fmla="*/ 0 h 55"/>
              <a:gd name="T32" fmla="*/ 75 w 75"/>
              <a:gd name="T33" fmla="*/ 55 h 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5" h="55">
                <a:moveTo>
                  <a:pt x="0" y="0"/>
                </a:moveTo>
                <a:lnTo>
                  <a:pt x="75" y="0"/>
                </a:lnTo>
                <a:lnTo>
                  <a:pt x="75" y="55"/>
                </a:lnTo>
                <a:lnTo>
                  <a:pt x="0" y="55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67" y="0"/>
                </a:lnTo>
                <a:lnTo>
                  <a:pt x="67" y="46"/>
                </a:lnTo>
                <a:lnTo>
                  <a:pt x="0" y="46"/>
                </a:lnTo>
                <a:lnTo>
                  <a:pt x="0" y="0"/>
                </a:lnTo>
                <a:close/>
              </a:path>
            </a:pathLst>
          </a:custGeom>
          <a:solidFill>
            <a:srgbClr val="7E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03" name="Freeform 837"/>
          <p:cNvSpPr>
            <a:spLocks noEditPoints="1"/>
          </p:cNvSpPr>
          <p:nvPr/>
        </p:nvSpPr>
        <p:spPr bwMode="auto">
          <a:xfrm>
            <a:off x="2303463" y="4462463"/>
            <a:ext cx="106362" cy="73025"/>
          </a:xfrm>
          <a:custGeom>
            <a:avLst/>
            <a:gdLst>
              <a:gd name="T0" fmla="*/ 0 w 67"/>
              <a:gd name="T1" fmla="*/ 0 h 46"/>
              <a:gd name="T2" fmla="*/ 2147483647 w 67"/>
              <a:gd name="T3" fmla="*/ 0 h 46"/>
              <a:gd name="T4" fmla="*/ 2147483647 w 67"/>
              <a:gd name="T5" fmla="*/ 2147483647 h 46"/>
              <a:gd name="T6" fmla="*/ 0 w 67"/>
              <a:gd name="T7" fmla="*/ 2147483647 h 46"/>
              <a:gd name="T8" fmla="*/ 0 w 67"/>
              <a:gd name="T9" fmla="*/ 0 h 46"/>
              <a:gd name="T10" fmla="*/ 0 w 67"/>
              <a:gd name="T11" fmla="*/ 0 h 46"/>
              <a:gd name="T12" fmla="*/ 2147483647 w 67"/>
              <a:gd name="T13" fmla="*/ 0 h 46"/>
              <a:gd name="T14" fmla="*/ 2147483647 w 67"/>
              <a:gd name="T15" fmla="*/ 2147483647 h 46"/>
              <a:gd name="T16" fmla="*/ 0 w 67"/>
              <a:gd name="T17" fmla="*/ 2147483647 h 46"/>
              <a:gd name="T18" fmla="*/ 0 w 67"/>
              <a:gd name="T19" fmla="*/ 0 h 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"/>
              <a:gd name="T31" fmla="*/ 0 h 46"/>
              <a:gd name="T32" fmla="*/ 67 w 67"/>
              <a:gd name="T33" fmla="*/ 46 h 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" h="46">
                <a:moveTo>
                  <a:pt x="0" y="0"/>
                </a:moveTo>
                <a:lnTo>
                  <a:pt x="67" y="0"/>
                </a:lnTo>
                <a:lnTo>
                  <a:pt x="67" y="46"/>
                </a:lnTo>
                <a:lnTo>
                  <a:pt x="0" y="46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59" y="0"/>
                </a:lnTo>
                <a:lnTo>
                  <a:pt x="59" y="42"/>
                </a:lnTo>
                <a:lnTo>
                  <a:pt x="0" y="42"/>
                </a:lnTo>
                <a:lnTo>
                  <a:pt x="0" y="0"/>
                </a:lnTo>
                <a:close/>
              </a:path>
            </a:pathLst>
          </a:custGeom>
          <a:solidFill>
            <a:srgbClr val="9B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04" name="Freeform 838"/>
          <p:cNvSpPr>
            <a:spLocks noEditPoints="1"/>
          </p:cNvSpPr>
          <p:nvPr/>
        </p:nvSpPr>
        <p:spPr bwMode="auto">
          <a:xfrm>
            <a:off x="2303463" y="4462463"/>
            <a:ext cx="93662" cy="66675"/>
          </a:xfrm>
          <a:custGeom>
            <a:avLst/>
            <a:gdLst>
              <a:gd name="T0" fmla="*/ 0 w 59"/>
              <a:gd name="T1" fmla="*/ 0 h 42"/>
              <a:gd name="T2" fmla="*/ 2147483647 w 59"/>
              <a:gd name="T3" fmla="*/ 0 h 42"/>
              <a:gd name="T4" fmla="*/ 2147483647 w 59"/>
              <a:gd name="T5" fmla="*/ 2147483647 h 42"/>
              <a:gd name="T6" fmla="*/ 0 w 59"/>
              <a:gd name="T7" fmla="*/ 2147483647 h 42"/>
              <a:gd name="T8" fmla="*/ 0 w 59"/>
              <a:gd name="T9" fmla="*/ 0 h 42"/>
              <a:gd name="T10" fmla="*/ 0 w 59"/>
              <a:gd name="T11" fmla="*/ 0 h 42"/>
              <a:gd name="T12" fmla="*/ 2147483647 w 59"/>
              <a:gd name="T13" fmla="*/ 0 h 42"/>
              <a:gd name="T14" fmla="*/ 2147483647 w 59"/>
              <a:gd name="T15" fmla="*/ 2147483647 h 42"/>
              <a:gd name="T16" fmla="*/ 0 w 59"/>
              <a:gd name="T17" fmla="*/ 2147483647 h 42"/>
              <a:gd name="T18" fmla="*/ 0 w 59"/>
              <a:gd name="T19" fmla="*/ 0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"/>
              <a:gd name="T31" fmla="*/ 0 h 42"/>
              <a:gd name="T32" fmla="*/ 59 w 59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" h="42">
                <a:moveTo>
                  <a:pt x="0" y="0"/>
                </a:moveTo>
                <a:lnTo>
                  <a:pt x="59" y="0"/>
                </a:lnTo>
                <a:lnTo>
                  <a:pt x="59" y="42"/>
                </a:lnTo>
                <a:lnTo>
                  <a:pt x="0" y="42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50" y="0"/>
                </a:lnTo>
                <a:lnTo>
                  <a:pt x="50" y="34"/>
                </a:lnTo>
                <a:lnTo>
                  <a:pt x="0" y="34"/>
                </a:lnTo>
                <a:lnTo>
                  <a:pt x="0" y="0"/>
                </a:lnTo>
                <a:close/>
              </a:path>
            </a:pathLst>
          </a:custGeom>
          <a:solidFill>
            <a:srgbClr val="B4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05" name="Freeform 839"/>
          <p:cNvSpPr>
            <a:spLocks noEditPoints="1"/>
          </p:cNvSpPr>
          <p:nvPr/>
        </p:nvSpPr>
        <p:spPr bwMode="auto">
          <a:xfrm>
            <a:off x="2303463" y="4462463"/>
            <a:ext cx="79375" cy="53975"/>
          </a:xfrm>
          <a:custGeom>
            <a:avLst/>
            <a:gdLst>
              <a:gd name="T0" fmla="*/ 0 w 50"/>
              <a:gd name="T1" fmla="*/ 0 h 34"/>
              <a:gd name="T2" fmla="*/ 2147483647 w 50"/>
              <a:gd name="T3" fmla="*/ 0 h 34"/>
              <a:gd name="T4" fmla="*/ 2147483647 w 50"/>
              <a:gd name="T5" fmla="*/ 2147483647 h 34"/>
              <a:gd name="T6" fmla="*/ 0 w 50"/>
              <a:gd name="T7" fmla="*/ 2147483647 h 34"/>
              <a:gd name="T8" fmla="*/ 0 w 50"/>
              <a:gd name="T9" fmla="*/ 0 h 34"/>
              <a:gd name="T10" fmla="*/ 0 w 50"/>
              <a:gd name="T11" fmla="*/ 0 h 34"/>
              <a:gd name="T12" fmla="*/ 2147483647 w 50"/>
              <a:gd name="T13" fmla="*/ 0 h 34"/>
              <a:gd name="T14" fmla="*/ 2147483647 w 50"/>
              <a:gd name="T15" fmla="*/ 2147483647 h 34"/>
              <a:gd name="T16" fmla="*/ 0 w 50"/>
              <a:gd name="T17" fmla="*/ 2147483647 h 34"/>
              <a:gd name="T18" fmla="*/ 0 w 50"/>
              <a:gd name="T19" fmla="*/ 0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"/>
              <a:gd name="T31" fmla="*/ 0 h 34"/>
              <a:gd name="T32" fmla="*/ 50 w 50"/>
              <a:gd name="T33" fmla="*/ 34 h 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" h="34">
                <a:moveTo>
                  <a:pt x="0" y="0"/>
                </a:moveTo>
                <a:lnTo>
                  <a:pt x="50" y="0"/>
                </a:lnTo>
                <a:lnTo>
                  <a:pt x="50" y="34"/>
                </a:lnTo>
                <a:lnTo>
                  <a:pt x="0" y="34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42" y="0"/>
                </a:lnTo>
                <a:lnTo>
                  <a:pt x="42" y="30"/>
                </a:lnTo>
                <a:lnTo>
                  <a:pt x="0" y="30"/>
                </a:lnTo>
                <a:lnTo>
                  <a:pt x="0" y="0"/>
                </a:lnTo>
                <a:close/>
              </a:path>
            </a:pathLst>
          </a:custGeom>
          <a:solidFill>
            <a:srgbClr val="C8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06" name="Freeform 840"/>
          <p:cNvSpPr>
            <a:spLocks noEditPoints="1"/>
          </p:cNvSpPr>
          <p:nvPr/>
        </p:nvSpPr>
        <p:spPr bwMode="auto">
          <a:xfrm>
            <a:off x="2303463" y="4462463"/>
            <a:ext cx="66675" cy="47625"/>
          </a:xfrm>
          <a:custGeom>
            <a:avLst/>
            <a:gdLst>
              <a:gd name="T0" fmla="*/ 0 w 42"/>
              <a:gd name="T1" fmla="*/ 0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0 h 30"/>
              <a:gd name="T10" fmla="*/ 0 w 42"/>
              <a:gd name="T11" fmla="*/ 0 h 30"/>
              <a:gd name="T12" fmla="*/ 2147483647 w 42"/>
              <a:gd name="T13" fmla="*/ 0 h 30"/>
              <a:gd name="T14" fmla="*/ 2147483647 w 42"/>
              <a:gd name="T15" fmla="*/ 2147483647 h 30"/>
              <a:gd name="T16" fmla="*/ 0 w 42"/>
              <a:gd name="T17" fmla="*/ 2147483647 h 30"/>
              <a:gd name="T18" fmla="*/ 0 w 42"/>
              <a:gd name="T19" fmla="*/ 0 h 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"/>
              <a:gd name="T31" fmla="*/ 0 h 30"/>
              <a:gd name="T32" fmla="*/ 42 w 42"/>
              <a:gd name="T33" fmla="*/ 30 h 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" h="30">
                <a:moveTo>
                  <a:pt x="0" y="0"/>
                </a:moveTo>
                <a:lnTo>
                  <a:pt x="42" y="0"/>
                </a:lnTo>
                <a:lnTo>
                  <a:pt x="42" y="30"/>
                </a:lnTo>
                <a:lnTo>
                  <a:pt x="0" y="3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33" y="0"/>
                </a:lnTo>
                <a:lnTo>
                  <a:pt x="33" y="21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D8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07" name="Freeform 841"/>
          <p:cNvSpPr>
            <a:spLocks noEditPoints="1"/>
          </p:cNvSpPr>
          <p:nvPr/>
        </p:nvSpPr>
        <p:spPr bwMode="auto">
          <a:xfrm>
            <a:off x="2303463" y="4462463"/>
            <a:ext cx="52387" cy="33337"/>
          </a:xfrm>
          <a:custGeom>
            <a:avLst/>
            <a:gdLst>
              <a:gd name="T0" fmla="*/ 0 w 33"/>
              <a:gd name="T1" fmla="*/ 0 h 21"/>
              <a:gd name="T2" fmla="*/ 2147483647 w 33"/>
              <a:gd name="T3" fmla="*/ 0 h 21"/>
              <a:gd name="T4" fmla="*/ 2147483647 w 33"/>
              <a:gd name="T5" fmla="*/ 2147483647 h 21"/>
              <a:gd name="T6" fmla="*/ 0 w 33"/>
              <a:gd name="T7" fmla="*/ 2147483647 h 21"/>
              <a:gd name="T8" fmla="*/ 0 w 33"/>
              <a:gd name="T9" fmla="*/ 0 h 21"/>
              <a:gd name="T10" fmla="*/ 0 w 33"/>
              <a:gd name="T11" fmla="*/ 0 h 21"/>
              <a:gd name="T12" fmla="*/ 2147483647 w 33"/>
              <a:gd name="T13" fmla="*/ 0 h 21"/>
              <a:gd name="T14" fmla="*/ 2147483647 w 33"/>
              <a:gd name="T15" fmla="*/ 2147483647 h 21"/>
              <a:gd name="T16" fmla="*/ 0 w 33"/>
              <a:gd name="T17" fmla="*/ 2147483647 h 21"/>
              <a:gd name="T18" fmla="*/ 0 w 33"/>
              <a:gd name="T19" fmla="*/ 0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"/>
              <a:gd name="T31" fmla="*/ 0 h 21"/>
              <a:gd name="T32" fmla="*/ 33 w 33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" h="21">
                <a:moveTo>
                  <a:pt x="0" y="0"/>
                </a:moveTo>
                <a:lnTo>
                  <a:pt x="33" y="0"/>
                </a:lnTo>
                <a:lnTo>
                  <a:pt x="33" y="21"/>
                </a:lnTo>
                <a:lnTo>
                  <a:pt x="0" y="21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25" y="0"/>
                </a:lnTo>
                <a:lnTo>
                  <a:pt x="25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E5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08" name="Freeform 842"/>
          <p:cNvSpPr>
            <a:spLocks noEditPoints="1"/>
          </p:cNvSpPr>
          <p:nvPr/>
        </p:nvSpPr>
        <p:spPr bwMode="auto">
          <a:xfrm>
            <a:off x="2303463" y="4462463"/>
            <a:ext cx="39687" cy="26987"/>
          </a:xfrm>
          <a:custGeom>
            <a:avLst/>
            <a:gdLst>
              <a:gd name="T0" fmla="*/ 0 w 25"/>
              <a:gd name="T1" fmla="*/ 0 h 17"/>
              <a:gd name="T2" fmla="*/ 2147483647 w 25"/>
              <a:gd name="T3" fmla="*/ 0 h 17"/>
              <a:gd name="T4" fmla="*/ 2147483647 w 25"/>
              <a:gd name="T5" fmla="*/ 2147483647 h 17"/>
              <a:gd name="T6" fmla="*/ 0 w 25"/>
              <a:gd name="T7" fmla="*/ 2147483647 h 17"/>
              <a:gd name="T8" fmla="*/ 0 w 25"/>
              <a:gd name="T9" fmla="*/ 0 h 17"/>
              <a:gd name="T10" fmla="*/ 0 w 25"/>
              <a:gd name="T11" fmla="*/ 0 h 17"/>
              <a:gd name="T12" fmla="*/ 2147483647 w 25"/>
              <a:gd name="T13" fmla="*/ 0 h 17"/>
              <a:gd name="T14" fmla="*/ 2147483647 w 25"/>
              <a:gd name="T15" fmla="*/ 2147483647 h 17"/>
              <a:gd name="T16" fmla="*/ 0 w 25"/>
              <a:gd name="T17" fmla="*/ 2147483647 h 17"/>
              <a:gd name="T18" fmla="*/ 0 w 25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"/>
              <a:gd name="T31" fmla="*/ 0 h 17"/>
              <a:gd name="T32" fmla="*/ 25 w 25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" h="17">
                <a:moveTo>
                  <a:pt x="0" y="0"/>
                </a:moveTo>
                <a:lnTo>
                  <a:pt x="25" y="0"/>
                </a:lnTo>
                <a:lnTo>
                  <a:pt x="25" y="17"/>
                </a:lnTo>
                <a:lnTo>
                  <a:pt x="0" y="17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7" y="0"/>
                </a:lnTo>
                <a:lnTo>
                  <a:pt x="17" y="13"/>
                </a:lnTo>
                <a:lnTo>
                  <a:pt x="0" y="13"/>
                </a:lnTo>
                <a:lnTo>
                  <a:pt x="0" y="0"/>
                </a:lnTo>
                <a:close/>
              </a:path>
            </a:pathLst>
          </a:custGeom>
          <a:solidFill>
            <a:srgbClr val="F0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09" name="Freeform 843"/>
          <p:cNvSpPr>
            <a:spLocks noEditPoints="1"/>
          </p:cNvSpPr>
          <p:nvPr/>
        </p:nvSpPr>
        <p:spPr bwMode="auto">
          <a:xfrm>
            <a:off x="2303463" y="4462463"/>
            <a:ext cx="26987" cy="20637"/>
          </a:xfrm>
          <a:custGeom>
            <a:avLst/>
            <a:gdLst>
              <a:gd name="T0" fmla="*/ 0 w 17"/>
              <a:gd name="T1" fmla="*/ 0 h 13"/>
              <a:gd name="T2" fmla="*/ 2147483647 w 17"/>
              <a:gd name="T3" fmla="*/ 0 h 13"/>
              <a:gd name="T4" fmla="*/ 2147483647 w 17"/>
              <a:gd name="T5" fmla="*/ 2147483647 h 13"/>
              <a:gd name="T6" fmla="*/ 0 w 17"/>
              <a:gd name="T7" fmla="*/ 2147483647 h 13"/>
              <a:gd name="T8" fmla="*/ 0 w 17"/>
              <a:gd name="T9" fmla="*/ 0 h 13"/>
              <a:gd name="T10" fmla="*/ 0 w 17"/>
              <a:gd name="T11" fmla="*/ 0 h 13"/>
              <a:gd name="T12" fmla="*/ 2147483647 w 17"/>
              <a:gd name="T13" fmla="*/ 0 h 13"/>
              <a:gd name="T14" fmla="*/ 2147483647 w 17"/>
              <a:gd name="T15" fmla="*/ 2147483647 h 13"/>
              <a:gd name="T16" fmla="*/ 0 w 17"/>
              <a:gd name="T17" fmla="*/ 2147483647 h 13"/>
              <a:gd name="T18" fmla="*/ 0 w 17"/>
              <a:gd name="T19" fmla="*/ 0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3"/>
              <a:gd name="T32" fmla="*/ 17 w 17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3">
                <a:moveTo>
                  <a:pt x="0" y="0"/>
                </a:moveTo>
                <a:lnTo>
                  <a:pt x="17" y="0"/>
                </a:lnTo>
                <a:lnTo>
                  <a:pt x="17" y="13"/>
                </a:lnTo>
                <a:lnTo>
                  <a:pt x="0" y="13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8" y="0"/>
                </a:lnTo>
                <a:lnTo>
                  <a:pt x="8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F9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0" name="Freeform 844"/>
          <p:cNvSpPr>
            <a:spLocks noEditPoints="1"/>
          </p:cNvSpPr>
          <p:nvPr/>
        </p:nvSpPr>
        <p:spPr bwMode="auto">
          <a:xfrm>
            <a:off x="2303463" y="4462463"/>
            <a:ext cx="12700" cy="6350"/>
          </a:xfrm>
          <a:custGeom>
            <a:avLst/>
            <a:gdLst>
              <a:gd name="T0" fmla="*/ 0 w 8"/>
              <a:gd name="T1" fmla="*/ 0 h 4"/>
              <a:gd name="T2" fmla="*/ 2147483647 w 8"/>
              <a:gd name="T3" fmla="*/ 0 h 4"/>
              <a:gd name="T4" fmla="*/ 2147483647 w 8"/>
              <a:gd name="T5" fmla="*/ 2147483647 h 4"/>
              <a:gd name="T6" fmla="*/ 0 w 8"/>
              <a:gd name="T7" fmla="*/ 2147483647 h 4"/>
              <a:gd name="T8" fmla="*/ 0 w 8"/>
              <a:gd name="T9" fmla="*/ 0 h 4"/>
              <a:gd name="T10" fmla="*/ 0 w 8"/>
              <a:gd name="T11" fmla="*/ 0 h 4"/>
              <a:gd name="T12" fmla="*/ 0 w 8"/>
              <a:gd name="T13" fmla="*/ 0 h 4"/>
              <a:gd name="T14" fmla="*/ 0 w 8"/>
              <a:gd name="T15" fmla="*/ 0 h 4"/>
              <a:gd name="T16" fmla="*/ 0 w 8"/>
              <a:gd name="T17" fmla="*/ 0 h 4"/>
              <a:gd name="T18" fmla="*/ 0 w 8"/>
              <a:gd name="T19" fmla="*/ 0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4"/>
              <a:gd name="T32" fmla="*/ 8 w 8"/>
              <a:gd name="T33" fmla="*/ 4 h 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4">
                <a:moveTo>
                  <a:pt x="0" y="0"/>
                </a:moveTo>
                <a:lnTo>
                  <a:pt x="8" y="0"/>
                </a:lnTo>
                <a:lnTo>
                  <a:pt x="8" y="4"/>
                </a:lnTo>
                <a:lnTo>
                  <a:pt x="0" y="4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1" name="Freeform 845"/>
          <p:cNvSpPr>
            <a:spLocks noEditPoints="1"/>
          </p:cNvSpPr>
          <p:nvPr/>
        </p:nvSpPr>
        <p:spPr bwMode="auto">
          <a:xfrm>
            <a:off x="2303463" y="44624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87"/>
              <a:gd name="T31" fmla="*/ 0 h 1587"/>
              <a:gd name="T32" fmla="*/ 1587 w 1587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2" name="Rectangle 846"/>
          <p:cNvSpPr>
            <a:spLocks noChangeArrowheads="1"/>
          </p:cNvSpPr>
          <p:nvPr/>
        </p:nvSpPr>
        <p:spPr bwMode="auto">
          <a:xfrm>
            <a:off x="2303463" y="4462463"/>
            <a:ext cx="198437" cy="139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9013" name="Freeform 847"/>
          <p:cNvSpPr>
            <a:spLocks noEditPoints="1"/>
          </p:cNvSpPr>
          <p:nvPr/>
        </p:nvSpPr>
        <p:spPr bwMode="auto">
          <a:xfrm>
            <a:off x="2303463" y="4462463"/>
            <a:ext cx="198437" cy="139700"/>
          </a:xfrm>
          <a:custGeom>
            <a:avLst/>
            <a:gdLst>
              <a:gd name="T0" fmla="*/ 0 w 125"/>
              <a:gd name="T1" fmla="*/ 0 h 88"/>
              <a:gd name="T2" fmla="*/ 2147483647 w 125"/>
              <a:gd name="T3" fmla="*/ 0 h 88"/>
              <a:gd name="T4" fmla="*/ 2147483647 w 125"/>
              <a:gd name="T5" fmla="*/ 2147483647 h 88"/>
              <a:gd name="T6" fmla="*/ 0 w 125"/>
              <a:gd name="T7" fmla="*/ 2147483647 h 88"/>
              <a:gd name="T8" fmla="*/ 0 w 125"/>
              <a:gd name="T9" fmla="*/ 0 h 88"/>
              <a:gd name="T10" fmla="*/ 0 w 125"/>
              <a:gd name="T11" fmla="*/ 0 h 88"/>
              <a:gd name="T12" fmla="*/ 2147483647 w 125"/>
              <a:gd name="T13" fmla="*/ 0 h 88"/>
              <a:gd name="T14" fmla="*/ 2147483647 w 125"/>
              <a:gd name="T15" fmla="*/ 2147483647 h 88"/>
              <a:gd name="T16" fmla="*/ 0 w 125"/>
              <a:gd name="T17" fmla="*/ 2147483647 h 88"/>
              <a:gd name="T18" fmla="*/ 0 w 125"/>
              <a:gd name="T19" fmla="*/ 0 h 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5"/>
              <a:gd name="T31" fmla="*/ 0 h 88"/>
              <a:gd name="T32" fmla="*/ 125 w 125"/>
              <a:gd name="T33" fmla="*/ 88 h 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5" h="88">
                <a:moveTo>
                  <a:pt x="0" y="0"/>
                </a:moveTo>
                <a:lnTo>
                  <a:pt x="125" y="0"/>
                </a:lnTo>
                <a:lnTo>
                  <a:pt x="125" y="88"/>
                </a:lnTo>
                <a:lnTo>
                  <a:pt x="0" y="88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17" y="0"/>
                </a:lnTo>
                <a:lnTo>
                  <a:pt x="117" y="84"/>
                </a:lnTo>
                <a:lnTo>
                  <a:pt x="0" y="84"/>
                </a:lnTo>
                <a:lnTo>
                  <a:pt x="0" y="0"/>
                </a:lnTo>
                <a:close/>
              </a:path>
            </a:pathLst>
          </a:custGeom>
          <a:solidFill>
            <a:srgbClr val="00D0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4" name="Freeform 848"/>
          <p:cNvSpPr>
            <a:spLocks noEditPoints="1"/>
          </p:cNvSpPr>
          <p:nvPr/>
        </p:nvSpPr>
        <p:spPr bwMode="auto">
          <a:xfrm>
            <a:off x="2303463" y="4462463"/>
            <a:ext cx="185737" cy="133350"/>
          </a:xfrm>
          <a:custGeom>
            <a:avLst/>
            <a:gdLst>
              <a:gd name="T0" fmla="*/ 0 w 117"/>
              <a:gd name="T1" fmla="*/ 0 h 84"/>
              <a:gd name="T2" fmla="*/ 2147483647 w 117"/>
              <a:gd name="T3" fmla="*/ 0 h 84"/>
              <a:gd name="T4" fmla="*/ 2147483647 w 117"/>
              <a:gd name="T5" fmla="*/ 2147483647 h 84"/>
              <a:gd name="T6" fmla="*/ 0 w 117"/>
              <a:gd name="T7" fmla="*/ 2147483647 h 84"/>
              <a:gd name="T8" fmla="*/ 0 w 117"/>
              <a:gd name="T9" fmla="*/ 0 h 84"/>
              <a:gd name="T10" fmla="*/ 0 w 117"/>
              <a:gd name="T11" fmla="*/ 0 h 84"/>
              <a:gd name="T12" fmla="*/ 2147483647 w 117"/>
              <a:gd name="T13" fmla="*/ 0 h 84"/>
              <a:gd name="T14" fmla="*/ 2147483647 w 117"/>
              <a:gd name="T15" fmla="*/ 2147483647 h 84"/>
              <a:gd name="T16" fmla="*/ 0 w 117"/>
              <a:gd name="T17" fmla="*/ 2147483647 h 84"/>
              <a:gd name="T18" fmla="*/ 0 w 117"/>
              <a:gd name="T19" fmla="*/ 0 h 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7"/>
              <a:gd name="T31" fmla="*/ 0 h 84"/>
              <a:gd name="T32" fmla="*/ 117 w 117"/>
              <a:gd name="T33" fmla="*/ 84 h 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7" h="84">
                <a:moveTo>
                  <a:pt x="0" y="0"/>
                </a:moveTo>
                <a:lnTo>
                  <a:pt x="117" y="0"/>
                </a:lnTo>
                <a:lnTo>
                  <a:pt x="117" y="84"/>
                </a:lnTo>
                <a:lnTo>
                  <a:pt x="0" y="84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09" y="0"/>
                </a:lnTo>
                <a:lnTo>
                  <a:pt x="109" y="75"/>
                </a:lnTo>
                <a:lnTo>
                  <a:pt x="0" y="75"/>
                </a:lnTo>
                <a:lnTo>
                  <a:pt x="0" y="0"/>
                </a:lnTo>
                <a:close/>
              </a:path>
            </a:pathLst>
          </a:custGeom>
          <a:solidFill>
            <a:srgbClr val="11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5" name="Freeform 849"/>
          <p:cNvSpPr>
            <a:spLocks noEditPoints="1"/>
          </p:cNvSpPr>
          <p:nvPr/>
        </p:nvSpPr>
        <p:spPr bwMode="auto">
          <a:xfrm>
            <a:off x="2303463" y="4462463"/>
            <a:ext cx="173037" cy="119062"/>
          </a:xfrm>
          <a:custGeom>
            <a:avLst/>
            <a:gdLst>
              <a:gd name="T0" fmla="*/ 0 w 109"/>
              <a:gd name="T1" fmla="*/ 0 h 75"/>
              <a:gd name="T2" fmla="*/ 2147483647 w 109"/>
              <a:gd name="T3" fmla="*/ 0 h 75"/>
              <a:gd name="T4" fmla="*/ 2147483647 w 109"/>
              <a:gd name="T5" fmla="*/ 2147483647 h 75"/>
              <a:gd name="T6" fmla="*/ 0 w 109"/>
              <a:gd name="T7" fmla="*/ 2147483647 h 75"/>
              <a:gd name="T8" fmla="*/ 0 w 109"/>
              <a:gd name="T9" fmla="*/ 0 h 75"/>
              <a:gd name="T10" fmla="*/ 0 w 109"/>
              <a:gd name="T11" fmla="*/ 0 h 75"/>
              <a:gd name="T12" fmla="*/ 2147483647 w 109"/>
              <a:gd name="T13" fmla="*/ 0 h 75"/>
              <a:gd name="T14" fmla="*/ 2147483647 w 109"/>
              <a:gd name="T15" fmla="*/ 2147483647 h 75"/>
              <a:gd name="T16" fmla="*/ 0 w 109"/>
              <a:gd name="T17" fmla="*/ 2147483647 h 75"/>
              <a:gd name="T18" fmla="*/ 0 w 109"/>
              <a:gd name="T19" fmla="*/ 0 h 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9"/>
              <a:gd name="T31" fmla="*/ 0 h 75"/>
              <a:gd name="T32" fmla="*/ 109 w 109"/>
              <a:gd name="T33" fmla="*/ 75 h 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9" h="75">
                <a:moveTo>
                  <a:pt x="0" y="0"/>
                </a:moveTo>
                <a:lnTo>
                  <a:pt x="109" y="0"/>
                </a:lnTo>
                <a:lnTo>
                  <a:pt x="109" y="75"/>
                </a:lnTo>
                <a:lnTo>
                  <a:pt x="0" y="75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00" y="0"/>
                </a:lnTo>
                <a:lnTo>
                  <a:pt x="100" y="71"/>
                </a:lnTo>
                <a:lnTo>
                  <a:pt x="0" y="71"/>
                </a:lnTo>
                <a:lnTo>
                  <a:pt x="0" y="0"/>
                </a:lnTo>
                <a:close/>
              </a:path>
            </a:pathLst>
          </a:custGeom>
          <a:solidFill>
            <a:srgbClr val="23D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6" name="Freeform 850"/>
          <p:cNvSpPr>
            <a:spLocks noEditPoints="1"/>
          </p:cNvSpPr>
          <p:nvPr/>
        </p:nvSpPr>
        <p:spPr bwMode="auto">
          <a:xfrm>
            <a:off x="2303463" y="4462463"/>
            <a:ext cx="158750" cy="112712"/>
          </a:xfrm>
          <a:custGeom>
            <a:avLst/>
            <a:gdLst>
              <a:gd name="T0" fmla="*/ 0 w 100"/>
              <a:gd name="T1" fmla="*/ 0 h 71"/>
              <a:gd name="T2" fmla="*/ 2147483647 w 100"/>
              <a:gd name="T3" fmla="*/ 0 h 71"/>
              <a:gd name="T4" fmla="*/ 2147483647 w 100"/>
              <a:gd name="T5" fmla="*/ 2147483647 h 71"/>
              <a:gd name="T6" fmla="*/ 0 w 100"/>
              <a:gd name="T7" fmla="*/ 2147483647 h 71"/>
              <a:gd name="T8" fmla="*/ 0 w 100"/>
              <a:gd name="T9" fmla="*/ 0 h 71"/>
              <a:gd name="T10" fmla="*/ 0 w 100"/>
              <a:gd name="T11" fmla="*/ 0 h 71"/>
              <a:gd name="T12" fmla="*/ 2147483647 w 100"/>
              <a:gd name="T13" fmla="*/ 0 h 71"/>
              <a:gd name="T14" fmla="*/ 2147483647 w 100"/>
              <a:gd name="T15" fmla="*/ 2147483647 h 71"/>
              <a:gd name="T16" fmla="*/ 0 w 100"/>
              <a:gd name="T17" fmla="*/ 2147483647 h 71"/>
              <a:gd name="T18" fmla="*/ 0 w 100"/>
              <a:gd name="T19" fmla="*/ 0 h 7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0"/>
              <a:gd name="T31" fmla="*/ 0 h 71"/>
              <a:gd name="T32" fmla="*/ 100 w 100"/>
              <a:gd name="T33" fmla="*/ 71 h 7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0" h="71">
                <a:moveTo>
                  <a:pt x="0" y="0"/>
                </a:moveTo>
                <a:lnTo>
                  <a:pt x="100" y="0"/>
                </a:lnTo>
                <a:lnTo>
                  <a:pt x="100" y="71"/>
                </a:lnTo>
                <a:lnTo>
                  <a:pt x="0" y="71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92" y="0"/>
                </a:lnTo>
                <a:lnTo>
                  <a:pt x="92" y="63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36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7" name="Freeform 851"/>
          <p:cNvSpPr>
            <a:spLocks noEditPoints="1"/>
          </p:cNvSpPr>
          <p:nvPr/>
        </p:nvSpPr>
        <p:spPr bwMode="auto">
          <a:xfrm>
            <a:off x="2303463" y="4462463"/>
            <a:ext cx="146050" cy="100012"/>
          </a:xfrm>
          <a:custGeom>
            <a:avLst/>
            <a:gdLst>
              <a:gd name="T0" fmla="*/ 0 w 92"/>
              <a:gd name="T1" fmla="*/ 0 h 63"/>
              <a:gd name="T2" fmla="*/ 2147483647 w 92"/>
              <a:gd name="T3" fmla="*/ 0 h 63"/>
              <a:gd name="T4" fmla="*/ 2147483647 w 92"/>
              <a:gd name="T5" fmla="*/ 2147483647 h 63"/>
              <a:gd name="T6" fmla="*/ 0 w 92"/>
              <a:gd name="T7" fmla="*/ 2147483647 h 63"/>
              <a:gd name="T8" fmla="*/ 0 w 92"/>
              <a:gd name="T9" fmla="*/ 0 h 63"/>
              <a:gd name="T10" fmla="*/ 0 w 92"/>
              <a:gd name="T11" fmla="*/ 0 h 63"/>
              <a:gd name="T12" fmla="*/ 2147483647 w 92"/>
              <a:gd name="T13" fmla="*/ 0 h 63"/>
              <a:gd name="T14" fmla="*/ 2147483647 w 92"/>
              <a:gd name="T15" fmla="*/ 2147483647 h 63"/>
              <a:gd name="T16" fmla="*/ 0 w 92"/>
              <a:gd name="T17" fmla="*/ 2147483647 h 63"/>
              <a:gd name="T18" fmla="*/ 0 w 92"/>
              <a:gd name="T19" fmla="*/ 0 h 6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2"/>
              <a:gd name="T31" fmla="*/ 0 h 63"/>
              <a:gd name="T32" fmla="*/ 92 w 92"/>
              <a:gd name="T33" fmla="*/ 63 h 6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2" h="63">
                <a:moveTo>
                  <a:pt x="0" y="0"/>
                </a:moveTo>
                <a:lnTo>
                  <a:pt x="92" y="0"/>
                </a:lnTo>
                <a:lnTo>
                  <a:pt x="92" y="63"/>
                </a:lnTo>
                <a:lnTo>
                  <a:pt x="0" y="63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84" y="0"/>
                </a:lnTo>
                <a:lnTo>
                  <a:pt x="84" y="59"/>
                </a:lnTo>
                <a:lnTo>
                  <a:pt x="0" y="59"/>
                </a:lnTo>
                <a:lnTo>
                  <a:pt x="0" y="0"/>
                </a:lnTo>
                <a:close/>
              </a:path>
            </a:pathLst>
          </a:custGeom>
          <a:solidFill>
            <a:srgbClr val="4C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8" name="Freeform 852"/>
          <p:cNvSpPr>
            <a:spLocks noEditPoints="1"/>
          </p:cNvSpPr>
          <p:nvPr/>
        </p:nvSpPr>
        <p:spPr bwMode="auto">
          <a:xfrm>
            <a:off x="2303463" y="4462463"/>
            <a:ext cx="133350" cy="93662"/>
          </a:xfrm>
          <a:custGeom>
            <a:avLst/>
            <a:gdLst>
              <a:gd name="T0" fmla="*/ 0 w 84"/>
              <a:gd name="T1" fmla="*/ 0 h 59"/>
              <a:gd name="T2" fmla="*/ 2147483647 w 84"/>
              <a:gd name="T3" fmla="*/ 0 h 59"/>
              <a:gd name="T4" fmla="*/ 2147483647 w 84"/>
              <a:gd name="T5" fmla="*/ 2147483647 h 59"/>
              <a:gd name="T6" fmla="*/ 0 w 84"/>
              <a:gd name="T7" fmla="*/ 2147483647 h 59"/>
              <a:gd name="T8" fmla="*/ 0 w 84"/>
              <a:gd name="T9" fmla="*/ 0 h 59"/>
              <a:gd name="T10" fmla="*/ 0 w 84"/>
              <a:gd name="T11" fmla="*/ 0 h 59"/>
              <a:gd name="T12" fmla="*/ 2147483647 w 84"/>
              <a:gd name="T13" fmla="*/ 0 h 59"/>
              <a:gd name="T14" fmla="*/ 2147483647 w 84"/>
              <a:gd name="T15" fmla="*/ 2147483647 h 59"/>
              <a:gd name="T16" fmla="*/ 0 w 84"/>
              <a:gd name="T17" fmla="*/ 2147483647 h 59"/>
              <a:gd name="T18" fmla="*/ 0 w 84"/>
              <a:gd name="T19" fmla="*/ 0 h 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"/>
              <a:gd name="T31" fmla="*/ 0 h 59"/>
              <a:gd name="T32" fmla="*/ 84 w 84"/>
              <a:gd name="T33" fmla="*/ 59 h 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" h="59">
                <a:moveTo>
                  <a:pt x="0" y="0"/>
                </a:moveTo>
                <a:lnTo>
                  <a:pt x="84" y="0"/>
                </a:lnTo>
                <a:lnTo>
                  <a:pt x="84" y="59"/>
                </a:lnTo>
                <a:lnTo>
                  <a:pt x="0" y="59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75" y="0"/>
                </a:lnTo>
                <a:lnTo>
                  <a:pt x="75" y="55"/>
                </a:lnTo>
                <a:lnTo>
                  <a:pt x="0" y="55"/>
                </a:lnTo>
                <a:lnTo>
                  <a:pt x="0" y="0"/>
                </a:lnTo>
                <a:close/>
              </a:path>
            </a:pathLst>
          </a:custGeom>
          <a:solidFill>
            <a:srgbClr val="64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19" name="Freeform 853"/>
          <p:cNvSpPr>
            <a:spLocks noEditPoints="1"/>
          </p:cNvSpPr>
          <p:nvPr/>
        </p:nvSpPr>
        <p:spPr bwMode="auto">
          <a:xfrm>
            <a:off x="2303463" y="4462463"/>
            <a:ext cx="119062" cy="87312"/>
          </a:xfrm>
          <a:custGeom>
            <a:avLst/>
            <a:gdLst>
              <a:gd name="T0" fmla="*/ 0 w 75"/>
              <a:gd name="T1" fmla="*/ 0 h 55"/>
              <a:gd name="T2" fmla="*/ 2147483647 w 75"/>
              <a:gd name="T3" fmla="*/ 0 h 55"/>
              <a:gd name="T4" fmla="*/ 2147483647 w 75"/>
              <a:gd name="T5" fmla="*/ 2147483647 h 55"/>
              <a:gd name="T6" fmla="*/ 0 w 75"/>
              <a:gd name="T7" fmla="*/ 2147483647 h 55"/>
              <a:gd name="T8" fmla="*/ 0 w 75"/>
              <a:gd name="T9" fmla="*/ 0 h 55"/>
              <a:gd name="T10" fmla="*/ 0 w 75"/>
              <a:gd name="T11" fmla="*/ 0 h 55"/>
              <a:gd name="T12" fmla="*/ 2147483647 w 75"/>
              <a:gd name="T13" fmla="*/ 0 h 55"/>
              <a:gd name="T14" fmla="*/ 2147483647 w 75"/>
              <a:gd name="T15" fmla="*/ 2147483647 h 55"/>
              <a:gd name="T16" fmla="*/ 0 w 75"/>
              <a:gd name="T17" fmla="*/ 2147483647 h 55"/>
              <a:gd name="T18" fmla="*/ 0 w 75"/>
              <a:gd name="T19" fmla="*/ 0 h 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5"/>
              <a:gd name="T31" fmla="*/ 0 h 55"/>
              <a:gd name="T32" fmla="*/ 75 w 75"/>
              <a:gd name="T33" fmla="*/ 55 h 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5" h="55">
                <a:moveTo>
                  <a:pt x="0" y="0"/>
                </a:moveTo>
                <a:lnTo>
                  <a:pt x="75" y="0"/>
                </a:lnTo>
                <a:lnTo>
                  <a:pt x="75" y="55"/>
                </a:lnTo>
                <a:lnTo>
                  <a:pt x="0" y="55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67" y="0"/>
                </a:lnTo>
                <a:lnTo>
                  <a:pt x="67" y="46"/>
                </a:lnTo>
                <a:lnTo>
                  <a:pt x="0" y="46"/>
                </a:lnTo>
                <a:lnTo>
                  <a:pt x="0" y="0"/>
                </a:lnTo>
                <a:close/>
              </a:path>
            </a:pathLst>
          </a:custGeom>
          <a:solidFill>
            <a:srgbClr val="7E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20" name="Freeform 854"/>
          <p:cNvSpPr>
            <a:spLocks noEditPoints="1"/>
          </p:cNvSpPr>
          <p:nvPr/>
        </p:nvSpPr>
        <p:spPr bwMode="auto">
          <a:xfrm>
            <a:off x="2303463" y="4462463"/>
            <a:ext cx="106362" cy="73025"/>
          </a:xfrm>
          <a:custGeom>
            <a:avLst/>
            <a:gdLst>
              <a:gd name="T0" fmla="*/ 0 w 67"/>
              <a:gd name="T1" fmla="*/ 0 h 46"/>
              <a:gd name="T2" fmla="*/ 2147483647 w 67"/>
              <a:gd name="T3" fmla="*/ 0 h 46"/>
              <a:gd name="T4" fmla="*/ 2147483647 w 67"/>
              <a:gd name="T5" fmla="*/ 2147483647 h 46"/>
              <a:gd name="T6" fmla="*/ 0 w 67"/>
              <a:gd name="T7" fmla="*/ 2147483647 h 46"/>
              <a:gd name="T8" fmla="*/ 0 w 67"/>
              <a:gd name="T9" fmla="*/ 0 h 46"/>
              <a:gd name="T10" fmla="*/ 0 w 67"/>
              <a:gd name="T11" fmla="*/ 0 h 46"/>
              <a:gd name="T12" fmla="*/ 2147483647 w 67"/>
              <a:gd name="T13" fmla="*/ 0 h 46"/>
              <a:gd name="T14" fmla="*/ 2147483647 w 67"/>
              <a:gd name="T15" fmla="*/ 2147483647 h 46"/>
              <a:gd name="T16" fmla="*/ 0 w 67"/>
              <a:gd name="T17" fmla="*/ 2147483647 h 46"/>
              <a:gd name="T18" fmla="*/ 0 w 67"/>
              <a:gd name="T19" fmla="*/ 0 h 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"/>
              <a:gd name="T31" fmla="*/ 0 h 46"/>
              <a:gd name="T32" fmla="*/ 67 w 67"/>
              <a:gd name="T33" fmla="*/ 46 h 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" h="46">
                <a:moveTo>
                  <a:pt x="0" y="0"/>
                </a:moveTo>
                <a:lnTo>
                  <a:pt x="67" y="0"/>
                </a:lnTo>
                <a:lnTo>
                  <a:pt x="67" y="46"/>
                </a:lnTo>
                <a:lnTo>
                  <a:pt x="0" y="46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59" y="0"/>
                </a:lnTo>
                <a:lnTo>
                  <a:pt x="59" y="42"/>
                </a:lnTo>
                <a:lnTo>
                  <a:pt x="0" y="42"/>
                </a:lnTo>
                <a:lnTo>
                  <a:pt x="0" y="0"/>
                </a:lnTo>
                <a:close/>
              </a:path>
            </a:pathLst>
          </a:custGeom>
          <a:solidFill>
            <a:srgbClr val="9B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21" name="Freeform 855"/>
          <p:cNvSpPr>
            <a:spLocks noEditPoints="1"/>
          </p:cNvSpPr>
          <p:nvPr/>
        </p:nvSpPr>
        <p:spPr bwMode="auto">
          <a:xfrm>
            <a:off x="2303463" y="4462463"/>
            <a:ext cx="93662" cy="66675"/>
          </a:xfrm>
          <a:custGeom>
            <a:avLst/>
            <a:gdLst>
              <a:gd name="T0" fmla="*/ 0 w 59"/>
              <a:gd name="T1" fmla="*/ 0 h 42"/>
              <a:gd name="T2" fmla="*/ 2147483647 w 59"/>
              <a:gd name="T3" fmla="*/ 0 h 42"/>
              <a:gd name="T4" fmla="*/ 2147483647 w 59"/>
              <a:gd name="T5" fmla="*/ 2147483647 h 42"/>
              <a:gd name="T6" fmla="*/ 0 w 59"/>
              <a:gd name="T7" fmla="*/ 2147483647 h 42"/>
              <a:gd name="T8" fmla="*/ 0 w 59"/>
              <a:gd name="T9" fmla="*/ 0 h 42"/>
              <a:gd name="T10" fmla="*/ 0 w 59"/>
              <a:gd name="T11" fmla="*/ 0 h 42"/>
              <a:gd name="T12" fmla="*/ 2147483647 w 59"/>
              <a:gd name="T13" fmla="*/ 0 h 42"/>
              <a:gd name="T14" fmla="*/ 2147483647 w 59"/>
              <a:gd name="T15" fmla="*/ 2147483647 h 42"/>
              <a:gd name="T16" fmla="*/ 0 w 59"/>
              <a:gd name="T17" fmla="*/ 2147483647 h 42"/>
              <a:gd name="T18" fmla="*/ 0 w 59"/>
              <a:gd name="T19" fmla="*/ 0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"/>
              <a:gd name="T31" fmla="*/ 0 h 42"/>
              <a:gd name="T32" fmla="*/ 59 w 59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" h="42">
                <a:moveTo>
                  <a:pt x="0" y="0"/>
                </a:moveTo>
                <a:lnTo>
                  <a:pt x="59" y="0"/>
                </a:lnTo>
                <a:lnTo>
                  <a:pt x="59" y="42"/>
                </a:lnTo>
                <a:lnTo>
                  <a:pt x="0" y="42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50" y="0"/>
                </a:lnTo>
                <a:lnTo>
                  <a:pt x="50" y="34"/>
                </a:lnTo>
                <a:lnTo>
                  <a:pt x="0" y="34"/>
                </a:lnTo>
                <a:lnTo>
                  <a:pt x="0" y="0"/>
                </a:lnTo>
                <a:close/>
              </a:path>
            </a:pathLst>
          </a:custGeom>
          <a:solidFill>
            <a:srgbClr val="B4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22" name="Freeform 856"/>
          <p:cNvSpPr>
            <a:spLocks noEditPoints="1"/>
          </p:cNvSpPr>
          <p:nvPr/>
        </p:nvSpPr>
        <p:spPr bwMode="auto">
          <a:xfrm>
            <a:off x="2303463" y="4462463"/>
            <a:ext cx="79375" cy="53975"/>
          </a:xfrm>
          <a:custGeom>
            <a:avLst/>
            <a:gdLst>
              <a:gd name="T0" fmla="*/ 0 w 50"/>
              <a:gd name="T1" fmla="*/ 0 h 34"/>
              <a:gd name="T2" fmla="*/ 2147483647 w 50"/>
              <a:gd name="T3" fmla="*/ 0 h 34"/>
              <a:gd name="T4" fmla="*/ 2147483647 w 50"/>
              <a:gd name="T5" fmla="*/ 2147483647 h 34"/>
              <a:gd name="T6" fmla="*/ 0 w 50"/>
              <a:gd name="T7" fmla="*/ 2147483647 h 34"/>
              <a:gd name="T8" fmla="*/ 0 w 50"/>
              <a:gd name="T9" fmla="*/ 0 h 34"/>
              <a:gd name="T10" fmla="*/ 0 w 50"/>
              <a:gd name="T11" fmla="*/ 0 h 34"/>
              <a:gd name="T12" fmla="*/ 2147483647 w 50"/>
              <a:gd name="T13" fmla="*/ 0 h 34"/>
              <a:gd name="T14" fmla="*/ 2147483647 w 50"/>
              <a:gd name="T15" fmla="*/ 2147483647 h 34"/>
              <a:gd name="T16" fmla="*/ 0 w 50"/>
              <a:gd name="T17" fmla="*/ 2147483647 h 34"/>
              <a:gd name="T18" fmla="*/ 0 w 50"/>
              <a:gd name="T19" fmla="*/ 0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"/>
              <a:gd name="T31" fmla="*/ 0 h 34"/>
              <a:gd name="T32" fmla="*/ 50 w 50"/>
              <a:gd name="T33" fmla="*/ 34 h 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" h="34">
                <a:moveTo>
                  <a:pt x="0" y="0"/>
                </a:moveTo>
                <a:lnTo>
                  <a:pt x="50" y="0"/>
                </a:lnTo>
                <a:lnTo>
                  <a:pt x="50" y="34"/>
                </a:lnTo>
                <a:lnTo>
                  <a:pt x="0" y="34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42" y="0"/>
                </a:lnTo>
                <a:lnTo>
                  <a:pt x="42" y="30"/>
                </a:lnTo>
                <a:lnTo>
                  <a:pt x="0" y="30"/>
                </a:lnTo>
                <a:lnTo>
                  <a:pt x="0" y="0"/>
                </a:lnTo>
                <a:close/>
              </a:path>
            </a:pathLst>
          </a:custGeom>
          <a:solidFill>
            <a:srgbClr val="C8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23" name="Freeform 857"/>
          <p:cNvSpPr>
            <a:spLocks noEditPoints="1"/>
          </p:cNvSpPr>
          <p:nvPr/>
        </p:nvSpPr>
        <p:spPr bwMode="auto">
          <a:xfrm>
            <a:off x="2303463" y="4462463"/>
            <a:ext cx="66675" cy="47625"/>
          </a:xfrm>
          <a:custGeom>
            <a:avLst/>
            <a:gdLst>
              <a:gd name="T0" fmla="*/ 0 w 42"/>
              <a:gd name="T1" fmla="*/ 0 h 30"/>
              <a:gd name="T2" fmla="*/ 2147483647 w 42"/>
              <a:gd name="T3" fmla="*/ 0 h 30"/>
              <a:gd name="T4" fmla="*/ 2147483647 w 42"/>
              <a:gd name="T5" fmla="*/ 2147483647 h 30"/>
              <a:gd name="T6" fmla="*/ 0 w 42"/>
              <a:gd name="T7" fmla="*/ 2147483647 h 30"/>
              <a:gd name="T8" fmla="*/ 0 w 42"/>
              <a:gd name="T9" fmla="*/ 0 h 30"/>
              <a:gd name="T10" fmla="*/ 0 w 42"/>
              <a:gd name="T11" fmla="*/ 0 h 30"/>
              <a:gd name="T12" fmla="*/ 2147483647 w 42"/>
              <a:gd name="T13" fmla="*/ 0 h 30"/>
              <a:gd name="T14" fmla="*/ 2147483647 w 42"/>
              <a:gd name="T15" fmla="*/ 2147483647 h 30"/>
              <a:gd name="T16" fmla="*/ 0 w 42"/>
              <a:gd name="T17" fmla="*/ 2147483647 h 30"/>
              <a:gd name="T18" fmla="*/ 0 w 42"/>
              <a:gd name="T19" fmla="*/ 0 h 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"/>
              <a:gd name="T31" fmla="*/ 0 h 30"/>
              <a:gd name="T32" fmla="*/ 42 w 42"/>
              <a:gd name="T33" fmla="*/ 30 h 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" h="30">
                <a:moveTo>
                  <a:pt x="0" y="0"/>
                </a:moveTo>
                <a:lnTo>
                  <a:pt x="42" y="0"/>
                </a:lnTo>
                <a:lnTo>
                  <a:pt x="42" y="30"/>
                </a:lnTo>
                <a:lnTo>
                  <a:pt x="0" y="3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33" y="0"/>
                </a:lnTo>
                <a:lnTo>
                  <a:pt x="33" y="21"/>
                </a:lnTo>
                <a:lnTo>
                  <a:pt x="0" y="21"/>
                </a:lnTo>
                <a:lnTo>
                  <a:pt x="0" y="0"/>
                </a:lnTo>
                <a:close/>
              </a:path>
            </a:pathLst>
          </a:custGeom>
          <a:solidFill>
            <a:srgbClr val="D8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24" name="Freeform 858"/>
          <p:cNvSpPr>
            <a:spLocks noEditPoints="1"/>
          </p:cNvSpPr>
          <p:nvPr/>
        </p:nvSpPr>
        <p:spPr bwMode="auto">
          <a:xfrm>
            <a:off x="2303463" y="4462463"/>
            <a:ext cx="52387" cy="33337"/>
          </a:xfrm>
          <a:custGeom>
            <a:avLst/>
            <a:gdLst>
              <a:gd name="T0" fmla="*/ 0 w 33"/>
              <a:gd name="T1" fmla="*/ 0 h 21"/>
              <a:gd name="T2" fmla="*/ 2147483647 w 33"/>
              <a:gd name="T3" fmla="*/ 0 h 21"/>
              <a:gd name="T4" fmla="*/ 2147483647 w 33"/>
              <a:gd name="T5" fmla="*/ 2147483647 h 21"/>
              <a:gd name="T6" fmla="*/ 0 w 33"/>
              <a:gd name="T7" fmla="*/ 2147483647 h 21"/>
              <a:gd name="T8" fmla="*/ 0 w 33"/>
              <a:gd name="T9" fmla="*/ 0 h 21"/>
              <a:gd name="T10" fmla="*/ 0 w 33"/>
              <a:gd name="T11" fmla="*/ 0 h 21"/>
              <a:gd name="T12" fmla="*/ 2147483647 w 33"/>
              <a:gd name="T13" fmla="*/ 0 h 21"/>
              <a:gd name="T14" fmla="*/ 2147483647 w 33"/>
              <a:gd name="T15" fmla="*/ 2147483647 h 21"/>
              <a:gd name="T16" fmla="*/ 0 w 33"/>
              <a:gd name="T17" fmla="*/ 2147483647 h 21"/>
              <a:gd name="T18" fmla="*/ 0 w 33"/>
              <a:gd name="T19" fmla="*/ 0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"/>
              <a:gd name="T31" fmla="*/ 0 h 21"/>
              <a:gd name="T32" fmla="*/ 33 w 33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" h="21">
                <a:moveTo>
                  <a:pt x="0" y="0"/>
                </a:moveTo>
                <a:lnTo>
                  <a:pt x="33" y="0"/>
                </a:lnTo>
                <a:lnTo>
                  <a:pt x="33" y="21"/>
                </a:lnTo>
                <a:lnTo>
                  <a:pt x="0" y="21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25" y="0"/>
                </a:lnTo>
                <a:lnTo>
                  <a:pt x="25" y="17"/>
                </a:lnTo>
                <a:lnTo>
                  <a:pt x="0" y="17"/>
                </a:lnTo>
                <a:lnTo>
                  <a:pt x="0" y="0"/>
                </a:lnTo>
                <a:close/>
              </a:path>
            </a:pathLst>
          </a:custGeom>
          <a:solidFill>
            <a:srgbClr val="E5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25" name="Freeform 859"/>
          <p:cNvSpPr>
            <a:spLocks noEditPoints="1"/>
          </p:cNvSpPr>
          <p:nvPr/>
        </p:nvSpPr>
        <p:spPr bwMode="auto">
          <a:xfrm>
            <a:off x="2303463" y="4462463"/>
            <a:ext cx="39687" cy="26987"/>
          </a:xfrm>
          <a:custGeom>
            <a:avLst/>
            <a:gdLst>
              <a:gd name="T0" fmla="*/ 0 w 25"/>
              <a:gd name="T1" fmla="*/ 0 h 17"/>
              <a:gd name="T2" fmla="*/ 2147483647 w 25"/>
              <a:gd name="T3" fmla="*/ 0 h 17"/>
              <a:gd name="T4" fmla="*/ 2147483647 w 25"/>
              <a:gd name="T5" fmla="*/ 2147483647 h 17"/>
              <a:gd name="T6" fmla="*/ 0 w 25"/>
              <a:gd name="T7" fmla="*/ 2147483647 h 17"/>
              <a:gd name="T8" fmla="*/ 0 w 25"/>
              <a:gd name="T9" fmla="*/ 0 h 17"/>
              <a:gd name="T10" fmla="*/ 0 w 25"/>
              <a:gd name="T11" fmla="*/ 0 h 17"/>
              <a:gd name="T12" fmla="*/ 2147483647 w 25"/>
              <a:gd name="T13" fmla="*/ 0 h 17"/>
              <a:gd name="T14" fmla="*/ 2147483647 w 25"/>
              <a:gd name="T15" fmla="*/ 2147483647 h 17"/>
              <a:gd name="T16" fmla="*/ 0 w 25"/>
              <a:gd name="T17" fmla="*/ 2147483647 h 17"/>
              <a:gd name="T18" fmla="*/ 0 w 25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"/>
              <a:gd name="T31" fmla="*/ 0 h 17"/>
              <a:gd name="T32" fmla="*/ 25 w 25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" h="17">
                <a:moveTo>
                  <a:pt x="0" y="0"/>
                </a:moveTo>
                <a:lnTo>
                  <a:pt x="25" y="0"/>
                </a:lnTo>
                <a:lnTo>
                  <a:pt x="25" y="17"/>
                </a:lnTo>
                <a:lnTo>
                  <a:pt x="0" y="17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7" y="0"/>
                </a:lnTo>
                <a:lnTo>
                  <a:pt x="17" y="13"/>
                </a:lnTo>
                <a:lnTo>
                  <a:pt x="0" y="13"/>
                </a:lnTo>
                <a:lnTo>
                  <a:pt x="0" y="0"/>
                </a:lnTo>
                <a:close/>
              </a:path>
            </a:pathLst>
          </a:custGeom>
          <a:solidFill>
            <a:srgbClr val="F0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26" name="Freeform 860"/>
          <p:cNvSpPr>
            <a:spLocks noEditPoints="1"/>
          </p:cNvSpPr>
          <p:nvPr/>
        </p:nvSpPr>
        <p:spPr bwMode="auto">
          <a:xfrm>
            <a:off x="2303463" y="4462463"/>
            <a:ext cx="26987" cy="20637"/>
          </a:xfrm>
          <a:custGeom>
            <a:avLst/>
            <a:gdLst>
              <a:gd name="T0" fmla="*/ 0 w 17"/>
              <a:gd name="T1" fmla="*/ 0 h 13"/>
              <a:gd name="T2" fmla="*/ 2147483647 w 17"/>
              <a:gd name="T3" fmla="*/ 0 h 13"/>
              <a:gd name="T4" fmla="*/ 2147483647 w 17"/>
              <a:gd name="T5" fmla="*/ 2147483647 h 13"/>
              <a:gd name="T6" fmla="*/ 0 w 17"/>
              <a:gd name="T7" fmla="*/ 2147483647 h 13"/>
              <a:gd name="T8" fmla="*/ 0 w 17"/>
              <a:gd name="T9" fmla="*/ 0 h 13"/>
              <a:gd name="T10" fmla="*/ 0 w 17"/>
              <a:gd name="T11" fmla="*/ 0 h 13"/>
              <a:gd name="T12" fmla="*/ 2147483647 w 17"/>
              <a:gd name="T13" fmla="*/ 0 h 13"/>
              <a:gd name="T14" fmla="*/ 2147483647 w 17"/>
              <a:gd name="T15" fmla="*/ 2147483647 h 13"/>
              <a:gd name="T16" fmla="*/ 0 w 17"/>
              <a:gd name="T17" fmla="*/ 2147483647 h 13"/>
              <a:gd name="T18" fmla="*/ 0 w 17"/>
              <a:gd name="T19" fmla="*/ 0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3"/>
              <a:gd name="T32" fmla="*/ 17 w 17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3">
                <a:moveTo>
                  <a:pt x="0" y="0"/>
                </a:moveTo>
                <a:lnTo>
                  <a:pt x="17" y="0"/>
                </a:lnTo>
                <a:lnTo>
                  <a:pt x="17" y="13"/>
                </a:lnTo>
                <a:lnTo>
                  <a:pt x="0" y="13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8" y="0"/>
                </a:lnTo>
                <a:lnTo>
                  <a:pt x="8" y="4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F9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27" name="Freeform 861"/>
          <p:cNvSpPr>
            <a:spLocks noEditPoints="1"/>
          </p:cNvSpPr>
          <p:nvPr/>
        </p:nvSpPr>
        <p:spPr bwMode="auto">
          <a:xfrm>
            <a:off x="2303463" y="4462463"/>
            <a:ext cx="12700" cy="6350"/>
          </a:xfrm>
          <a:custGeom>
            <a:avLst/>
            <a:gdLst>
              <a:gd name="T0" fmla="*/ 0 w 8"/>
              <a:gd name="T1" fmla="*/ 0 h 4"/>
              <a:gd name="T2" fmla="*/ 2147483647 w 8"/>
              <a:gd name="T3" fmla="*/ 0 h 4"/>
              <a:gd name="T4" fmla="*/ 2147483647 w 8"/>
              <a:gd name="T5" fmla="*/ 2147483647 h 4"/>
              <a:gd name="T6" fmla="*/ 0 w 8"/>
              <a:gd name="T7" fmla="*/ 2147483647 h 4"/>
              <a:gd name="T8" fmla="*/ 0 w 8"/>
              <a:gd name="T9" fmla="*/ 0 h 4"/>
              <a:gd name="T10" fmla="*/ 0 w 8"/>
              <a:gd name="T11" fmla="*/ 0 h 4"/>
              <a:gd name="T12" fmla="*/ 0 w 8"/>
              <a:gd name="T13" fmla="*/ 0 h 4"/>
              <a:gd name="T14" fmla="*/ 0 w 8"/>
              <a:gd name="T15" fmla="*/ 0 h 4"/>
              <a:gd name="T16" fmla="*/ 0 w 8"/>
              <a:gd name="T17" fmla="*/ 0 h 4"/>
              <a:gd name="T18" fmla="*/ 0 w 8"/>
              <a:gd name="T19" fmla="*/ 0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4"/>
              <a:gd name="T32" fmla="*/ 8 w 8"/>
              <a:gd name="T33" fmla="*/ 4 h 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4">
                <a:moveTo>
                  <a:pt x="0" y="0"/>
                </a:moveTo>
                <a:lnTo>
                  <a:pt x="8" y="0"/>
                </a:lnTo>
                <a:lnTo>
                  <a:pt x="8" y="4"/>
                </a:lnTo>
                <a:lnTo>
                  <a:pt x="0" y="4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28" name="Freeform 862"/>
          <p:cNvSpPr>
            <a:spLocks noEditPoints="1"/>
          </p:cNvSpPr>
          <p:nvPr/>
        </p:nvSpPr>
        <p:spPr bwMode="auto">
          <a:xfrm>
            <a:off x="2303463" y="44624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87"/>
              <a:gd name="T31" fmla="*/ 0 h 1587"/>
              <a:gd name="T32" fmla="*/ 1587 w 1587"/>
              <a:gd name="T33" fmla="*/ 1587 h 15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87" h="1587"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29" name="Freeform 863"/>
          <p:cNvSpPr>
            <a:spLocks noEditPoints="1"/>
          </p:cNvSpPr>
          <p:nvPr/>
        </p:nvSpPr>
        <p:spPr bwMode="auto">
          <a:xfrm>
            <a:off x="2290763" y="4449763"/>
            <a:ext cx="225425" cy="171450"/>
          </a:xfrm>
          <a:custGeom>
            <a:avLst/>
            <a:gdLst>
              <a:gd name="T0" fmla="*/ 0 w 142"/>
              <a:gd name="T1" fmla="*/ 0 h 108"/>
              <a:gd name="T2" fmla="*/ 2147483647 w 142"/>
              <a:gd name="T3" fmla="*/ 0 h 108"/>
              <a:gd name="T4" fmla="*/ 2147483647 w 142"/>
              <a:gd name="T5" fmla="*/ 2147483647 h 108"/>
              <a:gd name="T6" fmla="*/ 0 w 142"/>
              <a:gd name="T7" fmla="*/ 2147483647 h 108"/>
              <a:gd name="T8" fmla="*/ 0 w 142"/>
              <a:gd name="T9" fmla="*/ 0 h 108"/>
              <a:gd name="T10" fmla="*/ 2147483647 w 142"/>
              <a:gd name="T11" fmla="*/ 2147483647 h 108"/>
              <a:gd name="T12" fmla="*/ 2147483647 w 142"/>
              <a:gd name="T13" fmla="*/ 2147483647 h 108"/>
              <a:gd name="T14" fmla="*/ 2147483647 w 142"/>
              <a:gd name="T15" fmla="*/ 2147483647 h 108"/>
              <a:gd name="T16" fmla="*/ 2147483647 w 142"/>
              <a:gd name="T17" fmla="*/ 2147483647 h 108"/>
              <a:gd name="T18" fmla="*/ 2147483647 w 142"/>
              <a:gd name="T19" fmla="*/ 2147483647 h 1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2"/>
              <a:gd name="T31" fmla="*/ 0 h 108"/>
              <a:gd name="T32" fmla="*/ 142 w 142"/>
              <a:gd name="T33" fmla="*/ 108 h 1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2" h="108">
                <a:moveTo>
                  <a:pt x="0" y="0"/>
                </a:moveTo>
                <a:lnTo>
                  <a:pt x="142" y="0"/>
                </a:lnTo>
                <a:lnTo>
                  <a:pt x="142" y="108"/>
                </a:lnTo>
                <a:lnTo>
                  <a:pt x="0" y="108"/>
                </a:lnTo>
                <a:lnTo>
                  <a:pt x="0" y="0"/>
                </a:lnTo>
                <a:close/>
                <a:moveTo>
                  <a:pt x="8" y="4"/>
                </a:moveTo>
                <a:lnTo>
                  <a:pt x="142" y="4"/>
                </a:lnTo>
                <a:lnTo>
                  <a:pt x="142" y="108"/>
                </a:lnTo>
                <a:lnTo>
                  <a:pt x="8" y="108"/>
                </a:lnTo>
                <a:lnTo>
                  <a:pt x="8" y="4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0" name="Freeform 864"/>
          <p:cNvSpPr>
            <a:spLocks noEditPoints="1"/>
          </p:cNvSpPr>
          <p:nvPr/>
        </p:nvSpPr>
        <p:spPr bwMode="auto">
          <a:xfrm>
            <a:off x="2303463" y="4456113"/>
            <a:ext cx="212725" cy="165100"/>
          </a:xfrm>
          <a:custGeom>
            <a:avLst/>
            <a:gdLst>
              <a:gd name="T0" fmla="*/ 0 w 134"/>
              <a:gd name="T1" fmla="*/ 0 h 104"/>
              <a:gd name="T2" fmla="*/ 2147483647 w 134"/>
              <a:gd name="T3" fmla="*/ 0 h 104"/>
              <a:gd name="T4" fmla="*/ 2147483647 w 134"/>
              <a:gd name="T5" fmla="*/ 2147483647 h 104"/>
              <a:gd name="T6" fmla="*/ 0 w 134"/>
              <a:gd name="T7" fmla="*/ 2147483647 h 104"/>
              <a:gd name="T8" fmla="*/ 0 w 134"/>
              <a:gd name="T9" fmla="*/ 0 h 104"/>
              <a:gd name="T10" fmla="*/ 2147483647 w 134"/>
              <a:gd name="T11" fmla="*/ 2147483647 h 104"/>
              <a:gd name="T12" fmla="*/ 2147483647 w 134"/>
              <a:gd name="T13" fmla="*/ 2147483647 h 104"/>
              <a:gd name="T14" fmla="*/ 2147483647 w 134"/>
              <a:gd name="T15" fmla="*/ 2147483647 h 104"/>
              <a:gd name="T16" fmla="*/ 2147483647 w 134"/>
              <a:gd name="T17" fmla="*/ 2147483647 h 104"/>
              <a:gd name="T18" fmla="*/ 2147483647 w 134"/>
              <a:gd name="T19" fmla="*/ 2147483647 h 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4"/>
              <a:gd name="T31" fmla="*/ 0 h 104"/>
              <a:gd name="T32" fmla="*/ 134 w 134"/>
              <a:gd name="T33" fmla="*/ 104 h 1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4" h="104">
                <a:moveTo>
                  <a:pt x="0" y="0"/>
                </a:moveTo>
                <a:lnTo>
                  <a:pt x="134" y="0"/>
                </a:lnTo>
                <a:lnTo>
                  <a:pt x="134" y="104"/>
                </a:lnTo>
                <a:lnTo>
                  <a:pt x="0" y="104"/>
                </a:lnTo>
                <a:lnTo>
                  <a:pt x="0" y="0"/>
                </a:lnTo>
                <a:close/>
                <a:moveTo>
                  <a:pt x="8" y="8"/>
                </a:moveTo>
                <a:lnTo>
                  <a:pt x="134" y="8"/>
                </a:lnTo>
                <a:lnTo>
                  <a:pt x="134" y="104"/>
                </a:lnTo>
                <a:lnTo>
                  <a:pt x="8" y="104"/>
                </a:lnTo>
                <a:lnTo>
                  <a:pt x="8" y="8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1" name="Freeform 865"/>
          <p:cNvSpPr>
            <a:spLocks noEditPoints="1"/>
          </p:cNvSpPr>
          <p:nvPr/>
        </p:nvSpPr>
        <p:spPr bwMode="auto">
          <a:xfrm>
            <a:off x="2316163" y="4468813"/>
            <a:ext cx="200025" cy="152400"/>
          </a:xfrm>
          <a:custGeom>
            <a:avLst/>
            <a:gdLst>
              <a:gd name="T0" fmla="*/ 0 w 126"/>
              <a:gd name="T1" fmla="*/ 0 h 96"/>
              <a:gd name="T2" fmla="*/ 2147483647 w 126"/>
              <a:gd name="T3" fmla="*/ 0 h 96"/>
              <a:gd name="T4" fmla="*/ 2147483647 w 126"/>
              <a:gd name="T5" fmla="*/ 2147483647 h 96"/>
              <a:gd name="T6" fmla="*/ 0 w 126"/>
              <a:gd name="T7" fmla="*/ 2147483647 h 96"/>
              <a:gd name="T8" fmla="*/ 0 w 126"/>
              <a:gd name="T9" fmla="*/ 0 h 96"/>
              <a:gd name="T10" fmla="*/ 2147483647 w 126"/>
              <a:gd name="T11" fmla="*/ 2147483647 h 96"/>
              <a:gd name="T12" fmla="*/ 2147483647 w 126"/>
              <a:gd name="T13" fmla="*/ 2147483647 h 96"/>
              <a:gd name="T14" fmla="*/ 2147483647 w 126"/>
              <a:gd name="T15" fmla="*/ 2147483647 h 96"/>
              <a:gd name="T16" fmla="*/ 2147483647 w 126"/>
              <a:gd name="T17" fmla="*/ 2147483647 h 96"/>
              <a:gd name="T18" fmla="*/ 2147483647 w 126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6"/>
              <a:gd name="T31" fmla="*/ 0 h 96"/>
              <a:gd name="T32" fmla="*/ 126 w 126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6" h="96">
                <a:moveTo>
                  <a:pt x="0" y="0"/>
                </a:moveTo>
                <a:lnTo>
                  <a:pt x="126" y="0"/>
                </a:lnTo>
                <a:lnTo>
                  <a:pt x="126" y="96"/>
                </a:lnTo>
                <a:lnTo>
                  <a:pt x="0" y="96"/>
                </a:lnTo>
                <a:lnTo>
                  <a:pt x="0" y="0"/>
                </a:lnTo>
                <a:close/>
                <a:moveTo>
                  <a:pt x="9" y="5"/>
                </a:moveTo>
                <a:lnTo>
                  <a:pt x="126" y="5"/>
                </a:lnTo>
                <a:lnTo>
                  <a:pt x="126" y="96"/>
                </a:lnTo>
                <a:lnTo>
                  <a:pt x="9" y="96"/>
                </a:lnTo>
                <a:lnTo>
                  <a:pt x="9" y="5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2" name="Freeform 866"/>
          <p:cNvSpPr>
            <a:spLocks noEditPoints="1"/>
          </p:cNvSpPr>
          <p:nvPr/>
        </p:nvSpPr>
        <p:spPr bwMode="auto">
          <a:xfrm>
            <a:off x="2330450" y="4476750"/>
            <a:ext cx="185738" cy="144463"/>
          </a:xfrm>
          <a:custGeom>
            <a:avLst/>
            <a:gdLst>
              <a:gd name="T0" fmla="*/ 0 w 117"/>
              <a:gd name="T1" fmla="*/ 0 h 91"/>
              <a:gd name="T2" fmla="*/ 2147483647 w 117"/>
              <a:gd name="T3" fmla="*/ 0 h 91"/>
              <a:gd name="T4" fmla="*/ 2147483647 w 117"/>
              <a:gd name="T5" fmla="*/ 2147483647 h 91"/>
              <a:gd name="T6" fmla="*/ 0 w 117"/>
              <a:gd name="T7" fmla="*/ 2147483647 h 91"/>
              <a:gd name="T8" fmla="*/ 0 w 117"/>
              <a:gd name="T9" fmla="*/ 0 h 91"/>
              <a:gd name="T10" fmla="*/ 2147483647 w 117"/>
              <a:gd name="T11" fmla="*/ 2147483647 h 91"/>
              <a:gd name="T12" fmla="*/ 2147483647 w 117"/>
              <a:gd name="T13" fmla="*/ 2147483647 h 91"/>
              <a:gd name="T14" fmla="*/ 2147483647 w 117"/>
              <a:gd name="T15" fmla="*/ 2147483647 h 91"/>
              <a:gd name="T16" fmla="*/ 2147483647 w 117"/>
              <a:gd name="T17" fmla="*/ 2147483647 h 91"/>
              <a:gd name="T18" fmla="*/ 2147483647 w 117"/>
              <a:gd name="T19" fmla="*/ 2147483647 h 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7"/>
              <a:gd name="T31" fmla="*/ 0 h 91"/>
              <a:gd name="T32" fmla="*/ 117 w 117"/>
              <a:gd name="T33" fmla="*/ 91 h 9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7" h="91">
                <a:moveTo>
                  <a:pt x="0" y="0"/>
                </a:moveTo>
                <a:lnTo>
                  <a:pt x="117" y="0"/>
                </a:lnTo>
                <a:lnTo>
                  <a:pt x="117" y="91"/>
                </a:lnTo>
                <a:lnTo>
                  <a:pt x="0" y="91"/>
                </a:lnTo>
                <a:lnTo>
                  <a:pt x="0" y="0"/>
                </a:lnTo>
                <a:close/>
                <a:moveTo>
                  <a:pt x="8" y="8"/>
                </a:moveTo>
                <a:lnTo>
                  <a:pt x="117" y="8"/>
                </a:lnTo>
                <a:lnTo>
                  <a:pt x="117" y="91"/>
                </a:lnTo>
                <a:lnTo>
                  <a:pt x="8" y="91"/>
                </a:lnTo>
                <a:lnTo>
                  <a:pt x="8" y="8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3" name="Freeform 867"/>
          <p:cNvSpPr>
            <a:spLocks noEditPoints="1"/>
          </p:cNvSpPr>
          <p:nvPr/>
        </p:nvSpPr>
        <p:spPr bwMode="auto">
          <a:xfrm>
            <a:off x="2343150" y="4489450"/>
            <a:ext cx="173038" cy="131763"/>
          </a:xfrm>
          <a:custGeom>
            <a:avLst/>
            <a:gdLst>
              <a:gd name="T0" fmla="*/ 0 w 109"/>
              <a:gd name="T1" fmla="*/ 0 h 83"/>
              <a:gd name="T2" fmla="*/ 2147483647 w 109"/>
              <a:gd name="T3" fmla="*/ 0 h 83"/>
              <a:gd name="T4" fmla="*/ 2147483647 w 109"/>
              <a:gd name="T5" fmla="*/ 2147483647 h 83"/>
              <a:gd name="T6" fmla="*/ 0 w 109"/>
              <a:gd name="T7" fmla="*/ 2147483647 h 83"/>
              <a:gd name="T8" fmla="*/ 0 w 109"/>
              <a:gd name="T9" fmla="*/ 0 h 83"/>
              <a:gd name="T10" fmla="*/ 2147483647 w 109"/>
              <a:gd name="T11" fmla="*/ 2147483647 h 83"/>
              <a:gd name="T12" fmla="*/ 2147483647 w 109"/>
              <a:gd name="T13" fmla="*/ 2147483647 h 83"/>
              <a:gd name="T14" fmla="*/ 2147483647 w 109"/>
              <a:gd name="T15" fmla="*/ 2147483647 h 83"/>
              <a:gd name="T16" fmla="*/ 2147483647 w 109"/>
              <a:gd name="T17" fmla="*/ 2147483647 h 83"/>
              <a:gd name="T18" fmla="*/ 2147483647 w 109"/>
              <a:gd name="T19" fmla="*/ 2147483647 h 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9"/>
              <a:gd name="T31" fmla="*/ 0 h 83"/>
              <a:gd name="T32" fmla="*/ 109 w 109"/>
              <a:gd name="T33" fmla="*/ 83 h 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9" h="83">
                <a:moveTo>
                  <a:pt x="0" y="0"/>
                </a:moveTo>
                <a:lnTo>
                  <a:pt x="109" y="0"/>
                </a:lnTo>
                <a:lnTo>
                  <a:pt x="109" y="83"/>
                </a:lnTo>
                <a:lnTo>
                  <a:pt x="0" y="83"/>
                </a:lnTo>
                <a:lnTo>
                  <a:pt x="0" y="0"/>
                </a:lnTo>
                <a:close/>
                <a:moveTo>
                  <a:pt x="8" y="4"/>
                </a:moveTo>
                <a:lnTo>
                  <a:pt x="109" y="4"/>
                </a:lnTo>
                <a:lnTo>
                  <a:pt x="109" y="83"/>
                </a:lnTo>
                <a:lnTo>
                  <a:pt x="8" y="83"/>
                </a:lnTo>
                <a:lnTo>
                  <a:pt x="8" y="4"/>
                </a:lnTo>
                <a:close/>
              </a:path>
            </a:pathLst>
          </a:custGeom>
          <a:solidFill>
            <a:srgbClr val="AD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4" name="Freeform 868"/>
          <p:cNvSpPr>
            <a:spLocks noEditPoints="1"/>
          </p:cNvSpPr>
          <p:nvPr/>
        </p:nvSpPr>
        <p:spPr bwMode="auto">
          <a:xfrm>
            <a:off x="2355850" y="4495800"/>
            <a:ext cx="160338" cy="125413"/>
          </a:xfrm>
          <a:custGeom>
            <a:avLst/>
            <a:gdLst>
              <a:gd name="T0" fmla="*/ 0 w 101"/>
              <a:gd name="T1" fmla="*/ 0 h 79"/>
              <a:gd name="T2" fmla="*/ 2147483647 w 101"/>
              <a:gd name="T3" fmla="*/ 0 h 79"/>
              <a:gd name="T4" fmla="*/ 2147483647 w 101"/>
              <a:gd name="T5" fmla="*/ 2147483647 h 79"/>
              <a:gd name="T6" fmla="*/ 0 w 101"/>
              <a:gd name="T7" fmla="*/ 2147483647 h 79"/>
              <a:gd name="T8" fmla="*/ 0 w 101"/>
              <a:gd name="T9" fmla="*/ 0 h 79"/>
              <a:gd name="T10" fmla="*/ 2147483647 w 101"/>
              <a:gd name="T11" fmla="*/ 2147483647 h 79"/>
              <a:gd name="T12" fmla="*/ 2147483647 w 101"/>
              <a:gd name="T13" fmla="*/ 2147483647 h 79"/>
              <a:gd name="T14" fmla="*/ 2147483647 w 101"/>
              <a:gd name="T15" fmla="*/ 2147483647 h 79"/>
              <a:gd name="T16" fmla="*/ 2147483647 w 101"/>
              <a:gd name="T17" fmla="*/ 2147483647 h 79"/>
              <a:gd name="T18" fmla="*/ 2147483647 w 101"/>
              <a:gd name="T19" fmla="*/ 2147483647 h 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1"/>
              <a:gd name="T31" fmla="*/ 0 h 79"/>
              <a:gd name="T32" fmla="*/ 101 w 101"/>
              <a:gd name="T33" fmla="*/ 79 h 7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1" h="79">
                <a:moveTo>
                  <a:pt x="0" y="0"/>
                </a:moveTo>
                <a:lnTo>
                  <a:pt x="101" y="0"/>
                </a:lnTo>
                <a:lnTo>
                  <a:pt x="101" y="79"/>
                </a:lnTo>
                <a:lnTo>
                  <a:pt x="0" y="79"/>
                </a:lnTo>
                <a:lnTo>
                  <a:pt x="0" y="0"/>
                </a:lnTo>
                <a:close/>
                <a:moveTo>
                  <a:pt x="9" y="9"/>
                </a:moveTo>
                <a:lnTo>
                  <a:pt x="101" y="9"/>
                </a:lnTo>
                <a:lnTo>
                  <a:pt x="101" y="79"/>
                </a:lnTo>
                <a:lnTo>
                  <a:pt x="9" y="79"/>
                </a:lnTo>
                <a:lnTo>
                  <a:pt x="9" y="9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5" name="Freeform 869"/>
          <p:cNvSpPr>
            <a:spLocks noEditPoints="1"/>
          </p:cNvSpPr>
          <p:nvPr/>
        </p:nvSpPr>
        <p:spPr bwMode="auto">
          <a:xfrm>
            <a:off x="2370138" y="4510088"/>
            <a:ext cx="146050" cy="111125"/>
          </a:xfrm>
          <a:custGeom>
            <a:avLst/>
            <a:gdLst>
              <a:gd name="T0" fmla="*/ 0 w 92"/>
              <a:gd name="T1" fmla="*/ 0 h 70"/>
              <a:gd name="T2" fmla="*/ 2147483647 w 92"/>
              <a:gd name="T3" fmla="*/ 0 h 70"/>
              <a:gd name="T4" fmla="*/ 2147483647 w 92"/>
              <a:gd name="T5" fmla="*/ 2147483647 h 70"/>
              <a:gd name="T6" fmla="*/ 0 w 92"/>
              <a:gd name="T7" fmla="*/ 2147483647 h 70"/>
              <a:gd name="T8" fmla="*/ 0 w 92"/>
              <a:gd name="T9" fmla="*/ 0 h 70"/>
              <a:gd name="T10" fmla="*/ 2147483647 w 92"/>
              <a:gd name="T11" fmla="*/ 2147483647 h 70"/>
              <a:gd name="T12" fmla="*/ 2147483647 w 92"/>
              <a:gd name="T13" fmla="*/ 2147483647 h 70"/>
              <a:gd name="T14" fmla="*/ 2147483647 w 92"/>
              <a:gd name="T15" fmla="*/ 2147483647 h 70"/>
              <a:gd name="T16" fmla="*/ 2147483647 w 92"/>
              <a:gd name="T17" fmla="*/ 2147483647 h 70"/>
              <a:gd name="T18" fmla="*/ 2147483647 w 92"/>
              <a:gd name="T19" fmla="*/ 2147483647 h 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2"/>
              <a:gd name="T31" fmla="*/ 0 h 70"/>
              <a:gd name="T32" fmla="*/ 92 w 92"/>
              <a:gd name="T33" fmla="*/ 70 h 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2" h="70">
                <a:moveTo>
                  <a:pt x="0" y="0"/>
                </a:moveTo>
                <a:lnTo>
                  <a:pt x="92" y="0"/>
                </a:lnTo>
                <a:lnTo>
                  <a:pt x="92" y="70"/>
                </a:lnTo>
                <a:lnTo>
                  <a:pt x="0" y="70"/>
                </a:lnTo>
                <a:lnTo>
                  <a:pt x="0" y="0"/>
                </a:lnTo>
                <a:close/>
                <a:moveTo>
                  <a:pt x="8" y="4"/>
                </a:moveTo>
                <a:lnTo>
                  <a:pt x="92" y="4"/>
                </a:lnTo>
                <a:lnTo>
                  <a:pt x="92" y="70"/>
                </a:lnTo>
                <a:lnTo>
                  <a:pt x="8" y="70"/>
                </a:lnTo>
                <a:lnTo>
                  <a:pt x="8" y="4"/>
                </a:lnTo>
                <a:close/>
              </a:path>
            </a:pathLst>
          </a:cu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6" name="Freeform 870"/>
          <p:cNvSpPr>
            <a:spLocks noEditPoints="1"/>
          </p:cNvSpPr>
          <p:nvPr/>
        </p:nvSpPr>
        <p:spPr bwMode="auto">
          <a:xfrm>
            <a:off x="2382838" y="4516438"/>
            <a:ext cx="133350" cy="104775"/>
          </a:xfrm>
          <a:custGeom>
            <a:avLst/>
            <a:gdLst>
              <a:gd name="T0" fmla="*/ 0 w 84"/>
              <a:gd name="T1" fmla="*/ 0 h 66"/>
              <a:gd name="T2" fmla="*/ 2147483647 w 84"/>
              <a:gd name="T3" fmla="*/ 0 h 66"/>
              <a:gd name="T4" fmla="*/ 2147483647 w 84"/>
              <a:gd name="T5" fmla="*/ 2147483647 h 66"/>
              <a:gd name="T6" fmla="*/ 0 w 84"/>
              <a:gd name="T7" fmla="*/ 2147483647 h 66"/>
              <a:gd name="T8" fmla="*/ 0 w 84"/>
              <a:gd name="T9" fmla="*/ 0 h 66"/>
              <a:gd name="T10" fmla="*/ 2147483647 w 84"/>
              <a:gd name="T11" fmla="*/ 2147483647 h 66"/>
              <a:gd name="T12" fmla="*/ 2147483647 w 84"/>
              <a:gd name="T13" fmla="*/ 2147483647 h 66"/>
              <a:gd name="T14" fmla="*/ 2147483647 w 84"/>
              <a:gd name="T15" fmla="*/ 2147483647 h 66"/>
              <a:gd name="T16" fmla="*/ 2147483647 w 84"/>
              <a:gd name="T17" fmla="*/ 2147483647 h 66"/>
              <a:gd name="T18" fmla="*/ 2147483647 w 84"/>
              <a:gd name="T19" fmla="*/ 2147483647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"/>
              <a:gd name="T31" fmla="*/ 0 h 66"/>
              <a:gd name="T32" fmla="*/ 84 w 84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" h="66">
                <a:moveTo>
                  <a:pt x="0" y="0"/>
                </a:moveTo>
                <a:lnTo>
                  <a:pt x="84" y="0"/>
                </a:lnTo>
                <a:lnTo>
                  <a:pt x="84" y="66"/>
                </a:lnTo>
                <a:lnTo>
                  <a:pt x="0" y="66"/>
                </a:lnTo>
                <a:lnTo>
                  <a:pt x="0" y="0"/>
                </a:lnTo>
                <a:close/>
                <a:moveTo>
                  <a:pt x="9" y="8"/>
                </a:moveTo>
                <a:lnTo>
                  <a:pt x="84" y="8"/>
                </a:lnTo>
                <a:lnTo>
                  <a:pt x="84" y="66"/>
                </a:lnTo>
                <a:lnTo>
                  <a:pt x="9" y="66"/>
                </a:lnTo>
                <a:lnTo>
                  <a:pt x="9" y="8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7" name="Freeform 871"/>
          <p:cNvSpPr>
            <a:spLocks noEditPoints="1"/>
          </p:cNvSpPr>
          <p:nvPr/>
        </p:nvSpPr>
        <p:spPr bwMode="auto">
          <a:xfrm>
            <a:off x="2397125" y="4529138"/>
            <a:ext cx="119063" cy="92075"/>
          </a:xfrm>
          <a:custGeom>
            <a:avLst/>
            <a:gdLst>
              <a:gd name="T0" fmla="*/ 0 w 75"/>
              <a:gd name="T1" fmla="*/ 0 h 58"/>
              <a:gd name="T2" fmla="*/ 2147483647 w 75"/>
              <a:gd name="T3" fmla="*/ 0 h 58"/>
              <a:gd name="T4" fmla="*/ 2147483647 w 75"/>
              <a:gd name="T5" fmla="*/ 2147483647 h 58"/>
              <a:gd name="T6" fmla="*/ 0 w 75"/>
              <a:gd name="T7" fmla="*/ 2147483647 h 58"/>
              <a:gd name="T8" fmla="*/ 0 w 75"/>
              <a:gd name="T9" fmla="*/ 0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5"/>
              <a:gd name="T31" fmla="*/ 0 h 58"/>
              <a:gd name="T32" fmla="*/ 75 w 75"/>
              <a:gd name="T33" fmla="*/ 58 h 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5" h="58">
                <a:moveTo>
                  <a:pt x="0" y="0"/>
                </a:moveTo>
                <a:lnTo>
                  <a:pt x="75" y="0"/>
                </a:lnTo>
                <a:lnTo>
                  <a:pt x="75" y="58"/>
                </a:lnTo>
                <a:lnTo>
                  <a:pt x="0" y="58"/>
                </a:lnTo>
                <a:lnTo>
                  <a:pt x="0" y="0"/>
                </a:lnTo>
                <a:close/>
                <a:moveTo>
                  <a:pt x="8" y="4"/>
                </a:moveTo>
                <a:lnTo>
                  <a:pt x="75" y="4"/>
                </a:lnTo>
                <a:lnTo>
                  <a:pt x="75" y="58"/>
                </a:lnTo>
                <a:lnTo>
                  <a:pt x="8" y="58"/>
                </a:lnTo>
                <a:lnTo>
                  <a:pt x="8" y="4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8" name="Freeform 872"/>
          <p:cNvSpPr>
            <a:spLocks noEditPoints="1"/>
          </p:cNvSpPr>
          <p:nvPr/>
        </p:nvSpPr>
        <p:spPr bwMode="auto">
          <a:xfrm>
            <a:off x="2409825" y="4535488"/>
            <a:ext cx="106363" cy="85725"/>
          </a:xfrm>
          <a:custGeom>
            <a:avLst/>
            <a:gdLst>
              <a:gd name="T0" fmla="*/ 0 w 67"/>
              <a:gd name="T1" fmla="*/ 0 h 54"/>
              <a:gd name="T2" fmla="*/ 2147483647 w 67"/>
              <a:gd name="T3" fmla="*/ 0 h 54"/>
              <a:gd name="T4" fmla="*/ 2147483647 w 67"/>
              <a:gd name="T5" fmla="*/ 2147483647 h 54"/>
              <a:gd name="T6" fmla="*/ 0 w 67"/>
              <a:gd name="T7" fmla="*/ 2147483647 h 54"/>
              <a:gd name="T8" fmla="*/ 0 w 67"/>
              <a:gd name="T9" fmla="*/ 0 h 54"/>
              <a:gd name="T10" fmla="*/ 2147483647 w 67"/>
              <a:gd name="T11" fmla="*/ 2147483647 h 54"/>
              <a:gd name="T12" fmla="*/ 2147483647 w 67"/>
              <a:gd name="T13" fmla="*/ 2147483647 h 54"/>
              <a:gd name="T14" fmla="*/ 2147483647 w 67"/>
              <a:gd name="T15" fmla="*/ 2147483647 h 54"/>
              <a:gd name="T16" fmla="*/ 2147483647 w 67"/>
              <a:gd name="T17" fmla="*/ 2147483647 h 54"/>
              <a:gd name="T18" fmla="*/ 2147483647 w 67"/>
              <a:gd name="T19" fmla="*/ 2147483647 h 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"/>
              <a:gd name="T31" fmla="*/ 0 h 54"/>
              <a:gd name="T32" fmla="*/ 67 w 67"/>
              <a:gd name="T33" fmla="*/ 54 h 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" h="54">
                <a:moveTo>
                  <a:pt x="0" y="0"/>
                </a:moveTo>
                <a:lnTo>
                  <a:pt x="67" y="0"/>
                </a:lnTo>
                <a:lnTo>
                  <a:pt x="67" y="54"/>
                </a:lnTo>
                <a:lnTo>
                  <a:pt x="0" y="54"/>
                </a:lnTo>
                <a:lnTo>
                  <a:pt x="0" y="0"/>
                </a:lnTo>
                <a:close/>
                <a:moveTo>
                  <a:pt x="8" y="9"/>
                </a:moveTo>
                <a:lnTo>
                  <a:pt x="67" y="9"/>
                </a:lnTo>
                <a:lnTo>
                  <a:pt x="67" y="54"/>
                </a:lnTo>
                <a:lnTo>
                  <a:pt x="8" y="54"/>
                </a:lnTo>
                <a:lnTo>
                  <a:pt x="8" y="9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39" name="Freeform 873"/>
          <p:cNvSpPr>
            <a:spLocks noEditPoints="1"/>
          </p:cNvSpPr>
          <p:nvPr/>
        </p:nvSpPr>
        <p:spPr bwMode="auto">
          <a:xfrm>
            <a:off x="2422525" y="4549775"/>
            <a:ext cx="93663" cy="71438"/>
          </a:xfrm>
          <a:custGeom>
            <a:avLst/>
            <a:gdLst>
              <a:gd name="T0" fmla="*/ 0 w 59"/>
              <a:gd name="T1" fmla="*/ 0 h 45"/>
              <a:gd name="T2" fmla="*/ 2147483647 w 59"/>
              <a:gd name="T3" fmla="*/ 0 h 45"/>
              <a:gd name="T4" fmla="*/ 2147483647 w 59"/>
              <a:gd name="T5" fmla="*/ 2147483647 h 45"/>
              <a:gd name="T6" fmla="*/ 0 w 59"/>
              <a:gd name="T7" fmla="*/ 2147483647 h 45"/>
              <a:gd name="T8" fmla="*/ 0 w 59"/>
              <a:gd name="T9" fmla="*/ 0 h 45"/>
              <a:gd name="T10" fmla="*/ 2147483647 w 59"/>
              <a:gd name="T11" fmla="*/ 2147483647 h 45"/>
              <a:gd name="T12" fmla="*/ 2147483647 w 59"/>
              <a:gd name="T13" fmla="*/ 2147483647 h 45"/>
              <a:gd name="T14" fmla="*/ 2147483647 w 59"/>
              <a:gd name="T15" fmla="*/ 2147483647 h 45"/>
              <a:gd name="T16" fmla="*/ 2147483647 w 59"/>
              <a:gd name="T17" fmla="*/ 2147483647 h 45"/>
              <a:gd name="T18" fmla="*/ 2147483647 w 59"/>
              <a:gd name="T19" fmla="*/ 2147483647 h 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"/>
              <a:gd name="T31" fmla="*/ 0 h 45"/>
              <a:gd name="T32" fmla="*/ 59 w 59"/>
              <a:gd name="T33" fmla="*/ 45 h 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" h="45">
                <a:moveTo>
                  <a:pt x="0" y="0"/>
                </a:moveTo>
                <a:lnTo>
                  <a:pt x="59" y="0"/>
                </a:lnTo>
                <a:lnTo>
                  <a:pt x="59" y="45"/>
                </a:lnTo>
                <a:lnTo>
                  <a:pt x="0" y="45"/>
                </a:lnTo>
                <a:lnTo>
                  <a:pt x="0" y="0"/>
                </a:lnTo>
                <a:close/>
                <a:moveTo>
                  <a:pt x="9" y="4"/>
                </a:moveTo>
                <a:lnTo>
                  <a:pt x="59" y="4"/>
                </a:lnTo>
                <a:lnTo>
                  <a:pt x="59" y="45"/>
                </a:lnTo>
                <a:lnTo>
                  <a:pt x="9" y="45"/>
                </a:lnTo>
                <a:lnTo>
                  <a:pt x="9" y="4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0" name="Freeform 874"/>
          <p:cNvSpPr>
            <a:spLocks noEditPoints="1"/>
          </p:cNvSpPr>
          <p:nvPr/>
        </p:nvSpPr>
        <p:spPr bwMode="auto">
          <a:xfrm>
            <a:off x="2436813" y="4556125"/>
            <a:ext cx="79375" cy="65088"/>
          </a:xfrm>
          <a:custGeom>
            <a:avLst/>
            <a:gdLst>
              <a:gd name="T0" fmla="*/ 0 w 50"/>
              <a:gd name="T1" fmla="*/ 0 h 41"/>
              <a:gd name="T2" fmla="*/ 2147483647 w 50"/>
              <a:gd name="T3" fmla="*/ 0 h 41"/>
              <a:gd name="T4" fmla="*/ 2147483647 w 50"/>
              <a:gd name="T5" fmla="*/ 2147483647 h 41"/>
              <a:gd name="T6" fmla="*/ 0 w 50"/>
              <a:gd name="T7" fmla="*/ 2147483647 h 41"/>
              <a:gd name="T8" fmla="*/ 0 w 50"/>
              <a:gd name="T9" fmla="*/ 0 h 41"/>
              <a:gd name="T10" fmla="*/ 2147483647 w 50"/>
              <a:gd name="T11" fmla="*/ 2147483647 h 41"/>
              <a:gd name="T12" fmla="*/ 2147483647 w 50"/>
              <a:gd name="T13" fmla="*/ 2147483647 h 41"/>
              <a:gd name="T14" fmla="*/ 2147483647 w 50"/>
              <a:gd name="T15" fmla="*/ 2147483647 h 41"/>
              <a:gd name="T16" fmla="*/ 2147483647 w 50"/>
              <a:gd name="T17" fmla="*/ 2147483647 h 41"/>
              <a:gd name="T18" fmla="*/ 2147483647 w 50"/>
              <a:gd name="T19" fmla="*/ 2147483647 h 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"/>
              <a:gd name="T31" fmla="*/ 0 h 41"/>
              <a:gd name="T32" fmla="*/ 50 w 50"/>
              <a:gd name="T33" fmla="*/ 41 h 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" h="41">
                <a:moveTo>
                  <a:pt x="0" y="0"/>
                </a:moveTo>
                <a:lnTo>
                  <a:pt x="50" y="0"/>
                </a:lnTo>
                <a:lnTo>
                  <a:pt x="50" y="41"/>
                </a:lnTo>
                <a:lnTo>
                  <a:pt x="0" y="41"/>
                </a:lnTo>
                <a:lnTo>
                  <a:pt x="0" y="0"/>
                </a:lnTo>
                <a:close/>
                <a:moveTo>
                  <a:pt x="8" y="8"/>
                </a:moveTo>
                <a:lnTo>
                  <a:pt x="50" y="8"/>
                </a:lnTo>
                <a:lnTo>
                  <a:pt x="50" y="41"/>
                </a:lnTo>
                <a:lnTo>
                  <a:pt x="8" y="41"/>
                </a:lnTo>
                <a:lnTo>
                  <a:pt x="8" y="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1" name="Freeform 875"/>
          <p:cNvSpPr>
            <a:spLocks noEditPoints="1"/>
          </p:cNvSpPr>
          <p:nvPr/>
        </p:nvSpPr>
        <p:spPr bwMode="auto">
          <a:xfrm>
            <a:off x="2449513" y="4568825"/>
            <a:ext cx="66675" cy="52388"/>
          </a:xfrm>
          <a:custGeom>
            <a:avLst/>
            <a:gdLst>
              <a:gd name="T0" fmla="*/ 0 w 42"/>
              <a:gd name="T1" fmla="*/ 0 h 33"/>
              <a:gd name="T2" fmla="*/ 2147483647 w 42"/>
              <a:gd name="T3" fmla="*/ 0 h 33"/>
              <a:gd name="T4" fmla="*/ 2147483647 w 42"/>
              <a:gd name="T5" fmla="*/ 2147483647 h 33"/>
              <a:gd name="T6" fmla="*/ 0 w 42"/>
              <a:gd name="T7" fmla="*/ 2147483647 h 33"/>
              <a:gd name="T8" fmla="*/ 0 w 42"/>
              <a:gd name="T9" fmla="*/ 0 h 33"/>
              <a:gd name="T10" fmla="*/ 2147483647 w 42"/>
              <a:gd name="T11" fmla="*/ 2147483647 h 33"/>
              <a:gd name="T12" fmla="*/ 2147483647 w 42"/>
              <a:gd name="T13" fmla="*/ 2147483647 h 33"/>
              <a:gd name="T14" fmla="*/ 2147483647 w 42"/>
              <a:gd name="T15" fmla="*/ 2147483647 h 33"/>
              <a:gd name="T16" fmla="*/ 2147483647 w 42"/>
              <a:gd name="T17" fmla="*/ 2147483647 h 33"/>
              <a:gd name="T18" fmla="*/ 2147483647 w 42"/>
              <a:gd name="T19" fmla="*/ 2147483647 h 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"/>
              <a:gd name="T31" fmla="*/ 0 h 33"/>
              <a:gd name="T32" fmla="*/ 42 w 42"/>
              <a:gd name="T33" fmla="*/ 33 h 3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" h="33">
                <a:moveTo>
                  <a:pt x="0" y="0"/>
                </a:moveTo>
                <a:lnTo>
                  <a:pt x="42" y="0"/>
                </a:lnTo>
                <a:lnTo>
                  <a:pt x="42" y="33"/>
                </a:lnTo>
                <a:lnTo>
                  <a:pt x="0" y="33"/>
                </a:lnTo>
                <a:lnTo>
                  <a:pt x="0" y="0"/>
                </a:lnTo>
                <a:close/>
                <a:moveTo>
                  <a:pt x="8" y="8"/>
                </a:moveTo>
                <a:lnTo>
                  <a:pt x="42" y="8"/>
                </a:lnTo>
                <a:lnTo>
                  <a:pt x="42" y="33"/>
                </a:lnTo>
                <a:lnTo>
                  <a:pt x="8" y="33"/>
                </a:lnTo>
                <a:lnTo>
                  <a:pt x="8" y="8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2" name="Freeform 876"/>
          <p:cNvSpPr>
            <a:spLocks noEditPoints="1"/>
          </p:cNvSpPr>
          <p:nvPr/>
        </p:nvSpPr>
        <p:spPr bwMode="auto">
          <a:xfrm>
            <a:off x="2462213" y="4581525"/>
            <a:ext cx="53975" cy="39688"/>
          </a:xfrm>
          <a:custGeom>
            <a:avLst/>
            <a:gdLst>
              <a:gd name="T0" fmla="*/ 0 w 34"/>
              <a:gd name="T1" fmla="*/ 0 h 25"/>
              <a:gd name="T2" fmla="*/ 2147483647 w 34"/>
              <a:gd name="T3" fmla="*/ 0 h 25"/>
              <a:gd name="T4" fmla="*/ 2147483647 w 34"/>
              <a:gd name="T5" fmla="*/ 2147483647 h 25"/>
              <a:gd name="T6" fmla="*/ 0 w 34"/>
              <a:gd name="T7" fmla="*/ 2147483647 h 25"/>
              <a:gd name="T8" fmla="*/ 0 w 34"/>
              <a:gd name="T9" fmla="*/ 0 h 25"/>
              <a:gd name="T10" fmla="*/ 2147483647 w 34"/>
              <a:gd name="T11" fmla="*/ 2147483647 h 25"/>
              <a:gd name="T12" fmla="*/ 2147483647 w 34"/>
              <a:gd name="T13" fmla="*/ 2147483647 h 25"/>
              <a:gd name="T14" fmla="*/ 2147483647 w 34"/>
              <a:gd name="T15" fmla="*/ 2147483647 h 25"/>
              <a:gd name="T16" fmla="*/ 2147483647 w 34"/>
              <a:gd name="T17" fmla="*/ 2147483647 h 25"/>
              <a:gd name="T18" fmla="*/ 2147483647 w 34"/>
              <a:gd name="T19" fmla="*/ 2147483647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"/>
              <a:gd name="T31" fmla="*/ 0 h 25"/>
              <a:gd name="T32" fmla="*/ 34 w 34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" h="25">
                <a:moveTo>
                  <a:pt x="0" y="0"/>
                </a:moveTo>
                <a:lnTo>
                  <a:pt x="34" y="0"/>
                </a:lnTo>
                <a:lnTo>
                  <a:pt x="34" y="25"/>
                </a:lnTo>
                <a:lnTo>
                  <a:pt x="0" y="25"/>
                </a:lnTo>
                <a:lnTo>
                  <a:pt x="0" y="0"/>
                </a:lnTo>
                <a:close/>
                <a:moveTo>
                  <a:pt x="9" y="5"/>
                </a:moveTo>
                <a:lnTo>
                  <a:pt x="34" y="5"/>
                </a:lnTo>
                <a:lnTo>
                  <a:pt x="34" y="25"/>
                </a:lnTo>
                <a:lnTo>
                  <a:pt x="9" y="25"/>
                </a:lnTo>
                <a:lnTo>
                  <a:pt x="9" y="5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3" name="Freeform 877"/>
          <p:cNvSpPr>
            <a:spLocks noEditPoints="1"/>
          </p:cNvSpPr>
          <p:nvPr/>
        </p:nvSpPr>
        <p:spPr bwMode="auto">
          <a:xfrm>
            <a:off x="2476500" y="4589463"/>
            <a:ext cx="39688" cy="31750"/>
          </a:xfrm>
          <a:custGeom>
            <a:avLst/>
            <a:gdLst>
              <a:gd name="T0" fmla="*/ 0 w 25"/>
              <a:gd name="T1" fmla="*/ 0 h 20"/>
              <a:gd name="T2" fmla="*/ 2147483647 w 25"/>
              <a:gd name="T3" fmla="*/ 0 h 20"/>
              <a:gd name="T4" fmla="*/ 2147483647 w 25"/>
              <a:gd name="T5" fmla="*/ 2147483647 h 20"/>
              <a:gd name="T6" fmla="*/ 0 w 25"/>
              <a:gd name="T7" fmla="*/ 2147483647 h 20"/>
              <a:gd name="T8" fmla="*/ 0 w 25"/>
              <a:gd name="T9" fmla="*/ 0 h 20"/>
              <a:gd name="T10" fmla="*/ 2147483647 w 25"/>
              <a:gd name="T11" fmla="*/ 2147483647 h 20"/>
              <a:gd name="T12" fmla="*/ 2147483647 w 25"/>
              <a:gd name="T13" fmla="*/ 2147483647 h 20"/>
              <a:gd name="T14" fmla="*/ 2147483647 w 25"/>
              <a:gd name="T15" fmla="*/ 2147483647 h 20"/>
              <a:gd name="T16" fmla="*/ 2147483647 w 25"/>
              <a:gd name="T17" fmla="*/ 2147483647 h 20"/>
              <a:gd name="T18" fmla="*/ 2147483647 w 25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"/>
              <a:gd name="T31" fmla="*/ 0 h 20"/>
              <a:gd name="T32" fmla="*/ 25 w 25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" h="20">
                <a:moveTo>
                  <a:pt x="0" y="0"/>
                </a:moveTo>
                <a:lnTo>
                  <a:pt x="25" y="0"/>
                </a:lnTo>
                <a:lnTo>
                  <a:pt x="25" y="20"/>
                </a:lnTo>
                <a:lnTo>
                  <a:pt x="0" y="20"/>
                </a:lnTo>
                <a:lnTo>
                  <a:pt x="0" y="0"/>
                </a:lnTo>
                <a:close/>
                <a:moveTo>
                  <a:pt x="8" y="8"/>
                </a:moveTo>
                <a:lnTo>
                  <a:pt x="25" y="8"/>
                </a:lnTo>
                <a:lnTo>
                  <a:pt x="25" y="20"/>
                </a:lnTo>
                <a:lnTo>
                  <a:pt x="8" y="20"/>
                </a:lnTo>
                <a:lnTo>
                  <a:pt x="8" y="8"/>
                </a:lnTo>
                <a:close/>
              </a:path>
            </a:pathLst>
          </a:cu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4" name="Freeform 878"/>
          <p:cNvSpPr>
            <a:spLocks noEditPoints="1"/>
          </p:cNvSpPr>
          <p:nvPr/>
        </p:nvSpPr>
        <p:spPr bwMode="auto">
          <a:xfrm>
            <a:off x="2489200" y="4602163"/>
            <a:ext cx="26988" cy="19050"/>
          </a:xfrm>
          <a:custGeom>
            <a:avLst/>
            <a:gdLst>
              <a:gd name="T0" fmla="*/ 0 w 17"/>
              <a:gd name="T1" fmla="*/ 0 h 12"/>
              <a:gd name="T2" fmla="*/ 2147483647 w 17"/>
              <a:gd name="T3" fmla="*/ 0 h 12"/>
              <a:gd name="T4" fmla="*/ 2147483647 w 17"/>
              <a:gd name="T5" fmla="*/ 2147483647 h 12"/>
              <a:gd name="T6" fmla="*/ 0 w 17"/>
              <a:gd name="T7" fmla="*/ 2147483647 h 12"/>
              <a:gd name="T8" fmla="*/ 0 w 17"/>
              <a:gd name="T9" fmla="*/ 0 h 12"/>
              <a:gd name="T10" fmla="*/ 2147483647 w 17"/>
              <a:gd name="T11" fmla="*/ 2147483647 h 12"/>
              <a:gd name="T12" fmla="*/ 2147483647 w 17"/>
              <a:gd name="T13" fmla="*/ 2147483647 h 12"/>
              <a:gd name="T14" fmla="*/ 2147483647 w 17"/>
              <a:gd name="T15" fmla="*/ 2147483647 h 12"/>
              <a:gd name="T16" fmla="*/ 2147483647 w 17"/>
              <a:gd name="T17" fmla="*/ 2147483647 h 12"/>
              <a:gd name="T18" fmla="*/ 2147483647 w 17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2"/>
              <a:gd name="T32" fmla="*/ 17 w 17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2">
                <a:moveTo>
                  <a:pt x="0" y="0"/>
                </a:moveTo>
                <a:lnTo>
                  <a:pt x="17" y="0"/>
                </a:lnTo>
                <a:lnTo>
                  <a:pt x="17" y="12"/>
                </a:lnTo>
                <a:lnTo>
                  <a:pt x="0" y="12"/>
                </a:lnTo>
                <a:lnTo>
                  <a:pt x="0" y="0"/>
                </a:lnTo>
                <a:close/>
                <a:moveTo>
                  <a:pt x="8" y="4"/>
                </a:moveTo>
                <a:lnTo>
                  <a:pt x="17" y="4"/>
                </a:lnTo>
                <a:lnTo>
                  <a:pt x="17" y="12"/>
                </a:lnTo>
                <a:lnTo>
                  <a:pt x="8" y="12"/>
                </a:lnTo>
                <a:lnTo>
                  <a:pt x="8" y="4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5" name="Freeform 879"/>
          <p:cNvSpPr>
            <a:spLocks noEditPoints="1"/>
          </p:cNvSpPr>
          <p:nvPr/>
        </p:nvSpPr>
        <p:spPr bwMode="auto">
          <a:xfrm>
            <a:off x="2501900" y="4608513"/>
            <a:ext cx="14288" cy="12700"/>
          </a:xfrm>
          <a:custGeom>
            <a:avLst/>
            <a:gdLst>
              <a:gd name="T0" fmla="*/ 0 w 9"/>
              <a:gd name="T1" fmla="*/ 0 h 8"/>
              <a:gd name="T2" fmla="*/ 2147483647 w 9"/>
              <a:gd name="T3" fmla="*/ 0 h 8"/>
              <a:gd name="T4" fmla="*/ 2147483647 w 9"/>
              <a:gd name="T5" fmla="*/ 2147483647 h 8"/>
              <a:gd name="T6" fmla="*/ 0 w 9"/>
              <a:gd name="T7" fmla="*/ 2147483647 h 8"/>
              <a:gd name="T8" fmla="*/ 0 w 9"/>
              <a:gd name="T9" fmla="*/ 0 h 8"/>
              <a:gd name="T10" fmla="*/ 2147483647 w 9"/>
              <a:gd name="T11" fmla="*/ 2147483647 h 8"/>
              <a:gd name="T12" fmla="*/ 2147483647 w 9"/>
              <a:gd name="T13" fmla="*/ 2147483647 h 8"/>
              <a:gd name="T14" fmla="*/ 2147483647 w 9"/>
              <a:gd name="T15" fmla="*/ 2147483647 h 8"/>
              <a:gd name="T16" fmla="*/ 2147483647 w 9"/>
              <a:gd name="T17" fmla="*/ 2147483647 h 8"/>
              <a:gd name="T18" fmla="*/ 2147483647 w 9"/>
              <a:gd name="T19" fmla="*/ 21474836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8"/>
              <a:gd name="T32" fmla="*/ 9 w 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8">
                <a:moveTo>
                  <a:pt x="0" y="0"/>
                </a:moveTo>
                <a:lnTo>
                  <a:pt x="9" y="0"/>
                </a:lnTo>
                <a:lnTo>
                  <a:pt x="9" y="8"/>
                </a:lnTo>
                <a:lnTo>
                  <a:pt x="0" y="8"/>
                </a:lnTo>
                <a:lnTo>
                  <a:pt x="0" y="0"/>
                </a:lnTo>
                <a:close/>
                <a:moveTo>
                  <a:pt x="9" y="8"/>
                </a:moveTo>
                <a:lnTo>
                  <a:pt x="9" y="8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6" name="Freeform 880"/>
          <p:cNvSpPr>
            <a:spLocks noEditPoints="1"/>
          </p:cNvSpPr>
          <p:nvPr/>
        </p:nvSpPr>
        <p:spPr bwMode="auto">
          <a:xfrm>
            <a:off x="2290763" y="4449763"/>
            <a:ext cx="225425" cy="171450"/>
          </a:xfrm>
          <a:custGeom>
            <a:avLst/>
            <a:gdLst>
              <a:gd name="T0" fmla="*/ 2147483647 w 142"/>
              <a:gd name="T1" fmla="*/ 2147483647 h 108"/>
              <a:gd name="T2" fmla="*/ 2147483647 w 142"/>
              <a:gd name="T3" fmla="*/ 2147483647 h 108"/>
              <a:gd name="T4" fmla="*/ 2147483647 w 142"/>
              <a:gd name="T5" fmla="*/ 2147483647 h 108"/>
              <a:gd name="T6" fmla="*/ 2147483647 w 142"/>
              <a:gd name="T7" fmla="*/ 2147483647 h 108"/>
              <a:gd name="T8" fmla="*/ 2147483647 w 142"/>
              <a:gd name="T9" fmla="*/ 2147483647 h 108"/>
              <a:gd name="T10" fmla="*/ 2147483647 w 142"/>
              <a:gd name="T11" fmla="*/ 2147483647 h 108"/>
              <a:gd name="T12" fmla="*/ 2147483647 w 142"/>
              <a:gd name="T13" fmla="*/ 2147483647 h 108"/>
              <a:gd name="T14" fmla="*/ 2147483647 w 142"/>
              <a:gd name="T15" fmla="*/ 2147483647 h 108"/>
              <a:gd name="T16" fmla="*/ 2147483647 w 142"/>
              <a:gd name="T17" fmla="*/ 2147483647 h 108"/>
              <a:gd name="T18" fmla="*/ 2147483647 w 142"/>
              <a:gd name="T19" fmla="*/ 0 h 108"/>
              <a:gd name="T20" fmla="*/ 0 w 142"/>
              <a:gd name="T21" fmla="*/ 0 h 108"/>
              <a:gd name="T22" fmla="*/ 0 w 142"/>
              <a:gd name="T23" fmla="*/ 2147483647 h 108"/>
              <a:gd name="T24" fmla="*/ 2147483647 w 142"/>
              <a:gd name="T25" fmla="*/ 2147483647 h 108"/>
              <a:gd name="T26" fmla="*/ 2147483647 w 142"/>
              <a:gd name="T27" fmla="*/ 2147483647 h 10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08"/>
              <a:gd name="T44" fmla="*/ 142 w 142"/>
              <a:gd name="T45" fmla="*/ 108 h 10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08">
                <a:moveTo>
                  <a:pt x="8" y="96"/>
                </a:moveTo>
                <a:lnTo>
                  <a:pt x="8" y="12"/>
                </a:lnTo>
                <a:lnTo>
                  <a:pt x="129" y="12"/>
                </a:lnTo>
                <a:lnTo>
                  <a:pt x="129" y="96"/>
                </a:lnTo>
                <a:lnTo>
                  <a:pt x="8" y="96"/>
                </a:lnTo>
                <a:close/>
                <a:moveTo>
                  <a:pt x="4" y="100"/>
                </a:moveTo>
                <a:lnTo>
                  <a:pt x="138" y="100"/>
                </a:lnTo>
                <a:lnTo>
                  <a:pt x="138" y="4"/>
                </a:lnTo>
                <a:lnTo>
                  <a:pt x="142" y="4"/>
                </a:lnTo>
                <a:lnTo>
                  <a:pt x="142" y="0"/>
                </a:lnTo>
                <a:lnTo>
                  <a:pt x="0" y="0"/>
                </a:lnTo>
                <a:lnTo>
                  <a:pt x="0" y="108"/>
                </a:lnTo>
                <a:lnTo>
                  <a:pt x="4" y="108"/>
                </a:lnTo>
                <a:lnTo>
                  <a:pt x="4" y="1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" name="Freeform 881"/>
          <p:cNvSpPr>
            <a:spLocks noEditPoints="1"/>
          </p:cNvSpPr>
          <p:nvPr/>
        </p:nvSpPr>
        <p:spPr bwMode="auto">
          <a:xfrm>
            <a:off x="2290763" y="4449763"/>
            <a:ext cx="225425" cy="171450"/>
          </a:xfrm>
          <a:custGeom>
            <a:avLst/>
            <a:gdLst>
              <a:gd name="T0" fmla="*/ 0 w 142"/>
              <a:gd name="T1" fmla="*/ 0 h 108"/>
              <a:gd name="T2" fmla="*/ 2147483647 w 142"/>
              <a:gd name="T3" fmla="*/ 0 h 108"/>
              <a:gd name="T4" fmla="*/ 2147483647 w 142"/>
              <a:gd name="T5" fmla="*/ 2147483647 h 108"/>
              <a:gd name="T6" fmla="*/ 0 w 142"/>
              <a:gd name="T7" fmla="*/ 2147483647 h 108"/>
              <a:gd name="T8" fmla="*/ 0 w 142"/>
              <a:gd name="T9" fmla="*/ 0 h 108"/>
              <a:gd name="T10" fmla="*/ 2147483647 w 142"/>
              <a:gd name="T11" fmla="*/ 2147483647 h 108"/>
              <a:gd name="T12" fmla="*/ 2147483647 w 142"/>
              <a:gd name="T13" fmla="*/ 2147483647 h 108"/>
              <a:gd name="T14" fmla="*/ 2147483647 w 142"/>
              <a:gd name="T15" fmla="*/ 2147483647 h 108"/>
              <a:gd name="T16" fmla="*/ 2147483647 w 142"/>
              <a:gd name="T17" fmla="*/ 2147483647 h 108"/>
              <a:gd name="T18" fmla="*/ 2147483647 w 142"/>
              <a:gd name="T19" fmla="*/ 2147483647 h 1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2"/>
              <a:gd name="T31" fmla="*/ 0 h 108"/>
              <a:gd name="T32" fmla="*/ 142 w 142"/>
              <a:gd name="T33" fmla="*/ 108 h 1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2" h="108">
                <a:moveTo>
                  <a:pt x="0" y="0"/>
                </a:moveTo>
                <a:lnTo>
                  <a:pt x="142" y="0"/>
                </a:lnTo>
                <a:lnTo>
                  <a:pt x="142" y="108"/>
                </a:lnTo>
                <a:lnTo>
                  <a:pt x="0" y="108"/>
                </a:lnTo>
                <a:lnTo>
                  <a:pt x="0" y="0"/>
                </a:lnTo>
                <a:close/>
                <a:moveTo>
                  <a:pt x="8" y="4"/>
                </a:moveTo>
                <a:lnTo>
                  <a:pt x="142" y="4"/>
                </a:lnTo>
                <a:lnTo>
                  <a:pt x="142" y="108"/>
                </a:lnTo>
                <a:lnTo>
                  <a:pt x="8" y="108"/>
                </a:lnTo>
                <a:lnTo>
                  <a:pt x="8" y="4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8" name="Freeform 882"/>
          <p:cNvSpPr>
            <a:spLocks noEditPoints="1"/>
          </p:cNvSpPr>
          <p:nvPr/>
        </p:nvSpPr>
        <p:spPr bwMode="auto">
          <a:xfrm>
            <a:off x="2303463" y="4456113"/>
            <a:ext cx="212725" cy="165100"/>
          </a:xfrm>
          <a:custGeom>
            <a:avLst/>
            <a:gdLst>
              <a:gd name="T0" fmla="*/ 0 w 134"/>
              <a:gd name="T1" fmla="*/ 0 h 104"/>
              <a:gd name="T2" fmla="*/ 2147483647 w 134"/>
              <a:gd name="T3" fmla="*/ 0 h 104"/>
              <a:gd name="T4" fmla="*/ 2147483647 w 134"/>
              <a:gd name="T5" fmla="*/ 2147483647 h 104"/>
              <a:gd name="T6" fmla="*/ 0 w 134"/>
              <a:gd name="T7" fmla="*/ 2147483647 h 104"/>
              <a:gd name="T8" fmla="*/ 0 w 134"/>
              <a:gd name="T9" fmla="*/ 0 h 104"/>
              <a:gd name="T10" fmla="*/ 2147483647 w 134"/>
              <a:gd name="T11" fmla="*/ 2147483647 h 104"/>
              <a:gd name="T12" fmla="*/ 2147483647 w 134"/>
              <a:gd name="T13" fmla="*/ 2147483647 h 104"/>
              <a:gd name="T14" fmla="*/ 2147483647 w 134"/>
              <a:gd name="T15" fmla="*/ 2147483647 h 104"/>
              <a:gd name="T16" fmla="*/ 2147483647 w 134"/>
              <a:gd name="T17" fmla="*/ 2147483647 h 104"/>
              <a:gd name="T18" fmla="*/ 2147483647 w 134"/>
              <a:gd name="T19" fmla="*/ 2147483647 h 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4"/>
              <a:gd name="T31" fmla="*/ 0 h 104"/>
              <a:gd name="T32" fmla="*/ 134 w 134"/>
              <a:gd name="T33" fmla="*/ 104 h 1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4" h="104">
                <a:moveTo>
                  <a:pt x="0" y="0"/>
                </a:moveTo>
                <a:lnTo>
                  <a:pt x="134" y="0"/>
                </a:lnTo>
                <a:lnTo>
                  <a:pt x="134" y="104"/>
                </a:lnTo>
                <a:lnTo>
                  <a:pt x="0" y="104"/>
                </a:lnTo>
                <a:lnTo>
                  <a:pt x="0" y="0"/>
                </a:lnTo>
                <a:close/>
                <a:moveTo>
                  <a:pt x="8" y="8"/>
                </a:moveTo>
                <a:lnTo>
                  <a:pt x="134" y="8"/>
                </a:lnTo>
                <a:lnTo>
                  <a:pt x="134" y="104"/>
                </a:lnTo>
                <a:lnTo>
                  <a:pt x="8" y="104"/>
                </a:lnTo>
                <a:lnTo>
                  <a:pt x="8" y="8"/>
                </a:lnTo>
                <a:close/>
              </a:path>
            </a:pathLst>
          </a:custGeom>
          <a:solidFill>
            <a:srgbClr val="9E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9" name="Freeform 883"/>
          <p:cNvSpPr>
            <a:spLocks noEditPoints="1"/>
          </p:cNvSpPr>
          <p:nvPr/>
        </p:nvSpPr>
        <p:spPr bwMode="auto">
          <a:xfrm>
            <a:off x="2316163" y="4468813"/>
            <a:ext cx="200025" cy="152400"/>
          </a:xfrm>
          <a:custGeom>
            <a:avLst/>
            <a:gdLst>
              <a:gd name="T0" fmla="*/ 0 w 126"/>
              <a:gd name="T1" fmla="*/ 0 h 96"/>
              <a:gd name="T2" fmla="*/ 2147483647 w 126"/>
              <a:gd name="T3" fmla="*/ 0 h 96"/>
              <a:gd name="T4" fmla="*/ 2147483647 w 126"/>
              <a:gd name="T5" fmla="*/ 2147483647 h 96"/>
              <a:gd name="T6" fmla="*/ 0 w 126"/>
              <a:gd name="T7" fmla="*/ 2147483647 h 96"/>
              <a:gd name="T8" fmla="*/ 0 w 126"/>
              <a:gd name="T9" fmla="*/ 0 h 96"/>
              <a:gd name="T10" fmla="*/ 2147483647 w 126"/>
              <a:gd name="T11" fmla="*/ 2147483647 h 96"/>
              <a:gd name="T12" fmla="*/ 2147483647 w 126"/>
              <a:gd name="T13" fmla="*/ 2147483647 h 96"/>
              <a:gd name="T14" fmla="*/ 2147483647 w 126"/>
              <a:gd name="T15" fmla="*/ 2147483647 h 96"/>
              <a:gd name="T16" fmla="*/ 2147483647 w 126"/>
              <a:gd name="T17" fmla="*/ 2147483647 h 96"/>
              <a:gd name="T18" fmla="*/ 2147483647 w 126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6"/>
              <a:gd name="T31" fmla="*/ 0 h 96"/>
              <a:gd name="T32" fmla="*/ 126 w 126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6" h="96">
                <a:moveTo>
                  <a:pt x="0" y="0"/>
                </a:moveTo>
                <a:lnTo>
                  <a:pt x="126" y="0"/>
                </a:lnTo>
                <a:lnTo>
                  <a:pt x="126" y="96"/>
                </a:lnTo>
                <a:lnTo>
                  <a:pt x="0" y="96"/>
                </a:lnTo>
                <a:lnTo>
                  <a:pt x="0" y="0"/>
                </a:lnTo>
                <a:close/>
                <a:moveTo>
                  <a:pt x="9" y="5"/>
                </a:moveTo>
                <a:lnTo>
                  <a:pt x="126" y="5"/>
                </a:lnTo>
                <a:lnTo>
                  <a:pt x="126" y="96"/>
                </a:lnTo>
                <a:lnTo>
                  <a:pt x="9" y="96"/>
                </a:lnTo>
                <a:lnTo>
                  <a:pt x="9" y="5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0" name="Freeform 884"/>
          <p:cNvSpPr>
            <a:spLocks noEditPoints="1"/>
          </p:cNvSpPr>
          <p:nvPr/>
        </p:nvSpPr>
        <p:spPr bwMode="auto">
          <a:xfrm>
            <a:off x="2330450" y="4476750"/>
            <a:ext cx="185738" cy="144463"/>
          </a:xfrm>
          <a:custGeom>
            <a:avLst/>
            <a:gdLst>
              <a:gd name="T0" fmla="*/ 0 w 117"/>
              <a:gd name="T1" fmla="*/ 0 h 91"/>
              <a:gd name="T2" fmla="*/ 2147483647 w 117"/>
              <a:gd name="T3" fmla="*/ 0 h 91"/>
              <a:gd name="T4" fmla="*/ 2147483647 w 117"/>
              <a:gd name="T5" fmla="*/ 2147483647 h 91"/>
              <a:gd name="T6" fmla="*/ 0 w 117"/>
              <a:gd name="T7" fmla="*/ 2147483647 h 91"/>
              <a:gd name="T8" fmla="*/ 0 w 117"/>
              <a:gd name="T9" fmla="*/ 0 h 91"/>
              <a:gd name="T10" fmla="*/ 2147483647 w 117"/>
              <a:gd name="T11" fmla="*/ 2147483647 h 91"/>
              <a:gd name="T12" fmla="*/ 2147483647 w 117"/>
              <a:gd name="T13" fmla="*/ 2147483647 h 91"/>
              <a:gd name="T14" fmla="*/ 2147483647 w 117"/>
              <a:gd name="T15" fmla="*/ 2147483647 h 91"/>
              <a:gd name="T16" fmla="*/ 2147483647 w 117"/>
              <a:gd name="T17" fmla="*/ 2147483647 h 91"/>
              <a:gd name="T18" fmla="*/ 2147483647 w 117"/>
              <a:gd name="T19" fmla="*/ 2147483647 h 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7"/>
              <a:gd name="T31" fmla="*/ 0 h 91"/>
              <a:gd name="T32" fmla="*/ 117 w 117"/>
              <a:gd name="T33" fmla="*/ 91 h 9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7" h="91">
                <a:moveTo>
                  <a:pt x="0" y="0"/>
                </a:moveTo>
                <a:lnTo>
                  <a:pt x="117" y="0"/>
                </a:lnTo>
                <a:lnTo>
                  <a:pt x="117" y="91"/>
                </a:lnTo>
                <a:lnTo>
                  <a:pt x="0" y="91"/>
                </a:lnTo>
                <a:lnTo>
                  <a:pt x="0" y="0"/>
                </a:lnTo>
                <a:close/>
                <a:moveTo>
                  <a:pt x="8" y="8"/>
                </a:moveTo>
                <a:lnTo>
                  <a:pt x="117" y="8"/>
                </a:lnTo>
                <a:lnTo>
                  <a:pt x="117" y="91"/>
                </a:lnTo>
                <a:lnTo>
                  <a:pt x="8" y="91"/>
                </a:lnTo>
                <a:lnTo>
                  <a:pt x="8" y="8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1" name="Freeform 885"/>
          <p:cNvSpPr>
            <a:spLocks noEditPoints="1"/>
          </p:cNvSpPr>
          <p:nvPr/>
        </p:nvSpPr>
        <p:spPr bwMode="auto">
          <a:xfrm>
            <a:off x="2343150" y="4489450"/>
            <a:ext cx="173038" cy="131763"/>
          </a:xfrm>
          <a:custGeom>
            <a:avLst/>
            <a:gdLst>
              <a:gd name="T0" fmla="*/ 0 w 109"/>
              <a:gd name="T1" fmla="*/ 0 h 83"/>
              <a:gd name="T2" fmla="*/ 2147483647 w 109"/>
              <a:gd name="T3" fmla="*/ 0 h 83"/>
              <a:gd name="T4" fmla="*/ 2147483647 w 109"/>
              <a:gd name="T5" fmla="*/ 2147483647 h 83"/>
              <a:gd name="T6" fmla="*/ 0 w 109"/>
              <a:gd name="T7" fmla="*/ 2147483647 h 83"/>
              <a:gd name="T8" fmla="*/ 0 w 109"/>
              <a:gd name="T9" fmla="*/ 0 h 83"/>
              <a:gd name="T10" fmla="*/ 2147483647 w 109"/>
              <a:gd name="T11" fmla="*/ 2147483647 h 83"/>
              <a:gd name="T12" fmla="*/ 2147483647 w 109"/>
              <a:gd name="T13" fmla="*/ 2147483647 h 83"/>
              <a:gd name="T14" fmla="*/ 2147483647 w 109"/>
              <a:gd name="T15" fmla="*/ 2147483647 h 83"/>
              <a:gd name="T16" fmla="*/ 2147483647 w 109"/>
              <a:gd name="T17" fmla="*/ 2147483647 h 83"/>
              <a:gd name="T18" fmla="*/ 2147483647 w 109"/>
              <a:gd name="T19" fmla="*/ 2147483647 h 8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9"/>
              <a:gd name="T31" fmla="*/ 0 h 83"/>
              <a:gd name="T32" fmla="*/ 109 w 109"/>
              <a:gd name="T33" fmla="*/ 83 h 8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9" h="83">
                <a:moveTo>
                  <a:pt x="0" y="0"/>
                </a:moveTo>
                <a:lnTo>
                  <a:pt x="109" y="0"/>
                </a:lnTo>
                <a:lnTo>
                  <a:pt x="109" y="83"/>
                </a:lnTo>
                <a:lnTo>
                  <a:pt x="0" y="83"/>
                </a:lnTo>
                <a:lnTo>
                  <a:pt x="0" y="0"/>
                </a:lnTo>
                <a:close/>
                <a:moveTo>
                  <a:pt x="8" y="4"/>
                </a:moveTo>
                <a:lnTo>
                  <a:pt x="109" y="4"/>
                </a:lnTo>
                <a:lnTo>
                  <a:pt x="109" y="83"/>
                </a:lnTo>
                <a:lnTo>
                  <a:pt x="8" y="83"/>
                </a:lnTo>
                <a:lnTo>
                  <a:pt x="8" y="4"/>
                </a:lnTo>
                <a:close/>
              </a:path>
            </a:pathLst>
          </a:custGeom>
          <a:solidFill>
            <a:srgbClr val="AD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2" name="Freeform 886"/>
          <p:cNvSpPr>
            <a:spLocks noEditPoints="1"/>
          </p:cNvSpPr>
          <p:nvPr/>
        </p:nvSpPr>
        <p:spPr bwMode="auto">
          <a:xfrm>
            <a:off x="2355850" y="4495800"/>
            <a:ext cx="160338" cy="125413"/>
          </a:xfrm>
          <a:custGeom>
            <a:avLst/>
            <a:gdLst>
              <a:gd name="T0" fmla="*/ 0 w 101"/>
              <a:gd name="T1" fmla="*/ 0 h 79"/>
              <a:gd name="T2" fmla="*/ 2147483647 w 101"/>
              <a:gd name="T3" fmla="*/ 0 h 79"/>
              <a:gd name="T4" fmla="*/ 2147483647 w 101"/>
              <a:gd name="T5" fmla="*/ 2147483647 h 79"/>
              <a:gd name="T6" fmla="*/ 0 w 101"/>
              <a:gd name="T7" fmla="*/ 2147483647 h 79"/>
              <a:gd name="T8" fmla="*/ 0 w 101"/>
              <a:gd name="T9" fmla="*/ 0 h 79"/>
              <a:gd name="T10" fmla="*/ 2147483647 w 101"/>
              <a:gd name="T11" fmla="*/ 2147483647 h 79"/>
              <a:gd name="T12" fmla="*/ 2147483647 w 101"/>
              <a:gd name="T13" fmla="*/ 2147483647 h 79"/>
              <a:gd name="T14" fmla="*/ 2147483647 w 101"/>
              <a:gd name="T15" fmla="*/ 2147483647 h 79"/>
              <a:gd name="T16" fmla="*/ 2147483647 w 101"/>
              <a:gd name="T17" fmla="*/ 2147483647 h 79"/>
              <a:gd name="T18" fmla="*/ 2147483647 w 101"/>
              <a:gd name="T19" fmla="*/ 2147483647 h 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1"/>
              <a:gd name="T31" fmla="*/ 0 h 79"/>
              <a:gd name="T32" fmla="*/ 101 w 101"/>
              <a:gd name="T33" fmla="*/ 79 h 7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1" h="79">
                <a:moveTo>
                  <a:pt x="0" y="0"/>
                </a:moveTo>
                <a:lnTo>
                  <a:pt x="101" y="0"/>
                </a:lnTo>
                <a:lnTo>
                  <a:pt x="101" y="79"/>
                </a:lnTo>
                <a:lnTo>
                  <a:pt x="0" y="79"/>
                </a:lnTo>
                <a:lnTo>
                  <a:pt x="0" y="0"/>
                </a:lnTo>
                <a:close/>
                <a:moveTo>
                  <a:pt x="9" y="9"/>
                </a:moveTo>
                <a:lnTo>
                  <a:pt x="101" y="9"/>
                </a:lnTo>
                <a:lnTo>
                  <a:pt x="101" y="79"/>
                </a:lnTo>
                <a:lnTo>
                  <a:pt x="9" y="79"/>
                </a:lnTo>
                <a:lnTo>
                  <a:pt x="9" y="9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3" name="Freeform 887"/>
          <p:cNvSpPr>
            <a:spLocks noEditPoints="1"/>
          </p:cNvSpPr>
          <p:nvPr/>
        </p:nvSpPr>
        <p:spPr bwMode="auto">
          <a:xfrm>
            <a:off x="2370138" y="4510088"/>
            <a:ext cx="146050" cy="111125"/>
          </a:xfrm>
          <a:custGeom>
            <a:avLst/>
            <a:gdLst>
              <a:gd name="T0" fmla="*/ 0 w 92"/>
              <a:gd name="T1" fmla="*/ 0 h 70"/>
              <a:gd name="T2" fmla="*/ 2147483647 w 92"/>
              <a:gd name="T3" fmla="*/ 0 h 70"/>
              <a:gd name="T4" fmla="*/ 2147483647 w 92"/>
              <a:gd name="T5" fmla="*/ 2147483647 h 70"/>
              <a:gd name="T6" fmla="*/ 0 w 92"/>
              <a:gd name="T7" fmla="*/ 2147483647 h 70"/>
              <a:gd name="T8" fmla="*/ 0 w 92"/>
              <a:gd name="T9" fmla="*/ 0 h 70"/>
              <a:gd name="T10" fmla="*/ 2147483647 w 92"/>
              <a:gd name="T11" fmla="*/ 2147483647 h 70"/>
              <a:gd name="T12" fmla="*/ 2147483647 w 92"/>
              <a:gd name="T13" fmla="*/ 2147483647 h 70"/>
              <a:gd name="T14" fmla="*/ 2147483647 w 92"/>
              <a:gd name="T15" fmla="*/ 2147483647 h 70"/>
              <a:gd name="T16" fmla="*/ 2147483647 w 92"/>
              <a:gd name="T17" fmla="*/ 2147483647 h 70"/>
              <a:gd name="T18" fmla="*/ 2147483647 w 92"/>
              <a:gd name="T19" fmla="*/ 2147483647 h 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2"/>
              <a:gd name="T31" fmla="*/ 0 h 70"/>
              <a:gd name="T32" fmla="*/ 92 w 92"/>
              <a:gd name="T33" fmla="*/ 70 h 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2" h="70">
                <a:moveTo>
                  <a:pt x="0" y="0"/>
                </a:moveTo>
                <a:lnTo>
                  <a:pt x="92" y="0"/>
                </a:lnTo>
                <a:lnTo>
                  <a:pt x="92" y="70"/>
                </a:lnTo>
                <a:lnTo>
                  <a:pt x="0" y="70"/>
                </a:lnTo>
                <a:lnTo>
                  <a:pt x="0" y="0"/>
                </a:lnTo>
                <a:close/>
                <a:moveTo>
                  <a:pt x="8" y="4"/>
                </a:moveTo>
                <a:lnTo>
                  <a:pt x="92" y="4"/>
                </a:lnTo>
                <a:lnTo>
                  <a:pt x="92" y="70"/>
                </a:lnTo>
                <a:lnTo>
                  <a:pt x="8" y="70"/>
                </a:lnTo>
                <a:lnTo>
                  <a:pt x="8" y="4"/>
                </a:lnTo>
                <a:close/>
              </a:path>
            </a:pathLst>
          </a:custGeom>
          <a:solidFill>
            <a:srgbClr val="BA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4" name="Freeform 888"/>
          <p:cNvSpPr>
            <a:spLocks noEditPoints="1"/>
          </p:cNvSpPr>
          <p:nvPr/>
        </p:nvSpPr>
        <p:spPr bwMode="auto">
          <a:xfrm>
            <a:off x="2382838" y="4516438"/>
            <a:ext cx="133350" cy="104775"/>
          </a:xfrm>
          <a:custGeom>
            <a:avLst/>
            <a:gdLst>
              <a:gd name="T0" fmla="*/ 0 w 84"/>
              <a:gd name="T1" fmla="*/ 0 h 66"/>
              <a:gd name="T2" fmla="*/ 2147483647 w 84"/>
              <a:gd name="T3" fmla="*/ 0 h 66"/>
              <a:gd name="T4" fmla="*/ 2147483647 w 84"/>
              <a:gd name="T5" fmla="*/ 2147483647 h 66"/>
              <a:gd name="T6" fmla="*/ 0 w 84"/>
              <a:gd name="T7" fmla="*/ 2147483647 h 66"/>
              <a:gd name="T8" fmla="*/ 0 w 84"/>
              <a:gd name="T9" fmla="*/ 0 h 66"/>
              <a:gd name="T10" fmla="*/ 2147483647 w 84"/>
              <a:gd name="T11" fmla="*/ 2147483647 h 66"/>
              <a:gd name="T12" fmla="*/ 2147483647 w 84"/>
              <a:gd name="T13" fmla="*/ 2147483647 h 66"/>
              <a:gd name="T14" fmla="*/ 2147483647 w 84"/>
              <a:gd name="T15" fmla="*/ 2147483647 h 66"/>
              <a:gd name="T16" fmla="*/ 2147483647 w 84"/>
              <a:gd name="T17" fmla="*/ 2147483647 h 66"/>
              <a:gd name="T18" fmla="*/ 2147483647 w 84"/>
              <a:gd name="T19" fmla="*/ 2147483647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4"/>
              <a:gd name="T31" fmla="*/ 0 h 66"/>
              <a:gd name="T32" fmla="*/ 84 w 84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4" h="66">
                <a:moveTo>
                  <a:pt x="0" y="0"/>
                </a:moveTo>
                <a:lnTo>
                  <a:pt x="84" y="0"/>
                </a:lnTo>
                <a:lnTo>
                  <a:pt x="84" y="66"/>
                </a:lnTo>
                <a:lnTo>
                  <a:pt x="0" y="66"/>
                </a:lnTo>
                <a:lnTo>
                  <a:pt x="0" y="0"/>
                </a:lnTo>
                <a:close/>
                <a:moveTo>
                  <a:pt x="9" y="8"/>
                </a:moveTo>
                <a:lnTo>
                  <a:pt x="84" y="8"/>
                </a:lnTo>
                <a:lnTo>
                  <a:pt x="84" y="66"/>
                </a:lnTo>
                <a:lnTo>
                  <a:pt x="9" y="66"/>
                </a:lnTo>
                <a:lnTo>
                  <a:pt x="9" y="8"/>
                </a:lnTo>
                <a:close/>
              </a:path>
            </a:pathLst>
          </a:custGeom>
          <a:solidFill>
            <a:srgbClr val="C1C1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5" name="Freeform 889"/>
          <p:cNvSpPr>
            <a:spLocks noEditPoints="1"/>
          </p:cNvSpPr>
          <p:nvPr/>
        </p:nvSpPr>
        <p:spPr bwMode="auto">
          <a:xfrm>
            <a:off x="2397125" y="4529138"/>
            <a:ext cx="119063" cy="92075"/>
          </a:xfrm>
          <a:custGeom>
            <a:avLst/>
            <a:gdLst>
              <a:gd name="T0" fmla="*/ 0 w 75"/>
              <a:gd name="T1" fmla="*/ 0 h 58"/>
              <a:gd name="T2" fmla="*/ 2147483647 w 75"/>
              <a:gd name="T3" fmla="*/ 0 h 58"/>
              <a:gd name="T4" fmla="*/ 2147483647 w 75"/>
              <a:gd name="T5" fmla="*/ 2147483647 h 58"/>
              <a:gd name="T6" fmla="*/ 0 w 75"/>
              <a:gd name="T7" fmla="*/ 2147483647 h 58"/>
              <a:gd name="T8" fmla="*/ 0 w 75"/>
              <a:gd name="T9" fmla="*/ 0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5"/>
              <a:gd name="T31" fmla="*/ 0 h 58"/>
              <a:gd name="T32" fmla="*/ 75 w 75"/>
              <a:gd name="T33" fmla="*/ 58 h 5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5" h="58">
                <a:moveTo>
                  <a:pt x="0" y="0"/>
                </a:moveTo>
                <a:lnTo>
                  <a:pt x="75" y="0"/>
                </a:lnTo>
                <a:lnTo>
                  <a:pt x="75" y="58"/>
                </a:lnTo>
                <a:lnTo>
                  <a:pt x="0" y="58"/>
                </a:lnTo>
                <a:lnTo>
                  <a:pt x="0" y="0"/>
                </a:lnTo>
                <a:close/>
                <a:moveTo>
                  <a:pt x="8" y="4"/>
                </a:moveTo>
                <a:lnTo>
                  <a:pt x="75" y="4"/>
                </a:lnTo>
                <a:lnTo>
                  <a:pt x="75" y="58"/>
                </a:lnTo>
                <a:lnTo>
                  <a:pt x="8" y="58"/>
                </a:lnTo>
                <a:lnTo>
                  <a:pt x="8" y="4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6" name="Freeform 890"/>
          <p:cNvSpPr>
            <a:spLocks noEditPoints="1"/>
          </p:cNvSpPr>
          <p:nvPr/>
        </p:nvSpPr>
        <p:spPr bwMode="auto">
          <a:xfrm>
            <a:off x="2409825" y="4535488"/>
            <a:ext cx="106363" cy="85725"/>
          </a:xfrm>
          <a:custGeom>
            <a:avLst/>
            <a:gdLst>
              <a:gd name="T0" fmla="*/ 0 w 67"/>
              <a:gd name="T1" fmla="*/ 0 h 54"/>
              <a:gd name="T2" fmla="*/ 2147483647 w 67"/>
              <a:gd name="T3" fmla="*/ 0 h 54"/>
              <a:gd name="T4" fmla="*/ 2147483647 w 67"/>
              <a:gd name="T5" fmla="*/ 2147483647 h 54"/>
              <a:gd name="T6" fmla="*/ 0 w 67"/>
              <a:gd name="T7" fmla="*/ 2147483647 h 54"/>
              <a:gd name="T8" fmla="*/ 0 w 67"/>
              <a:gd name="T9" fmla="*/ 0 h 54"/>
              <a:gd name="T10" fmla="*/ 2147483647 w 67"/>
              <a:gd name="T11" fmla="*/ 2147483647 h 54"/>
              <a:gd name="T12" fmla="*/ 2147483647 w 67"/>
              <a:gd name="T13" fmla="*/ 2147483647 h 54"/>
              <a:gd name="T14" fmla="*/ 2147483647 w 67"/>
              <a:gd name="T15" fmla="*/ 2147483647 h 54"/>
              <a:gd name="T16" fmla="*/ 2147483647 w 67"/>
              <a:gd name="T17" fmla="*/ 2147483647 h 54"/>
              <a:gd name="T18" fmla="*/ 2147483647 w 67"/>
              <a:gd name="T19" fmla="*/ 2147483647 h 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"/>
              <a:gd name="T31" fmla="*/ 0 h 54"/>
              <a:gd name="T32" fmla="*/ 67 w 67"/>
              <a:gd name="T33" fmla="*/ 54 h 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" h="54">
                <a:moveTo>
                  <a:pt x="0" y="0"/>
                </a:moveTo>
                <a:lnTo>
                  <a:pt x="67" y="0"/>
                </a:lnTo>
                <a:lnTo>
                  <a:pt x="67" y="54"/>
                </a:lnTo>
                <a:lnTo>
                  <a:pt x="0" y="54"/>
                </a:lnTo>
                <a:lnTo>
                  <a:pt x="0" y="0"/>
                </a:lnTo>
                <a:close/>
                <a:moveTo>
                  <a:pt x="8" y="9"/>
                </a:moveTo>
                <a:lnTo>
                  <a:pt x="67" y="9"/>
                </a:lnTo>
                <a:lnTo>
                  <a:pt x="67" y="54"/>
                </a:lnTo>
                <a:lnTo>
                  <a:pt x="8" y="54"/>
                </a:lnTo>
                <a:lnTo>
                  <a:pt x="8" y="9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7" name="Freeform 891"/>
          <p:cNvSpPr>
            <a:spLocks noEditPoints="1"/>
          </p:cNvSpPr>
          <p:nvPr/>
        </p:nvSpPr>
        <p:spPr bwMode="auto">
          <a:xfrm>
            <a:off x="2422525" y="4549775"/>
            <a:ext cx="93663" cy="71438"/>
          </a:xfrm>
          <a:custGeom>
            <a:avLst/>
            <a:gdLst>
              <a:gd name="T0" fmla="*/ 0 w 59"/>
              <a:gd name="T1" fmla="*/ 0 h 45"/>
              <a:gd name="T2" fmla="*/ 2147483647 w 59"/>
              <a:gd name="T3" fmla="*/ 0 h 45"/>
              <a:gd name="T4" fmla="*/ 2147483647 w 59"/>
              <a:gd name="T5" fmla="*/ 2147483647 h 45"/>
              <a:gd name="T6" fmla="*/ 0 w 59"/>
              <a:gd name="T7" fmla="*/ 2147483647 h 45"/>
              <a:gd name="T8" fmla="*/ 0 w 59"/>
              <a:gd name="T9" fmla="*/ 0 h 45"/>
              <a:gd name="T10" fmla="*/ 2147483647 w 59"/>
              <a:gd name="T11" fmla="*/ 2147483647 h 45"/>
              <a:gd name="T12" fmla="*/ 2147483647 w 59"/>
              <a:gd name="T13" fmla="*/ 2147483647 h 45"/>
              <a:gd name="T14" fmla="*/ 2147483647 w 59"/>
              <a:gd name="T15" fmla="*/ 2147483647 h 45"/>
              <a:gd name="T16" fmla="*/ 2147483647 w 59"/>
              <a:gd name="T17" fmla="*/ 2147483647 h 45"/>
              <a:gd name="T18" fmla="*/ 2147483647 w 59"/>
              <a:gd name="T19" fmla="*/ 2147483647 h 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"/>
              <a:gd name="T31" fmla="*/ 0 h 45"/>
              <a:gd name="T32" fmla="*/ 59 w 59"/>
              <a:gd name="T33" fmla="*/ 45 h 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" h="45">
                <a:moveTo>
                  <a:pt x="0" y="0"/>
                </a:moveTo>
                <a:lnTo>
                  <a:pt x="59" y="0"/>
                </a:lnTo>
                <a:lnTo>
                  <a:pt x="59" y="45"/>
                </a:lnTo>
                <a:lnTo>
                  <a:pt x="0" y="45"/>
                </a:lnTo>
                <a:lnTo>
                  <a:pt x="0" y="0"/>
                </a:lnTo>
                <a:close/>
                <a:moveTo>
                  <a:pt x="9" y="4"/>
                </a:moveTo>
                <a:lnTo>
                  <a:pt x="59" y="4"/>
                </a:lnTo>
                <a:lnTo>
                  <a:pt x="59" y="45"/>
                </a:lnTo>
                <a:lnTo>
                  <a:pt x="9" y="45"/>
                </a:lnTo>
                <a:lnTo>
                  <a:pt x="9" y="4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8" name="Freeform 892"/>
          <p:cNvSpPr>
            <a:spLocks noEditPoints="1"/>
          </p:cNvSpPr>
          <p:nvPr/>
        </p:nvSpPr>
        <p:spPr bwMode="auto">
          <a:xfrm>
            <a:off x="2436813" y="4556125"/>
            <a:ext cx="79375" cy="65088"/>
          </a:xfrm>
          <a:custGeom>
            <a:avLst/>
            <a:gdLst>
              <a:gd name="T0" fmla="*/ 0 w 50"/>
              <a:gd name="T1" fmla="*/ 0 h 41"/>
              <a:gd name="T2" fmla="*/ 2147483647 w 50"/>
              <a:gd name="T3" fmla="*/ 0 h 41"/>
              <a:gd name="T4" fmla="*/ 2147483647 w 50"/>
              <a:gd name="T5" fmla="*/ 2147483647 h 41"/>
              <a:gd name="T6" fmla="*/ 0 w 50"/>
              <a:gd name="T7" fmla="*/ 2147483647 h 41"/>
              <a:gd name="T8" fmla="*/ 0 w 50"/>
              <a:gd name="T9" fmla="*/ 0 h 41"/>
              <a:gd name="T10" fmla="*/ 2147483647 w 50"/>
              <a:gd name="T11" fmla="*/ 2147483647 h 41"/>
              <a:gd name="T12" fmla="*/ 2147483647 w 50"/>
              <a:gd name="T13" fmla="*/ 2147483647 h 41"/>
              <a:gd name="T14" fmla="*/ 2147483647 w 50"/>
              <a:gd name="T15" fmla="*/ 2147483647 h 41"/>
              <a:gd name="T16" fmla="*/ 2147483647 w 50"/>
              <a:gd name="T17" fmla="*/ 2147483647 h 41"/>
              <a:gd name="T18" fmla="*/ 2147483647 w 50"/>
              <a:gd name="T19" fmla="*/ 2147483647 h 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"/>
              <a:gd name="T31" fmla="*/ 0 h 41"/>
              <a:gd name="T32" fmla="*/ 50 w 50"/>
              <a:gd name="T33" fmla="*/ 41 h 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" h="41">
                <a:moveTo>
                  <a:pt x="0" y="0"/>
                </a:moveTo>
                <a:lnTo>
                  <a:pt x="50" y="0"/>
                </a:lnTo>
                <a:lnTo>
                  <a:pt x="50" y="41"/>
                </a:lnTo>
                <a:lnTo>
                  <a:pt x="0" y="41"/>
                </a:lnTo>
                <a:lnTo>
                  <a:pt x="0" y="0"/>
                </a:lnTo>
                <a:close/>
                <a:moveTo>
                  <a:pt x="8" y="8"/>
                </a:moveTo>
                <a:lnTo>
                  <a:pt x="50" y="8"/>
                </a:lnTo>
                <a:lnTo>
                  <a:pt x="50" y="41"/>
                </a:lnTo>
                <a:lnTo>
                  <a:pt x="8" y="41"/>
                </a:lnTo>
                <a:lnTo>
                  <a:pt x="8" y="8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59" name="Freeform 893"/>
          <p:cNvSpPr>
            <a:spLocks noEditPoints="1"/>
          </p:cNvSpPr>
          <p:nvPr/>
        </p:nvSpPr>
        <p:spPr bwMode="auto">
          <a:xfrm>
            <a:off x="2449513" y="4568825"/>
            <a:ext cx="66675" cy="52388"/>
          </a:xfrm>
          <a:custGeom>
            <a:avLst/>
            <a:gdLst>
              <a:gd name="T0" fmla="*/ 0 w 42"/>
              <a:gd name="T1" fmla="*/ 0 h 33"/>
              <a:gd name="T2" fmla="*/ 2147483647 w 42"/>
              <a:gd name="T3" fmla="*/ 0 h 33"/>
              <a:gd name="T4" fmla="*/ 2147483647 w 42"/>
              <a:gd name="T5" fmla="*/ 2147483647 h 33"/>
              <a:gd name="T6" fmla="*/ 0 w 42"/>
              <a:gd name="T7" fmla="*/ 2147483647 h 33"/>
              <a:gd name="T8" fmla="*/ 0 w 42"/>
              <a:gd name="T9" fmla="*/ 0 h 33"/>
              <a:gd name="T10" fmla="*/ 2147483647 w 42"/>
              <a:gd name="T11" fmla="*/ 2147483647 h 33"/>
              <a:gd name="T12" fmla="*/ 2147483647 w 42"/>
              <a:gd name="T13" fmla="*/ 2147483647 h 33"/>
              <a:gd name="T14" fmla="*/ 2147483647 w 42"/>
              <a:gd name="T15" fmla="*/ 2147483647 h 33"/>
              <a:gd name="T16" fmla="*/ 2147483647 w 42"/>
              <a:gd name="T17" fmla="*/ 2147483647 h 33"/>
              <a:gd name="T18" fmla="*/ 2147483647 w 42"/>
              <a:gd name="T19" fmla="*/ 2147483647 h 3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"/>
              <a:gd name="T31" fmla="*/ 0 h 33"/>
              <a:gd name="T32" fmla="*/ 42 w 42"/>
              <a:gd name="T33" fmla="*/ 33 h 3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" h="33">
                <a:moveTo>
                  <a:pt x="0" y="0"/>
                </a:moveTo>
                <a:lnTo>
                  <a:pt x="42" y="0"/>
                </a:lnTo>
                <a:lnTo>
                  <a:pt x="42" y="33"/>
                </a:lnTo>
                <a:lnTo>
                  <a:pt x="0" y="33"/>
                </a:lnTo>
                <a:lnTo>
                  <a:pt x="0" y="0"/>
                </a:lnTo>
                <a:close/>
                <a:moveTo>
                  <a:pt x="8" y="8"/>
                </a:moveTo>
                <a:lnTo>
                  <a:pt x="42" y="8"/>
                </a:lnTo>
                <a:lnTo>
                  <a:pt x="42" y="33"/>
                </a:lnTo>
                <a:lnTo>
                  <a:pt x="8" y="33"/>
                </a:lnTo>
                <a:lnTo>
                  <a:pt x="8" y="8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0" name="Freeform 894"/>
          <p:cNvSpPr>
            <a:spLocks noEditPoints="1"/>
          </p:cNvSpPr>
          <p:nvPr/>
        </p:nvSpPr>
        <p:spPr bwMode="auto">
          <a:xfrm>
            <a:off x="2462213" y="4581525"/>
            <a:ext cx="53975" cy="39688"/>
          </a:xfrm>
          <a:custGeom>
            <a:avLst/>
            <a:gdLst>
              <a:gd name="T0" fmla="*/ 0 w 34"/>
              <a:gd name="T1" fmla="*/ 0 h 25"/>
              <a:gd name="T2" fmla="*/ 2147483647 w 34"/>
              <a:gd name="T3" fmla="*/ 0 h 25"/>
              <a:gd name="T4" fmla="*/ 2147483647 w 34"/>
              <a:gd name="T5" fmla="*/ 2147483647 h 25"/>
              <a:gd name="T6" fmla="*/ 0 w 34"/>
              <a:gd name="T7" fmla="*/ 2147483647 h 25"/>
              <a:gd name="T8" fmla="*/ 0 w 34"/>
              <a:gd name="T9" fmla="*/ 0 h 25"/>
              <a:gd name="T10" fmla="*/ 2147483647 w 34"/>
              <a:gd name="T11" fmla="*/ 2147483647 h 25"/>
              <a:gd name="T12" fmla="*/ 2147483647 w 34"/>
              <a:gd name="T13" fmla="*/ 2147483647 h 25"/>
              <a:gd name="T14" fmla="*/ 2147483647 w 34"/>
              <a:gd name="T15" fmla="*/ 2147483647 h 25"/>
              <a:gd name="T16" fmla="*/ 2147483647 w 34"/>
              <a:gd name="T17" fmla="*/ 2147483647 h 25"/>
              <a:gd name="T18" fmla="*/ 2147483647 w 34"/>
              <a:gd name="T19" fmla="*/ 2147483647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4"/>
              <a:gd name="T31" fmla="*/ 0 h 25"/>
              <a:gd name="T32" fmla="*/ 34 w 34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4" h="25">
                <a:moveTo>
                  <a:pt x="0" y="0"/>
                </a:moveTo>
                <a:lnTo>
                  <a:pt x="34" y="0"/>
                </a:lnTo>
                <a:lnTo>
                  <a:pt x="34" y="25"/>
                </a:lnTo>
                <a:lnTo>
                  <a:pt x="0" y="25"/>
                </a:lnTo>
                <a:lnTo>
                  <a:pt x="0" y="0"/>
                </a:lnTo>
                <a:close/>
                <a:moveTo>
                  <a:pt x="9" y="5"/>
                </a:moveTo>
                <a:lnTo>
                  <a:pt x="34" y="5"/>
                </a:lnTo>
                <a:lnTo>
                  <a:pt x="34" y="25"/>
                </a:lnTo>
                <a:lnTo>
                  <a:pt x="9" y="25"/>
                </a:lnTo>
                <a:lnTo>
                  <a:pt x="9" y="5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1" name="Freeform 895"/>
          <p:cNvSpPr>
            <a:spLocks noEditPoints="1"/>
          </p:cNvSpPr>
          <p:nvPr/>
        </p:nvSpPr>
        <p:spPr bwMode="auto">
          <a:xfrm>
            <a:off x="2476500" y="4589463"/>
            <a:ext cx="39688" cy="31750"/>
          </a:xfrm>
          <a:custGeom>
            <a:avLst/>
            <a:gdLst>
              <a:gd name="T0" fmla="*/ 0 w 25"/>
              <a:gd name="T1" fmla="*/ 0 h 20"/>
              <a:gd name="T2" fmla="*/ 2147483647 w 25"/>
              <a:gd name="T3" fmla="*/ 0 h 20"/>
              <a:gd name="T4" fmla="*/ 2147483647 w 25"/>
              <a:gd name="T5" fmla="*/ 2147483647 h 20"/>
              <a:gd name="T6" fmla="*/ 0 w 25"/>
              <a:gd name="T7" fmla="*/ 2147483647 h 20"/>
              <a:gd name="T8" fmla="*/ 0 w 25"/>
              <a:gd name="T9" fmla="*/ 0 h 20"/>
              <a:gd name="T10" fmla="*/ 2147483647 w 25"/>
              <a:gd name="T11" fmla="*/ 2147483647 h 20"/>
              <a:gd name="T12" fmla="*/ 2147483647 w 25"/>
              <a:gd name="T13" fmla="*/ 2147483647 h 20"/>
              <a:gd name="T14" fmla="*/ 2147483647 w 25"/>
              <a:gd name="T15" fmla="*/ 2147483647 h 20"/>
              <a:gd name="T16" fmla="*/ 2147483647 w 25"/>
              <a:gd name="T17" fmla="*/ 2147483647 h 20"/>
              <a:gd name="T18" fmla="*/ 2147483647 w 25"/>
              <a:gd name="T19" fmla="*/ 2147483647 h 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"/>
              <a:gd name="T31" fmla="*/ 0 h 20"/>
              <a:gd name="T32" fmla="*/ 25 w 25"/>
              <a:gd name="T33" fmla="*/ 20 h 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" h="20">
                <a:moveTo>
                  <a:pt x="0" y="0"/>
                </a:moveTo>
                <a:lnTo>
                  <a:pt x="25" y="0"/>
                </a:lnTo>
                <a:lnTo>
                  <a:pt x="25" y="20"/>
                </a:lnTo>
                <a:lnTo>
                  <a:pt x="0" y="20"/>
                </a:lnTo>
                <a:lnTo>
                  <a:pt x="0" y="0"/>
                </a:lnTo>
                <a:close/>
                <a:moveTo>
                  <a:pt x="8" y="8"/>
                </a:moveTo>
                <a:lnTo>
                  <a:pt x="25" y="8"/>
                </a:lnTo>
                <a:lnTo>
                  <a:pt x="25" y="20"/>
                </a:lnTo>
                <a:lnTo>
                  <a:pt x="8" y="20"/>
                </a:lnTo>
                <a:lnTo>
                  <a:pt x="8" y="8"/>
                </a:lnTo>
                <a:close/>
              </a:path>
            </a:pathLst>
          </a:cu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2" name="Freeform 896"/>
          <p:cNvSpPr>
            <a:spLocks noEditPoints="1"/>
          </p:cNvSpPr>
          <p:nvPr/>
        </p:nvSpPr>
        <p:spPr bwMode="auto">
          <a:xfrm>
            <a:off x="2489200" y="4602163"/>
            <a:ext cx="26988" cy="19050"/>
          </a:xfrm>
          <a:custGeom>
            <a:avLst/>
            <a:gdLst>
              <a:gd name="T0" fmla="*/ 0 w 17"/>
              <a:gd name="T1" fmla="*/ 0 h 12"/>
              <a:gd name="T2" fmla="*/ 2147483647 w 17"/>
              <a:gd name="T3" fmla="*/ 0 h 12"/>
              <a:gd name="T4" fmla="*/ 2147483647 w 17"/>
              <a:gd name="T5" fmla="*/ 2147483647 h 12"/>
              <a:gd name="T6" fmla="*/ 0 w 17"/>
              <a:gd name="T7" fmla="*/ 2147483647 h 12"/>
              <a:gd name="T8" fmla="*/ 0 w 17"/>
              <a:gd name="T9" fmla="*/ 0 h 12"/>
              <a:gd name="T10" fmla="*/ 2147483647 w 17"/>
              <a:gd name="T11" fmla="*/ 2147483647 h 12"/>
              <a:gd name="T12" fmla="*/ 2147483647 w 17"/>
              <a:gd name="T13" fmla="*/ 2147483647 h 12"/>
              <a:gd name="T14" fmla="*/ 2147483647 w 17"/>
              <a:gd name="T15" fmla="*/ 2147483647 h 12"/>
              <a:gd name="T16" fmla="*/ 2147483647 w 17"/>
              <a:gd name="T17" fmla="*/ 2147483647 h 12"/>
              <a:gd name="T18" fmla="*/ 2147483647 w 17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2"/>
              <a:gd name="T32" fmla="*/ 17 w 17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2">
                <a:moveTo>
                  <a:pt x="0" y="0"/>
                </a:moveTo>
                <a:lnTo>
                  <a:pt x="17" y="0"/>
                </a:lnTo>
                <a:lnTo>
                  <a:pt x="17" y="12"/>
                </a:lnTo>
                <a:lnTo>
                  <a:pt x="0" y="12"/>
                </a:lnTo>
                <a:lnTo>
                  <a:pt x="0" y="0"/>
                </a:lnTo>
                <a:close/>
                <a:moveTo>
                  <a:pt x="8" y="4"/>
                </a:moveTo>
                <a:lnTo>
                  <a:pt x="17" y="4"/>
                </a:lnTo>
                <a:lnTo>
                  <a:pt x="17" y="12"/>
                </a:lnTo>
                <a:lnTo>
                  <a:pt x="8" y="12"/>
                </a:lnTo>
                <a:lnTo>
                  <a:pt x="8" y="4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3" name="Freeform 897"/>
          <p:cNvSpPr>
            <a:spLocks noEditPoints="1"/>
          </p:cNvSpPr>
          <p:nvPr/>
        </p:nvSpPr>
        <p:spPr bwMode="auto">
          <a:xfrm>
            <a:off x="2501900" y="4608513"/>
            <a:ext cx="14288" cy="12700"/>
          </a:xfrm>
          <a:custGeom>
            <a:avLst/>
            <a:gdLst>
              <a:gd name="T0" fmla="*/ 0 w 9"/>
              <a:gd name="T1" fmla="*/ 0 h 8"/>
              <a:gd name="T2" fmla="*/ 2147483647 w 9"/>
              <a:gd name="T3" fmla="*/ 0 h 8"/>
              <a:gd name="T4" fmla="*/ 2147483647 w 9"/>
              <a:gd name="T5" fmla="*/ 2147483647 h 8"/>
              <a:gd name="T6" fmla="*/ 0 w 9"/>
              <a:gd name="T7" fmla="*/ 2147483647 h 8"/>
              <a:gd name="T8" fmla="*/ 0 w 9"/>
              <a:gd name="T9" fmla="*/ 0 h 8"/>
              <a:gd name="T10" fmla="*/ 2147483647 w 9"/>
              <a:gd name="T11" fmla="*/ 2147483647 h 8"/>
              <a:gd name="T12" fmla="*/ 2147483647 w 9"/>
              <a:gd name="T13" fmla="*/ 2147483647 h 8"/>
              <a:gd name="T14" fmla="*/ 2147483647 w 9"/>
              <a:gd name="T15" fmla="*/ 2147483647 h 8"/>
              <a:gd name="T16" fmla="*/ 2147483647 w 9"/>
              <a:gd name="T17" fmla="*/ 2147483647 h 8"/>
              <a:gd name="T18" fmla="*/ 2147483647 w 9"/>
              <a:gd name="T19" fmla="*/ 21474836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8"/>
              <a:gd name="T32" fmla="*/ 9 w 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8">
                <a:moveTo>
                  <a:pt x="0" y="0"/>
                </a:moveTo>
                <a:lnTo>
                  <a:pt x="9" y="0"/>
                </a:lnTo>
                <a:lnTo>
                  <a:pt x="9" y="8"/>
                </a:lnTo>
                <a:lnTo>
                  <a:pt x="0" y="8"/>
                </a:lnTo>
                <a:lnTo>
                  <a:pt x="0" y="0"/>
                </a:lnTo>
                <a:close/>
                <a:moveTo>
                  <a:pt x="9" y="8"/>
                </a:moveTo>
                <a:lnTo>
                  <a:pt x="9" y="8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4" name="Line 898"/>
          <p:cNvSpPr>
            <a:spLocks noChangeShapeType="1"/>
          </p:cNvSpPr>
          <p:nvPr/>
        </p:nvSpPr>
        <p:spPr bwMode="auto">
          <a:xfrm>
            <a:off x="2336800" y="4641850"/>
            <a:ext cx="1588" cy="127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5" name="Line 899"/>
          <p:cNvSpPr>
            <a:spLocks noChangeShapeType="1"/>
          </p:cNvSpPr>
          <p:nvPr/>
        </p:nvSpPr>
        <p:spPr bwMode="auto">
          <a:xfrm>
            <a:off x="2303463" y="4641850"/>
            <a:ext cx="1587" cy="127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6" name="Line 900"/>
          <p:cNvSpPr>
            <a:spLocks noChangeShapeType="1"/>
          </p:cNvSpPr>
          <p:nvPr/>
        </p:nvSpPr>
        <p:spPr bwMode="auto">
          <a:xfrm>
            <a:off x="2263775" y="4641850"/>
            <a:ext cx="27781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7" name="Freeform 901"/>
          <p:cNvSpPr>
            <a:spLocks noEditPoints="1"/>
          </p:cNvSpPr>
          <p:nvPr/>
        </p:nvSpPr>
        <p:spPr bwMode="auto">
          <a:xfrm>
            <a:off x="2476500" y="4694238"/>
            <a:ext cx="33338" cy="14287"/>
          </a:xfrm>
          <a:custGeom>
            <a:avLst/>
            <a:gdLst>
              <a:gd name="T0" fmla="*/ 0 w 21"/>
              <a:gd name="T1" fmla="*/ 0 h 9"/>
              <a:gd name="T2" fmla="*/ 2147483647 w 21"/>
              <a:gd name="T3" fmla="*/ 0 h 9"/>
              <a:gd name="T4" fmla="*/ 2147483647 w 21"/>
              <a:gd name="T5" fmla="*/ 2147483647 h 9"/>
              <a:gd name="T6" fmla="*/ 0 w 21"/>
              <a:gd name="T7" fmla="*/ 2147483647 h 9"/>
              <a:gd name="T8" fmla="*/ 0 w 21"/>
              <a:gd name="T9" fmla="*/ 0 h 9"/>
              <a:gd name="T10" fmla="*/ 0 w 21"/>
              <a:gd name="T11" fmla="*/ 0 h 9"/>
              <a:gd name="T12" fmla="*/ 2147483647 w 21"/>
              <a:gd name="T13" fmla="*/ 0 h 9"/>
              <a:gd name="T14" fmla="*/ 2147483647 w 21"/>
              <a:gd name="T15" fmla="*/ 0 h 9"/>
              <a:gd name="T16" fmla="*/ 0 w 21"/>
              <a:gd name="T17" fmla="*/ 0 h 9"/>
              <a:gd name="T18" fmla="*/ 0 w 21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9"/>
              <a:gd name="T32" fmla="*/ 21 w 21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9">
                <a:moveTo>
                  <a:pt x="0" y="0"/>
                </a:moveTo>
                <a:lnTo>
                  <a:pt x="21" y="0"/>
                </a:lnTo>
                <a:lnTo>
                  <a:pt x="21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21" y="0"/>
                </a:lnTo>
                <a:lnTo>
                  <a:pt x="0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68" name="Rectangle 902"/>
          <p:cNvSpPr>
            <a:spLocks noChangeArrowheads="1"/>
          </p:cNvSpPr>
          <p:nvPr/>
        </p:nvSpPr>
        <p:spPr bwMode="auto">
          <a:xfrm>
            <a:off x="2476500" y="4694238"/>
            <a:ext cx="33338" cy="142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9069" name="Freeform 903"/>
          <p:cNvSpPr>
            <a:spLocks noEditPoints="1"/>
          </p:cNvSpPr>
          <p:nvPr/>
        </p:nvSpPr>
        <p:spPr bwMode="auto">
          <a:xfrm>
            <a:off x="2476500" y="4694238"/>
            <a:ext cx="33338" cy="14287"/>
          </a:xfrm>
          <a:custGeom>
            <a:avLst/>
            <a:gdLst>
              <a:gd name="T0" fmla="*/ 0 w 21"/>
              <a:gd name="T1" fmla="*/ 0 h 9"/>
              <a:gd name="T2" fmla="*/ 2147483647 w 21"/>
              <a:gd name="T3" fmla="*/ 0 h 9"/>
              <a:gd name="T4" fmla="*/ 2147483647 w 21"/>
              <a:gd name="T5" fmla="*/ 2147483647 h 9"/>
              <a:gd name="T6" fmla="*/ 0 w 21"/>
              <a:gd name="T7" fmla="*/ 2147483647 h 9"/>
              <a:gd name="T8" fmla="*/ 0 w 21"/>
              <a:gd name="T9" fmla="*/ 0 h 9"/>
              <a:gd name="T10" fmla="*/ 0 w 21"/>
              <a:gd name="T11" fmla="*/ 0 h 9"/>
              <a:gd name="T12" fmla="*/ 2147483647 w 21"/>
              <a:gd name="T13" fmla="*/ 0 h 9"/>
              <a:gd name="T14" fmla="*/ 2147483647 w 21"/>
              <a:gd name="T15" fmla="*/ 0 h 9"/>
              <a:gd name="T16" fmla="*/ 0 w 21"/>
              <a:gd name="T17" fmla="*/ 0 h 9"/>
              <a:gd name="T18" fmla="*/ 0 w 21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"/>
              <a:gd name="T31" fmla="*/ 0 h 9"/>
              <a:gd name="T32" fmla="*/ 21 w 21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" h="9">
                <a:moveTo>
                  <a:pt x="0" y="0"/>
                </a:moveTo>
                <a:lnTo>
                  <a:pt x="21" y="0"/>
                </a:lnTo>
                <a:lnTo>
                  <a:pt x="21" y="9"/>
                </a:lnTo>
                <a:lnTo>
                  <a:pt x="0" y="9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21" y="0"/>
                </a:lnTo>
                <a:lnTo>
                  <a:pt x="0" y="0"/>
                </a:lnTo>
                <a:close/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0" name="Line 904"/>
          <p:cNvSpPr>
            <a:spLocks noChangeShapeType="1"/>
          </p:cNvSpPr>
          <p:nvPr/>
        </p:nvSpPr>
        <p:spPr bwMode="auto">
          <a:xfrm>
            <a:off x="2443163" y="4700588"/>
            <a:ext cx="793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1" name="Freeform 905"/>
          <p:cNvSpPr>
            <a:spLocks noEditPoints="1"/>
          </p:cNvSpPr>
          <p:nvPr/>
        </p:nvSpPr>
        <p:spPr bwMode="auto">
          <a:xfrm>
            <a:off x="2224088" y="4681538"/>
            <a:ext cx="46037" cy="26987"/>
          </a:xfrm>
          <a:custGeom>
            <a:avLst/>
            <a:gdLst>
              <a:gd name="T0" fmla="*/ 0 w 29"/>
              <a:gd name="T1" fmla="*/ 0 h 17"/>
              <a:gd name="T2" fmla="*/ 2147483647 w 29"/>
              <a:gd name="T3" fmla="*/ 0 h 17"/>
              <a:gd name="T4" fmla="*/ 2147483647 w 29"/>
              <a:gd name="T5" fmla="*/ 2147483647 h 17"/>
              <a:gd name="T6" fmla="*/ 0 w 29"/>
              <a:gd name="T7" fmla="*/ 2147483647 h 17"/>
              <a:gd name="T8" fmla="*/ 0 w 29"/>
              <a:gd name="T9" fmla="*/ 0 h 17"/>
              <a:gd name="T10" fmla="*/ 2147483647 w 29"/>
              <a:gd name="T11" fmla="*/ 0 h 17"/>
              <a:gd name="T12" fmla="*/ 2147483647 w 29"/>
              <a:gd name="T13" fmla="*/ 0 h 17"/>
              <a:gd name="T14" fmla="*/ 2147483647 w 29"/>
              <a:gd name="T15" fmla="*/ 2147483647 h 17"/>
              <a:gd name="T16" fmla="*/ 2147483647 w 29"/>
              <a:gd name="T17" fmla="*/ 2147483647 h 17"/>
              <a:gd name="T18" fmla="*/ 2147483647 w 29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17"/>
              <a:gd name="T32" fmla="*/ 29 w 29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17">
                <a:moveTo>
                  <a:pt x="0" y="0"/>
                </a:moveTo>
                <a:lnTo>
                  <a:pt x="29" y="0"/>
                </a:lnTo>
                <a:lnTo>
                  <a:pt x="29" y="17"/>
                </a:lnTo>
                <a:lnTo>
                  <a:pt x="0" y="17"/>
                </a:lnTo>
                <a:lnTo>
                  <a:pt x="0" y="0"/>
                </a:lnTo>
                <a:close/>
                <a:moveTo>
                  <a:pt x="8" y="0"/>
                </a:moveTo>
                <a:lnTo>
                  <a:pt x="21" y="0"/>
                </a:lnTo>
                <a:lnTo>
                  <a:pt x="21" y="17"/>
                </a:lnTo>
                <a:lnTo>
                  <a:pt x="8" y="17"/>
                </a:lnTo>
                <a:lnTo>
                  <a:pt x="8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2" name="Freeform 906"/>
          <p:cNvSpPr>
            <a:spLocks noEditPoints="1"/>
          </p:cNvSpPr>
          <p:nvPr/>
        </p:nvSpPr>
        <p:spPr bwMode="auto">
          <a:xfrm>
            <a:off x="2236788" y="4681538"/>
            <a:ext cx="20637" cy="26987"/>
          </a:xfrm>
          <a:custGeom>
            <a:avLst/>
            <a:gdLst>
              <a:gd name="T0" fmla="*/ 0 w 13"/>
              <a:gd name="T1" fmla="*/ 0 h 17"/>
              <a:gd name="T2" fmla="*/ 2147483647 w 13"/>
              <a:gd name="T3" fmla="*/ 0 h 17"/>
              <a:gd name="T4" fmla="*/ 2147483647 w 13"/>
              <a:gd name="T5" fmla="*/ 2147483647 h 17"/>
              <a:gd name="T6" fmla="*/ 0 w 13"/>
              <a:gd name="T7" fmla="*/ 2147483647 h 17"/>
              <a:gd name="T8" fmla="*/ 0 w 13"/>
              <a:gd name="T9" fmla="*/ 0 h 17"/>
              <a:gd name="T10" fmla="*/ 2147483647 w 13"/>
              <a:gd name="T11" fmla="*/ 0 h 17"/>
              <a:gd name="T12" fmla="*/ 2147483647 w 13"/>
              <a:gd name="T13" fmla="*/ 0 h 17"/>
              <a:gd name="T14" fmla="*/ 2147483647 w 13"/>
              <a:gd name="T15" fmla="*/ 2147483647 h 17"/>
              <a:gd name="T16" fmla="*/ 2147483647 w 13"/>
              <a:gd name="T17" fmla="*/ 2147483647 h 17"/>
              <a:gd name="T18" fmla="*/ 2147483647 w 13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7"/>
              <a:gd name="T32" fmla="*/ 13 w 13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7">
                <a:moveTo>
                  <a:pt x="0" y="0"/>
                </a:moveTo>
                <a:lnTo>
                  <a:pt x="13" y="0"/>
                </a:lnTo>
                <a:lnTo>
                  <a:pt x="13" y="17"/>
                </a:lnTo>
                <a:lnTo>
                  <a:pt x="0" y="17"/>
                </a:lnTo>
                <a:lnTo>
                  <a:pt x="0" y="0"/>
                </a:lnTo>
                <a:close/>
                <a:moveTo>
                  <a:pt x="9" y="0"/>
                </a:moveTo>
                <a:lnTo>
                  <a:pt x="9" y="0"/>
                </a:lnTo>
                <a:lnTo>
                  <a:pt x="9" y="17"/>
                </a:lnTo>
                <a:lnTo>
                  <a:pt x="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3" name="Rectangle 907"/>
          <p:cNvSpPr>
            <a:spLocks noChangeArrowheads="1"/>
          </p:cNvSpPr>
          <p:nvPr/>
        </p:nvSpPr>
        <p:spPr bwMode="auto">
          <a:xfrm>
            <a:off x="2224088" y="4681538"/>
            <a:ext cx="46037" cy="269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19074" name="Freeform 908"/>
          <p:cNvSpPr>
            <a:spLocks noEditPoints="1"/>
          </p:cNvSpPr>
          <p:nvPr/>
        </p:nvSpPr>
        <p:spPr bwMode="auto">
          <a:xfrm>
            <a:off x="2224088" y="4681538"/>
            <a:ext cx="46037" cy="26987"/>
          </a:xfrm>
          <a:custGeom>
            <a:avLst/>
            <a:gdLst>
              <a:gd name="T0" fmla="*/ 0 w 29"/>
              <a:gd name="T1" fmla="*/ 0 h 17"/>
              <a:gd name="T2" fmla="*/ 2147483647 w 29"/>
              <a:gd name="T3" fmla="*/ 0 h 17"/>
              <a:gd name="T4" fmla="*/ 2147483647 w 29"/>
              <a:gd name="T5" fmla="*/ 2147483647 h 17"/>
              <a:gd name="T6" fmla="*/ 0 w 29"/>
              <a:gd name="T7" fmla="*/ 2147483647 h 17"/>
              <a:gd name="T8" fmla="*/ 0 w 29"/>
              <a:gd name="T9" fmla="*/ 0 h 17"/>
              <a:gd name="T10" fmla="*/ 2147483647 w 29"/>
              <a:gd name="T11" fmla="*/ 0 h 17"/>
              <a:gd name="T12" fmla="*/ 2147483647 w 29"/>
              <a:gd name="T13" fmla="*/ 0 h 17"/>
              <a:gd name="T14" fmla="*/ 2147483647 w 29"/>
              <a:gd name="T15" fmla="*/ 2147483647 h 17"/>
              <a:gd name="T16" fmla="*/ 2147483647 w 29"/>
              <a:gd name="T17" fmla="*/ 2147483647 h 17"/>
              <a:gd name="T18" fmla="*/ 2147483647 w 29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17"/>
              <a:gd name="T32" fmla="*/ 29 w 29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17">
                <a:moveTo>
                  <a:pt x="0" y="0"/>
                </a:moveTo>
                <a:lnTo>
                  <a:pt x="29" y="0"/>
                </a:lnTo>
                <a:lnTo>
                  <a:pt x="29" y="17"/>
                </a:lnTo>
                <a:lnTo>
                  <a:pt x="0" y="17"/>
                </a:lnTo>
                <a:lnTo>
                  <a:pt x="0" y="0"/>
                </a:lnTo>
                <a:close/>
                <a:moveTo>
                  <a:pt x="8" y="0"/>
                </a:moveTo>
                <a:lnTo>
                  <a:pt x="21" y="0"/>
                </a:lnTo>
                <a:lnTo>
                  <a:pt x="21" y="17"/>
                </a:lnTo>
                <a:lnTo>
                  <a:pt x="8" y="17"/>
                </a:lnTo>
                <a:lnTo>
                  <a:pt x="8" y="0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5" name="Freeform 909"/>
          <p:cNvSpPr>
            <a:spLocks noEditPoints="1"/>
          </p:cNvSpPr>
          <p:nvPr/>
        </p:nvSpPr>
        <p:spPr bwMode="auto">
          <a:xfrm>
            <a:off x="2236788" y="4681538"/>
            <a:ext cx="20637" cy="26987"/>
          </a:xfrm>
          <a:custGeom>
            <a:avLst/>
            <a:gdLst>
              <a:gd name="T0" fmla="*/ 0 w 13"/>
              <a:gd name="T1" fmla="*/ 0 h 17"/>
              <a:gd name="T2" fmla="*/ 2147483647 w 13"/>
              <a:gd name="T3" fmla="*/ 0 h 17"/>
              <a:gd name="T4" fmla="*/ 2147483647 w 13"/>
              <a:gd name="T5" fmla="*/ 2147483647 h 17"/>
              <a:gd name="T6" fmla="*/ 0 w 13"/>
              <a:gd name="T7" fmla="*/ 2147483647 h 17"/>
              <a:gd name="T8" fmla="*/ 0 w 13"/>
              <a:gd name="T9" fmla="*/ 0 h 17"/>
              <a:gd name="T10" fmla="*/ 2147483647 w 13"/>
              <a:gd name="T11" fmla="*/ 0 h 17"/>
              <a:gd name="T12" fmla="*/ 2147483647 w 13"/>
              <a:gd name="T13" fmla="*/ 0 h 17"/>
              <a:gd name="T14" fmla="*/ 2147483647 w 13"/>
              <a:gd name="T15" fmla="*/ 2147483647 h 17"/>
              <a:gd name="T16" fmla="*/ 2147483647 w 13"/>
              <a:gd name="T17" fmla="*/ 2147483647 h 17"/>
              <a:gd name="T18" fmla="*/ 2147483647 w 13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7"/>
              <a:gd name="T32" fmla="*/ 13 w 13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7">
                <a:moveTo>
                  <a:pt x="0" y="0"/>
                </a:moveTo>
                <a:lnTo>
                  <a:pt x="13" y="0"/>
                </a:lnTo>
                <a:lnTo>
                  <a:pt x="13" y="17"/>
                </a:lnTo>
                <a:lnTo>
                  <a:pt x="0" y="17"/>
                </a:lnTo>
                <a:lnTo>
                  <a:pt x="0" y="0"/>
                </a:lnTo>
                <a:close/>
                <a:moveTo>
                  <a:pt x="9" y="0"/>
                </a:moveTo>
                <a:lnTo>
                  <a:pt x="9" y="0"/>
                </a:lnTo>
                <a:lnTo>
                  <a:pt x="9" y="17"/>
                </a:lnTo>
                <a:lnTo>
                  <a:pt x="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6" name="Freeform 910"/>
          <p:cNvSpPr>
            <a:spLocks/>
          </p:cNvSpPr>
          <p:nvPr/>
        </p:nvSpPr>
        <p:spPr bwMode="auto">
          <a:xfrm>
            <a:off x="2209800" y="4376738"/>
            <a:ext cx="425450" cy="423862"/>
          </a:xfrm>
          <a:custGeom>
            <a:avLst/>
            <a:gdLst>
              <a:gd name="T0" fmla="*/ 0 w 268"/>
              <a:gd name="T1" fmla="*/ 2147483647 h 267"/>
              <a:gd name="T2" fmla="*/ 0 w 268"/>
              <a:gd name="T3" fmla="*/ 2147483647 h 267"/>
              <a:gd name="T4" fmla="*/ 2147483647 w 268"/>
              <a:gd name="T5" fmla="*/ 2147483647 h 267"/>
              <a:gd name="T6" fmla="*/ 2147483647 w 268"/>
              <a:gd name="T7" fmla="*/ 2147483647 h 267"/>
              <a:gd name="T8" fmla="*/ 2147483647 w 268"/>
              <a:gd name="T9" fmla="*/ 2147483647 h 267"/>
              <a:gd name="T10" fmla="*/ 2147483647 w 268"/>
              <a:gd name="T11" fmla="*/ 0 h 267"/>
              <a:gd name="T12" fmla="*/ 2147483647 w 268"/>
              <a:gd name="T13" fmla="*/ 0 h 267"/>
              <a:gd name="T14" fmla="*/ 2147483647 w 268"/>
              <a:gd name="T15" fmla="*/ 2147483647 h 267"/>
              <a:gd name="T16" fmla="*/ 2147483647 w 268"/>
              <a:gd name="T17" fmla="*/ 2147483647 h 267"/>
              <a:gd name="T18" fmla="*/ 2147483647 w 268"/>
              <a:gd name="T19" fmla="*/ 2147483647 h 267"/>
              <a:gd name="T20" fmla="*/ 2147483647 w 268"/>
              <a:gd name="T21" fmla="*/ 2147483647 h 267"/>
              <a:gd name="T22" fmla="*/ 2147483647 w 268"/>
              <a:gd name="T23" fmla="*/ 2147483647 h 267"/>
              <a:gd name="T24" fmla="*/ 2147483647 w 268"/>
              <a:gd name="T25" fmla="*/ 2147483647 h 267"/>
              <a:gd name="T26" fmla="*/ 2147483647 w 268"/>
              <a:gd name="T27" fmla="*/ 2147483647 h 267"/>
              <a:gd name="T28" fmla="*/ 0 w 268"/>
              <a:gd name="T29" fmla="*/ 2147483647 h 2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68"/>
              <a:gd name="T46" fmla="*/ 0 h 267"/>
              <a:gd name="T47" fmla="*/ 268 w 268"/>
              <a:gd name="T48" fmla="*/ 267 h 26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68" h="267">
                <a:moveTo>
                  <a:pt x="0" y="267"/>
                </a:moveTo>
                <a:lnTo>
                  <a:pt x="0" y="188"/>
                </a:lnTo>
                <a:lnTo>
                  <a:pt x="30" y="159"/>
                </a:lnTo>
                <a:lnTo>
                  <a:pt x="34" y="159"/>
                </a:lnTo>
                <a:lnTo>
                  <a:pt x="34" y="29"/>
                </a:lnTo>
                <a:lnTo>
                  <a:pt x="63" y="0"/>
                </a:lnTo>
                <a:lnTo>
                  <a:pt x="239" y="0"/>
                </a:lnTo>
                <a:lnTo>
                  <a:pt x="239" y="92"/>
                </a:lnTo>
                <a:lnTo>
                  <a:pt x="230" y="113"/>
                </a:lnTo>
                <a:lnTo>
                  <a:pt x="230" y="154"/>
                </a:lnTo>
                <a:lnTo>
                  <a:pt x="230" y="159"/>
                </a:lnTo>
                <a:lnTo>
                  <a:pt x="268" y="159"/>
                </a:lnTo>
                <a:lnTo>
                  <a:pt x="268" y="238"/>
                </a:lnTo>
                <a:lnTo>
                  <a:pt x="239" y="267"/>
                </a:lnTo>
                <a:lnTo>
                  <a:pt x="0" y="26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077" name="Group 911"/>
          <p:cNvGrpSpPr>
            <a:grpSpLocks/>
          </p:cNvGrpSpPr>
          <p:nvPr/>
        </p:nvGrpSpPr>
        <p:grpSpPr bwMode="auto">
          <a:xfrm>
            <a:off x="2133600" y="2971800"/>
            <a:ext cx="342900" cy="501650"/>
            <a:chOff x="1856" y="2253"/>
            <a:chExt cx="216" cy="264"/>
          </a:xfrm>
        </p:grpSpPr>
        <p:sp>
          <p:nvSpPr>
            <p:cNvPr id="19083" name="Freeform 912"/>
            <p:cNvSpPr>
              <a:spLocks/>
            </p:cNvSpPr>
            <p:nvPr/>
          </p:nvSpPr>
          <p:spPr bwMode="auto">
            <a:xfrm>
              <a:off x="2030" y="2253"/>
              <a:ext cx="42" cy="54"/>
            </a:xfrm>
            <a:custGeom>
              <a:avLst/>
              <a:gdLst>
                <a:gd name="T0" fmla="*/ 0 w 42"/>
                <a:gd name="T1" fmla="*/ 0 h 54"/>
                <a:gd name="T2" fmla="*/ 36 w 42"/>
                <a:gd name="T3" fmla="*/ 54 h 54"/>
                <a:gd name="T4" fmla="*/ 42 w 42"/>
                <a:gd name="T5" fmla="*/ 54 h 54"/>
                <a:gd name="T6" fmla="*/ 12 w 42"/>
                <a:gd name="T7" fmla="*/ 0 h 54"/>
                <a:gd name="T8" fmla="*/ 0 w 42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54"/>
                <a:gd name="T17" fmla="*/ 42 w 42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54">
                  <a:moveTo>
                    <a:pt x="0" y="0"/>
                  </a:moveTo>
                  <a:lnTo>
                    <a:pt x="36" y="54"/>
                  </a:lnTo>
                  <a:lnTo>
                    <a:pt x="42" y="54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084" name="Group 913"/>
            <p:cNvGrpSpPr>
              <a:grpSpLocks/>
            </p:cNvGrpSpPr>
            <p:nvPr/>
          </p:nvGrpSpPr>
          <p:grpSpPr bwMode="auto">
            <a:xfrm>
              <a:off x="2036" y="2253"/>
              <a:ext cx="36" cy="54"/>
              <a:chOff x="2036" y="2253"/>
              <a:chExt cx="36" cy="54"/>
            </a:xfrm>
          </p:grpSpPr>
          <p:sp>
            <p:nvSpPr>
              <p:cNvPr id="19197" name="Freeform 914"/>
              <p:cNvSpPr>
                <a:spLocks/>
              </p:cNvSpPr>
              <p:nvPr/>
            </p:nvSpPr>
            <p:spPr bwMode="auto">
              <a:xfrm>
                <a:off x="2036" y="2253"/>
                <a:ext cx="36" cy="54"/>
              </a:xfrm>
              <a:custGeom>
                <a:avLst/>
                <a:gdLst>
                  <a:gd name="T0" fmla="*/ 0 w 36"/>
                  <a:gd name="T1" fmla="*/ 0 h 54"/>
                  <a:gd name="T2" fmla="*/ 30 w 36"/>
                  <a:gd name="T3" fmla="*/ 54 h 54"/>
                  <a:gd name="T4" fmla="*/ 36 w 36"/>
                  <a:gd name="T5" fmla="*/ 54 h 54"/>
                  <a:gd name="T6" fmla="*/ 6 w 36"/>
                  <a:gd name="T7" fmla="*/ 0 h 54"/>
                  <a:gd name="T8" fmla="*/ 0 w 36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54"/>
                  <a:gd name="T17" fmla="*/ 36 w 3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54">
                    <a:moveTo>
                      <a:pt x="0" y="0"/>
                    </a:moveTo>
                    <a:lnTo>
                      <a:pt x="30" y="54"/>
                    </a:lnTo>
                    <a:lnTo>
                      <a:pt x="36" y="5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8" name="Freeform 915"/>
              <p:cNvSpPr>
                <a:spLocks/>
              </p:cNvSpPr>
              <p:nvPr/>
            </p:nvSpPr>
            <p:spPr bwMode="auto">
              <a:xfrm>
                <a:off x="2036" y="2253"/>
                <a:ext cx="36" cy="54"/>
              </a:xfrm>
              <a:custGeom>
                <a:avLst/>
                <a:gdLst>
                  <a:gd name="T0" fmla="*/ 0 w 36"/>
                  <a:gd name="T1" fmla="*/ 0 h 54"/>
                  <a:gd name="T2" fmla="*/ 30 w 36"/>
                  <a:gd name="T3" fmla="*/ 54 h 54"/>
                  <a:gd name="T4" fmla="*/ 36 w 36"/>
                  <a:gd name="T5" fmla="*/ 54 h 54"/>
                  <a:gd name="T6" fmla="*/ 6 w 36"/>
                  <a:gd name="T7" fmla="*/ 0 h 54"/>
                  <a:gd name="T8" fmla="*/ 0 w 36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54"/>
                  <a:gd name="T17" fmla="*/ 36 w 3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54">
                    <a:moveTo>
                      <a:pt x="0" y="0"/>
                    </a:moveTo>
                    <a:lnTo>
                      <a:pt x="30" y="54"/>
                    </a:lnTo>
                    <a:lnTo>
                      <a:pt x="36" y="54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085" name="Group 916"/>
            <p:cNvGrpSpPr>
              <a:grpSpLocks/>
            </p:cNvGrpSpPr>
            <p:nvPr/>
          </p:nvGrpSpPr>
          <p:grpSpPr bwMode="auto">
            <a:xfrm>
              <a:off x="2060" y="2307"/>
              <a:ext cx="12" cy="204"/>
              <a:chOff x="2060" y="2307"/>
              <a:chExt cx="12" cy="204"/>
            </a:xfrm>
          </p:grpSpPr>
          <p:sp>
            <p:nvSpPr>
              <p:cNvPr id="19195" name="Freeform 917"/>
              <p:cNvSpPr>
                <a:spLocks/>
              </p:cNvSpPr>
              <p:nvPr/>
            </p:nvSpPr>
            <p:spPr bwMode="auto">
              <a:xfrm>
                <a:off x="2060" y="2307"/>
                <a:ext cx="12" cy="204"/>
              </a:xfrm>
              <a:custGeom>
                <a:avLst/>
                <a:gdLst>
                  <a:gd name="T0" fmla="*/ 6 w 12"/>
                  <a:gd name="T1" fmla="*/ 0 h 204"/>
                  <a:gd name="T2" fmla="*/ 6 w 12"/>
                  <a:gd name="T3" fmla="*/ 0 h 204"/>
                  <a:gd name="T4" fmla="*/ 12 w 12"/>
                  <a:gd name="T5" fmla="*/ 6 h 204"/>
                  <a:gd name="T6" fmla="*/ 12 w 12"/>
                  <a:gd name="T7" fmla="*/ 6 h 204"/>
                  <a:gd name="T8" fmla="*/ 12 w 12"/>
                  <a:gd name="T9" fmla="*/ 12 h 204"/>
                  <a:gd name="T10" fmla="*/ 12 w 12"/>
                  <a:gd name="T11" fmla="*/ 12 h 204"/>
                  <a:gd name="T12" fmla="*/ 12 w 12"/>
                  <a:gd name="T13" fmla="*/ 12 h 204"/>
                  <a:gd name="T14" fmla="*/ 6 w 12"/>
                  <a:gd name="T15" fmla="*/ 12 h 204"/>
                  <a:gd name="T16" fmla="*/ 6 w 12"/>
                  <a:gd name="T17" fmla="*/ 18 h 204"/>
                  <a:gd name="T18" fmla="*/ 6 w 12"/>
                  <a:gd name="T19" fmla="*/ 204 h 204"/>
                  <a:gd name="T20" fmla="*/ 0 w 12"/>
                  <a:gd name="T21" fmla="*/ 204 h 204"/>
                  <a:gd name="T22" fmla="*/ 0 w 12"/>
                  <a:gd name="T23" fmla="*/ 18 h 204"/>
                  <a:gd name="T24" fmla="*/ 6 w 12"/>
                  <a:gd name="T25" fmla="*/ 12 h 204"/>
                  <a:gd name="T26" fmla="*/ 6 w 12"/>
                  <a:gd name="T27" fmla="*/ 12 h 204"/>
                  <a:gd name="T28" fmla="*/ 6 w 12"/>
                  <a:gd name="T29" fmla="*/ 12 h 204"/>
                  <a:gd name="T30" fmla="*/ 6 w 12"/>
                  <a:gd name="T31" fmla="*/ 6 h 204"/>
                  <a:gd name="T32" fmla="*/ 6 w 12"/>
                  <a:gd name="T33" fmla="*/ 6 h 204"/>
                  <a:gd name="T34" fmla="*/ 6 w 12"/>
                  <a:gd name="T35" fmla="*/ 6 h 204"/>
                  <a:gd name="T36" fmla="*/ 6 w 12"/>
                  <a:gd name="T37" fmla="*/ 0 h 204"/>
                  <a:gd name="T38" fmla="*/ 6 w 12"/>
                  <a:gd name="T39" fmla="*/ 0 h 204"/>
                  <a:gd name="T40" fmla="*/ 6 w 12"/>
                  <a:gd name="T41" fmla="*/ 0 h 20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204"/>
                  <a:gd name="T65" fmla="*/ 12 w 12"/>
                  <a:gd name="T66" fmla="*/ 204 h 20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204">
                    <a:moveTo>
                      <a:pt x="6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04"/>
                    </a:lnTo>
                    <a:lnTo>
                      <a:pt x="0" y="204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3B3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6" name="Freeform 918"/>
              <p:cNvSpPr>
                <a:spLocks/>
              </p:cNvSpPr>
              <p:nvPr/>
            </p:nvSpPr>
            <p:spPr bwMode="auto">
              <a:xfrm>
                <a:off x="2060" y="2307"/>
                <a:ext cx="12" cy="204"/>
              </a:xfrm>
              <a:custGeom>
                <a:avLst/>
                <a:gdLst>
                  <a:gd name="T0" fmla="*/ 6 w 12"/>
                  <a:gd name="T1" fmla="*/ 0 h 204"/>
                  <a:gd name="T2" fmla="*/ 6 w 12"/>
                  <a:gd name="T3" fmla="*/ 0 h 204"/>
                  <a:gd name="T4" fmla="*/ 12 w 12"/>
                  <a:gd name="T5" fmla="*/ 6 h 204"/>
                  <a:gd name="T6" fmla="*/ 12 w 12"/>
                  <a:gd name="T7" fmla="*/ 6 h 204"/>
                  <a:gd name="T8" fmla="*/ 12 w 12"/>
                  <a:gd name="T9" fmla="*/ 12 h 204"/>
                  <a:gd name="T10" fmla="*/ 12 w 12"/>
                  <a:gd name="T11" fmla="*/ 12 h 204"/>
                  <a:gd name="T12" fmla="*/ 12 w 12"/>
                  <a:gd name="T13" fmla="*/ 12 h 204"/>
                  <a:gd name="T14" fmla="*/ 6 w 12"/>
                  <a:gd name="T15" fmla="*/ 12 h 204"/>
                  <a:gd name="T16" fmla="*/ 6 w 12"/>
                  <a:gd name="T17" fmla="*/ 18 h 204"/>
                  <a:gd name="T18" fmla="*/ 6 w 12"/>
                  <a:gd name="T19" fmla="*/ 204 h 204"/>
                  <a:gd name="T20" fmla="*/ 0 w 12"/>
                  <a:gd name="T21" fmla="*/ 204 h 204"/>
                  <a:gd name="T22" fmla="*/ 0 w 12"/>
                  <a:gd name="T23" fmla="*/ 18 h 204"/>
                  <a:gd name="T24" fmla="*/ 6 w 12"/>
                  <a:gd name="T25" fmla="*/ 12 h 204"/>
                  <a:gd name="T26" fmla="*/ 6 w 12"/>
                  <a:gd name="T27" fmla="*/ 12 h 204"/>
                  <a:gd name="T28" fmla="*/ 6 w 12"/>
                  <a:gd name="T29" fmla="*/ 12 h 204"/>
                  <a:gd name="T30" fmla="*/ 6 w 12"/>
                  <a:gd name="T31" fmla="*/ 6 h 204"/>
                  <a:gd name="T32" fmla="*/ 6 w 12"/>
                  <a:gd name="T33" fmla="*/ 6 h 204"/>
                  <a:gd name="T34" fmla="*/ 6 w 12"/>
                  <a:gd name="T35" fmla="*/ 6 h 204"/>
                  <a:gd name="T36" fmla="*/ 6 w 12"/>
                  <a:gd name="T37" fmla="*/ 0 h 204"/>
                  <a:gd name="T38" fmla="*/ 6 w 12"/>
                  <a:gd name="T39" fmla="*/ 0 h 204"/>
                  <a:gd name="T40" fmla="*/ 6 w 12"/>
                  <a:gd name="T41" fmla="*/ 0 h 20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204"/>
                  <a:gd name="T65" fmla="*/ 12 w 12"/>
                  <a:gd name="T66" fmla="*/ 204 h 20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204">
                    <a:moveTo>
                      <a:pt x="6" y="0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04"/>
                    </a:lnTo>
                    <a:lnTo>
                      <a:pt x="0" y="204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086" name="Group 919"/>
            <p:cNvGrpSpPr>
              <a:grpSpLocks/>
            </p:cNvGrpSpPr>
            <p:nvPr/>
          </p:nvGrpSpPr>
          <p:grpSpPr bwMode="auto">
            <a:xfrm>
              <a:off x="2012" y="2259"/>
              <a:ext cx="54" cy="258"/>
              <a:chOff x="2012" y="2259"/>
              <a:chExt cx="54" cy="258"/>
            </a:xfrm>
          </p:grpSpPr>
          <p:sp>
            <p:nvSpPr>
              <p:cNvPr id="19193" name="Freeform 920"/>
              <p:cNvSpPr>
                <a:spLocks/>
              </p:cNvSpPr>
              <p:nvPr/>
            </p:nvSpPr>
            <p:spPr bwMode="auto">
              <a:xfrm>
                <a:off x="2012" y="2259"/>
                <a:ext cx="54" cy="258"/>
              </a:xfrm>
              <a:custGeom>
                <a:avLst/>
                <a:gdLst>
                  <a:gd name="T0" fmla="*/ 24 w 54"/>
                  <a:gd name="T1" fmla="*/ 0 h 258"/>
                  <a:gd name="T2" fmla="*/ 0 w 54"/>
                  <a:gd name="T3" fmla="*/ 54 h 258"/>
                  <a:gd name="T4" fmla="*/ 0 w 54"/>
                  <a:gd name="T5" fmla="*/ 258 h 258"/>
                  <a:gd name="T6" fmla="*/ 54 w 54"/>
                  <a:gd name="T7" fmla="*/ 258 h 258"/>
                  <a:gd name="T8" fmla="*/ 54 w 54"/>
                  <a:gd name="T9" fmla="*/ 48 h 258"/>
                  <a:gd name="T10" fmla="*/ 24 w 54"/>
                  <a:gd name="T11" fmla="*/ 0 h 2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258"/>
                  <a:gd name="T20" fmla="*/ 54 w 54"/>
                  <a:gd name="T21" fmla="*/ 258 h 2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258">
                    <a:moveTo>
                      <a:pt x="24" y="0"/>
                    </a:moveTo>
                    <a:lnTo>
                      <a:pt x="0" y="54"/>
                    </a:lnTo>
                    <a:lnTo>
                      <a:pt x="0" y="258"/>
                    </a:lnTo>
                    <a:lnTo>
                      <a:pt x="54" y="258"/>
                    </a:lnTo>
                    <a:lnTo>
                      <a:pt x="54" y="4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4" name="Freeform 921"/>
              <p:cNvSpPr>
                <a:spLocks/>
              </p:cNvSpPr>
              <p:nvPr/>
            </p:nvSpPr>
            <p:spPr bwMode="auto">
              <a:xfrm>
                <a:off x="2012" y="2259"/>
                <a:ext cx="54" cy="258"/>
              </a:xfrm>
              <a:custGeom>
                <a:avLst/>
                <a:gdLst>
                  <a:gd name="T0" fmla="*/ 24 w 54"/>
                  <a:gd name="T1" fmla="*/ 0 h 258"/>
                  <a:gd name="T2" fmla="*/ 0 w 54"/>
                  <a:gd name="T3" fmla="*/ 54 h 258"/>
                  <a:gd name="T4" fmla="*/ 0 w 54"/>
                  <a:gd name="T5" fmla="*/ 258 h 258"/>
                  <a:gd name="T6" fmla="*/ 54 w 54"/>
                  <a:gd name="T7" fmla="*/ 258 h 258"/>
                  <a:gd name="T8" fmla="*/ 54 w 54"/>
                  <a:gd name="T9" fmla="*/ 48 h 258"/>
                  <a:gd name="T10" fmla="*/ 24 w 54"/>
                  <a:gd name="T11" fmla="*/ 0 h 2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258"/>
                  <a:gd name="T20" fmla="*/ 54 w 54"/>
                  <a:gd name="T21" fmla="*/ 258 h 2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258">
                    <a:moveTo>
                      <a:pt x="24" y="0"/>
                    </a:moveTo>
                    <a:lnTo>
                      <a:pt x="0" y="54"/>
                    </a:lnTo>
                    <a:lnTo>
                      <a:pt x="0" y="258"/>
                    </a:lnTo>
                    <a:lnTo>
                      <a:pt x="54" y="258"/>
                    </a:lnTo>
                    <a:lnTo>
                      <a:pt x="54" y="48"/>
                    </a:lnTo>
                    <a:lnTo>
                      <a:pt x="2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087" name="Group 922"/>
            <p:cNvGrpSpPr>
              <a:grpSpLocks/>
            </p:cNvGrpSpPr>
            <p:nvPr/>
          </p:nvGrpSpPr>
          <p:grpSpPr bwMode="auto">
            <a:xfrm>
              <a:off x="1862" y="2307"/>
              <a:ext cx="150" cy="210"/>
              <a:chOff x="1862" y="2307"/>
              <a:chExt cx="150" cy="210"/>
            </a:xfrm>
          </p:grpSpPr>
          <p:sp>
            <p:nvSpPr>
              <p:cNvPr id="19191" name="Rectangle 923"/>
              <p:cNvSpPr>
                <a:spLocks noChangeArrowheads="1"/>
              </p:cNvSpPr>
              <p:nvPr/>
            </p:nvSpPr>
            <p:spPr bwMode="auto">
              <a:xfrm>
                <a:off x="1862" y="2307"/>
                <a:ext cx="150" cy="210"/>
              </a:xfrm>
              <a:prstGeom prst="rect">
                <a:avLst/>
              </a:pr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92" name="Rectangle 924"/>
              <p:cNvSpPr>
                <a:spLocks noChangeArrowheads="1"/>
              </p:cNvSpPr>
              <p:nvPr/>
            </p:nvSpPr>
            <p:spPr bwMode="auto">
              <a:xfrm>
                <a:off x="1865" y="2310"/>
                <a:ext cx="144" cy="2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088" name="Group 925"/>
            <p:cNvGrpSpPr>
              <a:grpSpLocks/>
            </p:cNvGrpSpPr>
            <p:nvPr/>
          </p:nvGrpSpPr>
          <p:grpSpPr bwMode="auto">
            <a:xfrm>
              <a:off x="1880" y="2367"/>
              <a:ext cx="6" cy="6"/>
              <a:chOff x="1880" y="2367"/>
              <a:chExt cx="6" cy="6"/>
            </a:xfrm>
          </p:grpSpPr>
          <p:sp>
            <p:nvSpPr>
              <p:cNvPr id="19189" name="Rectangle 926"/>
              <p:cNvSpPr>
                <a:spLocks noChangeArrowheads="1"/>
              </p:cNvSpPr>
              <p:nvPr/>
            </p:nvSpPr>
            <p:spPr bwMode="auto">
              <a:xfrm>
                <a:off x="1880" y="2367"/>
                <a:ext cx="6" cy="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90" name="Rectangle 927"/>
              <p:cNvSpPr>
                <a:spLocks noChangeArrowheads="1"/>
              </p:cNvSpPr>
              <p:nvPr/>
            </p:nvSpPr>
            <p:spPr bwMode="auto">
              <a:xfrm>
                <a:off x="1883" y="2370"/>
                <a:ext cx="0" cy="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089" name="Group 928"/>
            <p:cNvGrpSpPr>
              <a:grpSpLocks/>
            </p:cNvGrpSpPr>
            <p:nvPr/>
          </p:nvGrpSpPr>
          <p:grpSpPr bwMode="auto">
            <a:xfrm>
              <a:off x="1946" y="2367"/>
              <a:ext cx="12" cy="6"/>
              <a:chOff x="1946" y="2367"/>
              <a:chExt cx="12" cy="6"/>
            </a:xfrm>
          </p:grpSpPr>
          <p:sp>
            <p:nvSpPr>
              <p:cNvPr id="19187" name="Rectangle 929"/>
              <p:cNvSpPr>
                <a:spLocks noChangeArrowheads="1"/>
              </p:cNvSpPr>
              <p:nvPr/>
            </p:nvSpPr>
            <p:spPr bwMode="auto">
              <a:xfrm>
                <a:off x="1946" y="2367"/>
                <a:ext cx="12" cy="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88" name="Rectangle 930"/>
              <p:cNvSpPr>
                <a:spLocks noChangeArrowheads="1"/>
              </p:cNvSpPr>
              <p:nvPr/>
            </p:nvSpPr>
            <p:spPr bwMode="auto">
              <a:xfrm>
                <a:off x="1949" y="2370"/>
                <a:ext cx="6" cy="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090" name="Group 931"/>
            <p:cNvGrpSpPr>
              <a:grpSpLocks/>
            </p:cNvGrpSpPr>
            <p:nvPr/>
          </p:nvGrpSpPr>
          <p:grpSpPr bwMode="auto">
            <a:xfrm>
              <a:off x="1910" y="2367"/>
              <a:ext cx="12" cy="6"/>
              <a:chOff x="1910" y="2367"/>
              <a:chExt cx="12" cy="6"/>
            </a:xfrm>
          </p:grpSpPr>
          <p:sp>
            <p:nvSpPr>
              <p:cNvPr id="19185" name="Rectangle 932"/>
              <p:cNvSpPr>
                <a:spLocks noChangeArrowheads="1"/>
              </p:cNvSpPr>
              <p:nvPr/>
            </p:nvSpPr>
            <p:spPr bwMode="auto">
              <a:xfrm>
                <a:off x="1910" y="2367"/>
                <a:ext cx="12" cy="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86" name="Rectangle 933"/>
              <p:cNvSpPr>
                <a:spLocks noChangeArrowheads="1"/>
              </p:cNvSpPr>
              <p:nvPr/>
            </p:nvSpPr>
            <p:spPr bwMode="auto">
              <a:xfrm>
                <a:off x="1913" y="2370"/>
                <a:ext cx="6" cy="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091" name="Group 934"/>
            <p:cNvGrpSpPr>
              <a:grpSpLocks/>
            </p:cNvGrpSpPr>
            <p:nvPr/>
          </p:nvGrpSpPr>
          <p:grpSpPr bwMode="auto">
            <a:xfrm>
              <a:off x="1982" y="2367"/>
              <a:ext cx="12" cy="6"/>
              <a:chOff x="1982" y="2367"/>
              <a:chExt cx="12" cy="6"/>
            </a:xfrm>
          </p:grpSpPr>
          <p:sp>
            <p:nvSpPr>
              <p:cNvPr id="19183" name="Rectangle 935"/>
              <p:cNvSpPr>
                <a:spLocks noChangeArrowheads="1"/>
              </p:cNvSpPr>
              <p:nvPr/>
            </p:nvSpPr>
            <p:spPr bwMode="auto">
              <a:xfrm>
                <a:off x="1982" y="2367"/>
                <a:ext cx="12" cy="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84" name="Rectangle 936"/>
              <p:cNvSpPr>
                <a:spLocks noChangeArrowheads="1"/>
              </p:cNvSpPr>
              <p:nvPr/>
            </p:nvSpPr>
            <p:spPr bwMode="auto">
              <a:xfrm>
                <a:off x="1985" y="2370"/>
                <a:ext cx="6" cy="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092" name="Group 937"/>
            <p:cNvGrpSpPr>
              <a:grpSpLocks/>
            </p:cNvGrpSpPr>
            <p:nvPr/>
          </p:nvGrpSpPr>
          <p:grpSpPr bwMode="auto">
            <a:xfrm>
              <a:off x="1880" y="2331"/>
              <a:ext cx="6" cy="30"/>
              <a:chOff x="1880" y="2331"/>
              <a:chExt cx="6" cy="30"/>
            </a:xfrm>
          </p:grpSpPr>
          <p:sp>
            <p:nvSpPr>
              <p:cNvPr id="19181" name="Rectangle 938"/>
              <p:cNvSpPr>
                <a:spLocks noChangeArrowheads="1"/>
              </p:cNvSpPr>
              <p:nvPr/>
            </p:nvSpPr>
            <p:spPr bwMode="auto">
              <a:xfrm>
                <a:off x="1880" y="2331"/>
                <a:ext cx="6" cy="30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82" name="Rectangle 939"/>
              <p:cNvSpPr>
                <a:spLocks noChangeArrowheads="1"/>
              </p:cNvSpPr>
              <p:nvPr/>
            </p:nvSpPr>
            <p:spPr bwMode="auto">
              <a:xfrm>
                <a:off x="1883" y="2334"/>
                <a:ext cx="0" cy="2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093" name="Group 940"/>
            <p:cNvGrpSpPr>
              <a:grpSpLocks/>
            </p:cNvGrpSpPr>
            <p:nvPr/>
          </p:nvGrpSpPr>
          <p:grpSpPr bwMode="auto">
            <a:xfrm>
              <a:off x="1946" y="2331"/>
              <a:ext cx="12" cy="30"/>
              <a:chOff x="1946" y="2331"/>
              <a:chExt cx="12" cy="30"/>
            </a:xfrm>
          </p:grpSpPr>
          <p:sp>
            <p:nvSpPr>
              <p:cNvPr id="19179" name="Rectangle 941"/>
              <p:cNvSpPr>
                <a:spLocks noChangeArrowheads="1"/>
              </p:cNvSpPr>
              <p:nvPr/>
            </p:nvSpPr>
            <p:spPr bwMode="auto">
              <a:xfrm>
                <a:off x="1946" y="2331"/>
                <a:ext cx="12" cy="30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80" name="Rectangle 942"/>
              <p:cNvSpPr>
                <a:spLocks noChangeArrowheads="1"/>
              </p:cNvSpPr>
              <p:nvPr/>
            </p:nvSpPr>
            <p:spPr bwMode="auto">
              <a:xfrm>
                <a:off x="1949" y="2334"/>
                <a:ext cx="6" cy="2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094" name="Group 943"/>
            <p:cNvGrpSpPr>
              <a:grpSpLocks/>
            </p:cNvGrpSpPr>
            <p:nvPr/>
          </p:nvGrpSpPr>
          <p:grpSpPr bwMode="auto">
            <a:xfrm>
              <a:off x="1910" y="2331"/>
              <a:ext cx="12" cy="30"/>
              <a:chOff x="1910" y="2331"/>
              <a:chExt cx="12" cy="30"/>
            </a:xfrm>
          </p:grpSpPr>
          <p:sp>
            <p:nvSpPr>
              <p:cNvPr id="19177" name="Rectangle 944"/>
              <p:cNvSpPr>
                <a:spLocks noChangeArrowheads="1"/>
              </p:cNvSpPr>
              <p:nvPr/>
            </p:nvSpPr>
            <p:spPr bwMode="auto">
              <a:xfrm>
                <a:off x="1910" y="2331"/>
                <a:ext cx="12" cy="30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78" name="Rectangle 945"/>
              <p:cNvSpPr>
                <a:spLocks noChangeArrowheads="1"/>
              </p:cNvSpPr>
              <p:nvPr/>
            </p:nvSpPr>
            <p:spPr bwMode="auto">
              <a:xfrm>
                <a:off x="1913" y="2334"/>
                <a:ext cx="6" cy="2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095" name="Group 946"/>
            <p:cNvGrpSpPr>
              <a:grpSpLocks/>
            </p:cNvGrpSpPr>
            <p:nvPr/>
          </p:nvGrpSpPr>
          <p:grpSpPr bwMode="auto">
            <a:xfrm>
              <a:off x="1982" y="2331"/>
              <a:ext cx="12" cy="30"/>
              <a:chOff x="1982" y="2331"/>
              <a:chExt cx="12" cy="30"/>
            </a:xfrm>
          </p:grpSpPr>
          <p:sp>
            <p:nvSpPr>
              <p:cNvPr id="19175" name="Rectangle 947"/>
              <p:cNvSpPr>
                <a:spLocks noChangeArrowheads="1"/>
              </p:cNvSpPr>
              <p:nvPr/>
            </p:nvSpPr>
            <p:spPr bwMode="auto">
              <a:xfrm>
                <a:off x="1982" y="2331"/>
                <a:ext cx="12" cy="30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76" name="Rectangle 948"/>
              <p:cNvSpPr>
                <a:spLocks noChangeArrowheads="1"/>
              </p:cNvSpPr>
              <p:nvPr/>
            </p:nvSpPr>
            <p:spPr bwMode="auto">
              <a:xfrm>
                <a:off x="1985" y="2334"/>
                <a:ext cx="6" cy="2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096" name="Group 949"/>
            <p:cNvGrpSpPr>
              <a:grpSpLocks/>
            </p:cNvGrpSpPr>
            <p:nvPr/>
          </p:nvGrpSpPr>
          <p:grpSpPr bwMode="auto">
            <a:xfrm>
              <a:off x="1880" y="2427"/>
              <a:ext cx="6" cy="6"/>
              <a:chOff x="1880" y="2427"/>
              <a:chExt cx="6" cy="6"/>
            </a:xfrm>
          </p:grpSpPr>
          <p:sp>
            <p:nvSpPr>
              <p:cNvPr id="19173" name="Rectangle 950"/>
              <p:cNvSpPr>
                <a:spLocks noChangeArrowheads="1"/>
              </p:cNvSpPr>
              <p:nvPr/>
            </p:nvSpPr>
            <p:spPr bwMode="auto">
              <a:xfrm>
                <a:off x="1880" y="2427"/>
                <a:ext cx="6" cy="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74" name="Rectangle 951"/>
              <p:cNvSpPr>
                <a:spLocks noChangeArrowheads="1"/>
              </p:cNvSpPr>
              <p:nvPr/>
            </p:nvSpPr>
            <p:spPr bwMode="auto">
              <a:xfrm>
                <a:off x="1883" y="2430"/>
                <a:ext cx="0" cy="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097" name="Group 952"/>
            <p:cNvGrpSpPr>
              <a:grpSpLocks/>
            </p:cNvGrpSpPr>
            <p:nvPr/>
          </p:nvGrpSpPr>
          <p:grpSpPr bwMode="auto">
            <a:xfrm>
              <a:off x="1946" y="2427"/>
              <a:ext cx="12" cy="6"/>
              <a:chOff x="1946" y="2427"/>
              <a:chExt cx="12" cy="6"/>
            </a:xfrm>
          </p:grpSpPr>
          <p:sp>
            <p:nvSpPr>
              <p:cNvPr id="19171" name="Rectangle 953"/>
              <p:cNvSpPr>
                <a:spLocks noChangeArrowheads="1"/>
              </p:cNvSpPr>
              <p:nvPr/>
            </p:nvSpPr>
            <p:spPr bwMode="auto">
              <a:xfrm>
                <a:off x="1946" y="2427"/>
                <a:ext cx="12" cy="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72" name="Rectangle 954"/>
              <p:cNvSpPr>
                <a:spLocks noChangeArrowheads="1"/>
              </p:cNvSpPr>
              <p:nvPr/>
            </p:nvSpPr>
            <p:spPr bwMode="auto">
              <a:xfrm>
                <a:off x="1949" y="2430"/>
                <a:ext cx="6" cy="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098" name="Group 955"/>
            <p:cNvGrpSpPr>
              <a:grpSpLocks/>
            </p:cNvGrpSpPr>
            <p:nvPr/>
          </p:nvGrpSpPr>
          <p:grpSpPr bwMode="auto">
            <a:xfrm>
              <a:off x="1910" y="2427"/>
              <a:ext cx="12" cy="6"/>
              <a:chOff x="1910" y="2427"/>
              <a:chExt cx="12" cy="6"/>
            </a:xfrm>
          </p:grpSpPr>
          <p:sp>
            <p:nvSpPr>
              <p:cNvPr id="19169" name="Rectangle 956"/>
              <p:cNvSpPr>
                <a:spLocks noChangeArrowheads="1"/>
              </p:cNvSpPr>
              <p:nvPr/>
            </p:nvSpPr>
            <p:spPr bwMode="auto">
              <a:xfrm>
                <a:off x="1910" y="2427"/>
                <a:ext cx="12" cy="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70" name="Rectangle 957"/>
              <p:cNvSpPr>
                <a:spLocks noChangeArrowheads="1"/>
              </p:cNvSpPr>
              <p:nvPr/>
            </p:nvSpPr>
            <p:spPr bwMode="auto">
              <a:xfrm>
                <a:off x="1913" y="2430"/>
                <a:ext cx="6" cy="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099" name="Group 958"/>
            <p:cNvGrpSpPr>
              <a:grpSpLocks/>
            </p:cNvGrpSpPr>
            <p:nvPr/>
          </p:nvGrpSpPr>
          <p:grpSpPr bwMode="auto">
            <a:xfrm>
              <a:off x="1982" y="2427"/>
              <a:ext cx="12" cy="6"/>
              <a:chOff x="1982" y="2427"/>
              <a:chExt cx="12" cy="6"/>
            </a:xfrm>
          </p:grpSpPr>
          <p:sp>
            <p:nvSpPr>
              <p:cNvPr id="19167" name="Rectangle 959"/>
              <p:cNvSpPr>
                <a:spLocks noChangeArrowheads="1"/>
              </p:cNvSpPr>
              <p:nvPr/>
            </p:nvSpPr>
            <p:spPr bwMode="auto">
              <a:xfrm>
                <a:off x="1982" y="2427"/>
                <a:ext cx="12" cy="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68" name="Rectangle 960"/>
              <p:cNvSpPr>
                <a:spLocks noChangeArrowheads="1"/>
              </p:cNvSpPr>
              <p:nvPr/>
            </p:nvSpPr>
            <p:spPr bwMode="auto">
              <a:xfrm>
                <a:off x="1985" y="2430"/>
                <a:ext cx="6" cy="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100" name="Group 961"/>
            <p:cNvGrpSpPr>
              <a:grpSpLocks/>
            </p:cNvGrpSpPr>
            <p:nvPr/>
          </p:nvGrpSpPr>
          <p:grpSpPr bwMode="auto">
            <a:xfrm>
              <a:off x="1880" y="2391"/>
              <a:ext cx="6" cy="30"/>
              <a:chOff x="1880" y="2391"/>
              <a:chExt cx="6" cy="30"/>
            </a:xfrm>
          </p:grpSpPr>
          <p:sp>
            <p:nvSpPr>
              <p:cNvPr id="19165" name="Rectangle 962"/>
              <p:cNvSpPr>
                <a:spLocks noChangeArrowheads="1"/>
              </p:cNvSpPr>
              <p:nvPr/>
            </p:nvSpPr>
            <p:spPr bwMode="auto">
              <a:xfrm>
                <a:off x="1880" y="2391"/>
                <a:ext cx="6" cy="30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66" name="Rectangle 963"/>
              <p:cNvSpPr>
                <a:spLocks noChangeArrowheads="1"/>
              </p:cNvSpPr>
              <p:nvPr/>
            </p:nvSpPr>
            <p:spPr bwMode="auto">
              <a:xfrm>
                <a:off x="1883" y="2394"/>
                <a:ext cx="0" cy="2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101" name="Group 964"/>
            <p:cNvGrpSpPr>
              <a:grpSpLocks/>
            </p:cNvGrpSpPr>
            <p:nvPr/>
          </p:nvGrpSpPr>
          <p:grpSpPr bwMode="auto">
            <a:xfrm>
              <a:off x="1946" y="2391"/>
              <a:ext cx="12" cy="30"/>
              <a:chOff x="1946" y="2391"/>
              <a:chExt cx="12" cy="30"/>
            </a:xfrm>
          </p:grpSpPr>
          <p:sp>
            <p:nvSpPr>
              <p:cNvPr id="19163" name="Rectangle 965"/>
              <p:cNvSpPr>
                <a:spLocks noChangeArrowheads="1"/>
              </p:cNvSpPr>
              <p:nvPr/>
            </p:nvSpPr>
            <p:spPr bwMode="auto">
              <a:xfrm>
                <a:off x="1946" y="2391"/>
                <a:ext cx="12" cy="30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64" name="Rectangle 966"/>
              <p:cNvSpPr>
                <a:spLocks noChangeArrowheads="1"/>
              </p:cNvSpPr>
              <p:nvPr/>
            </p:nvSpPr>
            <p:spPr bwMode="auto">
              <a:xfrm>
                <a:off x="1949" y="2394"/>
                <a:ext cx="6" cy="2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102" name="Group 967"/>
            <p:cNvGrpSpPr>
              <a:grpSpLocks/>
            </p:cNvGrpSpPr>
            <p:nvPr/>
          </p:nvGrpSpPr>
          <p:grpSpPr bwMode="auto">
            <a:xfrm>
              <a:off x="1910" y="2391"/>
              <a:ext cx="12" cy="30"/>
              <a:chOff x="1910" y="2391"/>
              <a:chExt cx="12" cy="30"/>
            </a:xfrm>
          </p:grpSpPr>
          <p:sp>
            <p:nvSpPr>
              <p:cNvPr id="19161" name="Rectangle 968"/>
              <p:cNvSpPr>
                <a:spLocks noChangeArrowheads="1"/>
              </p:cNvSpPr>
              <p:nvPr/>
            </p:nvSpPr>
            <p:spPr bwMode="auto">
              <a:xfrm>
                <a:off x="1910" y="2391"/>
                <a:ext cx="12" cy="30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62" name="Rectangle 969"/>
              <p:cNvSpPr>
                <a:spLocks noChangeArrowheads="1"/>
              </p:cNvSpPr>
              <p:nvPr/>
            </p:nvSpPr>
            <p:spPr bwMode="auto">
              <a:xfrm>
                <a:off x="1913" y="2394"/>
                <a:ext cx="6" cy="2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103" name="Group 970"/>
            <p:cNvGrpSpPr>
              <a:grpSpLocks/>
            </p:cNvGrpSpPr>
            <p:nvPr/>
          </p:nvGrpSpPr>
          <p:grpSpPr bwMode="auto">
            <a:xfrm>
              <a:off x="1982" y="2391"/>
              <a:ext cx="12" cy="30"/>
              <a:chOff x="1982" y="2391"/>
              <a:chExt cx="12" cy="30"/>
            </a:xfrm>
          </p:grpSpPr>
          <p:sp>
            <p:nvSpPr>
              <p:cNvPr id="19159" name="Rectangle 971"/>
              <p:cNvSpPr>
                <a:spLocks noChangeArrowheads="1"/>
              </p:cNvSpPr>
              <p:nvPr/>
            </p:nvSpPr>
            <p:spPr bwMode="auto">
              <a:xfrm>
                <a:off x="1982" y="2391"/>
                <a:ext cx="12" cy="30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60" name="Rectangle 972"/>
              <p:cNvSpPr>
                <a:spLocks noChangeArrowheads="1"/>
              </p:cNvSpPr>
              <p:nvPr/>
            </p:nvSpPr>
            <p:spPr bwMode="auto">
              <a:xfrm>
                <a:off x="1985" y="2394"/>
                <a:ext cx="6" cy="2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104" name="Group 973"/>
            <p:cNvGrpSpPr>
              <a:grpSpLocks/>
            </p:cNvGrpSpPr>
            <p:nvPr/>
          </p:nvGrpSpPr>
          <p:grpSpPr bwMode="auto">
            <a:xfrm>
              <a:off x="1880" y="2493"/>
              <a:ext cx="6" cy="6"/>
              <a:chOff x="1880" y="2493"/>
              <a:chExt cx="6" cy="6"/>
            </a:xfrm>
          </p:grpSpPr>
          <p:sp>
            <p:nvSpPr>
              <p:cNvPr id="19157" name="Rectangle 974"/>
              <p:cNvSpPr>
                <a:spLocks noChangeArrowheads="1"/>
              </p:cNvSpPr>
              <p:nvPr/>
            </p:nvSpPr>
            <p:spPr bwMode="auto">
              <a:xfrm>
                <a:off x="1880" y="2493"/>
                <a:ext cx="6" cy="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58" name="Rectangle 975"/>
              <p:cNvSpPr>
                <a:spLocks noChangeArrowheads="1"/>
              </p:cNvSpPr>
              <p:nvPr/>
            </p:nvSpPr>
            <p:spPr bwMode="auto">
              <a:xfrm>
                <a:off x="1883" y="2496"/>
                <a:ext cx="0" cy="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105" name="Group 976"/>
            <p:cNvGrpSpPr>
              <a:grpSpLocks/>
            </p:cNvGrpSpPr>
            <p:nvPr/>
          </p:nvGrpSpPr>
          <p:grpSpPr bwMode="auto">
            <a:xfrm>
              <a:off x="1946" y="2493"/>
              <a:ext cx="12" cy="6"/>
              <a:chOff x="1946" y="2493"/>
              <a:chExt cx="12" cy="6"/>
            </a:xfrm>
          </p:grpSpPr>
          <p:sp>
            <p:nvSpPr>
              <p:cNvPr id="19155" name="Rectangle 977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2" cy="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56" name="Rectangle 978"/>
              <p:cNvSpPr>
                <a:spLocks noChangeArrowheads="1"/>
              </p:cNvSpPr>
              <p:nvPr/>
            </p:nvSpPr>
            <p:spPr bwMode="auto">
              <a:xfrm>
                <a:off x="1949" y="2496"/>
                <a:ext cx="6" cy="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106" name="Group 979"/>
            <p:cNvGrpSpPr>
              <a:grpSpLocks/>
            </p:cNvGrpSpPr>
            <p:nvPr/>
          </p:nvGrpSpPr>
          <p:grpSpPr bwMode="auto">
            <a:xfrm>
              <a:off x="1910" y="2493"/>
              <a:ext cx="12" cy="6"/>
              <a:chOff x="1910" y="2493"/>
              <a:chExt cx="12" cy="6"/>
            </a:xfrm>
          </p:grpSpPr>
          <p:sp>
            <p:nvSpPr>
              <p:cNvPr id="19153" name="Rectangle 980"/>
              <p:cNvSpPr>
                <a:spLocks noChangeArrowheads="1"/>
              </p:cNvSpPr>
              <p:nvPr/>
            </p:nvSpPr>
            <p:spPr bwMode="auto">
              <a:xfrm>
                <a:off x="1910" y="2493"/>
                <a:ext cx="12" cy="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54" name="Rectangle 981"/>
              <p:cNvSpPr>
                <a:spLocks noChangeArrowheads="1"/>
              </p:cNvSpPr>
              <p:nvPr/>
            </p:nvSpPr>
            <p:spPr bwMode="auto">
              <a:xfrm>
                <a:off x="1913" y="2496"/>
                <a:ext cx="6" cy="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107" name="Group 982"/>
            <p:cNvGrpSpPr>
              <a:grpSpLocks/>
            </p:cNvGrpSpPr>
            <p:nvPr/>
          </p:nvGrpSpPr>
          <p:grpSpPr bwMode="auto">
            <a:xfrm>
              <a:off x="1982" y="2493"/>
              <a:ext cx="12" cy="6"/>
              <a:chOff x="1982" y="2493"/>
              <a:chExt cx="12" cy="6"/>
            </a:xfrm>
          </p:grpSpPr>
          <p:sp>
            <p:nvSpPr>
              <p:cNvPr id="19151" name="Rectangle 983"/>
              <p:cNvSpPr>
                <a:spLocks noChangeArrowheads="1"/>
              </p:cNvSpPr>
              <p:nvPr/>
            </p:nvSpPr>
            <p:spPr bwMode="auto">
              <a:xfrm>
                <a:off x="1982" y="2493"/>
                <a:ext cx="12" cy="6"/>
              </a:xfrm>
              <a:prstGeom prst="rect">
                <a:avLst/>
              </a:pr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52" name="Rectangle 984"/>
              <p:cNvSpPr>
                <a:spLocks noChangeArrowheads="1"/>
              </p:cNvSpPr>
              <p:nvPr/>
            </p:nvSpPr>
            <p:spPr bwMode="auto">
              <a:xfrm>
                <a:off x="1985" y="2496"/>
                <a:ext cx="6" cy="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108" name="Group 985"/>
            <p:cNvGrpSpPr>
              <a:grpSpLocks/>
            </p:cNvGrpSpPr>
            <p:nvPr/>
          </p:nvGrpSpPr>
          <p:grpSpPr bwMode="auto">
            <a:xfrm>
              <a:off x="1880" y="2451"/>
              <a:ext cx="6" cy="36"/>
              <a:chOff x="1880" y="2451"/>
              <a:chExt cx="6" cy="36"/>
            </a:xfrm>
          </p:grpSpPr>
          <p:sp>
            <p:nvSpPr>
              <p:cNvPr id="19149" name="Rectangle 986"/>
              <p:cNvSpPr>
                <a:spLocks noChangeArrowheads="1"/>
              </p:cNvSpPr>
              <p:nvPr/>
            </p:nvSpPr>
            <p:spPr bwMode="auto">
              <a:xfrm>
                <a:off x="1880" y="2451"/>
                <a:ext cx="6" cy="36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50" name="Rectangle 987"/>
              <p:cNvSpPr>
                <a:spLocks noChangeArrowheads="1"/>
              </p:cNvSpPr>
              <p:nvPr/>
            </p:nvSpPr>
            <p:spPr bwMode="auto">
              <a:xfrm>
                <a:off x="1883" y="2454"/>
                <a:ext cx="0" cy="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109" name="Group 988"/>
            <p:cNvGrpSpPr>
              <a:grpSpLocks/>
            </p:cNvGrpSpPr>
            <p:nvPr/>
          </p:nvGrpSpPr>
          <p:grpSpPr bwMode="auto">
            <a:xfrm>
              <a:off x="1946" y="2451"/>
              <a:ext cx="12" cy="36"/>
              <a:chOff x="1946" y="2451"/>
              <a:chExt cx="12" cy="36"/>
            </a:xfrm>
          </p:grpSpPr>
          <p:sp>
            <p:nvSpPr>
              <p:cNvPr id="19147" name="Rectangle 989"/>
              <p:cNvSpPr>
                <a:spLocks noChangeArrowheads="1"/>
              </p:cNvSpPr>
              <p:nvPr/>
            </p:nvSpPr>
            <p:spPr bwMode="auto">
              <a:xfrm>
                <a:off x="1946" y="2451"/>
                <a:ext cx="12" cy="36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48" name="Rectangle 990"/>
              <p:cNvSpPr>
                <a:spLocks noChangeArrowheads="1"/>
              </p:cNvSpPr>
              <p:nvPr/>
            </p:nvSpPr>
            <p:spPr bwMode="auto">
              <a:xfrm>
                <a:off x="1949" y="2454"/>
                <a:ext cx="6" cy="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110" name="Group 991"/>
            <p:cNvGrpSpPr>
              <a:grpSpLocks/>
            </p:cNvGrpSpPr>
            <p:nvPr/>
          </p:nvGrpSpPr>
          <p:grpSpPr bwMode="auto">
            <a:xfrm>
              <a:off x="1910" y="2451"/>
              <a:ext cx="12" cy="36"/>
              <a:chOff x="1910" y="2451"/>
              <a:chExt cx="12" cy="36"/>
            </a:xfrm>
          </p:grpSpPr>
          <p:sp>
            <p:nvSpPr>
              <p:cNvPr id="19145" name="Rectangle 992"/>
              <p:cNvSpPr>
                <a:spLocks noChangeArrowheads="1"/>
              </p:cNvSpPr>
              <p:nvPr/>
            </p:nvSpPr>
            <p:spPr bwMode="auto">
              <a:xfrm>
                <a:off x="1910" y="2451"/>
                <a:ext cx="12" cy="36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46" name="Rectangle 993"/>
              <p:cNvSpPr>
                <a:spLocks noChangeArrowheads="1"/>
              </p:cNvSpPr>
              <p:nvPr/>
            </p:nvSpPr>
            <p:spPr bwMode="auto">
              <a:xfrm>
                <a:off x="1913" y="2454"/>
                <a:ext cx="6" cy="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111" name="Group 994"/>
            <p:cNvGrpSpPr>
              <a:grpSpLocks/>
            </p:cNvGrpSpPr>
            <p:nvPr/>
          </p:nvGrpSpPr>
          <p:grpSpPr bwMode="auto">
            <a:xfrm>
              <a:off x="1982" y="2451"/>
              <a:ext cx="12" cy="36"/>
              <a:chOff x="1982" y="2451"/>
              <a:chExt cx="12" cy="36"/>
            </a:xfrm>
          </p:grpSpPr>
          <p:sp>
            <p:nvSpPr>
              <p:cNvPr id="19143" name="Rectangle 995"/>
              <p:cNvSpPr>
                <a:spLocks noChangeArrowheads="1"/>
              </p:cNvSpPr>
              <p:nvPr/>
            </p:nvSpPr>
            <p:spPr bwMode="auto">
              <a:xfrm>
                <a:off x="1982" y="2451"/>
                <a:ext cx="12" cy="36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44" name="Rectangle 996"/>
              <p:cNvSpPr>
                <a:spLocks noChangeArrowheads="1"/>
              </p:cNvSpPr>
              <p:nvPr/>
            </p:nvSpPr>
            <p:spPr bwMode="auto">
              <a:xfrm>
                <a:off x="1985" y="2454"/>
                <a:ext cx="6" cy="3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112" name="Group 997"/>
            <p:cNvGrpSpPr>
              <a:grpSpLocks/>
            </p:cNvGrpSpPr>
            <p:nvPr/>
          </p:nvGrpSpPr>
          <p:grpSpPr bwMode="auto">
            <a:xfrm>
              <a:off x="1856" y="2319"/>
              <a:ext cx="6" cy="198"/>
              <a:chOff x="1856" y="2319"/>
              <a:chExt cx="6" cy="198"/>
            </a:xfrm>
          </p:grpSpPr>
          <p:sp>
            <p:nvSpPr>
              <p:cNvPr id="19141" name="Freeform 998"/>
              <p:cNvSpPr>
                <a:spLocks/>
              </p:cNvSpPr>
              <p:nvPr/>
            </p:nvSpPr>
            <p:spPr bwMode="auto">
              <a:xfrm>
                <a:off x="1856" y="2319"/>
                <a:ext cx="6" cy="198"/>
              </a:xfrm>
              <a:custGeom>
                <a:avLst/>
                <a:gdLst>
                  <a:gd name="T0" fmla="*/ 0 w 6"/>
                  <a:gd name="T1" fmla="*/ 0 h 198"/>
                  <a:gd name="T2" fmla="*/ 0 w 6"/>
                  <a:gd name="T3" fmla="*/ 0 h 198"/>
                  <a:gd name="T4" fmla="*/ 0 w 6"/>
                  <a:gd name="T5" fmla="*/ 6 h 198"/>
                  <a:gd name="T6" fmla="*/ 0 w 6"/>
                  <a:gd name="T7" fmla="*/ 6 h 198"/>
                  <a:gd name="T8" fmla="*/ 6 w 6"/>
                  <a:gd name="T9" fmla="*/ 12 h 198"/>
                  <a:gd name="T10" fmla="*/ 6 w 6"/>
                  <a:gd name="T11" fmla="*/ 12 h 198"/>
                  <a:gd name="T12" fmla="*/ 6 w 6"/>
                  <a:gd name="T13" fmla="*/ 198 h 198"/>
                  <a:gd name="T14" fmla="*/ 6 w 6"/>
                  <a:gd name="T15" fmla="*/ 198 h 198"/>
                  <a:gd name="T16" fmla="*/ 6 w 6"/>
                  <a:gd name="T17" fmla="*/ 12 h 198"/>
                  <a:gd name="T18" fmla="*/ 6 w 6"/>
                  <a:gd name="T19" fmla="*/ 12 h 198"/>
                  <a:gd name="T20" fmla="*/ 6 w 6"/>
                  <a:gd name="T21" fmla="*/ 6 h 198"/>
                  <a:gd name="T22" fmla="*/ 6 w 6"/>
                  <a:gd name="T23" fmla="*/ 6 h 198"/>
                  <a:gd name="T24" fmla="*/ 6 w 6"/>
                  <a:gd name="T25" fmla="*/ 6 h 198"/>
                  <a:gd name="T26" fmla="*/ 6 w 6"/>
                  <a:gd name="T27" fmla="*/ 0 h 198"/>
                  <a:gd name="T28" fmla="*/ 6 w 6"/>
                  <a:gd name="T29" fmla="*/ 0 h 198"/>
                  <a:gd name="T30" fmla="*/ 0 w 6"/>
                  <a:gd name="T31" fmla="*/ 0 h 1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198"/>
                  <a:gd name="T50" fmla="*/ 6 w 6"/>
                  <a:gd name="T51" fmla="*/ 198 h 1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19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9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3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2" name="Freeform 999"/>
              <p:cNvSpPr>
                <a:spLocks/>
              </p:cNvSpPr>
              <p:nvPr/>
            </p:nvSpPr>
            <p:spPr bwMode="auto">
              <a:xfrm>
                <a:off x="1856" y="2319"/>
                <a:ext cx="6" cy="198"/>
              </a:xfrm>
              <a:custGeom>
                <a:avLst/>
                <a:gdLst>
                  <a:gd name="T0" fmla="*/ 0 w 6"/>
                  <a:gd name="T1" fmla="*/ 0 h 198"/>
                  <a:gd name="T2" fmla="*/ 0 w 6"/>
                  <a:gd name="T3" fmla="*/ 0 h 198"/>
                  <a:gd name="T4" fmla="*/ 0 w 6"/>
                  <a:gd name="T5" fmla="*/ 6 h 198"/>
                  <a:gd name="T6" fmla="*/ 0 w 6"/>
                  <a:gd name="T7" fmla="*/ 6 h 198"/>
                  <a:gd name="T8" fmla="*/ 6 w 6"/>
                  <a:gd name="T9" fmla="*/ 12 h 198"/>
                  <a:gd name="T10" fmla="*/ 6 w 6"/>
                  <a:gd name="T11" fmla="*/ 12 h 198"/>
                  <a:gd name="T12" fmla="*/ 6 w 6"/>
                  <a:gd name="T13" fmla="*/ 198 h 198"/>
                  <a:gd name="T14" fmla="*/ 6 w 6"/>
                  <a:gd name="T15" fmla="*/ 198 h 198"/>
                  <a:gd name="T16" fmla="*/ 6 w 6"/>
                  <a:gd name="T17" fmla="*/ 12 h 198"/>
                  <a:gd name="T18" fmla="*/ 6 w 6"/>
                  <a:gd name="T19" fmla="*/ 12 h 198"/>
                  <a:gd name="T20" fmla="*/ 6 w 6"/>
                  <a:gd name="T21" fmla="*/ 6 h 198"/>
                  <a:gd name="T22" fmla="*/ 6 w 6"/>
                  <a:gd name="T23" fmla="*/ 6 h 198"/>
                  <a:gd name="T24" fmla="*/ 6 w 6"/>
                  <a:gd name="T25" fmla="*/ 6 h 198"/>
                  <a:gd name="T26" fmla="*/ 6 w 6"/>
                  <a:gd name="T27" fmla="*/ 0 h 198"/>
                  <a:gd name="T28" fmla="*/ 6 w 6"/>
                  <a:gd name="T29" fmla="*/ 0 h 198"/>
                  <a:gd name="T30" fmla="*/ 0 w 6"/>
                  <a:gd name="T31" fmla="*/ 0 h 19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"/>
                  <a:gd name="T49" fmla="*/ 0 h 198"/>
                  <a:gd name="T50" fmla="*/ 6 w 6"/>
                  <a:gd name="T51" fmla="*/ 198 h 19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" h="19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98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113" name="Freeform 1000"/>
            <p:cNvSpPr>
              <a:spLocks/>
            </p:cNvSpPr>
            <p:nvPr/>
          </p:nvSpPr>
          <p:spPr bwMode="auto">
            <a:xfrm>
              <a:off x="1856" y="2253"/>
              <a:ext cx="186" cy="66"/>
            </a:xfrm>
            <a:custGeom>
              <a:avLst/>
              <a:gdLst>
                <a:gd name="T0" fmla="*/ 0 w 186"/>
                <a:gd name="T1" fmla="*/ 66 h 66"/>
                <a:gd name="T2" fmla="*/ 156 w 186"/>
                <a:gd name="T3" fmla="*/ 66 h 66"/>
                <a:gd name="T4" fmla="*/ 186 w 186"/>
                <a:gd name="T5" fmla="*/ 0 h 66"/>
                <a:gd name="T6" fmla="*/ 42 w 186"/>
                <a:gd name="T7" fmla="*/ 0 h 66"/>
                <a:gd name="T8" fmla="*/ 0 w 186"/>
                <a:gd name="T9" fmla="*/ 66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"/>
                <a:gd name="T16" fmla="*/ 0 h 66"/>
                <a:gd name="T17" fmla="*/ 186 w 186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" h="66">
                  <a:moveTo>
                    <a:pt x="0" y="66"/>
                  </a:moveTo>
                  <a:lnTo>
                    <a:pt x="156" y="66"/>
                  </a:lnTo>
                  <a:lnTo>
                    <a:pt x="186" y="0"/>
                  </a:lnTo>
                  <a:lnTo>
                    <a:pt x="42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114" name="Group 1001"/>
            <p:cNvGrpSpPr>
              <a:grpSpLocks/>
            </p:cNvGrpSpPr>
            <p:nvPr/>
          </p:nvGrpSpPr>
          <p:grpSpPr bwMode="auto">
            <a:xfrm>
              <a:off x="1856" y="2253"/>
              <a:ext cx="186" cy="66"/>
              <a:chOff x="1856" y="2253"/>
              <a:chExt cx="186" cy="66"/>
            </a:xfrm>
          </p:grpSpPr>
          <p:sp>
            <p:nvSpPr>
              <p:cNvPr id="19139" name="Freeform 1002"/>
              <p:cNvSpPr>
                <a:spLocks/>
              </p:cNvSpPr>
              <p:nvPr/>
            </p:nvSpPr>
            <p:spPr bwMode="auto">
              <a:xfrm>
                <a:off x="1856" y="2253"/>
                <a:ext cx="186" cy="66"/>
              </a:xfrm>
              <a:custGeom>
                <a:avLst/>
                <a:gdLst>
                  <a:gd name="T0" fmla="*/ 42 w 186"/>
                  <a:gd name="T1" fmla="*/ 0 h 66"/>
                  <a:gd name="T2" fmla="*/ 186 w 186"/>
                  <a:gd name="T3" fmla="*/ 0 h 66"/>
                  <a:gd name="T4" fmla="*/ 150 w 186"/>
                  <a:gd name="T5" fmla="*/ 66 h 66"/>
                  <a:gd name="T6" fmla="*/ 0 w 186"/>
                  <a:gd name="T7" fmla="*/ 66 h 66"/>
                  <a:gd name="T8" fmla="*/ 42 w 186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66"/>
                  <a:gd name="T17" fmla="*/ 186 w 18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66">
                    <a:moveTo>
                      <a:pt x="42" y="0"/>
                    </a:moveTo>
                    <a:lnTo>
                      <a:pt x="186" y="0"/>
                    </a:lnTo>
                    <a:lnTo>
                      <a:pt x="150" y="66"/>
                    </a:lnTo>
                    <a:lnTo>
                      <a:pt x="0" y="6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0" name="Freeform 1003"/>
              <p:cNvSpPr>
                <a:spLocks/>
              </p:cNvSpPr>
              <p:nvPr/>
            </p:nvSpPr>
            <p:spPr bwMode="auto">
              <a:xfrm>
                <a:off x="1856" y="2253"/>
                <a:ext cx="186" cy="66"/>
              </a:xfrm>
              <a:custGeom>
                <a:avLst/>
                <a:gdLst>
                  <a:gd name="T0" fmla="*/ 42 w 186"/>
                  <a:gd name="T1" fmla="*/ 0 h 66"/>
                  <a:gd name="T2" fmla="*/ 186 w 186"/>
                  <a:gd name="T3" fmla="*/ 0 h 66"/>
                  <a:gd name="T4" fmla="*/ 150 w 186"/>
                  <a:gd name="T5" fmla="*/ 66 h 66"/>
                  <a:gd name="T6" fmla="*/ 0 w 186"/>
                  <a:gd name="T7" fmla="*/ 66 h 66"/>
                  <a:gd name="T8" fmla="*/ 42 w 186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66"/>
                  <a:gd name="T17" fmla="*/ 186 w 18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66">
                    <a:moveTo>
                      <a:pt x="42" y="0"/>
                    </a:moveTo>
                    <a:lnTo>
                      <a:pt x="186" y="0"/>
                    </a:lnTo>
                    <a:lnTo>
                      <a:pt x="150" y="66"/>
                    </a:lnTo>
                    <a:lnTo>
                      <a:pt x="0" y="66"/>
                    </a:lnTo>
                    <a:lnTo>
                      <a:pt x="4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115" name="Group 1004"/>
            <p:cNvGrpSpPr>
              <a:grpSpLocks/>
            </p:cNvGrpSpPr>
            <p:nvPr/>
          </p:nvGrpSpPr>
          <p:grpSpPr bwMode="auto">
            <a:xfrm>
              <a:off x="1982" y="2259"/>
              <a:ext cx="12" cy="18"/>
              <a:chOff x="1982" y="2259"/>
              <a:chExt cx="12" cy="18"/>
            </a:xfrm>
          </p:grpSpPr>
          <p:sp>
            <p:nvSpPr>
              <p:cNvPr id="19137" name="Freeform 1005"/>
              <p:cNvSpPr>
                <a:spLocks/>
              </p:cNvSpPr>
              <p:nvPr/>
            </p:nvSpPr>
            <p:spPr bwMode="auto">
              <a:xfrm>
                <a:off x="1982" y="2259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12 w 12"/>
                  <a:gd name="T3" fmla="*/ 0 h 18"/>
                  <a:gd name="T4" fmla="*/ 12 w 12"/>
                  <a:gd name="T5" fmla="*/ 18 h 18"/>
                  <a:gd name="T6" fmla="*/ 6 w 12"/>
                  <a:gd name="T7" fmla="*/ 18 h 18"/>
                  <a:gd name="T8" fmla="*/ 0 w 1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0" y="0"/>
                    </a:moveTo>
                    <a:lnTo>
                      <a:pt x="12" y="0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8" name="Freeform 1006"/>
              <p:cNvSpPr>
                <a:spLocks/>
              </p:cNvSpPr>
              <p:nvPr/>
            </p:nvSpPr>
            <p:spPr bwMode="auto">
              <a:xfrm>
                <a:off x="1982" y="2259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12 w 12"/>
                  <a:gd name="T3" fmla="*/ 0 h 18"/>
                  <a:gd name="T4" fmla="*/ 12 w 12"/>
                  <a:gd name="T5" fmla="*/ 18 h 18"/>
                  <a:gd name="T6" fmla="*/ 6 w 12"/>
                  <a:gd name="T7" fmla="*/ 18 h 18"/>
                  <a:gd name="T8" fmla="*/ 0 w 1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0" y="0"/>
                    </a:moveTo>
                    <a:lnTo>
                      <a:pt x="12" y="0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116" name="Group 1007"/>
            <p:cNvGrpSpPr>
              <a:grpSpLocks/>
            </p:cNvGrpSpPr>
            <p:nvPr/>
          </p:nvGrpSpPr>
          <p:grpSpPr bwMode="auto">
            <a:xfrm>
              <a:off x="1970" y="2259"/>
              <a:ext cx="18" cy="48"/>
              <a:chOff x="1970" y="2259"/>
              <a:chExt cx="18" cy="48"/>
            </a:xfrm>
          </p:grpSpPr>
          <p:sp>
            <p:nvSpPr>
              <p:cNvPr id="19135" name="Freeform 1008"/>
              <p:cNvSpPr>
                <a:spLocks/>
              </p:cNvSpPr>
              <p:nvPr/>
            </p:nvSpPr>
            <p:spPr bwMode="auto">
              <a:xfrm>
                <a:off x="1970" y="2259"/>
                <a:ext cx="18" cy="48"/>
              </a:xfrm>
              <a:custGeom>
                <a:avLst/>
                <a:gdLst>
                  <a:gd name="T0" fmla="*/ 6 w 18"/>
                  <a:gd name="T1" fmla="*/ 0 h 48"/>
                  <a:gd name="T2" fmla="*/ 0 w 18"/>
                  <a:gd name="T3" fmla="*/ 18 h 48"/>
                  <a:gd name="T4" fmla="*/ 0 w 18"/>
                  <a:gd name="T5" fmla="*/ 48 h 48"/>
                  <a:gd name="T6" fmla="*/ 18 w 18"/>
                  <a:gd name="T7" fmla="*/ 48 h 48"/>
                  <a:gd name="T8" fmla="*/ 18 w 18"/>
                  <a:gd name="T9" fmla="*/ 18 h 48"/>
                  <a:gd name="T10" fmla="*/ 6 w 18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48"/>
                  <a:gd name="T20" fmla="*/ 18 w 18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48">
                    <a:moveTo>
                      <a:pt x="6" y="0"/>
                    </a:moveTo>
                    <a:lnTo>
                      <a:pt x="0" y="18"/>
                    </a:lnTo>
                    <a:lnTo>
                      <a:pt x="0" y="48"/>
                    </a:lnTo>
                    <a:lnTo>
                      <a:pt x="18" y="48"/>
                    </a:lnTo>
                    <a:lnTo>
                      <a:pt x="18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6" name="Freeform 1009"/>
              <p:cNvSpPr>
                <a:spLocks/>
              </p:cNvSpPr>
              <p:nvPr/>
            </p:nvSpPr>
            <p:spPr bwMode="auto">
              <a:xfrm>
                <a:off x="1970" y="2259"/>
                <a:ext cx="18" cy="48"/>
              </a:xfrm>
              <a:custGeom>
                <a:avLst/>
                <a:gdLst>
                  <a:gd name="T0" fmla="*/ 6 w 18"/>
                  <a:gd name="T1" fmla="*/ 0 h 48"/>
                  <a:gd name="T2" fmla="*/ 0 w 18"/>
                  <a:gd name="T3" fmla="*/ 18 h 48"/>
                  <a:gd name="T4" fmla="*/ 0 w 18"/>
                  <a:gd name="T5" fmla="*/ 48 h 48"/>
                  <a:gd name="T6" fmla="*/ 18 w 18"/>
                  <a:gd name="T7" fmla="*/ 48 h 48"/>
                  <a:gd name="T8" fmla="*/ 18 w 18"/>
                  <a:gd name="T9" fmla="*/ 18 h 48"/>
                  <a:gd name="T10" fmla="*/ 6 w 18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48"/>
                  <a:gd name="T20" fmla="*/ 18 w 18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48">
                    <a:moveTo>
                      <a:pt x="6" y="0"/>
                    </a:moveTo>
                    <a:lnTo>
                      <a:pt x="0" y="18"/>
                    </a:lnTo>
                    <a:lnTo>
                      <a:pt x="0" y="48"/>
                    </a:lnTo>
                    <a:lnTo>
                      <a:pt x="18" y="48"/>
                    </a:lnTo>
                    <a:lnTo>
                      <a:pt x="18" y="18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117" name="Group 1010"/>
            <p:cNvGrpSpPr>
              <a:grpSpLocks/>
            </p:cNvGrpSpPr>
            <p:nvPr/>
          </p:nvGrpSpPr>
          <p:grpSpPr bwMode="auto">
            <a:xfrm>
              <a:off x="1976" y="2277"/>
              <a:ext cx="6" cy="24"/>
              <a:chOff x="1976" y="2277"/>
              <a:chExt cx="6" cy="24"/>
            </a:xfrm>
          </p:grpSpPr>
          <p:sp>
            <p:nvSpPr>
              <p:cNvPr id="19133" name="Rectangle 1011"/>
              <p:cNvSpPr>
                <a:spLocks noChangeArrowheads="1"/>
              </p:cNvSpPr>
              <p:nvPr/>
            </p:nvSpPr>
            <p:spPr bwMode="auto">
              <a:xfrm>
                <a:off x="1976" y="2277"/>
                <a:ext cx="6" cy="24"/>
              </a:xfrm>
              <a:prstGeom prst="rect">
                <a:avLst/>
              </a:prstGeom>
              <a:solidFill>
                <a:srgbClr val="0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34" name="Rectangle 1012"/>
              <p:cNvSpPr>
                <a:spLocks noChangeArrowheads="1"/>
              </p:cNvSpPr>
              <p:nvPr/>
            </p:nvSpPr>
            <p:spPr bwMode="auto">
              <a:xfrm>
                <a:off x="1979" y="2280"/>
                <a:ext cx="0" cy="1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118" name="Group 1013"/>
            <p:cNvGrpSpPr>
              <a:grpSpLocks/>
            </p:cNvGrpSpPr>
            <p:nvPr/>
          </p:nvGrpSpPr>
          <p:grpSpPr bwMode="auto">
            <a:xfrm>
              <a:off x="1988" y="2277"/>
              <a:ext cx="6" cy="30"/>
              <a:chOff x="1988" y="2277"/>
              <a:chExt cx="6" cy="30"/>
            </a:xfrm>
          </p:grpSpPr>
          <p:sp>
            <p:nvSpPr>
              <p:cNvPr id="19131" name="Freeform 1014"/>
              <p:cNvSpPr>
                <a:spLocks/>
              </p:cNvSpPr>
              <p:nvPr/>
            </p:nvSpPr>
            <p:spPr bwMode="auto">
              <a:xfrm>
                <a:off x="1988" y="2277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30 h 30"/>
                  <a:gd name="T4" fmla="*/ 6 w 6"/>
                  <a:gd name="T5" fmla="*/ 0 h 30"/>
                  <a:gd name="T6" fmla="*/ 0 w 6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30"/>
                  <a:gd name="T14" fmla="*/ 6 w 6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30">
                    <a:moveTo>
                      <a:pt x="0" y="0"/>
                    </a:moveTo>
                    <a:lnTo>
                      <a:pt x="0" y="3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2" name="Freeform 1015"/>
              <p:cNvSpPr>
                <a:spLocks/>
              </p:cNvSpPr>
              <p:nvPr/>
            </p:nvSpPr>
            <p:spPr bwMode="auto">
              <a:xfrm>
                <a:off x="1988" y="2277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30 h 30"/>
                  <a:gd name="T4" fmla="*/ 6 w 6"/>
                  <a:gd name="T5" fmla="*/ 0 h 30"/>
                  <a:gd name="T6" fmla="*/ 0 w 6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30"/>
                  <a:gd name="T14" fmla="*/ 6 w 6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30">
                    <a:moveTo>
                      <a:pt x="0" y="0"/>
                    </a:moveTo>
                    <a:lnTo>
                      <a:pt x="0" y="3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119" name="Group 1016"/>
            <p:cNvGrpSpPr>
              <a:grpSpLocks/>
            </p:cNvGrpSpPr>
            <p:nvPr/>
          </p:nvGrpSpPr>
          <p:grpSpPr bwMode="auto">
            <a:xfrm>
              <a:off x="1904" y="2259"/>
              <a:ext cx="12" cy="18"/>
              <a:chOff x="1904" y="2259"/>
              <a:chExt cx="12" cy="18"/>
            </a:xfrm>
          </p:grpSpPr>
          <p:sp>
            <p:nvSpPr>
              <p:cNvPr id="19129" name="Freeform 1017"/>
              <p:cNvSpPr>
                <a:spLocks/>
              </p:cNvSpPr>
              <p:nvPr/>
            </p:nvSpPr>
            <p:spPr bwMode="auto">
              <a:xfrm>
                <a:off x="1904" y="2259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12 w 12"/>
                  <a:gd name="T3" fmla="*/ 0 h 18"/>
                  <a:gd name="T4" fmla="*/ 12 w 12"/>
                  <a:gd name="T5" fmla="*/ 18 h 18"/>
                  <a:gd name="T6" fmla="*/ 6 w 12"/>
                  <a:gd name="T7" fmla="*/ 18 h 18"/>
                  <a:gd name="T8" fmla="*/ 0 w 1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0" y="0"/>
                    </a:moveTo>
                    <a:lnTo>
                      <a:pt x="12" y="0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0" name="Freeform 1018"/>
              <p:cNvSpPr>
                <a:spLocks/>
              </p:cNvSpPr>
              <p:nvPr/>
            </p:nvSpPr>
            <p:spPr bwMode="auto">
              <a:xfrm>
                <a:off x="1904" y="2259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12 w 12"/>
                  <a:gd name="T3" fmla="*/ 0 h 18"/>
                  <a:gd name="T4" fmla="*/ 12 w 12"/>
                  <a:gd name="T5" fmla="*/ 18 h 18"/>
                  <a:gd name="T6" fmla="*/ 6 w 12"/>
                  <a:gd name="T7" fmla="*/ 18 h 18"/>
                  <a:gd name="T8" fmla="*/ 0 w 1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0" y="0"/>
                    </a:moveTo>
                    <a:lnTo>
                      <a:pt x="12" y="0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120" name="Group 1019"/>
            <p:cNvGrpSpPr>
              <a:grpSpLocks/>
            </p:cNvGrpSpPr>
            <p:nvPr/>
          </p:nvGrpSpPr>
          <p:grpSpPr bwMode="auto">
            <a:xfrm>
              <a:off x="1892" y="2259"/>
              <a:ext cx="18" cy="48"/>
              <a:chOff x="1892" y="2259"/>
              <a:chExt cx="18" cy="48"/>
            </a:xfrm>
          </p:grpSpPr>
          <p:sp>
            <p:nvSpPr>
              <p:cNvPr id="19127" name="Freeform 1020"/>
              <p:cNvSpPr>
                <a:spLocks/>
              </p:cNvSpPr>
              <p:nvPr/>
            </p:nvSpPr>
            <p:spPr bwMode="auto">
              <a:xfrm>
                <a:off x="1892" y="2259"/>
                <a:ext cx="18" cy="48"/>
              </a:xfrm>
              <a:custGeom>
                <a:avLst/>
                <a:gdLst>
                  <a:gd name="T0" fmla="*/ 12 w 18"/>
                  <a:gd name="T1" fmla="*/ 0 h 48"/>
                  <a:gd name="T2" fmla="*/ 0 w 18"/>
                  <a:gd name="T3" fmla="*/ 18 h 48"/>
                  <a:gd name="T4" fmla="*/ 0 w 18"/>
                  <a:gd name="T5" fmla="*/ 48 h 48"/>
                  <a:gd name="T6" fmla="*/ 18 w 18"/>
                  <a:gd name="T7" fmla="*/ 48 h 48"/>
                  <a:gd name="T8" fmla="*/ 18 w 18"/>
                  <a:gd name="T9" fmla="*/ 18 h 48"/>
                  <a:gd name="T10" fmla="*/ 12 w 18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48"/>
                  <a:gd name="T20" fmla="*/ 18 w 18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48">
                    <a:moveTo>
                      <a:pt x="12" y="0"/>
                    </a:moveTo>
                    <a:lnTo>
                      <a:pt x="0" y="18"/>
                    </a:lnTo>
                    <a:lnTo>
                      <a:pt x="0" y="48"/>
                    </a:lnTo>
                    <a:lnTo>
                      <a:pt x="18" y="48"/>
                    </a:lnTo>
                    <a:lnTo>
                      <a:pt x="18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8" name="Freeform 1021"/>
              <p:cNvSpPr>
                <a:spLocks/>
              </p:cNvSpPr>
              <p:nvPr/>
            </p:nvSpPr>
            <p:spPr bwMode="auto">
              <a:xfrm>
                <a:off x="1892" y="2259"/>
                <a:ext cx="18" cy="48"/>
              </a:xfrm>
              <a:custGeom>
                <a:avLst/>
                <a:gdLst>
                  <a:gd name="T0" fmla="*/ 12 w 18"/>
                  <a:gd name="T1" fmla="*/ 0 h 48"/>
                  <a:gd name="T2" fmla="*/ 0 w 18"/>
                  <a:gd name="T3" fmla="*/ 18 h 48"/>
                  <a:gd name="T4" fmla="*/ 0 w 18"/>
                  <a:gd name="T5" fmla="*/ 48 h 48"/>
                  <a:gd name="T6" fmla="*/ 18 w 18"/>
                  <a:gd name="T7" fmla="*/ 48 h 48"/>
                  <a:gd name="T8" fmla="*/ 18 w 18"/>
                  <a:gd name="T9" fmla="*/ 18 h 48"/>
                  <a:gd name="T10" fmla="*/ 12 w 18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48"/>
                  <a:gd name="T20" fmla="*/ 18 w 18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48">
                    <a:moveTo>
                      <a:pt x="12" y="0"/>
                    </a:moveTo>
                    <a:lnTo>
                      <a:pt x="0" y="18"/>
                    </a:lnTo>
                    <a:lnTo>
                      <a:pt x="0" y="48"/>
                    </a:lnTo>
                    <a:lnTo>
                      <a:pt x="18" y="48"/>
                    </a:lnTo>
                    <a:lnTo>
                      <a:pt x="18" y="18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121" name="Group 1022"/>
            <p:cNvGrpSpPr>
              <a:grpSpLocks/>
            </p:cNvGrpSpPr>
            <p:nvPr/>
          </p:nvGrpSpPr>
          <p:grpSpPr bwMode="auto">
            <a:xfrm>
              <a:off x="1898" y="2277"/>
              <a:ext cx="6" cy="24"/>
              <a:chOff x="1898" y="2277"/>
              <a:chExt cx="6" cy="24"/>
            </a:xfrm>
          </p:grpSpPr>
          <p:sp>
            <p:nvSpPr>
              <p:cNvPr id="19125" name="Rectangle 1023"/>
              <p:cNvSpPr>
                <a:spLocks noChangeArrowheads="1"/>
              </p:cNvSpPr>
              <p:nvPr/>
            </p:nvSpPr>
            <p:spPr bwMode="auto">
              <a:xfrm>
                <a:off x="1898" y="2277"/>
                <a:ext cx="6" cy="24"/>
              </a:xfrm>
              <a:prstGeom prst="rect">
                <a:avLst/>
              </a:prstGeom>
              <a:solidFill>
                <a:srgbClr val="0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  <p:sp>
            <p:nvSpPr>
              <p:cNvPr id="19126" name="Rectangle 1024"/>
              <p:cNvSpPr>
                <a:spLocks noChangeArrowheads="1"/>
              </p:cNvSpPr>
              <p:nvPr/>
            </p:nvSpPr>
            <p:spPr bwMode="auto">
              <a:xfrm>
                <a:off x="1901" y="2280"/>
                <a:ext cx="0" cy="1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endParaRPr kumimoji="0" lang="zh-TW" altLang="en-US">
                  <a:latin typeface="Calibri" pitchFamily="34" charset="0"/>
                </a:endParaRPr>
              </a:p>
            </p:txBody>
          </p:sp>
        </p:grpSp>
        <p:grpSp>
          <p:nvGrpSpPr>
            <p:cNvPr id="19122" name="Group 1025"/>
            <p:cNvGrpSpPr>
              <a:grpSpLocks/>
            </p:cNvGrpSpPr>
            <p:nvPr/>
          </p:nvGrpSpPr>
          <p:grpSpPr bwMode="auto">
            <a:xfrm>
              <a:off x="1910" y="2277"/>
              <a:ext cx="6" cy="30"/>
              <a:chOff x="1910" y="2277"/>
              <a:chExt cx="6" cy="30"/>
            </a:xfrm>
          </p:grpSpPr>
          <p:sp>
            <p:nvSpPr>
              <p:cNvPr id="19123" name="Freeform 1026"/>
              <p:cNvSpPr>
                <a:spLocks/>
              </p:cNvSpPr>
              <p:nvPr/>
            </p:nvSpPr>
            <p:spPr bwMode="auto">
              <a:xfrm>
                <a:off x="1910" y="2277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30 h 30"/>
                  <a:gd name="T4" fmla="*/ 6 w 6"/>
                  <a:gd name="T5" fmla="*/ 0 h 30"/>
                  <a:gd name="T6" fmla="*/ 0 w 6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30"/>
                  <a:gd name="T14" fmla="*/ 6 w 6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30">
                    <a:moveTo>
                      <a:pt x="0" y="0"/>
                    </a:moveTo>
                    <a:lnTo>
                      <a:pt x="0" y="3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4" name="Freeform 1027"/>
              <p:cNvSpPr>
                <a:spLocks/>
              </p:cNvSpPr>
              <p:nvPr/>
            </p:nvSpPr>
            <p:spPr bwMode="auto">
              <a:xfrm>
                <a:off x="1910" y="2277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30 h 30"/>
                  <a:gd name="T4" fmla="*/ 6 w 6"/>
                  <a:gd name="T5" fmla="*/ 0 h 30"/>
                  <a:gd name="T6" fmla="*/ 0 w 6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30"/>
                  <a:gd name="T14" fmla="*/ 6 w 6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30">
                    <a:moveTo>
                      <a:pt x="0" y="0"/>
                    </a:moveTo>
                    <a:lnTo>
                      <a:pt x="0" y="3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078" name="Line 1028"/>
          <p:cNvSpPr>
            <a:spLocks noChangeShapeType="1"/>
          </p:cNvSpPr>
          <p:nvPr/>
        </p:nvSpPr>
        <p:spPr bwMode="auto">
          <a:xfrm flipV="1">
            <a:off x="2438400" y="4800600"/>
            <a:ext cx="0" cy="8382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79" name="Line 1029"/>
          <p:cNvSpPr>
            <a:spLocks noChangeShapeType="1"/>
          </p:cNvSpPr>
          <p:nvPr/>
        </p:nvSpPr>
        <p:spPr bwMode="auto">
          <a:xfrm flipV="1">
            <a:off x="2590800" y="4343400"/>
            <a:ext cx="1066800" cy="381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0" name="Line 1030"/>
          <p:cNvSpPr>
            <a:spLocks noChangeShapeType="1"/>
          </p:cNvSpPr>
          <p:nvPr/>
        </p:nvSpPr>
        <p:spPr bwMode="auto">
          <a:xfrm flipV="1">
            <a:off x="4572000" y="3657600"/>
            <a:ext cx="1143000" cy="1752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1" name="Line 1031"/>
          <p:cNvSpPr>
            <a:spLocks noChangeShapeType="1"/>
          </p:cNvSpPr>
          <p:nvPr/>
        </p:nvSpPr>
        <p:spPr bwMode="auto">
          <a:xfrm flipV="1">
            <a:off x="4267200" y="3581400"/>
            <a:ext cx="1371600" cy="533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82" name="Text Box 1032"/>
          <p:cNvSpPr txBox="1">
            <a:spLocks noChangeArrowheads="1"/>
          </p:cNvSpPr>
          <p:nvPr/>
        </p:nvSpPr>
        <p:spPr bwMode="auto">
          <a:xfrm>
            <a:off x="5580063" y="5661025"/>
            <a:ext cx="3455987" cy="10699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600"/>
              <a:t>IDC – Internet Data Center</a:t>
            </a:r>
          </a:p>
          <a:p>
            <a:pPr eaLnBrk="1" hangingPunct="1"/>
            <a:r>
              <a:rPr lang="en-US" altLang="zh-TW" sz="1600"/>
              <a:t>SC – Service Center</a:t>
            </a:r>
          </a:p>
          <a:p>
            <a:pPr eaLnBrk="1" hangingPunct="1"/>
            <a:r>
              <a:rPr lang="en-US" altLang="zh-TW" sz="1600"/>
              <a:t>HIN – Health Information Network</a:t>
            </a:r>
          </a:p>
          <a:p>
            <a:pPr eaLnBrk="1" hangingPunct="1"/>
            <a:r>
              <a:rPr lang="en-US" altLang="zh-TW" sz="1600"/>
              <a:t>NHI VPN – Virtual Private Network</a:t>
            </a:r>
          </a:p>
        </p:txBody>
      </p:sp>
    </p:spTree>
    <p:extLst>
      <p:ext uri="{BB962C8B-B14F-4D97-AF65-F5344CB8AC3E}">
        <p14:creationId xmlns:p14="http://schemas.microsoft.com/office/powerpoint/2010/main" val="965941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b="1" dirty="0" smtClean="0"/>
              <a:t>Informationstechnologie und abteilungsübergreifende Zusammenarbeit</a:t>
            </a:r>
            <a:endParaRPr lang="en-US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Enge Zusammenarbeit </a:t>
            </a:r>
            <a:r>
              <a:rPr lang="de-DE" dirty="0" smtClean="0"/>
              <a:t>von CECC, NHI, CDC und Einwanderungsbehörde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Zentralisierte, cloudbasierte Gesundheitsdatenbank (NHI)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NHI-Patientenakten enthalten die vollständigen Krankengeschichten, Vorerkrankungen, aktuellen Symptome, Behandlungen und Krankenhausaufenthalte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b="1" dirty="0"/>
              <a:t>Aufnahme aller Fallkontakte in die NHI-Datenbank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Jeder medizinischen Dienstleister hat Einblick in die Reisegeschichte der Patienten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Dienstleister müssen Ansprüche innerhalb von 24 Stunden anmelden - NHI-Datenbank operiert daher nahezu in Echtzeit</a:t>
            </a:r>
          </a:p>
        </p:txBody>
      </p:sp>
    </p:spTree>
    <p:extLst>
      <p:ext uri="{BB962C8B-B14F-4D97-AF65-F5344CB8AC3E}">
        <p14:creationId xmlns:p14="http://schemas.microsoft.com/office/powerpoint/2010/main" val="258612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Lokalen PH-Behörden erhalten von CDC die Kontaktinformationen aller Personen in ihrem Zuständigkeitsbereich, die in Heimquarantäne sind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Personen, die sich nicht an die Hausquarantänebestimmungen halten werden den Strafverfolgungsbehörden übergeben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Einsatz von GPS-Daten und Kameras auf persönlichen oder von der Regierung zur Verfügung gestellten Smartphones zur Überwachung und Fallermittlung („</a:t>
            </a:r>
            <a:r>
              <a:rPr lang="de-DE" b="1" dirty="0" smtClean="0"/>
              <a:t>electronic </a:t>
            </a:r>
            <a:r>
              <a:rPr lang="de-DE" b="1" dirty="0" err="1" smtClean="0"/>
              <a:t>fence</a:t>
            </a:r>
            <a:r>
              <a:rPr lang="de-DE" dirty="0" smtClean="0"/>
              <a:t>“).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Einrichtung von Quarantänebetreuungszentren, um Unterstützung und Beratung zu bieten (Hausbesuche durchführen, Essenslieferungen arrangieren)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Zusätzlich </a:t>
            </a:r>
            <a:r>
              <a:rPr lang="de-DE" dirty="0"/>
              <a:t>A</a:t>
            </a:r>
            <a:r>
              <a:rPr lang="de-DE" dirty="0" smtClean="0"/>
              <a:t>nmietung von Hotelzimmern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I</a:t>
            </a:r>
            <a:r>
              <a:rPr lang="de-DE" dirty="0" smtClean="0"/>
              <a:t>nteraktive Mobiltelefon-Anwendung „Disease-Prevention Butler“ und </a:t>
            </a:r>
            <a:r>
              <a:rPr lang="de-DE" dirty="0" err="1" smtClean="0"/>
              <a:t>Chatbot</a:t>
            </a:r>
            <a:endParaRPr lang="de-DE" dirty="0" smtClean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b="1" dirty="0" smtClean="0"/>
              <a:t>Informationstechnologie und abteilungsübergreifende Zusammenarbeit II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72551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</Words>
  <Application>Microsoft Office PowerPoint</Application>
  <PresentationFormat>Bildschirmpräsentation (4:3)</PresentationFormat>
  <Paragraphs>114</Paragraphs>
  <Slides>13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Larissa</vt:lpstr>
      <vt:lpstr>Office-Design</vt:lpstr>
      <vt:lpstr>Länder mit über 70.000 neuen COVID 19-Fällen in den letzten 7 Tagen</vt:lpstr>
      <vt:lpstr>Länder mit über 7.000 bis 70.000 neuen COVID 19-Fällen in den letzten 7 Tagen</vt:lpstr>
      <vt:lpstr>Länder mit 1.400-7.000 neuen COVID 19-Fällen  in den letzten 7 Tagen</vt:lpstr>
      <vt:lpstr>COVID-19/ Taiwan (24 Mio Ew.)</vt:lpstr>
      <vt:lpstr>PowerPoint-Präsentation</vt:lpstr>
      <vt:lpstr>Hintergrund</vt:lpstr>
      <vt:lpstr>NHI VPN</vt:lpstr>
      <vt:lpstr>Informationstechnologie und abteilungsübergreifende Zusammenarbeit</vt:lpstr>
      <vt:lpstr>Informationstechnologie und abteilungsübergreifende Zusammenarbeit II</vt:lpstr>
      <vt:lpstr>Falldefinition</vt:lpstr>
      <vt:lpstr>Aktive Fallsuche</vt:lpstr>
      <vt:lpstr>Primary Health Care (post SARS)</vt:lpstr>
      <vt:lpstr>Traffic control bundling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Jansen, Andreas</dc:creator>
  <cp:lastModifiedBy>Jansen, Andreas</cp:lastModifiedBy>
  <cp:revision>42</cp:revision>
  <dcterms:created xsi:type="dcterms:W3CDTF">2020-04-12T10:49:36Z</dcterms:created>
  <dcterms:modified xsi:type="dcterms:W3CDTF">2020-04-14T08:18:07Z</dcterms:modified>
</cp:coreProperties>
</file>