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27" r:id="rId2"/>
    <p:sldId id="428" r:id="rId3"/>
    <p:sldId id="431" r:id="rId4"/>
    <p:sldId id="430" r:id="rId5"/>
    <p:sldId id="471" r:id="rId6"/>
    <p:sldId id="472" r:id="rId7"/>
    <p:sldId id="466" r:id="rId8"/>
    <p:sldId id="468" r:id="rId9"/>
    <p:sldId id="469" r:id="rId10"/>
    <p:sldId id="433" r:id="rId11"/>
    <p:sldId id="435" r:id="rId12"/>
    <p:sldId id="470" r:id="rId13"/>
    <p:sldId id="429" r:id="rId14"/>
    <p:sldId id="473" r:id="rId15"/>
    <p:sldId id="437" r:id="rId16"/>
    <p:sldId id="438" r:id="rId17"/>
    <p:sldId id="439" r:id="rId18"/>
    <p:sldId id="440" r:id="rId19"/>
    <p:sldId id="441" r:id="rId20"/>
    <p:sldId id="442" r:id="rId21"/>
    <p:sldId id="443" r:id="rId22"/>
    <p:sldId id="432" r:id="rId23"/>
    <p:sldId id="348" r:id="rId24"/>
    <p:sldId id="463" r:id="rId25"/>
    <p:sldId id="458" r:id="rId26"/>
    <p:sldId id="459" r:id="rId27"/>
    <p:sldId id="460" r:id="rId28"/>
    <p:sldId id="461" r:id="rId29"/>
    <p:sldId id="462" r:id="rId30"/>
    <p:sldId id="475" r:id="rId31"/>
    <p:sldId id="476" r:id="rId32"/>
    <p:sldId id="477" r:id="rId33"/>
    <p:sldId id="478" r:id="rId34"/>
    <p:sldId id="479" r:id="rId35"/>
    <p:sldId id="445" r:id="rId36"/>
    <p:sldId id="446" r:id="rId37"/>
    <p:sldId id="447" r:id="rId38"/>
    <p:sldId id="448" r:id="rId39"/>
    <p:sldId id="474" r:id="rId40"/>
    <p:sldId id="450" r:id="rId41"/>
    <p:sldId id="451" r:id="rId42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C7"/>
    <a:srgbClr val="045AA6"/>
    <a:srgbClr val="D0D8E8"/>
    <a:srgbClr val="E9EDF4"/>
    <a:srgbClr val="367BB8"/>
    <a:srgbClr val="338BD2"/>
    <a:srgbClr val="4D8AD2"/>
    <a:srgbClr val="66A8DD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9" autoAdjust="0"/>
    <p:restoredTop sz="79388" autoAdjust="0"/>
  </p:normalViewPr>
  <p:slideViewPr>
    <p:cSldViewPr snapToGrid="0" snapToObjects="1">
      <p:cViewPr>
        <p:scale>
          <a:sx n="75" d="100"/>
          <a:sy n="75" d="100"/>
        </p:scale>
        <p:origin x="-196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Projekte\RKI_nCoV-Lage\3.Kommunikation\3.7.Lageberichte\2020-04-14\Covid19_Liste_Stand_2020-04-14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Projekte\RKI_nCoV-Lage\3.Kommunikation\3.7.Lageberichte\2020-04-14\Covid19_Liste_Stand_2020-04-14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Projekte\RKI_nCoV-Lage\3.Kommunikation\3.7.Lageberichte\2020-04-14\Covid19_Liste_Stand_2020-04-14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Projekte\RKI_nCoV-Lage\3.Kommunikation\3.7.Lageberichte\2020-04-14\Covid19_Liste_Stand_2020-04-14.xlsm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rki.local\daten\Projekte\RKI_nCoV-Lage\3.Kommunikation\3.7.Lageberichte\2020-04-14\Covid19_Liste_Stand_2020-04-14.xlsm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Projekte\RKI_nCoV-Lage\3.Kommunikation\3.7.Lageberichte\2020-04-14\Zahlen_kumulativ_2020-04-1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Projekte\RKI_nCoV-Lage\3.Kommunikation\3.7.Lageberichte\2020-04-14\Covid-19_Cube_Stand_2020-04-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651648538257354E-2"/>
          <c:y val="5.2149332079758678E-2"/>
          <c:w val="0.89570060269140594"/>
          <c:h val="0.692097204954643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EpiCurve!$C$5</c:f>
              <c:strCache>
                <c:ptCount val="1"/>
                <c:pt idx="0">
                  <c:v>Erkrankungsbeginn</c:v>
                </c:pt>
              </c:strCache>
            </c:strRef>
          </c:tx>
          <c:spPr>
            <a:solidFill>
              <a:srgbClr val="045AA0"/>
            </a:solidFill>
          </c:spPr>
          <c:invertIfNegative val="0"/>
          <c:cat>
            <c:numRef>
              <c:f>EpiCurve!$A$25:$A$109</c:f>
              <c:numCache>
                <c:formatCode>m/d/yyyy</c:formatCode>
                <c:ptCount val="85"/>
                <c:pt idx="0">
                  <c:v>43850</c:v>
                </c:pt>
                <c:pt idx="1">
                  <c:v>43851</c:v>
                </c:pt>
                <c:pt idx="2">
                  <c:v>43852</c:v>
                </c:pt>
                <c:pt idx="3">
                  <c:v>43853</c:v>
                </c:pt>
                <c:pt idx="4">
                  <c:v>43854</c:v>
                </c:pt>
                <c:pt idx="5">
                  <c:v>43855</c:v>
                </c:pt>
                <c:pt idx="6">
                  <c:v>43856</c:v>
                </c:pt>
                <c:pt idx="7">
                  <c:v>43857</c:v>
                </c:pt>
                <c:pt idx="8">
                  <c:v>43858</c:v>
                </c:pt>
                <c:pt idx="9">
                  <c:v>43859</c:v>
                </c:pt>
                <c:pt idx="10">
                  <c:v>43860</c:v>
                </c:pt>
                <c:pt idx="11">
                  <c:v>43861</c:v>
                </c:pt>
                <c:pt idx="12">
                  <c:v>43862</c:v>
                </c:pt>
                <c:pt idx="13">
                  <c:v>43863</c:v>
                </c:pt>
                <c:pt idx="14">
                  <c:v>43864</c:v>
                </c:pt>
                <c:pt idx="15">
                  <c:v>43865</c:v>
                </c:pt>
                <c:pt idx="16">
                  <c:v>43866</c:v>
                </c:pt>
                <c:pt idx="17">
                  <c:v>43867</c:v>
                </c:pt>
                <c:pt idx="18">
                  <c:v>43868</c:v>
                </c:pt>
                <c:pt idx="19">
                  <c:v>43869</c:v>
                </c:pt>
                <c:pt idx="20">
                  <c:v>43870</c:v>
                </c:pt>
                <c:pt idx="21">
                  <c:v>43871</c:v>
                </c:pt>
                <c:pt idx="22">
                  <c:v>43872</c:v>
                </c:pt>
                <c:pt idx="23">
                  <c:v>43873</c:v>
                </c:pt>
                <c:pt idx="24">
                  <c:v>43874</c:v>
                </c:pt>
                <c:pt idx="25">
                  <c:v>43875</c:v>
                </c:pt>
                <c:pt idx="26">
                  <c:v>43876</c:v>
                </c:pt>
                <c:pt idx="27">
                  <c:v>43877</c:v>
                </c:pt>
                <c:pt idx="28">
                  <c:v>43878</c:v>
                </c:pt>
                <c:pt idx="29">
                  <c:v>43879</c:v>
                </c:pt>
                <c:pt idx="30">
                  <c:v>43880</c:v>
                </c:pt>
                <c:pt idx="31">
                  <c:v>43881</c:v>
                </c:pt>
                <c:pt idx="32">
                  <c:v>43882</c:v>
                </c:pt>
                <c:pt idx="33">
                  <c:v>43883</c:v>
                </c:pt>
                <c:pt idx="34">
                  <c:v>43884</c:v>
                </c:pt>
                <c:pt idx="35">
                  <c:v>43885</c:v>
                </c:pt>
                <c:pt idx="36">
                  <c:v>43886</c:v>
                </c:pt>
                <c:pt idx="37">
                  <c:v>43887</c:v>
                </c:pt>
                <c:pt idx="38">
                  <c:v>43888</c:v>
                </c:pt>
                <c:pt idx="39">
                  <c:v>43889</c:v>
                </c:pt>
                <c:pt idx="40">
                  <c:v>43890</c:v>
                </c:pt>
                <c:pt idx="41">
                  <c:v>43891</c:v>
                </c:pt>
                <c:pt idx="42">
                  <c:v>43892</c:v>
                </c:pt>
                <c:pt idx="43">
                  <c:v>43893</c:v>
                </c:pt>
                <c:pt idx="44">
                  <c:v>43894</c:v>
                </c:pt>
                <c:pt idx="45">
                  <c:v>43895</c:v>
                </c:pt>
                <c:pt idx="46">
                  <c:v>43896</c:v>
                </c:pt>
                <c:pt idx="47">
                  <c:v>43897</c:v>
                </c:pt>
                <c:pt idx="48">
                  <c:v>43898</c:v>
                </c:pt>
                <c:pt idx="49">
                  <c:v>43899</c:v>
                </c:pt>
                <c:pt idx="50">
                  <c:v>43900</c:v>
                </c:pt>
                <c:pt idx="51">
                  <c:v>43901</c:v>
                </c:pt>
                <c:pt idx="52">
                  <c:v>43902</c:v>
                </c:pt>
                <c:pt idx="53">
                  <c:v>43903</c:v>
                </c:pt>
                <c:pt idx="54">
                  <c:v>43904</c:v>
                </c:pt>
                <c:pt idx="55">
                  <c:v>43905</c:v>
                </c:pt>
                <c:pt idx="56">
                  <c:v>43906</c:v>
                </c:pt>
                <c:pt idx="57">
                  <c:v>43907</c:v>
                </c:pt>
                <c:pt idx="58">
                  <c:v>43908</c:v>
                </c:pt>
                <c:pt idx="59">
                  <c:v>43909</c:v>
                </c:pt>
                <c:pt idx="60">
                  <c:v>43910</c:v>
                </c:pt>
                <c:pt idx="61">
                  <c:v>43911</c:v>
                </c:pt>
                <c:pt idx="62">
                  <c:v>43912</c:v>
                </c:pt>
                <c:pt idx="63">
                  <c:v>43913</c:v>
                </c:pt>
                <c:pt idx="64">
                  <c:v>43914</c:v>
                </c:pt>
                <c:pt idx="65">
                  <c:v>43915</c:v>
                </c:pt>
                <c:pt idx="66">
                  <c:v>43916</c:v>
                </c:pt>
                <c:pt idx="67">
                  <c:v>43917</c:v>
                </c:pt>
                <c:pt idx="68">
                  <c:v>43918</c:v>
                </c:pt>
                <c:pt idx="69">
                  <c:v>43919</c:v>
                </c:pt>
                <c:pt idx="70">
                  <c:v>43920</c:v>
                </c:pt>
                <c:pt idx="71">
                  <c:v>43921</c:v>
                </c:pt>
                <c:pt idx="72">
                  <c:v>43922</c:v>
                </c:pt>
                <c:pt idx="73">
                  <c:v>43923</c:v>
                </c:pt>
                <c:pt idx="74">
                  <c:v>43924</c:v>
                </c:pt>
                <c:pt idx="75">
                  <c:v>43925</c:v>
                </c:pt>
                <c:pt idx="76">
                  <c:v>43926</c:v>
                </c:pt>
                <c:pt idx="77">
                  <c:v>43927</c:v>
                </c:pt>
                <c:pt idx="78">
                  <c:v>43928</c:v>
                </c:pt>
                <c:pt idx="79">
                  <c:v>43929</c:v>
                </c:pt>
                <c:pt idx="80">
                  <c:v>43930</c:v>
                </c:pt>
                <c:pt idx="81">
                  <c:v>43931</c:v>
                </c:pt>
                <c:pt idx="82">
                  <c:v>43932</c:v>
                </c:pt>
                <c:pt idx="83">
                  <c:v>43933</c:v>
                </c:pt>
                <c:pt idx="84">
                  <c:v>43934</c:v>
                </c:pt>
              </c:numCache>
            </c:numRef>
          </c:cat>
          <c:val>
            <c:numRef>
              <c:f>EpiCurve!$C$25:$C$109</c:f>
              <c:numCache>
                <c:formatCode>General</c:formatCode>
                <c:ptCount val="85"/>
                <c:pt idx="0">
                  <c:v>1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7</c:v>
                </c:pt>
                <c:pt idx="11">
                  <c:v>14</c:v>
                </c:pt>
                <c:pt idx="12">
                  <c:v>3</c:v>
                </c:pt>
                <c:pt idx="13">
                  <c:v>5</c:v>
                </c:pt>
                <c:pt idx="14">
                  <c:v>3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1</c:v>
                </c:pt>
                <c:pt idx="20">
                  <c:v>2</c:v>
                </c:pt>
                <c:pt idx="21">
                  <c:v>3</c:v>
                </c:pt>
                <c:pt idx="22">
                  <c:v>1</c:v>
                </c:pt>
                <c:pt idx="23">
                  <c:v>9</c:v>
                </c:pt>
                <c:pt idx="24">
                  <c:v>4</c:v>
                </c:pt>
                <c:pt idx="25">
                  <c:v>7</c:v>
                </c:pt>
                <c:pt idx="26">
                  <c:v>9</c:v>
                </c:pt>
                <c:pt idx="27">
                  <c:v>7</c:v>
                </c:pt>
                <c:pt idx="28">
                  <c:v>10</c:v>
                </c:pt>
                <c:pt idx="29">
                  <c:v>6</c:v>
                </c:pt>
                <c:pt idx="30">
                  <c:v>9</c:v>
                </c:pt>
                <c:pt idx="31">
                  <c:v>31</c:v>
                </c:pt>
                <c:pt idx="32">
                  <c:v>21</c:v>
                </c:pt>
                <c:pt idx="33">
                  <c:v>26</c:v>
                </c:pt>
                <c:pt idx="34">
                  <c:v>44</c:v>
                </c:pt>
                <c:pt idx="35">
                  <c:v>60</c:v>
                </c:pt>
                <c:pt idx="36">
                  <c:v>98</c:v>
                </c:pt>
                <c:pt idx="37">
                  <c:v>139</c:v>
                </c:pt>
                <c:pt idx="38">
                  <c:v>148</c:v>
                </c:pt>
                <c:pt idx="39">
                  <c:v>188</c:v>
                </c:pt>
                <c:pt idx="40">
                  <c:v>163</c:v>
                </c:pt>
                <c:pt idx="41">
                  <c:v>179</c:v>
                </c:pt>
                <c:pt idx="42">
                  <c:v>253</c:v>
                </c:pt>
                <c:pt idx="43">
                  <c:v>237</c:v>
                </c:pt>
                <c:pt idx="44">
                  <c:v>332</c:v>
                </c:pt>
                <c:pt idx="45">
                  <c:v>348</c:v>
                </c:pt>
                <c:pt idx="46">
                  <c:v>534</c:v>
                </c:pt>
                <c:pt idx="47">
                  <c:v>703</c:v>
                </c:pt>
                <c:pt idx="48">
                  <c:v>918</c:v>
                </c:pt>
                <c:pt idx="49">
                  <c:v>1400</c:v>
                </c:pt>
                <c:pt idx="50">
                  <c:v>1768</c:v>
                </c:pt>
                <c:pt idx="51">
                  <c:v>2239</c:v>
                </c:pt>
                <c:pt idx="52">
                  <c:v>2425</c:v>
                </c:pt>
                <c:pt idx="53">
                  <c:v>3006</c:v>
                </c:pt>
                <c:pt idx="54">
                  <c:v>3064</c:v>
                </c:pt>
                <c:pt idx="55">
                  <c:v>3121</c:v>
                </c:pt>
                <c:pt idx="56">
                  <c:v>4125</c:v>
                </c:pt>
                <c:pt idx="57">
                  <c:v>3492</c:v>
                </c:pt>
                <c:pt idx="58">
                  <c:v>3556</c:v>
                </c:pt>
                <c:pt idx="59">
                  <c:v>3076</c:v>
                </c:pt>
                <c:pt idx="60">
                  <c:v>3546</c:v>
                </c:pt>
                <c:pt idx="61">
                  <c:v>2886</c:v>
                </c:pt>
                <c:pt idx="62">
                  <c:v>2360</c:v>
                </c:pt>
                <c:pt idx="63">
                  <c:v>3374</c:v>
                </c:pt>
                <c:pt idx="64">
                  <c:v>2533</c:v>
                </c:pt>
                <c:pt idx="65">
                  <c:v>2728</c:v>
                </c:pt>
                <c:pt idx="66">
                  <c:v>2418</c:v>
                </c:pt>
                <c:pt idx="67">
                  <c:v>2424</c:v>
                </c:pt>
                <c:pt idx="68">
                  <c:v>2294</c:v>
                </c:pt>
                <c:pt idx="69">
                  <c:v>1817</c:v>
                </c:pt>
                <c:pt idx="70">
                  <c:v>2480</c:v>
                </c:pt>
                <c:pt idx="71">
                  <c:v>1840</c:v>
                </c:pt>
                <c:pt idx="72">
                  <c:v>2045</c:v>
                </c:pt>
                <c:pt idx="73">
                  <c:v>1844</c:v>
                </c:pt>
                <c:pt idx="74">
                  <c:v>1787</c:v>
                </c:pt>
                <c:pt idx="75">
                  <c:v>1290</c:v>
                </c:pt>
                <c:pt idx="76">
                  <c:v>1160</c:v>
                </c:pt>
                <c:pt idx="77">
                  <c:v>1257</c:v>
                </c:pt>
                <c:pt idx="78">
                  <c:v>914</c:v>
                </c:pt>
                <c:pt idx="79">
                  <c:v>688</c:v>
                </c:pt>
                <c:pt idx="80">
                  <c:v>462</c:v>
                </c:pt>
                <c:pt idx="81">
                  <c:v>150</c:v>
                </c:pt>
                <c:pt idx="82">
                  <c:v>80</c:v>
                </c:pt>
                <c:pt idx="83">
                  <c:v>15</c:v>
                </c:pt>
                <c:pt idx="84">
                  <c:v>5</c:v>
                </c:pt>
              </c:numCache>
            </c:numRef>
          </c:val>
        </c:ser>
        <c:ser>
          <c:idx val="1"/>
          <c:order val="1"/>
          <c:tx>
            <c:strRef>
              <c:f>EpiCurve!$D$5</c:f>
              <c:strCache>
                <c:ptCount val="1"/>
                <c:pt idx="0">
                  <c:v>Meldedatum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EpiCurve!$A$25:$A$109</c:f>
              <c:numCache>
                <c:formatCode>m/d/yyyy</c:formatCode>
                <c:ptCount val="85"/>
                <c:pt idx="0">
                  <c:v>43850</c:v>
                </c:pt>
                <c:pt idx="1">
                  <c:v>43851</c:v>
                </c:pt>
                <c:pt idx="2">
                  <c:v>43852</c:v>
                </c:pt>
                <c:pt idx="3">
                  <c:v>43853</c:v>
                </c:pt>
                <c:pt idx="4">
                  <c:v>43854</c:v>
                </c:pt>
                <c:pt idx="5">
                  <c:v>43855</c:v>
                </c:pt>
                <c:pt idx="6">
                  <c:v>43856</c:v>
                </c:pt>
                <c:pt idx="7">
                  <c:v>43857</c:v>
                </c:pt>
                <c:pt idx="8">
                  <c:v>43858</c:v>
                </c:pt>
                <c:pt idx="9">
                  <c:v>43859</c:v>
                </c:pt>
                <c:pt idx="10">
                  <c:v>43860</c:v>
                </c:pt>
                <c:pt idx="11">
                  <c:v>43861</c:v>
                </c:pt>
                <c:pt idx="12">
                  <c:v>43862</c:v>
                </c:pt>
                <c:pt idx="13">
                  <c:v>43863</c:v>
                </c:pt>
                <c:pt idx="14">
                  <c:v>43864</c:v>
                </c:pt>
                <c:pt idx="15">
                  <c:v>43865</c:v>
                </c:pt>
                <c:pt idx="16">
                  <c:v>43866</c:v>
                </c:pt>
                <c:pt idx="17">
                  <c:v>43867</c:v>
                </c:pt>
                <c:pt idx="18">
                  <c:v>43868</c:v>
                </c:pt>
                <c:pt idx="19">
                  <c:v>43869</c:v>
                </c:pt>
                <c:pt idx="20">
                  <c:v>43870</c:v>
                </c:pt>
                <c:pt idx="21">
                  <c:v>43871</c:v>
                </c:pt>
                <c:pt idx="22">
                  <c:v>43872</c:v>
                </c:pt>
                <c:pt idx="23">
                  <c:v>43873</c:v>
                </c:pt>
                <c:pt idx="24">
                  <c:v>43874</c:v>
                </c:pt>
                <c:pt idx="25">
                  <c:v>43875</c:v>
                </c:pt>
                <c:pt idx="26">
                  <c:v>43876</c:v>
                </c:pt>
                <c:pt idx="27">
                  <c:v>43877</c:v>
                </c:pt>
                <c:pt idx="28">
                  <c:v>43878</c:v>
                </c:pt>
                <c:pt idx="29">
                  <c:v>43879</c:v>
                </c:pt>
                <c:pt idx="30">
                  <c:v>43880</c:v>
                </c:pt>
                <c:pt idx="31">
                  <c:v>43881</c:v>
                </c:pt>
                <c:pt idx="32">
                  <c:v>43882</c:v>
                </c:pt>
                <c:pt idx="33">
                  <c:v>43883</c:v>
                </c:pt>
                <c:pt idx="34">
                  <c:v>43884</c:v>
                </c:pt>
                <c:pt idx="35">
                  <c:v>43885</c:v>
                </c:pt>
                <c:pt idx="36">
                  <c:v>43886</c:v>
                </c:pt>
                <c:pt idx="37">
                  <c:v>43887</c:v>
                </c:pt>
                <c:pt idx="38">
                  <c:v>43888</c:v>
                </c:pt>
                <c:pt idx="39">
                  <c:v>43889</c:v>
                </c:pt>
                <c:pt idx="40">
                  <c:v>43890</c:v>
                </c:pt>
                <c:pt idx="41">
                  <c:v>43891</c:v>
                </c:pt>
                <c:pt idx="42">
                  <c:v>43892</c:v>
                </c:pt>
                <c:pt idx="43">
                  <c:v>43893</c:v>
                </c:pt>
                <c:pt idx="44">
                  <c:v>43894</c:v>
                </c:pt>
                <c:pt idx="45">
                  <c:v>43895</c:v>
                </c:pt>
                <c:pt idx="46">
                  <c:v>43896</c:v>
                </c:pt>
                <c:pt idx="47">
                  <c:v>43897</c:v>
                </c:pt>
                <c:pt idx="48">
                  <c:v>43898</c:v>
                </c:pt>
                <c:pt idx="49">
                  <c:v>43899</c:v>
                </c:pt>
                <c:pt idx="50">
                  <c:v>43900</c:v>
                </c:pt>
                <c:pt idx="51">
                  <c:v>43901</c:v>
                </c:pt>
                <c:pt idx="52">
                  <c:v>43902</c:v>
                </c:pt>
                <c:pt idx="53">
                  <c:v>43903</c:v>
                </c:pt>
                <c:pt idx="54">
                  <c:v>43904</c:v>
                </c:pt>
                <c:pt idx="55">
                  <c:v>43905</c:v>
                </c:pt>
                <c:pt idx="56">
                  <c:v>43906</c:v>
                </c:pt>
                <c:pt idx="57">
                  <c:v>43907</c:v>
                </c:pt>
                <c:pt idx="58">
                  <c:v>43908</c:v>
                </c:pt>
                <c:pt idx="59">
                  <c:v>43909</c:v>
                </c:pt>
                <c:pt idx="60">
                  <c:v>43910</c:v>
                </c:pt>
                <c:pt idx="61">
                  <c:v>43911</c:v>
                </c:pt>
                <c:pt idx="62">
                  <c:v>43912</c:v>
                </c:pt>
                <c:pt idx="63">
                  <c:v>43913</c:v>
                </c:pt>
                <c:pt idx="64">
                  <c:v>43914</c:v>
                </c:pt>
                <c:pt idx="65">
                  <c:v>43915</c:v>
                </c:pt>
                <c:pt idx="66">
                  <c:v>43916</c:v>
                </c:pt>
                <c:pt idx="67">
                  <c:v>43917</c:v>
                </c:pt>
                <c:pt idx="68">
                  <c:v>43918</c:v>
                </c:pt>
                <c:pt idx="69">
                  <c:v>43919</c:v>
                </c:pt>
                <c:pt idx="70">
                  <c:v>43920</c:v>
                </c:pt>
                <c:pt idx="71">
                  <c:v>43921</c:v>
                </c:pt>
                <c:pt idx="72">
                  <c:v>43922</c:v>
                </c:pt>
                <c:pt idx="73">
                  <c:v>43923</c:v>
                </c:pt>
                <c:pt idx="74">
                  <c:v>43924</c:v>
                </c:pt>
                <c:pt idx="75">
                  <c:v>43925</c:v>
                </c:pt>
                <c:pt idx="76">
                  <c:v>43926</c:v>
                </c:pt>
                <c:pt idx="77">
                  <c:v>43927</c:v>
                </c:pt>
                <c:pt idx="78">
                  <c:v>43928</c:v>
                </c:pt>
                <c:pt idx="79">
                  <c:v>43929</c:v>
                </c:pt>
                <c:pt idx="80">
                  <c:v>43930</c:v>
                </c:pt>
                <c:pt idx="81">
                  <c:v>43931</c:v>
                </c:pt>
                <c:pt idx="82">
                  <c:v>43932</c:v>
                </c:pt>
                <c:pt idx="83">
                  <c:v>43933</c:v>
                </c:pt>
                <c:pt idx="84">
                  <c:v>43934</c:v>
                </c:pt>
              </c:numCache>
            </c:numRef>
          </c:cat>
          <c:val>
            <c:numRef>
              <c:f>EpiCurve!$D$25:$D$109</c:f>
              <c:numCache>
                <c:formatCode>General</c:formatCode>
                <c:ptCount val="8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2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8</c:v>
                </c:pt>
                <c:pt idx="35">
                  <c:v>1</c:v>
                </c:pt>
                <c:pt idx="36">
                  <c:v>0</c:v>
                </c:pt>
                <c:pt idx="37">
                  <c:v>0</c:v>
                </c:pt>
                <c:pt idx="38">
                  <c:v>4</c:v>
                </c:pt>
                <c:pt idx="39">
                  <c:v>10</c:v>
                </c:pt>
                <c:pt idx="40">
                  <c:v>4</c:v>
                </c:pt>
                <c:pt idx="41">
                  <c:v>11</c:v>
                </c:pt>
                <c:pt idx="42">
                  <c:v>8</c:v>
                </c:pt>
                <c:pt idx="43">
                  <c:v>21</c:v>
                </c:pt>
                <c:pt idx="44">
                  <c:v>37</c:v>
                </c:pt>
                <c:pt idx="45">
                  <c:v>41</c:v>
                </c:pt>
                <c:pt idx="46">
                  <c:v>60</c:v>
                </c:pt>
                <c:pt idx="47">
                  <c:v>22</c:v>
                </c:pt>
                <c:pt idx="48">
                  <c:v>21</c:v>
                </c:pt>
                <c:pt idx="49">
                  <c:v>90</c:v>
                </c:pt>
                <c:pt idx="50">
                  <c:v>141</c:v>
                </c:pt>
                <c:pt idx="51">
                  <c:v>198</c:v>
                </c:pt>
                <c:pt idx="52">
                  <c:v>281</c:v>
                </c:pt>
                <c:pt idx="53">
                  <c:v>432</c:v>
                </c:pt>
                <c:pt idx="54">
                  <c:v>434</c:v>
                </c:pt>
                <c:pt idx="55">
                  <c:v>360</c:v>
                </c:pt>
                <c:pt idx="56">
                  <c:v>635</c:v>
                </c:pt>
                <c:pt idx="57">
                  <c:v>1069</c:v>
                </c:pt>
                <c:pt idx="58">
                  <c:v>1196</c:v>
                </c:pt>
                <c:pt idx="59">
                  <c:v>1277</c:v>
                </c:pt>
                <c:pt idx="60">
                  <c:v>1330</c:v>
                </c:pt>
                <c:pt idx="61">
                  <c:v>1092</c:v>
                </c:pt>
                <c:pt idx="62">
                  <c:v>710</c:v>
                </c:pt>
                <c:pt idx="63">
                  <c:v>1074</c:v>
                </c:pt>
                <c:pt idx="64">
                  <c:v>1457</c:v>
                </c:pt>
                <c:pt idx="65">
                  <c:v>1707</c:v>
                </c:pt>
                <c:pt idx="66">
                  <c:v>1799</c:v>
                </c:pt>
                <c:pt idx="67">
                  <c:v>2110</c:v>
                </c:pt>
                <c:pt idx="68">
                  <c:v>1595</c:v>
                </c:pt>
                <c:pt idx="69">
                  <c:v>1058</c:v>
                </c:pt>
                <c:pt idx="70">
                  <c:v>1484</c:v>
                </c:pt>
                <c:pt idx="71">
                  <c:v>2146</c:v>
                </c:pt>
                <c:pt idx="72">
                  <c:v>2300</c:v>
                </c:pt>
                <c:pt idx="73">
                  <c:v>2569</c:v>
                </c:pt>
                <c:pt idx="74">
                  <c:v>2729</c:v>
                </c:pt>
                <c:pt idx="75">
                  <c:v>1635</c:v>
                </c:pt>
                <c:pt idx="76">
                  <c:v>1020</c:v>
                </c:pt>
                <c:pt idx="77">
                  <c:v>1590</c:v>
                </c:pt>
                <c:pt idx="78">
                  <c:v>2072</c:v>
                </c:pt>
                <c:pt idx="79">
                  <c:v>2370</c:v>
                </c:pt>
                <c:pt idx="80">
                  <c:v>2338</c:v>
                </c:pt>
                <c:pt idx="81">
                  <c:v>1569</c:v>
                </c:pt>
                <c:pt idx="82">
                  <c:v>1473</c:v>
                </c:pt>
                <c:pt idx="83">
                  <c:v>910</c:v>
                </c:pt>
                <c:pt idx="84">
                  <c:v>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46663296"/>
        <c:axId val="146665472"/>
      </c:barChart>
      <c:dateAx>
        <c:axId val="146663296"/>
        <c:scaling>
          <c:orientation val="minMax"/>
          <c:min val="43881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de-DE">
                    <a:latin typeface="Arial" panose="020B0604020202020204" pitchFamily="34" charset="0"/>
                    <a:cs typeface="Arial" panose="020B0604020202020204" pitchFamily="34" charset="0"/>
                  </a:rPr>
                  <a:t>Erkrankungsbeginn,</a:t>
                </a:r>
                <a:r>
                  <a:rPr lang="de-DE" baseline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>
                    <a:latin typeface="Arial" panose="020B0604020202020204" pitchFamily="34" charset="0"/>
                    <a:cs typeface="Arial" panose="020B0604020202020204" pitchFamily="34" charset="0"/>
                  </a:rPr>
                  <a:t>ersatzweise Meldedatum (2020)</a:t>
                </a:r>
              </a:p>
            </c:rich>
          </c:tx>
          <c:layout/>
          <c:overlay val="0"/>
        </c:title>
        <c:numFmt formatCode="dd/mm/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de-DE"/>
          </a:p>
        </c:txPr>
        <c:crossAx val="146665472"/>
        <c:crosses val="autoZero"/>
        <c:auto val="1"/>
        <c:lblOffset val="100"/>
        <c:baseTimeUnit val="days"/>
      </c:dateAx>
      <c:valAx>
        <c:axId val="146665472"/>
        <c:scaling>
          <c:orientation val="minMax"/>
          <c:max val="7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de-DE">
                    <a:latin typeface="Arial" panose="020B0604020202020204" pitchFamily="34" charset="0"/>
                    <a:cs typeface="Arial" panose="020B0604020202020204" pitchFamily="34" charset="0"/>
                  </a:rPr>
                  <a:t>Anzahl übermittelte</a:t>
                </a:r>
                <a:r>
                  <a:rPr lang="de-DE" baseline="0">
                    <a:latin typeface="Arial" panose="020B0604020202020204" pitchFamily="34" charset="0"/>
                    <a:cs typeface="Arial" panose="020B0604020202020204" pitchFamily="34" charset="0"/>
                  </a:rPr>
                  <a:t> COVID-19</a:t>
                </a:r>
                <a:r>
                  <a:rPr lang="de-DE">
                    <a:latin typeface="Arial" panose="020B0604020202020204" pitchFamily="34" charset="0"/>
                    <a:cs typeface="Arial" panose="020B0604020202020204" pitchFamily="34" charset="0"/>
                  </a:rPr>
                  <a:t>Fälle</a:t>
                </a:r>
              </a:p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66632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1145083879271055"/>
          <c:y val="0.90414760841461983"/>
          <c:w val="0.27698481503659944"/>
          <c:h val="7.1971794570454814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651648538257354E-2"/>
          <c:y val="5.2149332079758678E-2"/>
          <c:w val="0.89570060269140594"/>
          <c:h val="0.67108885966764364"/>
        </c:manualLayout>
      </c:layout>
      <c:barChart>
        <c:barDir val="col"/>
        <c:grouping val="stacked"/>
        <c:varyColors val="0"/>
        <c:ser>
          <c:idx val="0"/>
          <c:order val="0"/>
          <c:tx>
            <c:v>Berichtete Fälle Stand Vortag</c:v>
          </c:tx>
          <c:spPr>
            <a:solidFill>
              <a:srgbClr val="045AA0"/>
            </a:solidFill>
          </c:spPr>
          <c:invertIfNegative val="0"/>
          <c:cat>
            <c:numRef>
              <c:f>Dashboard!$A$6:$A$71</c:f>
              <c:numCache>
                <c:formatCode>m/d/yyyy</c:formatCode>
                <c:ptCount val="66"/>
                <c:pt idx="0">
                  <c:v>43835</c:v>
                </c:pt>
                <c:pt idx="1">
                  <c:v>43858</c:v>
                </c:pt>
                <c:pt idx="2">
                  <c:v>43859</c:v>
                </c:pt>
                <c:pt idx="3">
                  <c:v>43860</c:v>
                </c:pt>
                <c:pt idx="4">
                  <c:v>43861</c:v>
                </c:pt>
                <c:pt idx="5">
                  <c:v>43863</c:v>
                </c:pt>
                <c:pt idx="6">
                  <c:v>43864</c:v>
                </c:pt>
                <c:pt idx="7">
                  <c:v>43865</c:v>
                </c:pt>
                <c:pt idx="8">
                  <c:v>43867</c:v>
                </c:pt>
                <c:pt idx="9">
                  <c:v>43868</c:v>
                </c:pt>
                <c:pt idx="10">
                  <c:v>43872</c:v>
                </c:pt>
                <c:pt idx="11">
                  <c:v>43873</c:v>
                </c:pt>
                <c:pt idx="12">
                  <c:v>43883</c:v>
                </c:pt>
                <c:pt idx="13">
                  <c:v>43884</c:v>
                </c:pt>
                <c:pt idx="14">
                  <c:v>43885</c:v>
                </c:pt>
                <c:pt idx="15">
                  <c:v>43886</c:v>
                </c:pt>
                <c:pt idx="16">
                  <c:v>43887</c:v>
                </c:pt>
                <c:pt idx="17">
                  <c:v>43888</c:v>
                </c:pt>
                <c:pt idx="18">
                  <c:v>43889</c:v>
                </c:pt>
                <c:pt idx="19">
                  <c:v>43890</c:v>
                </c:pt>
                <c:pt idx="20">
                  <c:v>43891</c:v>
                </c:pt>
                <c:pt idx="21">
                  <c:v>43892</c:v>
                </c:pt>
                <c:pt idx="22">
                  <c:v>43893</c:v>
                </c:pt>
                <c:pt idx="23">
                  <c:v>43894</c:v>
                </c:pt>
                <c:pt idx="24">
                  <c:v>43895</c:v>
                </c:pt>
                <c:pt idx="25">
                  <c:v>43896</c:v>
                </c:pt>
                <c:pt idx="26">
                  <c:v>43897</c:v>
                </c:pt>
                <c:pt idx="27">
                  <c:v>43898</c:v>
                </c:pt>
                <c:pt idx="28">
                  <c:v>43899</c:v>
                </c:pt>
                <c:pt idx="29">
                  <c:v>43900</c:v>
                </c:pt>
                <c:pt idx="30">
                  <c:v>43901</c:v>
                </c:pt>
                <c:pt idx="31">
                  <c:v>43902</c:v>
                </c:pt>
                <c:pt idx="32">
                  <c:v>43903</c:v>
                </c:pt>
                <c:pt idx="33">
                  <c:v>43904</c:v>
                </c:pt>
                <c:pt idx="34">
                  <c:v>43905</c:v>
                </c:pt>
                <c:pt idx="35">
                  <c:v>43906</c:v>
                </c:pt>
                <c:pt idx="36">
                  <c:v>43907</c:v>
                </c:pt>
                <c:pt idx="37">
                  <c:v>43908</c:v>
                </c:pt>
                <c:pt idx="38">
                  <c:v>43909</c:v>
                </c:pt>
                <c:pt idx="39">
                  <c:v>43910</c:v>
                </c:pt>
                <c:pt idx="40">
                  <c:v>43911</c:v>
                </c:pt>
                <c:pt idx="41">
                  <c:v>43912</c:v>
                </c:pt>
                <c:pt idx="42">
                  <c:v>43913</c:v>
                </c:pt>
                <c:pt idx="43">
                  <c:v>43914</c:v>
                </c:pt>
                <c:pt idx="44">
                  <c:v>43915</c:v>
                </c:pt>
                <c:pt idx="45">
                  <c:v>43916</c:v>
                </c:pt>
                <c:pt idx="46">
                  <c:v>43917</c:v>
                </c:pt>
                <c:pt idx="47">
                  <c:v>43918</c:v>
                </c:pt>
                <c:pt idx="48">
                  <c:v>43919</c:v>
                </c:pt>
                <c:pt idx="49">
                  <c:v>43920</c:v>
                </c:pt>
                <c:pt idx="50">
                  <c:v>43921</c:v>
                </c:pt>
                <c:pt idx="51">
                  <c:v>43922</c:v>
                </c:pt>
                <c:pt idx="52">
                  <c:v>43923</c:v>
                </c:pt>
                <c:pt idx="53">
                  <c:v>43924</c:v>
                </c:pt>
                <c:pt idx="54">
                  <c:v>43925</c:v>
                </c:pt>
                <c:pt idx="55">
                  <c:v>43926</c:v>
                </c:pt>
                <c:pt idx="56">
                  <c:v>43927</c:v>
                </c:pt>
                <c:pt idx="57">
                  <c:v>43928</c:v>
                </c:pt>
                <c:pt idx="58">
                  <c:v>43929</c:v>
                </c:pt>
                <c:pt idx="59">
                  <c:v>43930</c:v>
                </c:pt>
                <c:pt idx="60">
                  <c:v>43931</c:v>
                </c:pt>
                <c:pt idx="61">
                  <c:v>43932</c:v>
                </c:pt>
                <c:pt idx="62">
                  <c:v>43933</c:v>
                </c:pt>
                <c:pt idx="63">
                  <c:v>43934</c:v>
                </c:pt>
                <c:pt idx="64">
                  <c:v>44019</c:v>
                </c:pt>
              </c:numCache>
            </c:numRef>
          </c:cat>
          <c:val>
            <c:numRef>
              <c:f>(Dashboard!$C$6:$C$71,Dashboard!$C$71,Dashboard!$C$45:$C$71,Dashboard!$C$6:$C$71)</c:f>
              <c:numCache>
                <c:formatCode>General</c:formatCode>
                <c:ptCount val="160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5</c:v>
                </c:pt>
                <c:pt idx="5">
                  <c:v>1</c:v>
                </c:pt>
                <c:pt idx="6">
                  <c:v>1</c:v>
                </c:pt>
                <c:pt idx="7">
                  <c:v>5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12</c:v>
                </c:pt>
                <c:pt idx="14">
                  <c:v>4</c:v>
                </c:pt>
                <c:pt idx="15">
                  <c:v>2</c:v>
                </c:pt>
                <c:pt idx="16">
                  <c:v>9</c:v>
                </c:pt>
                <c:pt idx="17">
                  <c:v>23</c:v>
                </c:pt>
                <c:pt idx="18">
                  <c:v>45</c:v>
                </c:pt>
                <c:pt idx="19">
                  <c:v>20</c:v>
                </c:pt>
                <c:pt idx="20">
                  <c:v>36</c:v>
                </c:pt>
                <c:pt idx="21">
                  <c:v>42</c:v>
                </c:pt>
                <c:pt idx="22">
                  <c:v>78</c:v>
                </c:pt>
                <c:pt idx="23">
                  <c:v>149</c:v>
                </c:pt>
                <c:pt idx="24">
                  <c:v>182</c:v>
                </c:pt>
                <c:pt idx="25">
                  <c:v>179</c:v>
                </c:pt>
                <c:pt idx="26">
                  <c:v>134</c:v>
                </c:pt>
                <c:pt idx="27">
                  <c:v>96</c:v>
                </c:pt>
                <c:pt idx="28">
                  <c:v>342</c:v>
                </c:pt>
                <c:pt idx="29">
                  <c:v>578</c:v>
                </c:pt>
                <c:pt idx="30">
                  <c:v>736</c:v>
                </c:pt>
                <c:pt idx="31">
                  <c:v>976</c:v>
                </c:pt>
                <c:pt idx="32">
                  <c:v>1411</c:v>
                </c:pt>
                <c:pt idx="33">
                  <c:v>1284</c:v>
                </c:pt>
                <c:pt idx="34">
                  <c:v>942</c:v>
                </c:pt>
                <c:pt idx="35">
                  <c:v>2011</c:v>
                </c:pt>
                <c:pt idx="36">
                  <c:v>3008</c:v>
                </c:pt>
                <c:pt idx="37">
                  <c:v>3509</c:v>
                </c:pt>
                <c:pt idx="38">
                  <c:v>3972</c:v>
                </c:pt>
                <c:pt idx="39">
                  <c:v>4032</c:v>
                </c:pt>
                <c:pt idx="40">
                  <c:v>3252</c:v>
                </c:pt>
                <c:pt idx="41">
                  <c:v>2290</c:v>
                </c:pt>
                <c:pt idx="42">
                  <c:v>3647</c:v>
                </c:pt>
                <c:pt idx="43">
                  <c:v>4765</c:v>
                </c:pt>
                <c:pt idx="44">
                  <c:v>5577</c:v>
                </c:pt>
                <c:pt idx="45">
                  <c:v>5792</c:v>
                </c:pt>
                <c:pt idx="46">
                  <c:v>6056</c:v>
                </c:pt>
                <c:pt idx="47">
                  <c:v>4743</c:v>
                </c:pt>
                <c:pt idx="48">
                  <c:v>3083</c:v>
                </c:pt>
                <c:pt idx="49">
                  <c:v>4136</c:v>
                </c:pt>
                <c:pt idx="50">
                  <c:v>5986</c:v>
                </c:pt>
                <c:pt idx="51">
                  <c:v>6210</c:v>
                </c:pt>
                <c:pt idx="52">
                  <c:v>6518</c:v>
                </c:pt>
                <c:pt idx="53">
                  <c:v>6237</c:v>
                </c:pt>
                <c:pt idx="54">
                  <c:v>4221</c:v>
                </c:pt>
                <c:pt idx="55">
                  <c:v>2505</c:v>
                </c:pt>
                <c:pt idx="56">
                  <c:v>3641</c:v>
                </c:pt>
                <c:pt idx="57">
                  <c:v>5062</c:v>
                </c:pt>
                <c:pt idx="58">
                  <c:v>5154</c:v>
                </c:pt>
                <c:pt idx="59">
                  <c:v>4651</c:v>
                </c:pt>
                <c:pt idx="60">
                  <c:v>2982</c:v>
                </c:pt>
                <c:pt idx="61">
                  <c:v>2140</c:v>
                </c:pt>
                <c:pt idx="62">
                  <c:v>529</c:v>
                </c:pt>
                <c:pt idx="63">
                  <c:v>1</c:v>
                </c:pt>
                <c:pt idx="64">
                  <c:v>1</c:v>
                </c:pt>
                <c:pt idx="67">
                  <c:v>4032</c:v>
                </c:pt>
                <c:pt idx="68">
                  <c:v>3252</c:v>
                </c:pt>
                <c:pt idx="69">
                  <c:v>2290</c:v>
                </c:pt>
                <c:pt idx="70">
                  <c:v>3647</c:v>
                </c:pt>
                <c:pt idx="71">
                  <c:v>4765</c:v>
                </c:pt>
                <c:pt idx="72">
                  <c:v>5577</c:v>
                </c:pt>
                <c:pt idx="73">
                  <c:v>5792</c:v>
                </c:pt>
                <c:pt idx="74">
                  <c:v>6056</c:v>
                </c:pt>
                <c:pt idx="75">
                  <c:v>4743</c:v>
                </c:pt>
                <c:pt idx="76">
                  <c:v>3083</c:v>
                </c:pt>
                <c:pt idx="77">
                  <c:v>4136</c:v>
                </c:pt>
                <c:pt idx="78">
                  <c:v>5986</c:v>
                </c:pt>
                <c:pt idx="79">
                  <c:v>6210</c:v>
                </c:pt>
                <c:pt idx="80">
                  <c:v>6518</c:v>
                </c:pt>
                <c:pt idx="81">
                  <c:v>6237</c:v>
                </c:pt>
                <c:pt idx="82">
                  <c:v>4221</c:v>
                </c:pt>
                <c:pt idx="83">
                  <c:v>2505</c:v>
                </c:pt>
                <c:pt idx="84">
                  <c:v>3641</c:v>
                </c:pt>
                <c:pt idx="85">
                  <c:v>5062</c:v>
                </c:pt>
                <c:pt idx="86">
                  <c:v>5154</c:v>
                </c:pt>
                <c:pt idx="87">
                  <c:v>4651</c:v>
                </c:pt>
                <c:pt idx="88">
                  <c:v>2982</c:v>
                </c:pt>
                <c:pt idx="89">
                  <c:v>2140</c:v>
                </c:pt>
                <c:pt idx="90">
                  <c:v>529</c:v>
                </c:pt>
                <c:pt idx="91">
                  <c:v>1</c:v>
                </c:pt>
                <c:pt idx="92">
                  <c:v>1</c:v>
                </c:pt>
                <c:pt idx="94">
                  <c:v>1</c:v>
                </c:pt>
                <c:pt idx="95">
                  <c:v>2</c:v>
                </c:pt>
                <c:pt idx="96">
                  <c:v>2</c:v>
                </c:pt>
                <c:pt idx="97">
                  <c:v>2</c:v>
                </c:pt>
                <c:pt idx="98">
                  <c:v>5</c:v>
                </c:pt>
                <c:pt idx="99">
                  <c:v>1</c:v>
                </c:pt>
                <c:pt idx="100">
                  <c:v>1</c:v>
                </c:pt>
                <c:pt idx="101">
                  <c:v>5</c:v>
                </c:pt>
                <c:pt idx="102">
                  <c:v>1</c:v>
                </c:pt>
                <c:pt idx="103">
                  <c:v>1</c:v>
                </c:pt>
                <c:pt idx="104">
                  <c:v>2</c:v>
                </c:pt>
                <c:pt idx="105">
                  <c:v>1</c:v>
                </c:pt>
                <c:pt idx="106">
                  <c:v>1</c:v>
                </c:pt>
                <c:pt idx="107">
                  <c:v>12</c:v>
                </c:pt>
                <c:pt idx="108">
                  <c:v>4</c:v>
                </c:pt>
                <c:pt idx="109">
                  <c:v>2</c:v>
                </c:pt>
                <c:pt idx="110">
                  <c:v>9</c:v>
                </c:pt>
                <c:pt idx="111">
                  <c:v>23</c:v>
                </c:pt>
                <c:pt idx="112">
                  <c:v>45</c:v>
                </c:pt>
                <c:pt idx="113">
                  <c:v>20</c:v>
                </c:pt>
                <c:pt idx="114">
                  <c:v>36</c:v>
                </c:pt>
                <c:pt idx="115">
                  <c:v>42</c:v>
                </c:pt>
                <c:pt idx="116">
                  <c:v>78</c:v>
                </c:pt>
                <c:pt idx="117">
                  <c:v>149</c:v>
                </c:pt>
                <c:pt idx="118">
                  <c:v>182</c:v>
                </c:pt>
                <c:pt idx="119">
                  <c:v>179</c:v>
                </c:pt>
                <c:pt idx="120">
                  <c:v>134</c:v>
                </c:pt>
                <c:pt idx="121">
                  <c:v>96</c:v>
                </c:pt>
                <c:pt idx="122">
                  <c:v>342</c:v>
                </c:pt>
                <c:pt idx="123">
                  <c:v>578</c:v>
                </c:pt>
                <c:pt idx="124">
                  <c:v>736</c:v>
                </c:pt>
                <c:pt idx="125">
                  <c:v>976</c:v>
                </c:pt>
                <c:pt idx="126">
                  <c:v>1411</c:v>
                </c:pt>
                <c:pt idx="127">
                  <c:v>1284</c:v>
                </c:pt>
                <c:pt idx="128">
                  <c:v>942</c:v>
                </c:pt>
                <c:pt idx="129">
                  <c:v>2011</c:v>
                </c:pt>
                <c:pt idx="130">
                  <c:v>3008</c:v>
                </c:pt>
                <c:pt idx="131">
                  <c:v>3509</c:v>
                </c:pt>
                <c:pt idx="132">
                  <c:v>3972</c:v>
                </c:pt>
                <c:pt idx="133">
                  <c:v>4032</c:v>
                </c:pt>
                <c:pt idx="134">
                  <c:v>3252</c:v>
                </c:pt>
                <c:pt idx="135">
                  <c:v>2290</c:v>
                </c:pt>
                <c:pt idx="136">
                  <c:v>3647</c:v>
                </c:pt>
                <c:pt idx="137">
                  <c:v>4765</c:v>
                </c:pt>
                <c:pt idx="138">
                  <c:v>5577</c:v>
                </c:pt>
                <c:pt idx="139">
                  <c:v>5792</c:v>
                </c:pt>
                <c:pt idx="140">
                  <c:v>6056</c:v>
                </c:pt>
                <c:pt idx="141">
                  <c:v>4743</c:v>
                </c:pt>
                <c:pt idx="142">
                  <c:v>3083</c:v>
                </c:pt>
                <c:pt idx="143">
                  <c:v>4136</c:v>
                </c:pt>
                <c:pt idx="144">
                  <c:v>5986</c:v>
                </c:pt>
                <c:pt idx="145">
                  <c:v>6210</c:v>
                </c:pt>
                <c:pt idx="146">
                  <c:v>6518</c:v>
                </c:pt>
                <c:pt idx="147">
                  <c:v>6237</c:v>
                </c:pt>
                <c:pt idx="148">
                  <c:v>4221</c:v>
                </c:pt>
                <c:pt idx="149">
                  <c:v>2505</c:v>
                </c:pt>
                <c:pt idx="150">
                  <c:v>3641</c:v>
                </c:pt>
                <c:pt idx="151">
                  <c:v>5062</c:v>
                </c:pt>
                <c:pt idx="152">
                  <c:v>5154</c:v>
                </c:pt>
                <c:pt idx="153">
                  <c:v>4651</c:v>
                </c:pt>
                <c:pt idx="154">
                  <c:v>2982</c:v>
                </c:pt>
                <c:pt idx="155">
                  <c:v>2140</c:v>
                </c:pt>
                <c:pt idx="156">
                  <c:v>529</c:v>
                </c:pt>
                <c:pt idx="157">
                  <c:v>1</c:v>
                </c:pt>
                <c:pt idx="158">
                  <c:v>1</c:v>
                </c:pt>
              </c:numCache>
            </c:numRef>
          </c:val>
        </c:ser>
        <c:ser>
          <c:idx val="1"/>
          <c:order val="1"/>
          <c:tx>
            <c:v>Neu berichtete Fälle</c:v>
          </c:tx>
          <c:spPr>
            <a:solidFill>
              <a:schemeClr val="accent6"/>
            </a:solidFill>
          </c:spPr>
          <c:invertIfNegative val="0"/>
          <c:cat>
            <c:numRef>
              <c:f>Dashboard!$A$6:$A$71</c:f>
              <c:numCache>
                <c:formatCode>m/d/yyyy</c:formatCode>
                <c:ptCount val="66"/>
                <c:pt idx="0">
                  <c:v>43835</c:v>
                </c:pt>
                <c:pt idx="1">
                  <c:v>43858</c:v>
                </c:pt>
                <c:pt idx="2">
                  <c:v>43859</c:v>
                </c:pt>
                <c:pt idx="3">
                  <c:v>43860</c:v>
                </c:pt>
                <c:pt idx="4">
                  <c:v>43861</c:v>
                </c:pt>
                <c:pt idx="5">
                  <c:v>43863</c:v>
                </c:pt>
                <c:pt idx="6">
                  <c:v>43864</c:v>
                </c:pt>
                <c:pt idx="7">
                  <c:v>43865</c:v>
                </c:pt>
                <c:pt idx="8">
                  <c:v>43867</c:v>
                </c:pt>
                <c:pt idx="9">
                  <c:v>43868</c:v>
                </c:pt>
                <c:pt idx="10">
                  <c:v>43872</c:v>
                </c:pt>
                <c:pt idx="11">
                  <c:v>43873</c:v>
                </c:pt>
                <c:pt idx="12">
                  <c:v>43883</c:v>
                </c:pt>
                <c:pt idx="13">
                  <c:v>43884</c:v>
                </c:pt>
                <c:pt idx="14">
                  <c:v>43885</c:v>
                </c:pt>
                <c:pt idx="15">
                  <c:v>43886</c:v>
                </c:pt>
                <c:pt idx="16">
                  <c:v>43887</c:v>
                </c:pt>
                <c:pt idx="17">
                  <c:v>43888</c:v>
                </c:pt>
                <c:pt idx="18">
                  <c:v>43889</c:v>
                </c:pt>
                <c:pt idx="19">
                  <c:v>43890</c:v>
                </c:pt>
                <c:pt idx="20">
                  <c:v>43891</c:v>
                </c:pt>
                <c:pt idx="21">
                  <c:v>43892</c:v>
                </c:pt>
                <c:pt idx="22">
                  <c:v>43893</c:v>
                </c:pt>
                <c:pt idx="23">
                  <c:v>43894</c:v>
                </c:pt>
                <c:pt idx="24">
                  <c:v>43895</c:v>
                </c:pt>
                <c:pt idx="25">
                  <c:v>43896</c:v>
                </c:pt>
                <c:pt idx="26">
                  <c:v>43897</c:v>
                </c:pt>
                <c:pt idx="27">
                  <c:v>43898</c:v>
                </c:pt>
                <c:pt idx="28">
                  <c:v>43899</c:v>
                </c:pt>
                <c:pt idx="29">
                  <c:v>43900</c:v>
                </c:pt>
                <c:pt idx="30">
                  <c:v>43901</c:v>
                </c:pt>
                <c:pt idx="31">
                  <c:v>43902</c:v>
                </c:pt>
                <c:pt idx="32">
                  <c:v>43903</c:v>
                </c:pt>
                <c:pt idx="33">
                  <c:v>43904</c:v>
                </c:pt>
                <c:pt idx="34">
                  <c:v>43905</c:v>
                </c:pt>
                <c:pt idx="35">
                  <c:v>43906</c:v>
                </c:pt>
                <c:pt idx="36">
                  <c:v>43907</c:v>
                </c:pt>
                <c:pt idx="37">
                  <c:v>43908</c:v>
                </c:pt>
                <c:pt idx="38">
                  <c:v>43909</c:v>
                </c:pt>
                <c:pt idx="39">
                  <c:v>43910</c:v>
                </c:pt>
                <c:pt idx="40">
                  <c:v>43911</c:v>
                </c:pt>
                <c:pt idx="41">
                  <c:v>43912</c:v>
                </c:pt>
                <c:pt idx="42">
                  <c:v>43913</c:v>
                </c:pt>
                <c:pt idx="43">
                  <c:v>43914</c:v>
                </c:pt>
                <c:pt idx="44">
                  <c:v>43915</c:v>
                </c:pt>
                <c:pt idx="45">
                  <c:v>43916</c:v>
                </c:pt>
                <c:pt idx="46">
                  <c:v>43917</c:v>
                </c:pt>
                <c:pt idx="47">
                  <c:v>43918</c:v>
                </c:pt>
                <c:pt idx="48">
                  <c:v>43919</c:v>
                </c:pt>
                <c:pt idx="49">
                  <c:v>43920</c:v>
                </c:pt>
                <c:pt idx="50">
                  <c:v>43921</c:v>
                </c:pt>
                <c:pt idx="51">
                  <c:v>43922</c:v>
                </c:pt>
                <c:pt idx="52">
                  <c:v>43923</c:v>
                </c:pt>
                <c:pt idx="53">
                  <c:v>43924</c:v>
                </c:pt>
                <c:pt idx="54">
                  <c:v>43925</c:v>
                </c:pt>
                <c:pt idx="55">
                  <c:v>43926</c:v>
                </c:pt>
                <c:pt idx="56">
                  <c:v>43927</c:v>
                </c:pt>
                <c:pt idx="57">
                  <c:v>43928</c:v>
                </c:pt>
                <c:pt idx="58">
                  <c:v>43929</c:v>
                </c:pt>
                <c:pt idx="59">
                  <c:v>43930</c:v>
                </c:pt>
                <c:pt idx="60">
                  <c:v>43931</c:v>
                </c:pt>
                <c:pt idx="61">
                  <c:v>43932</c:v>
                </c:pt>
                <c:pt idx="62">
                  <c:v>43933</c:v>
                </c:pt>
                <c:pt idx="63">
                  <c:v>43934</c:v>
                </c:pt>
                <c:pt idx="64">
                  <c:v>44019</c:v>
                </c:pt>
              </c:numCache>
            </c:numRef>
          </c:cat>
          <c:val>
            <c:numRef>
              <c:f>Dashboard!$F$6:$F$71</c:f>
              <c:numCache>
                <c:formatCode>General</c:formatCode>
                <c:ptCount val="6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3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-1</c:v>
                </c:pt>
                <c:pt idx="34">
                  <c:v>1</c:v>
                </c:pt>
                <c:pt idx="35">
                  <c:v>0</c:v>
                </c:pt>
                <c:pt idx="36">
                  <c:v>2</c:v>
                </c:pt>
                <c:pt idx="37">
                  <c:v>1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2</c:v>
                </c:pt>
                <c:pt idx="43">
                  <c:v>0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0</c:v>
                </c:pt>
                <c:pt idx="49">
                  <c:v>2</c:v>
                </c:pt>
                <c:pt idx="50">
                  <c:v>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2</c:v>
                </c:pt>
                <c:pt idx="55">
                  <c:v>0</c:v>
                </c:pt>
                <c:pt idx="56">
                  <c:v>3</c:v>
                </c:pt>
                <c:pt idx="57">
                  <c:v>1</c:v>
                </c:pt>
                <c:pt idx="58">
                  <c:v>9</c:v>
                </c:pt>
                <c:pt idx="59">
                  <c:v>32</c:v>
                </c:pt>
                <c:pt idx="60">
                  <c:v>84</c:v>
                </c:pt>
                <c:pt idx="61">
                  <c:v>420</c:v>
                </c:pt>
                <c:pt idx="62">
                  <c:v>938</c:v>
                </c:pt>
                <c:pt idx="63">
                  <c:v>578</c:v>
                </c:pt>
                <c:pt idx="6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47316736"/>
        <c:axId val="147318656"/>
      </c:barChart>
      <c:dateAx>
        <c:axId val="147316736"/>
        <c:scaling>
          <c:orientation val="minMax"/>
          <c:max val="43934"/>
          <c:min val="4388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Meldedatum (2020)</a:t>
                </a:r>
              </a:p>
            </c:rich>
          </c:tx>
          <c:layout>
            <c:manualLayout>
              <c:xMode val="edge"/>
              <c:yMode val="edge"/>
              <c:x val="0.4841143502880399"/>
              <c:y val="0.83499494665656515"/>
            </c:manualLayout>
          </c:layout>
          <c:overlay val="0"/>
        </c:title>
        <c:numFmt formatCode="dd/mm/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de-DE"/>
          </a:p>
        </c:txPr>
        <c:crossAx val="147318656"/>
        <c:crosses val="autoZero"/>
        <c:auto val="1"/>
        <c:lblOffset val="100"/>
        <c:baseTimeUnit val="days"/>
        <c:majorUnit val="2"/>
        <c:majorTimeUnit val="days"/>
      </c:dateAx>
      <c:valAx>
        <c:axId val="147318656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Anzahl übermittelte COVID-19-Fälle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47316736"/>
        <c:crosses val="autoZero"/>
        <c:crossBetween val="between"/>
        <c:majorUnit val="1000"/>
      </c:valAx>
    </c:plotArea>
    <c:legend>
      <c:legendPos val="b"/>
      <c:layout>
        <c:manualLayout>
          <c:xMode val="edge"/>
          <c:yMode val="edge"/>
          <c:x val="0.31145255445628184"/>
          <c:y val="0.89104785850017387"/>
          <c:w val="0.46789387591193943"/>
          <c:h val="7.197179457045481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2"/>
          <c:order val="0"/>
          <c:tx>
            <c:strRef>
              <c:f>'Altersgruppe-Meldewoche'!$B$22</c:f>
              <c:strCache>
                <c:ptCount val="1"/>
                <c:pt idx="0">
                  <c:v>0 - 9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numRef>
              <c:f>'Altersgruppe-Meldewoche'!$A$29:$A$35</c:f>
              <c:numCache>
                <c:formatCode>General</c:formatCode>
                <c:ptCount val="7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</c:numCache>
            </c:numRef>
          </c:cat>
          <c:val>
            <c:numRef>
              <c:f>'Altersgruppe-Meldewoche'!$B$29:$B$35</c:f>
              <c:numCache>
                <c:formatCode>General</c:formatCode>
                <c:ptCount val="7"/>
                <c:pt idx="0">
                  <c:v>16</c:v>
                </c:pt>
                <c:pt idx="1">
                  <c:v>94</c:v>
                </c:pt>
                <c:pt idx="2">
                  <c:v>306</c:v>
                </c:pt>
                <c:pt idx="3">
                  <c:v>505</c:v>
                </c:pt>
                <c:pt idx="4">
                  <c:v>584</c:v>
                </c:pt>
                <c:pt idx="5">
                  <c:v>449</c:v>
                </c:pt>
                <c:pt idx="6">
                  <c:v>16</c:v>
                </c:pt>
              </c:numCache>
            </c:numRef>
          </c:val>
        </c:ser>
        <c:ser>
          <c:idx val="3"/>
          <c:order val="1"/>
          <c:tx>
            <c:strRef>
              <c:f>'Altersgruppe-Meldewoche'!$C$22</c:f>
              <c:strCache>
                <c:ptCount val="1"/>
                <c:pt idx="0">
                  <c:v>10 - 19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numRef>
              <c:f>'Altersgruppe-Meldewoche'!$A$29:$A$35</c:f>
              <c:numCache>
                <c:formatCode>General</c:formatCode>
                <c:ptCount val="7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</c:numCache>
            </c:numRef>
          </c:cat>
          <c:val>
            <c:numRef>
              <c:f>'Altersgruppe-Meldewoche'!$C$29:$C$35</c:f>
              <c:numCache>
                <c:formatCode>General</c:formatCode>
                <c:ptCount val="7"/>
                <c:pt idx="0">
                  <c:v>62</c:v>
                </c:pt>
                <c:pt idx="1">
                  <c:v>274</c:v>
                </c:pt>
                <c:pt idx="2">
                  <c:v>788</c:v>
                </c:pt>
                <c:pt idx="3">
                  <c:v>1308</c:v>
                </c:pt>
                <c:pt idx="4">
                  <c:v>1501</c:v>
                </c:pt>
                <c:pt idx="5">
                  <c:v>1068</c:v>
                </c:pt>
                <c:pt idx="6">
                  <c:v>23</c:v>
                </c:pt>
              </c:numCache>
            </c:numRef>
          </c:val>
        </c:ser>
        <c:ser>
          <c:idx val="4"/>
          <c:order val="2"/>
          <c:tx>
            <c:strRef>
              <c:f>'Altersgruppe-Meldewoche'!$D$22</c:f>
              <c:strCache>
                <c:ptCount val="1"/>
                <c:pt idx="0">
                  <c:v>20 - 29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'Altersgruppe-Meldewoche'!$A$29:$A$35</c:f>
              <c:numCache>
                <c:formatCode>General</c:formatCode>
                <c:ptCount val="7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</c:numCache>
            </c:numRef>
          </c:cat>
          <c:val>
            <c:numRef>
              <c:f>'Altersgruppe-Meldewoche'!$D$29:$D$35</c:f>
              <c:numCache>
                <c:formatCode>General</c:formatCode>
                <c:ptCount val="7"/>
                <c:pt idx="0">
                  <c:v>143</c:v>
                </c:pt>
                <c:pt idx="1">
                  <c:v>848</c:v>
                </c:pt>
                <c:pt idx="2">
                  <c:v>3383</c:v>
                </c:pt>
                <c:pt idx="3">
                  <c:v>4902</c:v>
                </c:pt>
                <c:pt idx="4">
                  <c:v>4687</c:v>
                </c:pt>
                <c:pt idx="5">
                  <c:v>3422</c:v>
                </c:pt>
                <c:pt idx="6">
                  <c:v>79</c:v>
                </c:pt>
              </c:numCache>
            </c:numRef>
          </c:val>
        </c:ser>
        <c:ser>
          <c:idx val="5"/>
          <c:order val="3"/>
          <c:tx>
            <c:strRef>
              <c:f>'Altersgruppe-Meldewoche'!$E$22</c:f>
              <c:strCache>
                <c:ptCount val="1"/>
                <c:pt idx="0">
                  <c:v>30 - 39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'Altersgruppe-Meldewoche'!$A$29:$A$35</c:f>
              <c:numCache>
                <c:formatCode>General</c:formatCode>
                <c:ptCount val="7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</c:numCache>
            </c:numRef>
          </c:cat>
          <c:val>
            <c:numRef>
              <c:f>'Altersgruppe-Meldewoche'!$E$29:$E$35</c:f>
              <c:numCache>
                <c:formatCode>General</c:formatCode>
                <c:ptCount val="7"/>
                <c:pt idx="0">
                  <c:v>133</c:v>
                </c:pt>
                <c:pt idx="1">
                  <c:v>1077</c:v>
                </c:pt>
                <c:pt idx="2">
                  <c:v>3746</c:v>
                </c:pt>
                <c:pt idx="3">
                  <c:v>4960</c:v>
                </c:pt>
                <c:pt idx="4">
                  <c:v>4586</c:v>
                </c:pt>
                <c:pt idx="5">
                  <c:v>3193</c:v>
                </c:pt>
                <c:pt idx="6">
                  <c:v>52</c:v>
                </c:pt>
              </c:numCache>
            </c:numRef>
          </c:val>
        </c:ser>
        <c:ser>
          <c:idx val="6"/>
          <c:order val="4"/>
          <c:tx>
            <c:strRef>
              <c:f>'Altersgruppe-Meldewoche'!$F$22</c:f>
              <c:strCache>
                <c:ptCount val="1"/>
                <c:pt idx="0">
                  <c:v>40 - 49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numRef>
              <c:f>'Altersgruppe-Meldewoche'!$A$29:$A$35</c:f>
              <c:numCache>
                <c:formatCode>General</c:formatCode>
                <c:ptCount val="7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</c:numCache>
            </c:numRef>
          </c:cat>
          <c:val>
            <c:numRef>
              <c:f>'Altersgruppe-Meldewoche'!$F$29:$F$35</c:f>
              <c:numCache>
                <c:formatCode>General</c:formatCode>
                <c:ptCount val="7"/>
                <c:pt idx="0">
                  <c:v>184</c:v>
                </c:pt>
                <c:pt idx="1">
                  <c:v>1265</c:v>
                </c:pt>
                <c:pt idx="2">
                  <c:v>3839</c:v>
                </c:pt>
                <c:pt idx="3">
                  <c:v>5190</c:v>
                </c:pt>
                <c:pt idx="4">
                  <c:v>5018</c:v>
                </c:pt>
                <c:pt idx="5">
                  <c:v>3362</c:v>
                </c:pt>
                <c:pt idx="6">
                  <c:v>66</c:v>
                </c:pt>
              </c:numCache>
            </c:numRef>
          </c:val>
        </c:ser>
        <c:ser>
          <c:idx val="7"/>
          <c:order val="5"/>
          <c:tx>
            <c:strRef>
              <c:f>'Altersgruppe-Meldewoche'!$G$22</c:f>
              <c:strCache>
                <c:ptCount val="1"/>
                <c:pt idx="0">
                  <c:v>50 - 59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cat>
            <c:numRef>
              <c:f>'Altersgruppe-Meldewoche'!$A$29:$A$35</c:f>
              <c:numCache>
                <c:formatCode>General</c:formatCode>
                <c:ptCount val="7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</c:numCache>
            </c:numRef>
          </c:cat>
          <c:val>
            <c:numRef>
              <c:f>'Altersgruppe-Meldewoche'!$G$29:$G$35</c:f>
              <c:numCache>
                <c:formatCode>General</c:formatCode>
                <c:ptCount val="7"/>
                <c:pt idx="0">
                  <c:v>193</c:v>
                </c:pt>
                <c:pt idx="1">
                  <c:v>1679</c:v>
                </c:pt>
                <c:pt idx="2">
                  <c:v>5599</c:v>
                </c:pt>
                <c:pt idx="3">
                  <c:v>7505</c:v>
                </c:pt>
                <c:pt idx="4">
                  <c:v>7299</c:v>
                </c:pt>
                <c:pt idx="5">
                  <c:v>4957</c:v>
                </c:pt>
                <c:pt idx="6">
                  <c:v>90</c:v>
                </c:pt>
              </c:numCache>
            </c:numRef>
          </c:val>
        </c:ser>
        <c:ser>
          <c:idx val="8"/>
          <c:order val="6"/>
          <c:tx>
            <c:strRef>
              <c:f>'Altersgruppe-Meldewoche'!$H$22</c:f>
              <c:strCache>
                <c:ptCount val="1"/>
                <c:pt idx="0">
                  <c:v>60 - 69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numRef>
              <c:f>'Altersgruppe-Meldewoche'!$A$29:$A$35</c:f>
              <c:numCache>
                <c:formatCode>General</c:formatCode>
                <c:ptCount val="7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</c:numCache>
            </c:numRef>
          </c:cat>
          <c:val>
            <c:numRef>
              <c:f>'Altersgruppe-Meldewoche'!$H$29:$H$35</c:f>
              <c:numCache>
                <c:formatCode>General</c:formatCode>
                <c:ptCount val="7"/>
                <c:pt idx="0">
                  <c:v>80</c:v>
                </c:pt>
                <c:pt idx="1">
                  <c:v>649</c:v>
                </c:pt>
                <c:pt idx="2">
                  <c:v>2446</c:v>
                </c:pt>
                <c:pt idx="3">
                  <c:v>4124</c:v>
                </c:pt>
                <c:pt idx="4">
                  <c:v>4424</c:v>
                </c:pt>
                <c:pt idx="5">
                  <c:v>2770</c:v>
                </c:pt>
                <c:pt idx="6">
                  <c:v>63</c:v>
                </c:pt>
              </c:numCache>
            </c:numRef>
          </c:val>
        </c:ser>
        <c:ser>
          <c:idx val="9"/>
          <c:order val="7"/>
          <c:tx>
            <c:strRef>
              <c:f>'Altersgruppe-Meldewoche'!$I$22</c:f>
              <c:strCache>
                <c:ptCount val="1"/>
                <c:pt idx="0">
                  <c:v>70 - 79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numRef>
              <c:f>'Altersgruppe-Meldewoche'!$A$29:$A$35</c:f>
              <c:numCache>
                <c:formatCode>General</c:formatCode>
                <c:ptCount val="7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</c:numCache>
            </c:numRef>
          </c:cat>
          <c:val>
            <c:numRef>
              <c:f>'Altersgruppe-Meldewoche'!$I$29:$I$35</c:f>
              <c:numCache>
                <c:formatCode>General</c:formatCode>
                <c:ptCount val="7"/>
                <c:pt idx="0">
                  <c:v>34</c:v>
                </c:pt>
                <c:pt idx="1">
                  <c:v>250</c:v>
                </c:pt>
                <c:pt idx="2">
                  <c:v>1167</c:v>
                </c:pt>
                <c:pt idx="3">
                  <c:v>2702</c:v>
                </c:pt>
                <c:pt idx="4">
                  <c:v>3153</c:v>
                </c:pt>
                <c:pt idx="5">
                  <c:v>2226</c:v>
                </c:pt>
                <c:pt idx="6">
                  <c:v>56</c:v>
                </c:pt>
              </c:numCache>
            </c:numRef>
          </c:val>
        </c:ser>
        <c:ser>
          <c:idx val="10"/>
          <c:order val="8"/>
          <c:tx>
            <c:strRef>
              <c:f>'Altersgruppe-Meldewoche'!$J$22</c:f>
              <c:strCache>
                <c:ptCount val="1"/>
                <c:pt idx="0">
                  <c:v>80 - 89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numRef>
              <c:f>'Altersgruppe-Meldewoche'!$A$29:$A$35</c:f>
              <c:numCache>
                <c:formatCode>General</c:formatCode>
                <c:ptCount val="7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</c:numCache>
            </c:numRef>
          </c:cat>
          <c:val>
            <c:numRef>
              <c:f>'Altersgruppe-Meldewoche'!$J$29:$J$35</c:f>
              <c:numCache>
                <c:formatCode>General</c:formatCode>
                <c:ptCount val="7"/>
                <c:pt idx="0">
                  <c:v>17</c:v>
                </c:pt>
                <c:pt idx="1">
                  <c:v>112</c:v>
                </c:pt>
                <c:pt idx="2">
                  <c:v>673</c:v>
                </c:pt>
                <c:pt idx="3">
                  <c:v>2002</c:v>
                </c:pt>
                <c:pt idx="4">
                  <c:v>3362</c:v>
                </c:pt>
                <c:pt idx="5">
                  <c:v>2949</c:v>
                </c:pt>
                <c:pt idx="6">
                  <c:v>87</c:v>
                </c:pt>
              </c:numCache>
            </c:numRef>
          </c:val>
        </c:ser>
        <c:ser>
          <c:idx val="11"/>
          <c:order val="9"/>
          <c:tx>
            <c:strRef>
              <c:f>'Altersgruppe-Meldewoche'!$K$22</c:f>
              <c:strCache>
                <c:ptCount val="1"/>
                <c:pt idx="0">
                  <c:v>90 - 99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numRef>
              <c:f>'Altersgruppe-Meldewoche'!$A$29:$A$35</c:f>
              <c:numCache>
                <c:formatCode>General</c:formatCode>
                <c:ptCount val="7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</c:numCache>
            </c:numRef>
          </c:cat>
          <c:val>
            <c:numRef>
              <c:f>'Altersgruppe-Meldewoche'!$K$29:$K$35</c:f>
              <c:numCache>
                <c:formatCode>General</c:formatCode>
                <c:ptCount val="7"/>
                <c:pt idx="0">
                  <c:v>1</c:v>
                </c:pt>
                <c:pt idx="1">
                  <c:v>13</c:v>
                </c:pt>
                <c:pt idx="2">
                  <c:v>91</c:v>
                </c:pt>
                <c:pt idx="3">
                  <c:v>411</c:v>
                </c:pt>
                <c:pt idx="4">
                  <c:v>1107</c:v>
                </c:pt>
                <c:pt idx="5">
                  <c:v>1133</c:v>
                </c:pt>
                <c:pt idx="6">
                  <c:v>42</c:v>
                </c:pt>
              </c:numCache>
            </c:numRef>
          </c:val>
        </c:ser>
        <c:ser>
          <c:idx val="0"/>
          <c:order val="10"/>
          <c:tx>
            <c:strRef>
              <c:f>'Altersgruppe-Meldewoche'!$L$22</c:f>
              <c:strCache>
                <c:ptCount val="1"/>
                <c:pt idx="0">
                  <c:v>100+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numRef>
              <c:f>'Altersgruppe-Meldewoche'!$A$29:$A$35</c:f>
              <c:numCache>
                <c:formatCode>General</c:formatCode>
                <c:ptCount val="7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</c:numCache>
            </c:numRef>
          </c:cat>
          <c:val>
            <c:numRef>
              <c:f>'Altersgruppe-Meldewoche'!$L$29:$L$35</c:f>
              <c:numCache>
                <c:formatCode>General</c:formatCode>
                <c:ptCount val="7"/>
                <c:pt idx="2">
                  <c:v>5</c:v>
                </c:pt>
                <c:pt idx="3">
                  <c:v>14</c:v>
                </c:pt>
                <c:pt idx="4">
                  <c:v>37</c:v>
                </c:pt>
                <c:pt idx="5">
                  <c:v>41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47487360"/>
        <c:axId val="147497728"/>
      </c:barChart>
      <c:catAx>
        <c:axId val="147487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100" dirty="0" err="1"/>
                  <a:t>Meldewoche</a:t>
                </a:r>
                <a:endParaRPr lang="en-US" sz="11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7497728"/>
        <c:crosses val="autoZero"/>
        <c:auto val="1"/>
        <c:lblAlgn val="ctr"/>
        <c:lblOffset val="100"/>
        <c:noMultiLvlLbl val="0"/>
      </c:catAx>
      <c:valAx>
        <c:axId val="1474977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 dirty="0" err="1"/>
                  <a:t>Anteil</a:t>
                </a:r>
                <a:r>
                  <a:rPr lang="en-US" sz="1200" b="0" dirty="0"/>
                  <a:t> </a:t>
                </a:r>
                <a:r>
                  <a:rPr lang="en-US" sz="1200" b="0" dirty="0" err="1"/>
                  <a:t>Altergruppe</a:t>
                </a:r>
                <a:r>
                  <a:rPr lang="en-US" sz="1200" b="0" dirty="0"/>
                  <a:t> der COVID-19-Fälle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474873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55961940401014"/>
          <c:y val="5.4219579237108823E-2"/>
          <c:w val="0.83855314960629923"/>
          <c:h val="0.809508470532092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'Alter-Geschlecht'!$A$27</c:f>
              <c:strCache>
                <c:ptCount val="1"/>
                <c:pt idx="0">
                  <c:v>Männlich</c:v>
                </c:pt>
              </c:strCache>
            </c:strRef>
          </c:tx>
          <c:invertIfNegative val="0"/>
          <c:cat>
            <c:strRef>
              <c:f>'Alter-Geschlecht'!$C$25:$H$25</c:f>
              <c:strCache>
                <c:ptCount val="6"/>
                <c:pt idx="0">
                  <c:v>0 - 4</c:v>
                </c:pt>
                <c:pt idx="1">
                  <c:v>5 - 14</c:v>
                </c:pt>
                <c:pt idx="2">
                  <c:v>15 - 34</c:v>
                </c:pt>
                <c:pt idx="3">
                  <c:v>35 - 59</c:v>
                </c:pt>
                <c:pt idx="4">
                  <c:v>60 - 79</c:v>
                </c:pt>
                <c:pt idx="5">
                  <c:v>80+</c:v>
                </c:pt>
              </c:strCache>
            </c:strRef>
          </c:cat>
          <c:val>
            <c:numRef>
              <c:f>'Alter-Geschlecht'!$C$27:$H$27</c:f>
              <c:numCache>
                <c:formatCode>0.000</c:formatCode>
                <c:ptCount val="6"/>
                <c:pt idx="0">
                  <c:v>26.337589255853775</c:v>
                </c:pt>
                <c:pt idx="1">
                  <c:v>33.685126432739828</c:v>
                </c:pt>
                <c:pt idx="2">
                  <c:v>144.13060582691156</c:v>
                </c:pt>
                <c:pt idx="3">
                  <c:v>179.74267794018616</c:v>
                </c:pt>
                <c:pt idx="4">
                  <c:v>150.70286044875127</c:v>
                </c:pt>
                <c:pt idx="5">
                  <c:v>227.25276763873222</c:v>
                </c:pt>
              </c:numCache>
            </c:numRef>
          </c:val>
        </c:ser>
        <c:ser>
          <c:idx val="1"/>
          <c:order val="1"/>
          <c:tx>
            <c:strRef>
              <c:f>'Alter-Geschlecht'!$A$28</c:f>
              <c:strCache>
                <c:ptCount val="1"/>
                <c:pt idx="0">
                  <c:v>Weiblich</c:v>
                </c:pt>
              </c:strCache>
            </c:strRef>
          </c:tx>
          <c:invertIfNegative val="0"/>
          <c:cat>
            <c:strRef>
              <c:f>'Alter-Geschlecht'!$C$25:$H$25</c:f>
              <c:strCache>
                <c:ptCount val="6"/>
                <c:pt idx="0">
                  <c:v>0 - 4</c:v>
                </c:pt>
                <c:pt idx="1">
                  <c:v>5 - 14</c:v>
                </c:pt>
                <c:pt idx="2">
                  <c:v>15 - 34</c:v>
                </c:pt>
                <c:pt idx="3">
                  <c:v>35 - 59</c:v>
                </c:pt>
                <c:pt idx="4">
                  <c:v>60 - 79</c:v>
                </c:pt>
                <c:pt idx="5">
                  <c:v>80+</c:v>
                </c:pt>
              </c:strCache>
            </c:strRef>
          </c:cat>
          <c:val>
            <c:numRef>
              <c:f>'Alter-Geschlecht'!$C$28:$H$28</c:f>
              <c:numCache>
                <c:formatCode>0.000</c:formatCode>
                <c:ptCount val="6"/>
                <c:pt idx="0">
                  <c:v>23.498699982833912</c:v>
                </c:pt>
                <c:pt idx="1">
                  <c:v>32.636957162596595</c:v>
                </c:pt>
                <c:pt idx="2">
                  <c:v>171.33786932427086</c:v>
                </c:pt>
                <c:pt idx="3">
                  <c:v>194.47252072906554</c:v>
                </c:pt>
                <c:pt idx="4">
                  <c:v>118.8256482436761</c:v>
                </c:pt>
                <c:pt idx="5">
                  <c:v>221.76393517221757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789312"/>
        <c:axId val="147791232"/>
      </c:barChart>
      <c:catAx>
        <c:axId val="147789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de-DE" sz="1100"/>
                  <a:t>Altersgruppe (Jahre)</a:t>
                </a:r>
              </a:p>
            </c:rich>
          </c:tx>
          <c:layout/>
          <c:overlay val="0"/>
        </c:title>
        <c:numFmt formatCode="0.000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de-DE"/>
          </a:p>
        </c:txPr>
        <c:crossAx val="147791232"/>
        <c:crosses val="autoZero"/>
        <c:auto val="1"/>
        <c:lblAlgn val="ctr"/>
        <c:lblOffset val="100"/>
        <c:noMultiLvlLbl val="0"/>
      </c:catAx>
      <c:valAx>
        <c:axId val="1477912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COVID-19-Fälle/100.000 Einw.</a:t>
                </a:r>
              </a:p>
            </c:rich>
          </c:tx>
          <c:layout>
            <c:manualLayout>
              <c:xMode val="edge"/>
              <c:yMode val="edge"/>
              <c:x val="1.6666666666666666E-2"/>
              <c:y val="0.2152631962671332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477893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2452761849951168"/>
          <c:y val="2.8499119254452657E-2"/>
          <c:w val="0.44727914699683463"/>
          <c:h val="6.7347928077516703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[Covid19_Liste_Stand_2020-04-14.xlsm]Alter-Geschlecht-verstorben!PivotTable2</c:name>
    <c:fmtId val="4"/>
  </c:pivotSource>
  <c:chart>
    <c:autoTitleDeleted val="0"/>
    <c:pivotFmts>
      <c:pivotFmt>
        <c:idx val="0"/>
        <c:spPr>
          <a:solidFill>
            <a:schemeClr val="tx2"/>
          </a:solidFill>
        </c:spPr>
        <c:marker>
          <c:symbol val="none"/>
        </c:marker>
      </c:pivotFmt>
      <c:pivotFmt>
        <c:idx val="1"/>
        <c:spPr>
          <a:solidFill>
            <a:schemeClr val="tx2">
              <a:lumMod val="40000"/>
              <a:lumOff val="60000"/>
            </a:schemeClr>
          </a:solidFill>
        </c:spPr>
        <c:marker>
          <c:symbol val="none"/>
        </c:marker>
      </c:pivotFmt>
      <c:pivotFmt>
        <c:idx val="2"/>
        <c:spPr>
          <a:solidFill>
            <a:schemeClr val="tx2"/>
          </a:solidFill>
        </c:spPr>
        <c:marker>
          <c:symbol val="none"/>
        </c:marker>
      </c:pivotFmt>
      <c:pivotFmt>
        <c:idx val="3"/>
        <c:spPr>
          <a:solidFill>
            <a:schemeClr val="tx2">
              <a:lumMod val="40000"/>
              <a:lumOff val="60000"/>
            </a:schemeClr>
          </a:solidFill>
        </c:spPr>
        <c:marker>
          <c:symbol val="none"/>
        </c:marker>
      </c:pivotFmt>
      <c:pivotFmt>
        <c:idx val="4"/>
        <c:spPr>
          <a:solidFill>
            <a:schemeClr val="tx2"/>
          </a:solidFill>
        </c:spPr>
        <c:marker>
          <c:symbol val="none"/>
        </c:marker>
      </c:pivotFmt>
      <c:pivotFmt>
        <c:idx val="5"/>
        <c:spPr>
          <a:solidFill>
            <a:schemeClr val="tx2">
              <a:lumMod val="40000"/>
              <a:lumOff val="60000"/>
            </a:schemeClr>
          </a:solidFill>
        </c:spPr>
        <c:marker>
          <c:symbol val="none"/>
        </c:marker>
      </c:pivotFmt>
    </c:pivotFmts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'Alter-Geschlecht-verstorben'!$B$3:$B$4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multiLvlStrRef>
              <c:f>'Alter-Geschlecht-verstorben'!$A$5:$A$29</c:f>
              <c:multiLvlStrCache>
                <c:ptCount val="22"/>
                <c:lvl>
                  <c:pt idx="0">
                    <c:v>0 - 9</c:v>
                  </c:pt>
                  <c:pt idx="1">
                    <c:v>10 - 19</c:v>
                  </c:pt>
                  <c:pt idx="2">
                    <c:v>20 - 29</c:v>
                  </c:pt>
                  <c:pt idx="3">
                    <c:v>30 - 39</c:v>
                  </c:pt>
                  <c:pt idx="4">
                    <c:v>40 - 49</c:v>
                  </c:pt>
                  <c:pt idx="5">
                    <c:v>50 - 59</c:v>
                  </c:pt>
                  <c:pt idx="6">
                    <c:v>60 - 69</c:v>
                  </c:pt>
                  <c:pt idx="7">
                    <c:v>70 - 79</c:v>
                  </c:pt>
                  <c:pt idx="8">
                    <c:v>80 - 89</c:v>
                  </c:pt>
                  <c:pt idx="9">
                    <c:v>90 - 99</c:v>
                  </c:pt>
                  <c:pt idx="10">
                    <c:v>100+</c:v>
                  </c:pt>
                  <c:pt idx="11">
                    <c:v>0 - 9</c:v>
                  </c:pt>
                  <c:pt idx="12">
                    <c:v>10 - 19</c:v>
                  </c:pt>
                  <c:pt idx="13">
                    <c:v>20 - 29</c:v>
                  </c:pt>
                  <c:pt idx="14">
                    <c:v>30 - 39</c:v>
                  </c:pt>
                  <c:pt idx="15">
                    <c:v>40 - 49</c:v>
                  </c:pt>
                  <c:pt idx="16">
                    <c:v>50 - 59</c:v>
                  </c:pt>
                  <c:pt idx="17">
                    <c:v>60 - 69</c:v>
                  </c:pt>
                  <c:pt idx="18">
                    <c:v>70 - 79</c:v>
                  </c:pt>
                  <c:pt idx="19">
                    <c:v>80 - 89</c:v>
                  </c:pt>
                  <c:pt idx="20">
                    <c:v>90 - 99</c:v>
                  </c:pt>
                  <c:pt idx="21">
                    <c:v>100+</c:v>
                  </c:pt>
                </c:lvl>
                <c:lvl>
                  <c:pt idx="0">
                    <c:v>männlich</c:v>
                  </c:pt>
                  <c:pt idx="11">
                    <c:v>weiblich</c:v>
                  </c:pt>
                </c:lvl>
              </c:multiLvlStrCache>
            </c:multiLvlStrRef>
          </c:cat>
          <c:val>
            <c:numRef>
              <c:f>'Alter-Geschlecht-verstorben'!$B$5:$B$29</c:f>
              <c:numCache>
                <c:formatCode>0.0%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3.7764350453172205E-4</c:v>
                </c:pt>
                <c:pt idx="3">
                  <c:v>4.5459711330833049E-4</c:v>
                </c:pt>
                <c:pt idx="4">
                  <c:v>2.536023054755043E-3</c:v>
                </c:pt>
                <c:pt idx="5">
                  <c:v>6.0486919703614094E-3</c:v>
                </c:pt>
                <c:pt idx="6">
                  <c:v>2.5765742079663468E-2</c:v>
                </c:pt>
                <c:pt idx="7">
                  <c:v>9.6819363872774553E-2</c:v>
                </c:pt>
                <c:pt idx="8">
                  <c:v>0.20226494601000791</c:v>
                </c:pt>
                <c:pt idx="9">
                  <c:v>0.28862973760932947</c:v>
                </c:pt>
                <c:pt idx="10">
                  <c:v>4.3478260869565216E-2</c:v>
                </c:pt>
                <c:pt idx="11">
                  <c:v>1.1049723756906078E-3</c:v>
                </c:pt>
                <c:pt idx="12">
                  <c:v>0</c:v>
                </c:pt>
                <c:pt idx="13">
                  <c:v>2.1717884678032359E-4</c:v>
                </c:pt>
                <c:pt idx="14">
                  <c:v>3.465804066543438E-4</c:v>
                </c:pt>
                <c:pt idx="15">
                  <c:v>5.0571457469404267E-4</c:v>
                </c:pt>
                <c:pt idx="16">
                  <c:v>1.6176470588235294E-3</c:v>
                </c:pt>
                <c:pt idx="17">
                  <c:v>1.031390134529148E-2</c:v>
                </c:pt>
                <c:pt idx="18">
                  <c:v>5.0227272727272725E-2</c:v>
                </c:pt>
                <c:pt idx="19">
                  <c:v>0.11477927063339731</c:v>
                </c:pt>
                <c:pt idx="20">
                  <c:v>0.13487003433055419</c:v>
                </c:pt>
                <c:pt idx="21">
                  <c:v>0.17333333333333334</c:v>
                </c:pt>
              </c:numCache>
            </c:numRef>
          </c:val>
        </c:ser>
        <c:ser>
          <c:idx val="1"/>
          <c:order val="1"/>
          <c:tx>
            <c:strRef>
              <c:f>'Alter-Geschlecht-verstorben'!$C$3:$C$4</c:f>
              <c:strCache>
                <c:ptCount val="1"/>
                <c:pt idx="0">
                  <c:v>Nein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multiLvlStrRef>
              <c:f>'Alter-Geschlecht-verstorben'!$A$5:$A$29</c:f>
              <c:multiLvlStrCache>
                <c:ptCount val="22"/>
                <c:lvl>
                  <c:pt idx="0">
                    <c:v>0 - 9</c:v>
                  </c:pt>
                  <c:pt idx="1">
                    <c:v>10 - 19</c:v>
                  </c:pt>
                  <c:pt idx="2">
                    <c:v>20 - 29</c:v>
                  </c:pt>
                  <c:pt idx="3">
                    <c:v>30 - 39</c:v>
                  </c:pt>
                  <c:pt idx="4">
                    <c:v>40 - 49</c:v>
                  </c:pt>
                  <c:pt idx="5">
                    <c:v>50 - 59</c:v>
                  </c:pt>
                  <c:pt idx="6">
                    <c:v>60 - 69</c:v>
                  </c:pt>
                  <c:pt idx="7">
                    <c:v>70 - 79</c:v>
                  </c:pt>
                  <c:pt idx="8">
                    <c:v>80 - 89</c:v>
                  </c:pt>
                  <c:pt idx="9">
                    <c:v>90 - 99</c:v>
                  </c:pt>
                  <c:pt idx="10">
                    <c:v>100+</c:v>
                  </c:pt>
                  <c:pt idx="11">
                    <c:v>0 - 9</c:v>
                  </c:pt>
                  <c:pt idx="12">
                    <c:v>10 - 19</c:v>
                  </c:pt>
                  <c:pt idx="13">
                    <c:v>20 - 29</c:v>
                  </c:pt>
                  <c:pt idx="14">
                    <c:v>30 - 39</c:v>
                  </c:pt>
                  <c:pt idx="15">
                    <c:v>40 - 49</c:v>
                  </c:pt>
                  <c:pt idx="16">
                    <c:v>50 - 59</c:v>
                  </c:pt>
                  <c:pt idx="17">
                    <c:v>60 - 69</c:v>
                  </c:pt>
                  <c:pt idx="18">
                    <c:v>70 - 79</c:v>
                  </c:pt>
                  <c:pt idx="19">
                    <c:v>80 - 89</c:v>
                  </c:pt>
                  <c:pt idx="20">
                    <c:v>90 - 99</c:v>
                  </c:pt>
                  <c:pt idx="21">
                    <c:v>100+</c:v>
                  </c:pt>
                </c:lvl>
                <c:lvl>
                  <c:pt idx="0">
                    <c:v>männlich</c:v>
                  </c:pt>
                  <c:pt idx="11">
                    <c:v>weiblich</c:v>
                  </c:pt>
                </c:lvl>
              </c:multiLvlStrCache>
            </c:multiLvlStrRef>
          </c:cat>
          <c:val>
            <c:numRef>
              <c:f>'Alter-Geschlecht-verstorben'!$C$5:$C$29</c:f>
              <c:numCache>
                <c:formatCode>0.0%</c:formatCode>
                <c:ptCount val="22"/>
                <c:pt idx="0">
                  <c:v>1</c:v>
                </c:pt>
                <c:pt idx="1">
                  <c:v>1</c:v>
                </c:pt>
                <c:pt idx="2">
                  <c:v>0.99962235649546827</c:v>
                </c:pt>
                <c:pt idx="3">
                  <c:v>0.99954540288669169</c:v>
                </c:pt>
                <c:pt idx="4">
                  <c:v>0.99746397694524491</c:v>
                </c:pt>
                <c:pt idx="5">
                  <c:v>0.9939513080296386</c:v>
                </c:pt>
                <c:pt idx="6">
                  <c:v>0.97423425792033658</c:v>
                </c:pt>
                <c:pt idx="7">
                  <c:v>0.90318063612722543</c:v>
                </c:pt>
                <c:pt idx="8">
                  <c:v>0.79773505398999212</c:v>
                </c:pt>
                <c:pt idx="9">
                  <c:v>0.71137026239067058</c:v>
                </c:pt>
                <c:pt idx="10">
                  <c:v>0.95652173913043481</c:v>
                </c:pt>
                <c:pt idx="11">
                  <c:v>0.99889502762430937</c:v>
                </c:pt>
                <c:pt idx="12">
                  <c:v>1</c:v>
                </c:pt>
                <c:pt idx="13">
                  <c:v>0.9997828211532197</c:v>
                </c:pt>
                <c:pt idx="14">
                  <c:v>0.99965341959334564</c:v>
                </c:pt>
                <c:pt idx="15">
                  <c:v>0.99949428542530594</c:v>
                </c:pt>
                <c:pt idx="16">
                  <c:v>0.9983823529411765</c:v>
                </c:pt>
                <c:pt idx="17">
                  <c:v>0.98968609865470847</c:v>
                </c:pt>
                <c:pt idx="18">
                  <c:v>0.94977272727272732</c:v>
                </c:pt>
                <c:pt idx="19">
                  <c:v>0.88522072936660268</c:v>
                </c:pt>
                <c:pt idx="20">
                  <c:v>0.86512996566944578</c:v>
                </c:pt>
                <c:pt idx="21">
                  <c:v>0.82666666666666666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47523840"/>
        <c:axId val="147525632"/>
      </c:barChart>
      <c:catAx>
        <c:axId val="1475238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de-DE"/>
          </a:p>
        </c:txPr>
        <c:crossAx val="147525632"/>
        <c:crosses val="autoZero"/>
        <c:auto val="1"/>
        <c:lblAlgn val="ctr"/>
        <c:lblOffset val="100"/>
        <c:noMultiLvlLbl val="0"/>
      </c:catAx>
      <c:valAx>
        <c:axId val="1475256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752384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Tabelle1!$E$1</c:f>
              <c:strCache>
                <c:ptCount val="1"/>
                <c:pt idx="0">
                  <c:v>Todesfälle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strRef>
              <c:f>Tabelle1!$A$2:$A$51</c:f>
              <c:strCache>
                <c:ptCount val="50"/>
                <c:pt idx="0">
                  <c:v>vor 25.02.2020</c:v>
                </c:pt>
                <c:pt idx="1">
                  <c:v>26.02.2020</c:v>
                </c:pt>
                <c:pt idx="2">
                  <c:v>27.02.2020</c:v>
                </c:pt>
                <c:pt idx="3">
                  <c:v>28.02.2020</c:v>
                </c:pt>
                <c:pt idx="4">
                  <c:v>29.02.2020</c:v>
                </c:pt>
                <c:pt idx="5">
                  <c:v>01.03.2020</c:v>
                </c:pt>
                <c:pt idx="6">
                  <c:v>02.03.2020</c:v>
                </c:pt>
                <c:pt idx="7">
                  <c:v>03.03.2020</c:v>
                </c:pt>
                <c:pt idx="8">
                  <c:v>04.03.2020</c:v>
                </c:pt>
                <c:pt idx="9">
                  <c:v>05.03.2020</c:v>
                </c:pt>
                <c:pt idx="10">
                  <c:v>06.03.2020</c:v>
                </c:pt>
                <c:pt idx="11">
                  <c:v>07.03.2020</c:v>
                </c:pt>
                <c:pt idx="12">
                  <c:v>08.03.2020</c:v>
                </c:pt>
                <c:pt idx="13">
                  <c:v>09.03.2020</c:v>
                </c:pt>
                <c:pt idx="14">
                  <c:v>10.03.2020</c:v>
                </c:pt>
                <c:pt idx="15">
                  <c:v>11.03.2020</c:v>
                </c:pt>
                <c:pt idx="16">
                  <c:v>12.03.2020</c:v>
                </c:pt>
                <c:pt idx="17">
                  <c:v>13.03.2020</c:v>
                </c:pt>
                <c:pt idx="18">
                  <c:v>14.03.2020</c:v>
                </c:pt>
                <c:pt idx="19">
                  <c:v>15.03.2020</c:v>
                </c:pt>
                <c:pt idx="20">
                  <c:v>16.03.2020</c:v>
                </c:pt>
                <c:pt idx="21">
                  <c:v>17.03.2020</c:v>
                </c:pt>
                <c:pt idx="22">
                  <c:v>18.03.2020</c:v>
                </c:pt>
                <c:pt idx="23">
                  <c:v>19.03.2020</c:v>
                </c:pt>
                <c:pt idx="24">
                  <c:v>20.03.2020</c:v>
                </c:pt>
                <c:pt idx="25">
                  <c:v>21.03.2020</c:v>
                </c:pt>
                <c:pt idx="26">
                  <c:v>22.03.2020</c:v>
                </c:pt>
                <c:pt idx="27">
                  <c:v>23.03.2020</c:v>
                </c:pt>
                <c:pt idx="28">
                  <c:v>24.03.2020</c:v>
                </c:pt>
                <c:pt idx="29">
                  <c:v>25.03.2020</c:v>
                </c:pt>
                <c:pt idx="30">
                  <c:v>26.03.2020</c:v>
                </c:pt>
                <c:pt idx="31">
                  <c:v>27.03.2020</c:v>
                </c:pt>
                <c:pt idx="32">
                  <c:v>28.03.2020</c:v>
                </c:pt>
                <c:pt idx="33">
                  <c:v>29.03.2020</c:v>
                </c:pt>
                <c:pt idx="34">
                  <c:v>30.03.2020</c:v>
                </c:pt>
                <c:pt idx="35">
                  <c:v>31.03.2020</c:v>
                </c:pt>
                <c:pt idx="36">
                  <c:v>01.04.2020</c:v>
                </c:pt>
                <c:pt idx="37">
                  <c:v>02.04.2020</c:v>
                </c:pt>
                <c:pt idx="38">
                  <c:v>03.04.2020</c:v>
                </c:pt>
                <c:pt idx="39">
                  <c:v>04.04.2020</c:v>
                </c:pt>
                <c:pt idx="40">
                  <c:v>05.04.2020</c:v>
                </c:pt>
                <c:pt idx="41">
                  <c:v>06.04.2020</c:v>
                </c:pt>
                <c:pt idx="42">
                  <c:v>07.04.2020</c:v>
                </c:pt>
                <c:pt idx="43">
                  <c:v>08.04.2020</c:v>
                </c:pt>
                <c:pt idx="44">
                  <c:v>09.04.2020</c:v>
                </c:pt>
                <c:pt idx="45">
                  <c:v>10.04.2020</c:v>
                </c:pt>
                <c:pt idx="46">
                  <c:v>11.04.2020</c:v>
                </c:pt>
                <c:pt idx="47">
                  <c:v>12.04.2020</c:v>
                </c:pt>
                <c:pt idx="48">
                  <c:v>13.04.2020</c:v>
                </c:pt>
                <c:pt idx="49">
                  <c:v>14.04.2020</c:v>
                </c:pt>
              </c:strCache>
            </c:strRef>
          </c:cat>
          <c:val>
            <c:numRef>
              <c:f>Tabelle1!$E$2:$E$51</c:f>
              <c:numCache>
                <c:formatCode>General</c:formatCode>
                <c:ptCount val="50"/>
                <c:pt idx="12">
                  <c:v>0</c:v>
                </c:pt>
                <c:pt idx="13">
                  <c:v>2</c:v>
                </c:pt>
                <c:pt idx="14">
                  <c:v>2</c:v>
                </c:pt>
                <c:pt idx="15">
                  <c:v>3</c:v>
                </c:pt>
                <c:pt idx="16">
                  <c:v>5</c:v>
                </c:pt>
                <c:pt idx="17">
                  <c:v>5</c:v>
                </c:pt>
                <c:pt idx="18">
                  <c:v>8</c:v>
                </c:pt>
                <c:pt idx="19">
                  <c:v>12</c:v>
                </c:pt>
                <c:pt idx="20">
                  <c:v>12</c:v>
                </c:pt>
                <c:pt idx="21">
                  <c:v>12</c:v>
                </c:pt>
                <c:pt idx="22">
                  <c:v>12</c:v>
                </c:pt>
                <c:pt idx="23">
                  <c:v>20</c:v>
                </c:pt>
                <c:pt idx="24">
                  <c:v>31</c:v>
                </c:pt>
                <c:pt idx="25">
                  <c:v>47</c:v>
                </c:pt>
                <c:pt idx="26">
                  <c:v>55</c:v>
                </c:pt>
                <c:pt idx="27">
                  <c:v>86</c:v>
                </c:pt>
                <c:pt idx="28">
                  <c:v>114</c:v>
                </c:pt>
                <c:pt idx="29">
                  <c:v>149</c:v>
                </c:pt>
                <c:pt idx="30">
                  <c:v>198</c:v>
                </c:pt>
                <c:pt idx="31">
                  <c:v>253</c:v>
                </c:pt>
                <c:pt idx="32">
                  <c:v>325</c:v>
                </c:pt>
                <c:pt idx="33">
                  <c:v>389</c:v>
                </c:pt>
                <c:pt idx="34">
                  <c:v>455</c:v>
                </c:pt>
                <c:pt idx="35">
                  <c:v>583</c:v>
                </c:pt>
                <c:pt idx="36">
                  <c:v>732</c:v>
                </c:pt>
                <c:pt idx="37">
                  <c:v>872</c:v>
                </c:pt>
                <c:pt idx="38">
                  <c:v>1017</c:v>
                </c:pt>
                <c:pt idx="39">
                  <c:v>1158</c:v>
                </c:pt>
                <c:pt idx="40">
                  <c:v>1342</c:v>
                </c:pt>
                <c:pt idx="41">
                  <c:v>1434</c:v>
                </c:pt>
                <c:pt idx="42">
                  <c:v>1607</c:v>
                </c:pt>
                <c:pt idx="43">
                  <c:v>1861</c:v>
                </c:pt>
                <c:pt idx="44">
                  <c:v>2107</c:v>
                </c:pt>
                <c:pt idx="45">
                  <c:v>2373</c:v>
                </c:pt>
                <c:pt idx="46">
                  <c:v>2544</c:v>
                </c:pt>
                <c:pt idx="47">
                  <c:v>2673</c:v>
                </c:pt>
                <c:pt idx="48">
                  <c:v>2799</c:v>
                </c:pt>
                <c:pt idx="49">
                  <c:v>2969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Tabelle1!$B$1</c:f>
              <c:strCache>
                <c:ptCount val="1"/>
                <c:pt idx="0">
                  <c:v>Anzahl COVID-19-Fälle</c:v>
                </c:pt>
              </c:strCache>
            </c:strRef>
          </c:tx>
          <c:marker>
            <c:symbol val="none"/>
          </c:marker>
          <c:cat>
            <c:strRef>
              <c:f>Tabelle1!$A$2:$A$51</c:f>
              <c:strCache>
                <c:ptCount val="50"/>
                <c:pt idx="0">
                  <c:v>vor 25.02.2020</c:v>
                </c:pt>
                <c:pt idx="1">
                  <c:v>26.02.2020</c:v>
                </c:pt>
                <c:pt idx="2">
                  <c:v>27.02.2020</c:v>
                </c:pt>
                <c:pt idx="3">
                  <c:v>28.02.2020</c:v>
                </c:pt>
                <c:pt idx="4">
                  <c:v>29.02.2020</c:v>
                </c:pt>
                <c:pt idx="5">
                  <c:v>01.03.2020</c:v>
                </c:pt>
                <c:pt idx="6">
                  <c:v>02.03.2020</c:v>
                </c:pt>
                <c:pt idx="7">
                  <c:v>03.03.2020</c:v>
                </c:pt>
                <c:pt idx="8">
                  <c:v>04.03.2020</c:v>
                </c:pt>
                <c:pt idx="9">
                  <c:v>05.03.2020</c:v>
                </c:pt>
                <c:pt idx="10">
                  <c:v>06.03.2020</c:v>
                </c:pt>
                <c:pt idx="11">
                  <c:v>07.03.2020</c:v>
                </c:pt>
                <c:pt idx="12">
                  <c:v>08.03.2020</c:v>
                </c:pt>
                <c:pt idx="13">
                  <c:v>09.03.2020</c:v>
                </c:pt>
                <c:pt idx="14">
                  <c:v>10.03.2020</c:v>
                </c:pt>
                <c:pt idx="15">
                  <c:v>11.03.2020</c:v>
                </c:pt>
                <c:pt idx="16">
                  <c:v>12.03.2020</c:v>
                </c:pt>
                <c:pt idx="17">
                  <c:v>13.03.2020</c:v>
                </c:pt>
                <c:pt idx="18">
                  <c:v>14.03.2020</c:v>
                </c:pt>
                <c:pt idx="19">
                  <c:v>15.03.2020</c:v>
                </c:pt>
                <c:pt idx="20">
                  <c:v>16.03.2020</c:v>
                </c:pt>
                <c:pt idx="21">
                  <c:v>17.03.2020</c:v>
                </c:pt>
                <c:pt idx="22">
                  <c:v>18.03.2020</c:v>
                </c:pt>
                <c:pt idx="23">
                  <c:v>19.03.2020</c:v>
                </c:pt>
                <c:pt idx="24">
                  <c:v>20.03.2020</c:v>
                </c:pt>
                <c:pt idx="25">
                  <c:v>21.03.2020</c:v>
                </c:pt>
                <c:pt idx="26">
                  <c:v>22.03.2020</c:v>
                </c:pt>
                <c:pt idx="27">
                  <c:v>23.03.2020</c:v>
                </c:pt>
                <c:pt idx="28">
                  <c:v>24.03.2020</c:v>
                </c:pt>
                <c:pt idx="29">
                  <c:v>25.03.2020</c:v>
                </c:pt>
                <c:pt idx="30">
                  <c:v>26.03.2020</c:v>
                </c:pt>
                <c:pt idx="31">
                  <c:v>27.03.2020</c:v>
                </c:pt>
                <c:pt idx="32">
                  <c:v>28.03.2020</c:v>
                </c:pt>
                <c:pt idx="33">
                  <c:v>29.03.2020</c:v>
                </c:pt>
                <c:pt idx="34">
                  <c:v>30.03.2020</c:v>
                </c:pt>
                <c:pt idx="35">
                  <c:v>31.03.2020</c:v>
                </c:pt>
                <c:pt idx="36">
                  <c:v>01.04.2020</c:v>
                </c:pt>
                <c:pt idx="37">
                  <c:v>02.04.2020</c:v>
                </c:pt>
                <c:pt idx="38">
                  <c:v>03.04.2020</c:v>
                </c:pt>
                <c:pt idx="39">
                  <c:v>04.04.2020</c:v>
                </c:pt>
                <c:pt idx="40">
                  <c:v>05.04.2020</c:v>
                </c:pt>
                <c:pt idx="41">
                  <c:v>06.04.2020</c:v>
                </c:pt>
                <c:pt idx="42">
                  <c:v>07.04.2020</c:v>
                </c:pt>
                <c:pt idx="43">
                  <c:v>08.04.2020</c:v>
                </c:pt>
                <c:pt idx="44">
                  <c:v>09.04.2020</c:v>
                </c:pt>
                <c:pt idx="45">
                  <c:v>10.04.2020</c:v>
                </c:pt>
                <c:pt idx="46">
                  <c:v>11.04.2020</c:v>
                </c:pt>
                <c:pt idx="47">
                  <c:v>12.04.2020</c:v>
                </c:pt>
                <c:pt idx="48">
                  <c:v>13.04.2020</c:v>
                </c:pt>
                <c:pt idx="49">
                  <c:v>14.04.2020</c:v>
                </c:pt>
              </c:strCache>
            </c:strRef>
          </c:cat>
          <c:val>
            <c:numRef>
              <c:f>Tabelle1!$B$2:$B$51</c:f>
              <c:numCache>
                <c:formatCode>General</c:formatCode>
                <c:ptCount val="50"/>
                <c:pt idx="0">
                  <c:v>16</c:v>
                </c:pt>
                <c:pt idx="1">
                  <c:v>21</c:v>
                </c:pt>
                <c:pt idx="2">
                  <c:v>26</c:v>
                </c:pt>
                <c:pt idx="3">
                  <c:v>53</c:v>
                </c:pt>
                <c:pt idx="4">
                  <c:v>66</c:v>
                </c:pt>
                <c:pt idx="5">
                  <c:v>117</c:v>
                </c:pt>
                <c:pt idx="6">
                  <c:v>150</c:v>
                </c:pt>
                <c:pt idx="7">
                  <c:v>188</c:v>
                </c:pt>
                <c:pt idx="8">
                  <c:v>240</c:v>
                </c:pt>
                <c:pt idx="9">
                  <c:v>349</c:v>
                </c:pt>
                <c:pt idx="10">
                  <c:v>534</c:v>
                </c:pt>
                <c:pt idx="11">
                  <c:v>684</c:v>
                </c:pt>
                <c:pt idx="12">
                  <c:v>847</c:v>
                </c:pt>
                <c:pt idx="13">
                  <c:v>1112</c:v>
                </c:pt>
                <c:pt idx="14">
                  <c:v>1296</c:v>
                </c:pt>
                <c:pt idx="15">
                  <c:v>1567</c:v>
                </c:pt>
                <c:pt idx="16">
                  <c:v>2369</c:v>
                </c:pt>
                <c:pt idx="17">
                  <c:v>3062</c:v>
                </c:pt>
                <c:pt idx="18">
                  <c:v>3795</c:v>
                </c:pt>
                <c:pt idx="19">
                  <c:v>4838</c:v>
                </c:pt>
                <c:pt idx="20">
                  <c:v>6012</c:v>
                </c:pt>
                <c:pt idx="21">
                  <c:v>7156</c:v>
                </c:pt>
                <c:pt idx="22">
                  <c:v>8198</c:v>
                </c:pt>
                <c:pt idx="23">
                  <c:v>10999</c:v>
                </c:pt>
                <c:pt idx="24">
                  <c:v>13957</c:v>
                </c:pt>
                <c:pt idx="25">
                  <c:v>16662</c:v>
                </c:pt>
                <c:pt idx="26">
                  <c:v>18610</c:v>
                </c:pt>
                <c:pt idx="27" formatCode="#,##0">
                  <c:v>22672</c:v>
                </c:pt>
                <c:pt idx="28">
                  <c:v>27436</c:v>
                </c:pt>
                <c:pt idx="29">
                  <c:v>31554</c:v>
                </c:pt>
                <c:pt idx="30">
                  <c:v>36508</c:v>
                </c:pt>
                <c:pt idx="31">
                  <c:v>42288</c:v>
                </c:pt>
                <c:pt idx="32">
                  <c:v>48582</c:v>
                </c:pt>
                <c:pt idx="33">
                  <c:v>52547</c:v>
                </c:pt>
                <c:pt idx="34">
                  <c:v>57298</c:v>
                </c:pt>
                <c:pt idx="35">
                  <c:v>61913</c:v>
                </c:pt>
                <c:pt idx="36">
                  <c:v>67366</c:v>
                </c:pt>
                <c:pt idx="37">
                  <c:v>73522</c:v>
                </c:pt>
                <c:pt idx="38">
                  <c:v>79696</c:v>
                </c:pt>
                <c:pt idx="39">
                  <c:v>85778</c:v>
                </c:pt>
                <c:pt idx="40">
                  <c:v>91714</c:v>
                </c:pt>
                <c:pt idx="41">
                  <c:v>95391</c:v>
                </c:pt>
                <c:pt idx="42">
                  <c:v>99225</c:v>
                </c:pt>
                <c:pt idx="43">
                  <c:v>103228</c:v>
                </c:pt>
                <c:pt idx="44">
                  <c:v>108202</c:v>
                </c:pt>
                <c:pt idx="45">
                  <c:v>113525</c:v>
                </c:pt>
                <c:pt idx="46">
                  <c:v>117658</c:v>
                </c:pt>
                <c:pt idx="47">
                  <c:v>120479</c:v>
                </c:pt>
                <c:pt idx="48">
                  <c:v>123016</c:v>
                </c:pt>
                <c:pt idx="49">
                  <c:v>125098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592320"/>
        <c:axId val="147593856"/>
      </c:lineChart>
      <c:lineChart>
        <c:grouping val="standard"/>
        <c:varyColors val="0"/>
        <c:ser>
          <c:idx val="2"/>
          <c:order val="2"/>
          <c:tx>
            <c:strRef>
              <c:f>Tabelle1!$G$1</c:f>
              <c:strCache>
                <c:ptCount val="1"/>
                <c:pt idx="0">
                  <c:v>Fall-Verstorbenen-Anteil</c:v>
                </c:pt>
              </c:strCache>
            </c:strRef>
          </c:tx>
          <c:marker>
            <c:symbol val="none"/>
          </c:marker>
          <c:val>
            <c:numRef>
              <c:f>Tabelle1!$G$2:$G$51</c:f>
              <c:numCache>
                <c:formatCode>0.00%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1.7985611510791368E-3</c:v>
                </c:pt>
                <c:pt idx="14">
                  <c:v>1.5432098765432098E-3</c:v>
                </c:pt>
                <c:pt idx="15">
                  <c:v>1.9144862795149968E-3</c:v>
                </c:pt>
                <c:pt idx="16">
                  <c:v>2.1105951878429719E-3</c:v>
                </c:pt>
                <c:pt idx="17">
                  <c:v>1.6329196603527107E-3</c:v>
                </c:pt>
                <c:pt idx="18">
                  <c:v>2.1080368906455861E-3</c:v>
                </c:pt>
                <c:pt idx="19">
                  <c:v>2.4803637866887144E-3</c:v>
                </c:pt>
                <c:pt idx="20">
                  <c:v>1.996007984031936E-3</c:v>
                </c:pt>
                <c:pt idx="21">
                  <c:v>1.6769144773616546E-3</c:v>
                </c:pt>
                <c:pt idx="22">
                  <c:v>1.463771651622347E-3</c:v>
                </c:pt>
                <c:pt idx="23">
                  <c:v>1.8183471224656788E-3</c:v>
                </c:pt>
                <c:pt idx="24">
                  <c:v>2.2211076878985454E-3</c:v>
                </c:pt>
                <c:pt idx="25">
                  <c:v>2.8207898211499221E-3</c:v>
                </c:pt>
                <c:pt idx="26">
                  <c:v>2.9554003224073078E-3</c:v>
                </c:pt>
                <c:pt idx="27">
                  <c:v>3.7932251235003531E-3</c:v>
                </c:pt>
                <c:pt idx="28">
                  <c:v>4.1551246537396124E-3</c:v>
                </c:pt>
                <c:pt idx="29">
                  <c:v>4.7220637637066616E-3</c:v>
                </c:pt>
                <c:pt idx="30">
                  <c:v>5.4234688287498629E-3</c:v>
                </c:pt>
                <c:pt idx="31">
                  <c:v>5.9827847143397658E-3</c:v>
                </c:pt>
                <c:pt idx="32">
                  <c:v>6.6897204726030215E-3</c:v>
                </c:pt>
                <c:pt idx="33">
                  <c:v>7.4028964546025465E-3</c:v>
                </c:pt>
                <c:pt idx="34">
                  <c:v>7.9409403469580097E-3</c:v>
                </c:pt>
                <c:pt idx="35">
                  <c:v>9.4164391969376385E-3</c:v>
                </c:pt>
                <c:pt idx="36">
                  <c:v>1.0866015497431939E-2</c:v>
                </c:pt>
                <c:pt idx="37">
                  <c:v>1.1860395527869209E-2</c:v>
                </c:pt>
                <c:pt idx="38">
                  <c:v>1.276099176872114E-2</c:v>
                </c:pt>
                <c:pt idx="39">
                  <c:v>1.3499965025997342E-2</c:v>
                </c:pt>
                <c:pt idx="40">
                  <c:v>1.4632444337832827E-2</c:v>
                </c:pt>
                <c:pt idx="41">
                  <c:v>1.5032864735666887E-2</c:v>
                </c:pt>
                <c:pt idx="42">
                  <c:v>1.6195515243134291E-2</c:v>
                </c:pt>
                <c:pt idx="43">
                  <c:v>1.8028054403843918E-2</c:v>
                </c:pt>
                <c:pt idx="44">
                  <c:v>1.9472837840335669E-2</c:v>
                </c:pt>
                <c:pt idx="45">
                  <c:v>2.0902884827130586E-2</c:v>
                </c:pt>
                <c:pt idx="46">
                  <c:v>2.1621989155008584E-2</c:v>
                </c:pt>
                <c:pt idx="47">
                  <c:v>2.2186439130470869E-2</c:v>
                </c:pt>
                <c:pt idx="48">
                  <c:v>2.275313780321259E-2</c:v>
                </c:pt>
                <c:pt idx="49">
                  <c:v>2.3733393019872422E-2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602048"/>
        <c:axId val="147600128"/>
      </c:lineChart>
      <c:catAx>
        <c:axId val="147592320"/>
        <c:scaling>
          <c:orientation val="minMax"/>
        </c:scaling>
        <c:delete val="0"/>
        <c:axPos val="b"/>
        <c:majorTickMark val="out"/>
        <c:minorTickMark val="none"/>
        <c:tickLblPos val="nextTo"/>
        <c:crossAx val="147593856"/>
        <c:crosses val="autoZero"/>
        <c:auto val="1"/>
        <c:lblAlgn val="ctr"/>
        <c:lblOffset val="100"/>
        <c:tickLblSkip val="2"/>
        <c:noMultiLvlLbl val="0"/>
      </c:catAx>
      <c:valAx>
        <c:axId val="147593856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Anzahl COVID-19-Fälle bzw. -Todesfälle (logarithmisch)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7592320"/>
        <c:crosses val="autoZero"/>
        <c:crossBetween val="between"/>
      </c:valAx>
      <c:valAx>
        <c:axId val="147600128"/>
        <c:scaling>
          <c:orientation val="minMax"/>
          <c:max val="5.000000000000001E-2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Fall-Verstorbenen-Anteil</a:t>
                </a:r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crossAx val="147602048"/>
        <c:crosses val="max"/>
        <c:crossBetween val="between"/>
      </c:valAx>
      <c:catAx>
        <c:axId val="147602048"/>
        <c:scaling>
          <c:orientation val="minMax"/>
        </c:scaling>
        <c:delete val="1"/>
        <c:axPos val="b"/>
        <c:majorTickMark val="out"/>
        <c:minorTickMark val="none"/>
        <c:tickLblPos val="nextTo"/>
        <c:crossAx val="147600128"/>
        <c:crosses val="autoZero"/>
        <c:auto val="1"/>
        <c:lblAlgn val="ctr"/>
        <c:lblOffset val="100"/>
        <c:noMultiLvlLbl val="0"/>
      </c:catAx>
    </c:plotArea>
    <c:legend>
      <c:legendPos val="t"/>
      <c:layout/>
      <c:overlay val="0"/>
      <c:txPr>
        <a:bodyPr/>
        <a:lstStyle/>
        <a:p>
          <a:pPr>
            <a:defRPr sz="1100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671812131662962E-2"/>
          <c:y val="3.7624890638670166E-2"/>
          <c:w val="0.89097902340043911"/>
          <c:h val="0.7693595800524935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Ausland!$B$22</c:f>
              <c:strCache>
                <c:ptCount val="1"/>
                <c:pt idx="0">
                  <c:v>Ausland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Ausland!$A$29:$A$35</c:f>
              <c:numCache>
                <c:formatCode>General</c:formatCode>
                <c:ptCount val="7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</c:numCache>
            </c:numRef>
          </c:cat>
          <c:val>
            <c:numRef>
              <c:f>Ausland!$B$29:$B$35</c:f>
              <c:numCache>
                <c:formatCode>#,##0;\-#,##0</c:formatCode>
                <c:ptCount val="7"/>
                <c:pt idx="0">
                  <c:v>257</c:v>
                </c:pt>
                <c:pt idx="1">
                  <c:v>2742</c:v>
                </c:pt>
                <c:pt idx="2">
                  <c:v>6340</c:v>
                </c:pt>
                <c:pt idx="3">
                  <c:v>3736</c:v>
                </c:pt>
                <c:pt idx="4">
                  <c:v>1061</c:v>
                </c:pt>
                <c:pt idx="5">
                  <c:v>224</c:v>
                </c:pt>
                <c:pt idx="6" formatCode="General">
                  <c:v>1</c:v>
                </c:pt>
              </c:numCache>
            </c:numRef>
          </c:val>
        </c:ser>
        <c:ser>
          <c:idx val="2"/>
          <c:order val="1"/>
          <c:tx>
            <c:strRef>
              <c:f>Ausland!$C$22</c:f>
              <c:strCache>
                <c:ptCount val="1"/>
                <c:pt idx="0">
                  <c:v>Deutschland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Ausland!$A$29:$A$35</c:f>
              <c:numCache>
                <c:formatCode>General</c:formatCode>
                <c:ptCount val="7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</c:numCache>
            </c:numRef>
          </c:cat>
          <c:val>
            <c:numRef>
              <c:f>Ausland!$C$29:$C$35</c:f>
              <c:numCache>
                <c:formatCode>#,##0;\-#,##0</c:formatCode>
                <c:ptCount val="7"/>
                <c:pt idx="0">
                  <c:v>511</c:v>
                </c:pt>
                <c:pt idx="1">
                  <c:v>1994</c:v>
                </c:pt>
                <c:pt idx="2">
                  <c:v>7930</c:v>
                </c:pt>
                <c:pt idx="3">
                  <c:v>16003</c:v>
                </c:pt>
                <c:pt idx="4">
                  <c:v>19868</c:v>
                </c:pt>
                <c:pt idx="5">
                  <c:v>14366</c:v>
                </c:pt>
                <c:pt idx="6" formatCode="General">
                  <c:v>273</c:v>
                </c:pt>
              </c:numCache>
            </c:numRef>
          </c:val>
        </c:ser>
        <c:ser>
          <c:idx val="3"/>
          <c:order val="2"/>
          <c:tx>
            <c:strRef>
              <c:f>Ausland!$E$22</c:f>
              <c:strCache>
                <c:ptCount val="1"/>
                <c:pt idx="0">
                  <c:v>keine Angabe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numRef>
              <c:f>Ausland!$A$29:$A$35</c:f>
              <c:numCache>
                <c:formatCode>General</c:formatCode>
                <c:ptCount val="7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</c:numCache>
            </c:numRef>
          </c:cat>
          <c:val>
            <c:numRef>
              <c:f>Ausland!$E$29:$E$35</c:f>
              <c:numCache>
                <c:formatCode>#,##0;\-#,##0</c:formatCode>
                <c:ptCount val="7"/>
                <c:pt idx="0">
                  <c:v>95</c:v>
                </c:pt>
                <c:pt idx="1">
                  <c:v>1533</c:v>
                </c:pt>
                <c:pt idx="2">
                  <c:v>7806</c:v>
                </c:pt>
                <c:pt idx="3">
                  <c:v>13930</c:v>
                </c:pt>
                <c:pt idx="4">
                  <c:v>14888</c:v>
                </c:pt>
                <c:pt idx="5">
                  <c:v>11056</c:v>
                </c:pt>
                <c:pt idx="6">
                  <c:v>305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47655680"/>
        <c:axId val="147670144"/>
      </c:barChart>
      <c:catAx>
        <c:axId val="147655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Meldewoche</a:t>
                </a:r>
              </a:p>
            </c:rich>
          </c:tx>
          <c:layout>
            <c:manualLayout>
              <c:xMode val="edge"/>
              <c:yMode val="edge"/>
              <c:x val="0.4634946225389372"/>
              <c:y val="0.8721972878390201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de-DE"/>
          </a:p>
        </c:txPr>
        <c:crossAx val="147670144"/>
        <c:crosses val="autoZero"/>
        <c:auto val="1"/>
        <c:lblAlgn val="ctr"/>
        <c:lblOffset val="100"/>
        <c:noMultiLvlLbl val="0"/>
      </c:catAx>
      <c:valAx>
        <c:axId val="14767014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de-DE"/>
          </a:p>
        </c:txPr>
        <c:crossAx val="1476556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995540135319498"/>
          <c:y val="0.93412467191601045"/>
          <c:w val="0.51661950567524706"/>
          <c:h val="6.3663823272090983E-2"/>
        </c:manualLayout>
      </c:layout>
      <c:overlay val="0"/>
      <c:txPr>
        <a:bodyPr/>
        <a:lstStyle/>
        <a:p>
          <a:pPr>
            <a:defRPr sz="1400" b="1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0.28626</cdr:x>
      <cdr:y>0.01724</cdr:y>
    </cdr:from>
    <cdr:to>
      <cdr:x>0.43822</cdr:x>
      <cdr:y>0.05556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776413" y="85725"/>
          <a:ext cx="942975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de-DE" sz="1100" b="1" dirty="0"/>
            <a:t>verstorben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14.04.2020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14.04.2020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NEU: Datenquelle:</a:t>
            </a:r>
            <a:r>
              <a:rPr lang="de-DE" baseline="0" dirty="0" smtClean="0"/>
              <a:t> COVID-19-Cube</a:t>
            </a:r>
            <a:endParaRPr lang="de-DE" dirty="0" smtClean="0"/>
          </a:p>
          <a:p>
            <a:pPr defTabSz="457886">
              <a:defRPr/>
            </a:pPr>
            <a:endParaRPr lang="de-DE" dirty="0" smtClean="0"/>
          </a:p>
          <a:p>
            <a:pPr defTabSz="457886">
              <a:defRPr/>
            </a:pPr>
            <a:r>
              <a:rPr lang="de-DE" dirty="0" smtClean="0"/>
              <a:t>----------</a:t>
            </a:r>
          </a:p>
          <a:p>
            <a:pPr defTabSz="457886">
              <a:defRPr/>
            </a:pPr>
            <a:r>
              <a:rPr lang="de-DE" dirty="0" smtClean="0"/>
              <a:t>Datenquelle: Covid19_Liste, Datenblätter: 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86"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defTabSz="457886"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nach Land filtern</a:t>
            </a: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Datenquelle: Covid19_Liste, Datenblätter: </a:t>
            </a:r>
            <a:r>
              <a:rPr lang="de-DE" dirty="0" smtClean="0"/>
              <a:t>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86">
              <a:defRPr/>
            </a:pPr>
            <a:r>
              <a:rPr lang="de-DE" baseline="0" dirty="0" smtClean="0"/>
              <a:t>Bundesland/Anzahl Nennungen: 2. </a:t>
            </a:r>
            <a:r>
              <a:rPr lang="de-DE" dirty="0" smtClean="0"/>
              <a:t>Ebene</a:t>
            </a:r>
            <a:r>
              <a:rPr lang="de-DE" baseline="0" dirty="0" smtClean="0"/>
              <a:t>; nach Deutschland filtern 	</a:t>
            </a:r>
          </a:p>
          <a:p>
            <a:pPr defTabSz="457886">
              <a:defRPr/>
            </a:pPr>
            <a:r>
              <a:rPr lang="de-DE" dirty="0"/>
              <a:t>Häufig genannte Kreise: 3. Ebene; nach Bundesländern filtern</a:t>
            </a:r>
            <a:endParaRPr lang="de-DE" baseline="0" dirty="0" smtClean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271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Quelle: Bericht DIVI-Intensivregister; meist nachmittags gesendet; daher verwendet vom Vortag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Vergleiche</a:t>
            </a:r>
            <a:r>
              <a:rPr lang="de-DE" baseline="0" dirty="0" smtClean="0"/>
              <a:t>:</a:t>
            </a:r>
          </a:p>
          <a:p>
            <a:pPr defTabSz="457886">
              <a:defRPr/>
            </a:pPr>
            <a:r>
              <a:rPr lang="de-DE" baseline="0" dirty="0" smtClean="0"/>
              <a:t>Lageprotokoll, unter: S:\Projekte\RKI_nCoV-Lage\1.Lagemanagement\1.2.Lageprotokolle\Lageprotokoll_nCoV.xlsx </a:t>
            </a:r>
          </a:p>
          <a:p>
            <a:pPr defTabSz="457886">
              <a:defRPr/>
            </a:pPr>
            <a:r>
              <a:rPr lang="de-DE" baseline="0" dirty="0" smtClean="0"/>
              <a:t>Einsatzteams, unter: S:\Projekte\RKI_nCoV-Lage\5.Unterstützung_im_Feld\Covid-19_Bereitschaft_für_BL-Einsätze.xlsx, Reiter: Teams im Einsatz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2DE-C6CD-423A-B668-BE689A81F15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8823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DDCF-DBEB-458D-A4CF-4208AFCA6E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45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  <p:sldLayoutId id="214748366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ki.de/DE/Content/Infekt/EpidBull/Archiv/2020/Ausgaben/17_20_SARSCoV2_vorab.pdf?__blob=publicationFile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ocs.hu-berlin.de/corona/docs/forecast/results_by_country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ovid19.healthdata.org/germany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ovid19.healthdata.org/germany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3529" y="69269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217506"/>
              </p:ext>
            </p:extLst>
          </p:nvPr>
        </p:nvGraphicFramePr>
        <p:xfrm>
          <a:off x="473529" y="2157186"/>
          <a:ext cx="8659861" cy="264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14.04.2020</a:t>
                      </a:r>
                    </a:p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125.098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+ 2.082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+ 1,7%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2969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+ 170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+ 6%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2,4%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68.100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Alters- &amp; Geschlechtsverteilung:	Gesamtfälle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577111"/>
              </p:ext>
            </p:extLst>
          </p:nvPr>
        </p:nvGraphicFramePr>
        <p:xfrm>
          <a:off x="288247" y="629093"/>
          <a:ext cx="4827217" cy="121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77914"/>
                <a:gridCol w="1649303"/>
              </a:tblGrid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 (m. Angaben)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125.098</a:t>
                      </a: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(124.870)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Median/Mittelwert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50/49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 70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Jahre und älter (an allen Fällen)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17%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männlich/weiblich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48%/52%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6769209"/>
              </p:ext>
            </p:extLst>
          </p:nvPr>
        </p:nvGraphicFramePr>
        <p:xfrm>
          <a:off x="4864100" y="2505017"/>
          <a:ext cx="4007644" cy="3451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276883"/>
              </p:ext>
            </p:extLst>
          </p:nvPr>
        </p:nvGraphicFramePr>
        <p:xfrm>
          <a:off x="236765" y="2413000"/>
          <a:ext cx="4500335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187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Alters- &amp; Geschlechtsverteilung:	Todesfälle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338562"/>
              </p:ext>
            </p:extLst>
          </p:nvPr>
        </p:nvGraphicFramePr>
        <p:xfrm>
          <a:off x="112143" y="1865518"/>
          <a:ext cx="2812212" cy="2773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12482"/>
                <a:gridCol w="899730"/>
              </a:tblGrid>
              <a:tr h="269755">
                <a:tc>
                  <a:txBody>
                    <a:bodyPr/>
                    <a:lstStyle/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Todesfälle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2.969</a:t>
                      </a:r>
                    </a:p>
                  </a:txBody>
                  <a:tcPr marL="9525" marR="9525" marT="9525" marB="0"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Todesfälle mit Alter und Geschlecht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2.965</a:t>
                      </a:r>
                    </a:p>
                  </a:txBody>
                  <a:tcPr marL="9525" marR="9525" marT="9525" marB="0"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Median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Mittelwert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 70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Jahre und älter 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86%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Männer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59%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Frauen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41%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846322"/>
              </p:ext>
            </p:extLst>
          </p:nvPr>
        </p:nvGraphicFramePr>
        <p:xfrm>
          <a:off x="3314699" y="1282699"/>
          <a:ext cx="5553869" cy="449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20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Fall-Verstorbenen-Anteil (Datenstand: 14.04.2020, 0:00Uhr)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23756447"/>
              </p:ext>
            </p:extLst>
          </p:nvPr>
        </p:nvGraphicFramePr>
        <p:xfrm>
          <a:off x="457201" y="1384300"/>
          <a:ext cx="8092592" cy="507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982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Hintergrund  zur Schätzung der Genesenden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36765" y="799072"/>
            <a:ext cx="8596684" cy="531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b="1" dirty="0" err="1"/>
              <a:t>GenesenStatus</a:t>
            </a:r>
            <a:r>
              <a:rPr lang="de-DE" b="1" dirty="0"/>
              <a:t>		Anzahl</a:t>
            </a:r>
          </a:p>
          <a:p>
            <a:pPr indent="182563">
              <a:spcBef>
                <a:spcPts val="300"/>
              </a:spcBef>
            </a:pPr>
            <a:r>
              <a:rPr lang="de-DE" dirty="0"/>
              <a:t>Genesen			</a:t>
            </a:r>
            <a:r>
              <a:rPr lang="de-DE" dirty="0" smtClean="0"/>
              <a:t>  68.100</a:t>
            </a:r>
            <a:endParaRPr lang="de-DE" dirty="0"/>
          </a:p>
          <a:p>
            <a:pPr indent="182563">
              <a:spcBef>
                <a:spcPts val="300"/>
              </a:spcBef>
            </a:pPr>
            <a:r>
              <a:rPr lang="de-DE" dirty="0"/>
              <a:t>Offen				</a:t>
            </a:r>
            <a:r>
              <a:rPr lang="de-DE" dirty="0" smtClean="0"/>
              <a:t>  54.029</a:t>
            </a:r>
          </a:p>
          <a:p>
            <a:pPr indent="182563">
              <a:spcBef>
                <a:spcPts val="300"/>
              </a:spcBef>
            </a:pPr>
            <a:r>
              <a:rPr lang="de-DE" dirty="0" smtClean="0"/>
              <a:t>Verstorben</a:t>
            </a:r>
            <a:r>
              <a:rPr lang="de-DE" dirty="0"/>
              <a:t>			</a:t>
            </a:r>
            <a:r>
              <a:rPr lang="de-DE" dirty="0" smtClean="0"/>
              <a:t>    2.969</a:t>
            </a:r>
            <a:endParaRPr lang="de-DE" dirty="0"/>
          </a:p>
          <a:p>
            <a:pPr indent="182563">
              <a:spcBef>
                <a:spcPts val="300"/>
              </a:spcBef>
            </a:pPr>
            <a:r>
              <a:rPr lang="de-DE" dirty="0"/>
              <a:t>Summe				</a:t>
            </a:r>
            <a:r>
              <a:rPr lang="de-DE" dirty="0" smtClean="0"/>
              <a:t>125.098</a:t>
            </a:r>
            <a:endParaRPr lang="de-DE" dirty="0"/>
          </a:p>
          <a:p>
            <a:endParaRPr lang="de-DE" b="1" dirty="0" smtClean="0"/>
          </a:p>
          <a:p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Schätzung – Kriterien für Genesen</a:t>
            </a:r>
            <a:endParaRPr lang="de-DE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Nicht-hospitalisierte </a:t>
            </a:r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Fälle: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Erkrankungsbeginn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+ 14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wenn Erkrankungsbeginn unbekannt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Meldedatum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+ 14 Tage </a:t>
            </a:r>
          </a:p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</a:p>
          <a:p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Hospitalisierte 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Fälle: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Entlassungsdatum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+ 7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Wenn Entlassungsdatum unbekannt: Erkrankungsbeginn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bzw. Meldedatum +28 Tage</a:t>
            </a:r>
          </a:p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</a:p>
          <a:p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Ohne Angaben zur Hospitalisierung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Erkrankungsbeginn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bzw. Meldedatum +28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Tage</a:t>
            </a:r>
          </a:p>
          <a:p>
            <a:pPr indent="182563">
              <a:spcBef>
                <a:spcPts val="300"/>
              </a:spcBef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9244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719747"/>
            <a:ext cx="8092593" cy="5302250"/>
          </a:xfrm>
        </p:spPr>
        <p:txBody>
          <a:bodyPr/>
          <a:lstStyle/>
          <a:p>
            <a:r>
              <a:rPr lang="de-DE" dirty="0" smtClean="0"/>
              <a:t>In medizinischen </a:t>
            </a:r>
            <a:r>
              <a:rPr lang="de-DE" dirty="0"/>
              <a:t>Einrichtungen gemäß </a:t>
            </a:r>
            <a:r>
              <a:rPr lang="de-DE" dirty="0" smtClean="0"/>
              <a:t>§ 23 </a:t>
            </a:r>
            <a:r>
              <a:rPr lang="de-DE" dirty="0"/>
              <a:t>Abs. 3 IfSG </a:t>
            </a:r>
            <a:r>
              <a:rPr lang="de-DE" dirty="0" smtClean="0"/>
              <a:t>tätig</a:t>
            </a:r>
          </a:p>
          <a:p>
            <a:pPr lvl="1"/>
            <a:r>
              <a:rPr lang="de-DE" dirty="0" smtClean="0"/>
              <a:t>mindestens 5846 der COVID-19-Fälle</a:t>
            </a:r>
            <a:endParaRPr lang="de-DE" dirty="0"/>
          </a:p>
          <a:p>
            <a:r>
              <a:rPr lang="de-DE" dirty="0" smtClean="0"/>
              <a:t>Zu </a:t>
            </a:r>
            <a:r>
              <a:rPr lang="de-DE" dirty="0"/>
              <a:t>den Einrichtungen zählen z.B.</a:t>
            </a:r>
          </a:p>
          <a:p>
            <a:pPr lvl="1"/>
            <a:r>
              <a:rPr lang="de-DE" dirty="0"/>
              <a:t>Krankenhäuser, Arztpraxen, Dialyseeinrichtungen, ambulante Pflegedienste und Rettungsdienste.</a:t>
            </a:r>
          </a:p>
          <a:p>
            <a:r>
              <a:rPr lang="de-DE" dirty="0"/>
              <a:t>Von diesen 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72</a:t>
            </a:r>
            <a:r>
              <a:rPr lang="de-DE" dirty="0"/>
              <a:t>% </a:t>
            </a:r>
            <a:r>
              <a:rPr lang="de-DE" dirty="0" smtClean="0"/>
              <a:t>weiblich</a:t>
            </a:r>
            <a:endParaRPr lang="de-DE" dirty="0"/>
          </a:p>
          <a:p>
            <a:pPr lvl="1"/>
            <a:r>
              <a:rPr lang="de-DE" dirty="0" smtClean="0"/>
              <a:t>28</a:t>
            </a:r>
            <a:r>
              <a:rPr lang="de-DE" dirty="0"/>
              <a:t>% männlich. </a:t>
            </a:r>
            <a:endParaRPr lang="de-DE" dirty="0" smtClean="0"/>
          </a:p>
          <a:p>
            <a:r>
              <a:rPr lang="de-DE" dirty="0" smtClean="0"/>
              <a:t>Der </a:t>
            </a:r>
            <a:r>
              <a:rPr lang="de-DE" dirty="0"/>
              <a:t>Altersmedian liegt bei 42 Jahren.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95532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unter Personal in medizinischen Einrichtungen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017" y="175041"/>
            <a:ext cx="6800849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442884"/>
              </p:ext>
            </p:extLst>
          </p:nvPr>
        </p:nvGraphicFramePr>
        <p:xfrm>
          <a:off x="254017" y="536889"/>
          <a:ext cx="6800849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6481"/>
                <a:gridCol w="6304368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125.097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7" name="Inhaltsplatzhalter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7" y="1155700"/>
            <a:ext cx="7497980" cy="5302250"/>
          </a:xfrm>
        </p:spPr>
      </p:pic>
    </p:spTree>
    <p:extLst>
      <p:ext uri="{BB962C8B-B14F-4D97-AF65-F5344CB8AC3E}">
        <p14:creationId xmlns:p14="http://schemas.microsoft.com/office/powerpoint/2010/main" val="178288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66413"/>
            <a:ext cx="6784521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561258"/>
              </p:ext>
            </p:extLst>
          </p:nvPr>
        </p:nvGraphicFramePr>
        <p:xfrm>
          <a:off x="236765" y="519637"/>
          <a:ext cx="6784521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22580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6" name="Inhaltsplatzhalter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7" y="1417532"/>
            <a:ext cx="7127719" cy="5040417"/>
          </a:xfrm>
        </p:spPr>
      </p:pic>
    </p:spTree>
    <p:extLst>
      <p:ext uri="{BB962C8B-B14F-4D97-AF65-F5344CB8AC3E}">
        <p14:creationId xmlns:p14="http://schemas.microsoft.com/office/powerpoint/2010/main" val="428838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5391" y="189709"/>
            <a:ext cx="6775895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5-Tage-Inzidenz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027460"/>
              </p:ext>
            </p:extLst>
          </p:nvPr>
        </p:nvGraphicFramePr>
        <p:xfrm>
          <a:off x="236765" y="528263"/>
          <a:ext cx="6784521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12.354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mit 5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mit 5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6" name="Inhaltsplatzhalter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7" y="1504348"/>
            <a:ext cx="7004953" cy="4953602"/>
          </a:xfrm>
        </p:spPr>
      </p:pic>
    </p:spTree>
    <p:extLst>
      <p:ext uri="{BB962C8B-B14F-4D97-AF65-F5344CB8AC3E}">
        <p14:creationId xmlns:p14="http://schemas.microsoft.com/office/powerpoint/2010/main" val="23623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017" y="189709"/>
            <a:ext cx="6767269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3-Tage-Inzidenz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031216"/>
              </p:ext>
            </p:extLst>
          </p:nvPr>
        </p:nvGraphicFramePr>
        <p:xfrm>
          <a:off x="236765" y="528263"/>
          <a:ext cx="6784521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4.606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3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de-DE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3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6" name="Inhaltsplatzhalter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35" y="1511300"/>
            <a:ext cx="7179204" cy="4946650"/>
          </a:xfrm>
        </p:spPr>
      </p:pic>
    </p:spTree>
    <p:extLst>
      <p:ext uri="{BB962C8B-B14F-4D97-AF65-F5344CB8AC3E}">
        <p14:creationId xmlns:p14="http://schemas.microsoft.com/office/powerpoint/2010/main" val="4126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923" y="356726"/>
            <a:ext cx="7039155" cy="3765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Verteilung: 7-Tageskarte - Vergleich mit Vorwoche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3" y="897480"/>
            <a:ext cx="7882466" cy="5574141"/>
          </a:xfrm>
          <a:prstGeom prst="rect">
            <a:avLst/>
          </a:prstGeom>
        </p:spPr>
      </p:pic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815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 </a:t>
            </a:r>
            <a:r>
              <a:rPr lang="de-DE" sz="1400" dirty="0" smtClean="0">
                <a:solidFill>
                  <a:schemeClr val="bg1"/>
                </a:solidFill>
              </a:rPr>
              <a:t>(Datenstand: 14.04.2020.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990727"/>
              </p:ext>
            </p:extLst>
          </p:nvPr>
        </p:nvGraphicFramePr>
        <p:xfrm>
          <a:off x="236765" y="1114381"/>
          <a:ext cx="8093074" cy="4821598"/>
        </p:xfrm>
        <a:graphic>
          <a:graphicData uri="http://schemas.openxmlformats.org/drawingml/2006/table">
            <a:tbl>
              <a:tblPr/>
              <a:tblGrid>
                <a:gridCol w="2408080"/>
                <a:gridCol w="1289721"/>
                <a:gridCol w="1758710"/>
                <a:gridCol w="1382918"/>
                <a:gridCol w="1253645"/>
              </a:tblGrid>
              <a:tr h="505817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Anzahl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Fälle/100.000 Einw.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25.040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33.569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7.885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194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125.098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5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540" y="205575"/>
            <a:ext cx="6504317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Trendanalyse der Bundesländer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11.04.2020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55122" y="812766"/>
            <a:ext cx="7086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N</a:t>
            </a:r>
            <a:r>
              <a:rPr lang="de-DE" dirty="0" smtClean="0"/>
              <a:t>ach </a:t>
            </a:r>
            <a:r>
              <a:rPr lang="de-DE" dirty="0"/>
              <a:t>Erkrankungs- bzw. Meldedatum-Diagnoseverzug v. 5 Tagen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" t="10405" r="59945" b="3713"/>
          <a:stretch/>
        </p:blipFill>
        <p:spPr bwMode="auto">
          <a:xfrm>
            <a:off x="405442" y="1276710"/>
            <a:ext cx="7565366" cy="530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6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3300" y="234037"/>
            <a:ext cx="6780360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Trendanalyse der Kreise mit den meisten Fällen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06878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11.04.2020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206878" y="812766"/>
            <a:ext cx="7086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nach Erkrankungs- bzw. Meldedatum-Diagnoseverzug v. 5 Tagen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76" y="1157883"/>
            <a:ext cx="7510923" cy="529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60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Übermittelte COVID-19-Fälle nach Expositionsort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m 6"/>
          <p:cNvGraphicFramePr>
            <a:graphicFrameLocks/>
          </p:cNvGraphicFramePr>
          <p:nvPr/>
        </p:nvGraphicFramePr>
        <p:xfrm>
          <a:off x="962025" y="1143000"/>
          <a:ext cx="721995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74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9694" y="184865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Expositionsorte national </a:t>
            </a:r>
            <a:r>
              <a:rPr lang="de-DE" sz="1600" b="0" dirty="0">
                <a:solidFill>
                  <a:schemeClr val="tx1"/>
                </a:solidFill>
              </a:rPr>
              <a:t>(Datenstand </a:t>
            </a:r>
            <a:r>
              <a:rPr lang="de-DE" sz="1600" b="0" dirty="0" smtClean="0">
                <a:solidFill>
                  <a:schemeClr val="tx1"/>
                </a:solidFill>
              </a:rPr>
              <a:t>11.04.2020, </a:t>
            </a:r>
            <a:r>
              <a:rPr lang="de-DE" sz="1600" b="0" dirty="0">
                <a:solidFill>
                  <a:schemeClr val="tx1"/>
                </a:solidFill>
              </a:rPr>
              <a:t>0:00 </a:t>
            </a:r>
            <a:r>
              <a:rPr lang="de-DE" sz="1600" b="0" dirty="0" smtClean="0">
                <a:solidFill>
                  <a:schemeClr val="tx1"/>
                </a:solidFill>
              </a:rPr>
              <a:t>Uhr)</a:t>
            </a: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23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303927"/>
              </p:ext>
            </p:extLst>
          </p:nvPr>
        </p:nvGraphicFramePr>
        <p:xfrm>
          <a:off x="529165" y="894446"/>
          <a:ext cx="8167159" cy="5780650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342685"/>
                <a:gridCol w="1740891"/>
                <a:gridCol w="4083583"/>
              </a:tblGrid>
              <a:tr h="4657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</a:rPr>
                        <a:t>Bundesland (Expositionsort)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 dirty="0">
                          <a:effectLst/>
                        </a:rPr>
                        <a:t>Anzahl Nennungen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 dirty="0">
                          <a:effectLst/>
                        </a:rPr>
                        <a:t>Häufig genannte </a:t>
                      </a:r>
                      <a:r>
                        <a:rPr lang="de-DE" sz="1400" u="none" strike="noStrike" dirty="0" smtClean="0">
                          <a:effectLst/>
                        </a:rPr>
                        <a:t>Kreise </a:t>
                      </a:r>
                    </a:p>
                    <a:p>
                      <a:pPr algn="r" fontAlgn="ctr"/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43929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Bayern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15812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Rosenheim:  1.537; Tirschenreuth: 952; </a:t>
                      </a:r>
                    </a:p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Freising: 736; </a:t>
                      </a:r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</a:rPr>
                        <a:t>Traunstein: 608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; SK Nürnberg: 599</a:t>
                      </a:r>
                      <a:endParaRPr lang="de-DE" sz="1200" u="none" strike="noStrike" kern="12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43344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Nordrhein-Westfalen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14249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Aachen: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1.405;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Heinsberg</a:t>
                      </a: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: 1.087; 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LK Steinfurt 762; Borken: 644; SK Essen 513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8941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Baden-Württemberg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7154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Ortenaukreis: 532; Esslingen: 528; SK Freiburg i. Breisgau: 511, </a:t>
                      </a:r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</a:rPr>
                        <a:t>SK Stuttgart: 501</a:t>
                      </a:r>
                      <a:endParaRPr lang="de-DE" sz="120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Niedersachsen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LK Osnabrück: 579, LK Harburg: 341; SK Osnabrück 341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Berlin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3269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Mitte: 504, </a:t>
                      </a:r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</a:rPr>
                        <a:t>Charlottenburg-Wilmersdorf: 366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; Neukölln: 360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Hessen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2694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 Frankfurt am Main: 384; LK Schwalm-Eder-Kreis:</a:t>
                      </a:r>
                      <a:r>
                        <a:rPr lang="de-DE" sz="1200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259; LK Lahn-Dill-Kreis: 200</a:t>
                      </a:r>
                      <a:endParaRPr lang="de-DE" sz="120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Brandenburg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1209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</a:rPr>
                        <a:t>Potsdam: 382; LK Barnim: 157</a:t>
                      </a:r>
                      <a:endParaRPr lang="de-DE" sz="120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Rheinland-Pfalz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1128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0414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Saarland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973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Hamburg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889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Thüringen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768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Schleswig-Holstein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746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Sachsen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663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Sachsen-Anhalt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3477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Mecklenburg-Vorpommern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Bremen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241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219693" y="523419"/>
            <a:ext cx="538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Deutschland als Expositionsland: 53.748 Nennungen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9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523419"/>
            <a:ext cx="8092592" cy="338554"/>
          </a:xfrm>
        </p:spPr>
        <p:txBody>
          <a:bodyPr/>
          <a:lstStyle/>
          <a:p>
            <a:r>
              <a:rPr lang="de-DE" dirty="0" smtClean="0"/>
              <a:t>Mobilität in Deutschland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7933"/>
            <a:ext cx="8093075" cy="501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4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GrippeWeb</a:t>
            </a:r>
            <a:r>
              <a:rPr lang="de-DE" dirty="0" smtClean="0"/>
              <a:t> – 8.4.2020</a:t>
            </a:r>
            <a:endParaRPr lang="de-D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45658"/>
            <a:ext cx="8229600" cy="363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110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AGInfluenza</a:t>
            </a:r>
            <a:r>
              <a:rPr lang="de-DE" dirty="0" smtClean="0"/>
              <a:t> ARE-Konsultationen 8.4.2020</a:t>
            </a:r>
            <a:endParaRPr lang="de-D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25" y="1600200"/>
            <a:ext cx="689494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659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 Influenza ARE-</a:t>
            </a:r>
            <a:r>
              <a:rPr lang="de-DE" dirty="0" err="1" smtClean="0"/>
              <a:t>Positivenrate</a:t>
            </a:r>
            <a:r>
              <a:rPr lang="de-DE" dirty="0" smtClean="0"/>
              <a:t> </a:t>
            </a:r>
            <a:r>
              <a:rPr lang="de-DE" dirty="0"/>
              <a:t>8.4.2020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829594"/>
            <a:ext cx="76771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536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ICOSARI – 08.04.2020</a:t>
            </a:r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72816"/>
            <a:ext cx="8277748" cy="414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055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338554"/>
          </a:xfrm>
        </p:spPr>
        <p:txBody>
          <a:bodyPr/>
          <a:lstStyle/>
          <a:p>
            <a:r>
              <a:rPr lang="de-DE" dirty="0" smtClean="0"/>
              <a:t>ICOSARI – Anteil COVID-19 an SARI		08.04.2020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4" y="1431984"/>
            <a:ext cx="8618986" cy="365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DDCF-DBEB-458D-A4CF-4208AFCA6EC5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456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Epikurve</a:t>
            </a:r>
            <a:r>
              <a:rPr lang="de-DE" sz="2000" dirty="0" smtClean="0">
                <a:solidFill>
                  <a:schemeClr val="bg1"/>
                </a:solidFill>
              </a:rPr>
              <a:t> nach Erkrankungsbeginn, ersatzweise Meldedatum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m 6"/>
          <p:cNvGraphicFramePr>
            <a:graphicFrameLocks/>
          </p:cNvGraphicFramePr>
          <p:nvPr/>
        </p:nvGraphicFramePr>
        <p:xfrm>
          <a:off x="376237" y="1066800"/>
          <a:ext cx="8391525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65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4B3DDCF-DBEB-458D-A4CF-4208AFCA6EC5}" type="slidenum">
              <a:rPr lang="de-DE" smtClean="0"/>
              <a:t>30</a:t>
            </a:fld>
            <a:endParaRPr lang="de-D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10" y="1155700"/>
            <a:ext cx="6042654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/>
              <a:t>EUROMOMO-Woche 14</a:t>
            </a:r>
          </a:p>
        </p:txBody>
      </p:sp>
    </p:spTree>
    <p:extLst>
      <p:ext uri="{BB962C8B-B14F-4D97-AF65-F5344CB8AC3E}">
        <p14:creationId xmlns:p14="http://schemas.microsoft.com/office/powerpoint/2010/main" val="385540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31</a:t>
            </a:fld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58239"/>
            <a:ext cx="8093075" cy="489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6"/>
          <p:cNvSpPr txBox="1">
            <a:spLocks/>
          </p:cNvSpPr>
          <p:nvPr/>
        </p:nvSpPr>
        <p:spPr>
          <a:xfrm>
            <a:off x="609600" y="8450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EUROMOMO-Woche 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87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32</a:t>
            </a:fld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1020"/>
            <a:ext cx="8093075" cy="459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EUROMOMO-Woche 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36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33</a:t>
            </a:fld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44" y="1155700"/>
            <a:ext cx="7615586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EUROMOMO-Woche 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321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34</a:t>
            </a:fld>
            <a:endParaRPr lang="de-D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84" y="1155700"/>
            <a:ext cx="7515306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EUROMOMO-Woche 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710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DIVI Intensivregister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14.04.2020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55122" y="911522"/>
            <a:ext cx="6784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Aktuelle Anzahl meldender Kliniken/Abteilungen im Register:  </a:t>
            </a:r>
            <a:r>
              <a:rPr lang="de-DE" dirty="0" smtClean="0"/>
              <a:t>789 </a:t>
            </a:r>
            <a:r>
              <a:rPr lang="de-DE" dirty="0" smtClean="0">
                <a:solidFill>
                  <a:srgbClr val="006EC7"/>
                </a:solidFill>
              </a:rPr>
              <a:t>(niedriger als Vortage aufgrund Umzug der Webseite)</a:t>
            </a:r>
            <a:endParaRPr lang="de-DE" dirty="0">
              <a:solidFill>
                <a:srgbClr val="006EC7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250747"/>
              </p:ext>
            </p:extLst>
          </p:nvPr>
        </p:nvGraphicFramePr>
        <p:xfrm>
          <a:off x="209550" y="1635125"/>
          <a:ext cx="8085887" cy="143339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866247"/>
                <a:gridCol w="1499841"/>
                <a:gridCol w="816668"/>
                <a:gridCol w="1903131"/>
              </a:tblGrid>
              <a:tr h="310718"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</a:rPr>
                        <a:t>Anzahl_Covid19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 smtClean="0">
                          <a:effectLst/>
                        </a:rPr>
                        <a:t>Prozent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</a:rPr>
                        <a:t>Differenz zum Vortag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Aktuell: in intensivmedizinischer Behandlung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2.488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+41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Aktuell: davon beatmet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1.848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+7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Gesamt: abgeschlossene Behandlung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3.456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+203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Gesamt: davon verstorben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+66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48674"/>
              </p:ext>
            </p:extLst>
          </p:nvPr>
        </p:nvGraphicFramePr>
        <p:xfrm>
          <a:off x="307239" y="3482442"/>
          <a:ext cx="7783372" cy="144145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19210"/>
                <a:gridCol w="1407157"/>
                <a:gridCol w="1451130"/>
                <a:gridCol w="787173"/>
                <a:gridCol w="913942"/>
                <a:gridCol w="1904760"/>
              </a:tblGrid>
              <a:tr h="37465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Low care ICU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High care ICU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ECMO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Gesamt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Differenz zum Vortag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Belegt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3.614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8.218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11.998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+485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Frei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2.729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5.526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8.597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+290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Frei in 24 h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k.A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k.A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k.A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k.A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402336" y="5303520"/>
            <a:ext cx="82515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Prognose Prof. Busse: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1000 Covid-19 Fälle benötigen ca. 400-500 ICU-Bettentage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Daher: bei ca. 15.000 </a:t>
            </a:r>
            <a:r>
              <a:rPr lang="de-DE" sz="1600" dirty="0"/>
              <a:t>zur Verfügung stehenden Betten </a:t>
            </a:r>
            <a:r>
              <a:rPr lang="de-DE" sz="1600" dirty="0" smtClean="0"/>
              <a:t>würde Kapazität </a:t>
            </a:r>
            <a:r>
              <a:rPr lang="de-DE" sz="1600" dirty="0"/>
              <a:t>für 30.000-37.500 Neuinfizierte pro </a:t>
            </a:r>
            <a:r>
              <a:rPr lang="de-DE" sz="1600" dirty="0" smtClean="0"/>
              <a:t>Tag reichen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76054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DIVI Intensivregister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04.04.2020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55122" y="911522"/>
            <a:ext cx="6784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Aktuelle Anzahl meldender Kliniken/Abteilungen im Register:  1.052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759732"/>
              </p:ext>
            </p:extLst>
          </p:nvPr>
        </p:nvGraphicFramePr>
        <p:xfrm>
          <a:off x="117042" y="1857383"/>
          <a:ext cx="8697774" cy="431664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150670"/>
                <a:gridCol w="614477"/>
                <a:gridCol w="380390"/>
                <a:gridCol w="402336"/>
                <a:gridCol w="358445"/>
                <a:gridCol w="416966"/>
                <a:gridCol w="402336"/>
                <a:gridCol w="424282"/>
                <a:gridCol w="409651"/>
                <a:gridCol w="358445"/>
                <a:gridCol w="365760"/>
                <a:gridCol w="373075"/>
                <a:gridCol w="373075"/>
                <a:gridCol w="365760"/>
                <a:gridCol w="314554"/>
                <a:gridCol w="307238"/>
                <a:gridCol w="329184"/>
                <a:gridCol w="351130"/>
              </a:tblGrid>
              <a:tr h="277937">
                <a:tc>
                  <a:txBody>
                    <a:bodyPr/>
                    <a:lstStyle/>
                    <a:p>
                      <a:pPr algn="l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Gesamt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BE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NRW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BB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BY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SN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HH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HE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RP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TH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NI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MV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BW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HB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SH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SL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ST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Kliniken/Abteilungen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COVID.19.aktuell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2.424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COVID.19.beatmet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COVID.19.kumulativ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COVID.19.verstorben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ICU.low.care..frei.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3.245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145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ICU.low.care..belegt.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3.735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170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ICU.low.care.in.24.h..Anzahl.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  <a:latin typeface="+mj-lt"/>
                        </a:rPr>
                        <a:t>ICU.high.care..frei</a:t>
                      </a:r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6.037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1.432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274</a:t>
                      </a:r>
                    </a:p>
                  </a:txBody>
                  <a:tcPr marL="9525" marR="9525" marT="9525" marB="0" anchor="b"/>
                </a:tc>
              </a:tr>
              <a:tr h="42552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  <a:latin typeface="+mj-lt"/>
                        </a:rPr>
                        <a:t>ICU.high.care..belegt</a:t>
                      </a:r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8.645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2.118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1.631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198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ICU.high.care.in.24.h..Anzahl.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5.475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141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  <a:latin typeface="+mj-lt"/>
                        </a:rPr>
                        <a:t>ICU.ECMO..frei</a:t>
                      </a:r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  <a:latin typeface="+mj-lt"/>
                        </a:rPr>
                        <a:t>ICU.ECMO..belegt</a:t>
                      </a:r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ICU.ECMO.care.in.24.h..Anzahl.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8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DIVI Intensivregister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14.04.2020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55122" y="911522"/>
            <a:ext cx="6784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Aktuelle Anzahl meldender Kliniken/Abteilungen im Register:  </a:t>
            </a:r>
            <a:r>
              <a:rPr lang="de-DE" dirty="0" smtClean="0"/>
              <a:t>798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665" y="2438399"/>
            <a:ext cx="4940473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04" y="2244724"/>
            <a:ext cx="3476061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55122" y="1659949"/>
            <a:ext cx="4777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COVID-19-Fälle </a:t>
            </a:r>
            <a:r>
              <a:rPr lang="de-DE" sz="1600" dirty="0"/>
              <a:t>pro ICU Bett aggregiert auf Kreisebene </a:t>
            </a:r>
          </a:p>
          <a:p>
            <a:r>
              <a:rPr lang="de-DE" sz="1600" dirty="0"/>
              <a:t>(ohne Meldungen in Grau)</a:t>
            </a:r>
          </a:p>
        </p:txBody>
      </p:sp>
    </p:spTree>
    <p:extLst>
      <p:ext uri="{BB962C8B-B14F-4D97-AF65-F5344CB8AC3E}">
        <p14:creationId xmlns:p14="http://schemas.microsoft.com/office/powerpoint/2010/main" val="205788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Anzahl Labortestungen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78285" y="3946898"/>
            <a:ext cx="71126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b="1" dirty="0">
                <a:solidFill>
                  <a:srgbClr val="045AA6"/>
                </a:solidFill>
              </a:rPr>
              <a:t>Antibiotika-Resistenz-</a:t>
            </a:r>
            <a:r>
              <a:rPr lang="de-DE" b="1" dirty="0" err="1">
                <a:solidFill>
                  <a:srgbClr val="045AA6"/>
                </a:solidFill>
              </a:rPr>
              <a:t>Surveillance</a:t>
            </a:r>
            <a:r>
              <a:rPr lang="de-DE" b="1" dirty="0">
                <a:solidFill>
                  <a:srgbClr val="045AA6"/>
                </a:solidFill>
              </a:rPr>
              <a:t> </a:t>
            </a:r>
            <a:r>
              <a:rPr lang="de-DE" b="1" dirty="0" smtClean="0">
                <a:solidFill>
                  <a:srgbClr val="045AA6"/>
                </a:solidFill>
              </a:rPr>
              <a:t>(ARS) </a:t>
            </a:r>
            <a:r>
              <a:rPr lang="de-DE" sz="1400" dirty="0"/>
              <a:t>(Datenstand 06.04.2020</a:t>
            </a:r>
            <a:r>
              <a:rPr lang="de-DE" sz="1400" dirty="0" smtClean="0"/>
              <a:t>)</a:t>
            </a:r>
            <a:r>
              <a:rPr lang="de-DE" b="1" dirty="0" smtClean="0">
                <a:solidFill>
                  <a:srgbClr val="045AA6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Über aggregierte </a:t>
            </a:r>
            <a:r>
              <a:rPr lang="de-DE" dirty="0"/>
              <a:t>wöchentliche Erfassung von SARS-CoV-2-Labortestungen hinaus </a:t>
            </a:r>
            <a:r>
              <a:rPr lang="de-DE" dirty="0" smtClean="0"/>
              <a:t>(s.o.) melden beteiligte Labore </a:t>
            </a:r>
            <a:r>
              <a:rPr lang="de-DE" dirty="0"/>
              <a:t>seit </a:t>
            </a:r>
            <a:r>
              <a:rPr lang="de-DE" dirty="0" smtClean="0"/>
              <a:t>01.01.2020 </a:t>
            </a:r>
            <a:r>
              <a:rPr lang="de-DE" dirty="0"/>
              <a:t>detaillierte Daten zu </a:t>
            </a:r>
            <a:r>
              <a:rPr lang="de-DE" dirty="0" smtClean="0"/>
              <a:t>SARS-CoV-2-Testungen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Derzeit </a:t>
            </a:r>
            <a:r>
              <a:rPr lang="de-DE" b="1" dirty="0"/>
              <a:t>50 </a:t>
            </a:r>
            <a:r>
              <a:rPr lang="de-DE" dirty="0" smtClean="0"/>
              <a:t>Labore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362.478</a:t>
            </a:r>
            <a:r>
              <a:rPr lang="de-DE" dirty="0" smtClean="0"/>
              <a:t> übermittelte Testergebnisse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31.504 (8,7%</a:t>
            </a:r>
            <a:r>
              <a:rPr lang="de-DE" dirty="0"/>
              <a:t>)</a:t>
            </a:r>
            <a:r>
              <a:rPr lang="de-DE" dirty="0" smtClean="0"/>
              <a:t> positiv</a:t>
            </a:r>
          </a:p>
          <a:p>
            <a:endParaRPr lang="de-D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6" y="1022141"/>
            <a:ext cx="65532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64825" y="3062394"/>
            <a:ext cx="491031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 </a:t>
            </a:r>
          </a:p>
          <a:p>
            <a:r>
              <a:rPr lang="de-DE" sz="1100" dirty="0"/>
              <a:t>					KW 10	KW11	KW12	KW13	   KW14</a:t>
            </a:r>
          </a:p>
          <a:p>
            <a:r>
              <a:rPr lang="de-DE" sz="1100" dirty="0"/>
              <a:t>Anzahl übermittelnde Labore		28	93	111	113	   132</a:t>
            </a:r>
          </a:p>
          <a:p>
            <a:r>
              <a:rPr lang="de-DE" sz="1100" dirty="0"/>
              <a:t>Testkapazität pro Tag			7.115	31.010	64.725	103.515   116.655</a:t>
            </a:r>
          </a:p>
          <a:p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53191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709114"/>
            <a:ext cx="8092593" cy="5302250"/>
          </a:xfrm>
        </p:spPr>
        <p:txBody>
          <a:bodyPr>
            <a:normAutofit/>
          </a:bodyPr>
          <a:lstStyle/>
          <a:p>
            <a:r>
              <a:rPr lang="de-DE" dirty="0" smtClean="0"/>
              <a:t>Reproduktionszahl Schätzung:  </a:t>
            </a:r>
          </a:p>
          <a:p>
            <a:pPr lvl="1"/>
            <a:r>
              <a:rPr lang="de-DE" dirty="0" smtClean="0"/>
              <a:t>R </a:t>
            </a:r>
            <a:r>
              <a:rPr lang="de-DE" dirty="0"/>
              <a:t>= </a:t>
            </a:r>
            <a:r>
              <a:rPr lang="de-DE" dirty="0" smtClean="0"/>
              <a:t>1,2 </a:t>
            </a:r>
            <a:r>
              <a:rPr lang="de-DE" dirty="0"/>
              <a:t>(95%-Konfidenzintervall: </a:t>
            </a:r>
            <a:r>
              <a:rPr lang="de-DE" dirty="0" smtClean="0"/>
              <a:t>1,0 - 1,6) </a:t>
            </a:r>
          </a:p>
          <a:p>
            <a:r>
              <a:rPr lang="de-DE" dirty="0" smtClean="0"/>
              <a:t>Diese </a:t>
            </a:r>
            <a:r>
              <a:rPr lang="de-DE" dirty="0"/>
              <a:t>Schätzung basiert auf </a:t>
            </a:r>
            <a:endParaRPr lang="de-DE" dirty="0" smtClean="0"/>
          </a:p>
          <a:p>
            <a:pPr lvl="1"/>
            <a:r>
              <a:rPr lang="de-DE" dirty="0" smtClean="0"/>
              <a:t>den übermittelten </a:t>
            </a:r>
            <a:r>
              <a:rPr lang="de-DE" dirty="0"/>
              <a:t>COVID-19 Fällen mit Stand </a:t>
            </a:r>
            <a:r>
              <a:rPr lang="de-DE" dirty="0" smtClean="0"/>
              <a:t>11.04.2020 </a:t>
            </a:r>
          </a:p>
          <a:p>
            <a:pPr lvl="1"/>
            <a:r>
              <a:rPr lang="de-DE" dirty="0" smtClean="0"/>
              <a:t>Annahme </a:t>
            </a:r>
            <a:r>
              <a:rPr lang="de-DE" dirty="0"/>
              <a:t>einer </a:t>
            </a:r>
            <a:r>
              <a:rPr lang="de-DE" dirty="0" smtClean="0"/>
              <a:t>mittleren Generationszeit </a:t>
            </a:r>
            <a:r>
              <a:rPr lang="de-DE" dirty="0"/>
              <a:t>von 4 Tagen. </a:t>
            </a:r>
            <a:endParaRPr lang="de-DE" dirty="0" smtClean="0"/>
          </a:p>
          <a:p>
            <a:pPr lvl="1"/>
            <a:r>
              <a:rPr lang="de-DE" dirty="0" smtClean="0"/>
              <a:t>Fälle </a:t>
            </a:r>
            <a:r>
              <a:rPr lang="de-DE" dirty="0"/>
              <a:t>mit Erkrankungsbeginn in den </a:t>
            </a:r>
            <a:r>
              <a:rPr lang="de-DE" dirty="0" smtClean="0"/>
              <a:t>letzten 3 </a:t>
            </a:r>
            <a:r>
              <a:rPr lang="de-DE" dirty="0"/>
              <a:t>Tagen </a:t>
            </a:r>
            <a:r>
              <a:rPr lang="de-DE" dirty="0" smtClean="0"/>
              <a:t>nicht berücksichtigt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</a:t>
            </a:r>
            <a:r>
              <a:rPr lang="de-DE" dirty="0"/>
              <a:t>Methodik </a:t>
            </a:r>
            <a:r>
              <a:rPr lang="de-DE" dirty="0" smtClean="0"/>
              <a:t>siehe </a:t>
            </a:r>
            <a:r>
              <a:rPr lang="de-DE" dirty="0" err="1" smtClean="0"/>
              <a:t>Epid</a:t>
            </a:r>
            <a:r>
              <a:rPr lang="de-DE" dirty="0"/>
              <a:t>. Bull. 17 | 2020 Online vorab: 9. April 2020</a:t>
            </a:r>
          </a:p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www.rki.de/DE/Content/Infekt/EpidBull/Archiv/2020/Ausgaben/17_20_SARSCoV2_vorab.pdf</a:t>
            </a:r>
            <a:r>
              <a:rPr lang="de-DE" dirty="0">
                <a:hlinkClick r:id="rId2"/>
              </a:rPr>
              <a:t>?__</a:t>
            </a:r>
            <a:r>
              <a:rPr lang="de-DE" dirty="0" smtClean="0">
                <a:hlinkClick r:id="rId2"/>
              </a:rPr>
              <a:t>blob=publicationFile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39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95532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Schätzung der Reproduktionszahl (R)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Epikurve</a:t>
            </a:r>
            <a:r>
              <a:rPr lang="de-DE" sz="2000" dirty="0" smtClean="0">
                <a:solidFill>
                  <a:schemeClr val="bg1"/>
                </a:solidFill>
              </a:rPr>
              <a:t> nach Meldedatum </a:t>
            </a:r>
            <a:r>
              <a:rPr lang="de-DE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de-DE" sz="2000" dirty="0" smtClean="0">
                <a:solidFill>
                  <a:schemeClr val="bg1"/>
                </a:solidFill>
              </a:rPr>
              <a:t>Dashboard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058814"/>
              </p:ext>
            </p:extLst>
          </p:nvPr>
        </p:nvGraphicFramePr>
        <p:xfrm>
          <a:off x="381000" y="852488"/>
          <a:ext cx="8381999" cy="5153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66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Amtshilfeersuchen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177162"/>
              </p:ext>
            </p:extLst>
          </p:nvPr>
        </p:nvGraphicFramePr>
        <p:xfrm>
          <a:off x="-1" y="585355"/>
          <a:ext cx="9023231" cy="6004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69"/>
                <a:gridCol w="897147"/>
                <a:gridCol w="1035170"/>
                <a:gridCol w="3934389"/>
                <a:gridCol w="2285256"/>
              </a:tblGrid>
              <a:tr h="315063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Bundesland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Kreis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Datum Beginn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Details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RKI-Mitarbeitende</a:t>
                      </a:r>
                      <a:endParaRPr lang="de-DE" sz="11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Starnberg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30.01.2020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WEBASO-Cluster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Nadine Zeitlmann,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Andreas Reich,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Sonja </a:t>
                      </a:r>
                      <a:r>
                        <a:rPr lang="de-DE" sz="1000" dirty="0" err="1" smtClean="0"/>
                        <a:t>Boender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Nadine</a:t>
                      </a:r>
                      <a:r>
                        <a:rPr lang="de-DE" sz="1000" baseline="0" dirty="0" smtClean="0"/>
                        <a:t> Muller, </a:t>
                      </a:r>
                      <a:r>
                        <a:rPr lang="de-DE" sz="1000" dirty="0" smtClean="0"/>
                        <a:t>Kirsten Pörtner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Heinsberg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27.02.2020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Fälle nach Karnevalsveranstaltung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Juliane Seidel,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err="1" smtClean="0"/>
                        <a:t>Madlen</a:t>
                      </a:r>
                      <a:r>
                        <a:rPr lang="de-DE" sz="1000" dirty="0" smtClean="0"/>
                        <a:t> Schranz,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Doreen</a:t>
                      </a:r>
                      <a:r>
                        <a:rPr lang="de-DE" sz="1000" baseline="0" dirty="0" smtClean="0"/>
                        <a:t> Staat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Telefonische Beratung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01.03.2020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Fachliche Unterstützung des RKI bei den vielfältigen Anfragen Ministerium für Arbeit, Gesundheit und Soziales in NRW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err="1" smtClean="0"/>
                        <a:t>Muna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Abu Sin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Freising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05.03.2020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Ausbruchs im Landkreis, Unterstützung bei </a:t>
                      </a:r>
                      <a:r>
                        <a:rPr lang="de-DE" sz="1000" dirty="0" err="1" smtClean="0"/>
                        <a:t>KoNa</a:t>
                      </a:r>
                      <a:r>
                        <a:rPr lang="de-DE" sz="10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Michael Brandl, Jennifer Bender, Nadine Zeitlmann</a:t>
                      </a:r>
                      <a:endParaRPr lang="de-DE" sz="1000" dirty="0"/>
                    </a:p>
                  </a:txBody>
                  <a:tcPr/>
                </a:tc>
              </a:tr>
              <a:tr h="362538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Mitte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9.03., 22.03.2020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Cluster</a:t>
                      </a:r>
                      <a:r>
                        <a:rPr lang="de-DE" sz="1000" baseline="0" dirty="0" smtClean="0"/>
                        <a:t> im </a:t>
                      </a:r>
                      <a:r>
                        <a:rPr lang="de-DE" sz="1000" dirty="0" smtClean="0"/>
                        <a:t>Zusammenhang mit einem Großraumbüro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Nadine</a:t>
                      </a:r>
                      <a:r>
                        <a:rPr lang="de-DE" sz="1000" baseline="0" dirty="0" smtClean="0"/>
                        <a:t> Muller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Nürnberg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10.03.2020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Unterstützung bei </a:t>
                      </a:r>
                      <a:r>
                        <a:rPr lang="de-DE" sz="1000" dirty="0" err="1" smtClean="0"/>
                        <a:t>KoNa</a:t>
                      </a:r>
                      <a:r>
                        <a:rPr lang="de-DE" sz="1000" dirty="0" smtClean="0"/>
                        <a:t> in Arztpraxis mit SARS-CoV-2-positivem Arzt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Sonia </a:t>
                      </a:r>
                      <a:r>
                        <a:rPr lang="de-DE" sz="1000" dirty="0" err="1" smtClean="0"/>
                        <a:t>Boender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Kai Michaelis,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Jennifer Bender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Tirschenreuth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19.03.2020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40 Fälle nach Starkbierfest;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Europäisches mobiles Labor angefordert (Kapazität bis zu 100 Proben/Tag)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Michael Brandl,</a:t>
                      </a:r>
                      <a:r>
                        <a:rPr lang="de-DE" sz="1000" baseline="0" dirty="0" smtClean="0"/>
                        <a:t> S</a:t>
                      </a:r>
                      <a:r>
                        <a:rPr lang="de-DE" sz="1000" dirty="0" smtClean="0"/>
                        <a:t>ybille </a:t>
                      </a:r>
                      <a:r>
                        <a:rPr lang="de-DE" sz="1000" dirty="0" err="1" smtClean="0"/>
                        <a:t>Rehmet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Sankt Wendel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20.03.2020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Ausbruch im Krankenhaus mit SARS-CoV2-positiven Mitarbeitern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Tim </a:t>
                      </a:r>
                      <a:r>
                        <a:rPr lang="de-DE" sz="1000" dirty="0" err="1" smtClean="0"/>
                        <a:t>Eckmanns</a:t>
                      </a:r>
                      <a:r>
                        <a:rPr lang="de-DE" sz="1000" dirty="0" smtClean="0"/>
                        <a:t>, Kirsten Pörtner</a:t>
                      </a:r>
                      <a:endParaRPr lang="de-DE" sz="1000" dirty="0"/>
                    </a:p>
                  </a:txBody>
                  <a:tcPr/>
                </a:tc>
              </a:tr>
              <a:tr h="337760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Wittenberg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26.03.2020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Großer Ausbruch LK Wittenberg – Unterstützung bei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KoNa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  in Altenpflegeheim 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zusätzl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. Ausbruch in Krankenhaus</a:t>
                      </a:r>
                      <a:endParaRPr lang="de-DE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Christina Frank,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Marina Lewandowsky,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Neil Saad</a:t>
                      </a:r>
                      <a:endParaRPr lang="de-DE" sz="1000" dirty="0"/>
                    </a:p>
                  </a:txBody>
                  <a:tcPr/>
                </a:tc>
              </a:tr>
              <a:tr h="362538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HH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Hamburg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30.03.2020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Probleme mit der Datenerfassung und Übermittlung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Herman Claus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Potsdam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03.04.2020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Ausbruch im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Ernst-von-Bergmann-Klinikum Potsdam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Tim </a:t>
                      </a:r>
                      <a:r>
                        <a:rPr lang="de-DE" sz="1000" dirty="0" err="1" smtClean="0"/>
                        <a:t>Eckmanns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err="1" smtClean="0"/>
                        <a:t>Muna</a:t>
                      </a:r>
                      <a:r>
                        <a:rPr lang="de-DE" sz="1000" dirty="0" smtClean="0"/>
                        <a:t> Abu Sin,</a:t>
                      </a:r>
                      <a:r>
                        <a:rPr lang="de-DE" sz="1000" baseline="0" dirty="0" smtClean="0"/>
                        <a:t> Felix </a:t>
                      </a:r>
                      <a:r>
                        <a:rPr lang="de-DE" sz="1000" baseline="0" dirty="0" err="1" smtClean="0"/>
                        <a:t>Moek</a:t>
                      </a:r>
                      <a:endParaRPr lang="de-DE" sz="1000" dirty="0"/>
                    </a:p>
                  </a:txBody>
                  <a:tcPr/>
                </a:tc>
              </a:tr>
              <a:tr h="419284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Halberstadt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03.04.2020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Ausbruch in einer Flüchtlingsunterkunft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Sabine </a:t>
                      </a:r>
                      <a:r>
                        <a:rPr lang="de-DE" sz="1000" dirty="0" err="1" smtClean="0"/>
                        <a:t>Vygen</a:t>
                      </a:r>
                      <a:r>
                        <a:rPr lang="de-DE" sz="1000" dirty="0" smtClean="0"/>
                        <a:t>-Bonnet,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err="1" smtClean="0"/>
                        <a:t>Navina</a:t>
                      </a:r>
                      <a:r>
                        <a:rPr lang="de-DE" sz="1000" dirty="0" smtClean="0"/>
                        <a:t> </a:t>
                      </a:r>
                      <a:r>
                        <a:rPr lang="de-DE" sz="1000" dirty="0" err="1" smtClean="0"/>
                        <a:t>Sarma</a:t>
                      </a:r>
                      <a:endParaRPr lang="de-DE" sz="1000" dirty="0"/>
                    </a:p>
                  </a:txBody>
                  <a:tcPr/>
                </a:tc>
              </a:tr>
              <a:tr h="533785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BE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Berlin Hellersdorf &amp; Lichtenberg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03.04.2020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Ausbruch in Unfallkrankenhaus  Hellersdorf– 3 nosokomiale Infektionen, 25 MA positiv; Ausbruch in KH Lichtenberg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Tim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Eckmanns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de-DE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Sebastian Haller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HB</a:t>
                      </a:r>
                    </a:p>
                    <a:p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Bremen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08.04.2020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Klinikum Links der Weser – noch keine genauen</a:t>
                      </a:r>
                      <a:r>
                        <a:rPr lang="de-DE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Infos</a:t>
                      </a:r>
                      <a:endParaRPr lang="de-DE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Tim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Eckmanns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 &amp;</a:t>
                      </a:r>
                      <a:r>
                        <a:rPr lang="de-DE" sz="1000" baseline="0" dirty="0" smtClean="0">
                          <a:solidFill>
                            <a:schemeClr val="tx1"/>
                          </a:solidFill>
                        </a:rPr>
                        <a:t> Sebastian Haller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559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Neue Themen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0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86596"/>
            <a:ext cx="8092592" cy="677108"/>
          </a:xfrm>
        </p:spPr>
        <p:txBody>
          <a:bodyPr/>
          <a:lstStyle/>
          <a:p>
            <a:r>
              <a:rPr lang="de-DE" dirty="0" err="1" smtClean="0"/>
              <a:t>Nowcast</a:t>
            </a:r>
            <a:r>
              <a:rPr lang="de-DE" dirty="0" smtClean="0"/>
              <a:t> – an der Heiden, 13.4.2020 (mit Datenstand 12.04.2020): Tägliche Fallzahlen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9" name="Inhaltsplatzhalter 8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7" y="1637414"/>
            <a:ext cx="7319273" cy="422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2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</p:spPr>
        <p:txBody>
          <a:bodyPr/>
          <a:lstStyle/>
          <a:p>
            <a:r>
              <a:rPr lang="de-DE" dirty="0" err="1"/>
              <a:t>Nowcast</a:t>
            </a:r>
            <a:r>
              <a:rPr lang="de-DE" dirty="0"/>
              <a:t> – an der Heiden, </a:t>
            </a:r>
            <a:r>
              <a:rPr lang="de-DE" dirty="0" smtClean="0"/>
              <a:t>13.4.2020 </a:t>
            </a:r>
            <a:r>
              <a:rPr lang="de-DE" dirty="0"/>
              <a:t>(mit Datenstand </a:t>
            </a:r>
            <a:r>
              <a:rPr lang="de-DE" dirty="0" smtClean="0"/>
              <a:t>12.04.2020</a:t>
            </a:r>
            <a:r>
              <a:rPr lang="de-DE" dirty="0"/>
              <a:t>): </a:t>
            </a:r>
            <a:r>
              <a:rPr lang="de-DE" dirty="0" smtClean="0"/>
              <a:t>Kumulativ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81" y="1637414"/>
            <a:ext cx="7488095" cy="44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053568" y="6273225"/>
            <a:ext cx="5090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hlinkClick r:id="rId3"/>
              </a:rPr>
              <a:t>http://rocs.hu-berlin.de/corona/docs/forecast/results_by_country/</a:t>
            </a:r>
            <a:endParaRPr lang="de-DE" sz="1400" dirty="0" smtClean="0"/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99141" y="568247"/>
            <a:ext cx="8092592" cy="338554"/>
          </a:xfrm>
        </p:spPr>
        <p:txBody>
          <a:bodyPr/>
          <a:lstStyle/>
          <a:p>
            <a:r>
              <a:rPr lang="de-DE" dirty="0" smtClean="0"/>
              <a:t>Forecast – Brockmann, Stand 14.04.2020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2" t="27750" r="10937" b="21750"/>
          <a:stretch/>
        </p:blipFill>
        <p:spPr bwMode="auto">
          <a:xfrm>
            <a:off x="863600" y="906801"/>
            <a:ext cx="7018865" cy="543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62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IHME – </a:t>
            </a:r>
            <a:r>
              <a:rPr lang="de-DE" dirty="0" err="1" smtClean="0"/>
              <a:t>Forcast</a:t>
            </a:r>
            <a:r>
              <a:rPr lang="de-DE" dirty="0" smtClean="0"/>
              <a:t> für Deutschland, Stand 11.4.2020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39552" y="6383069"/>
            <a:ext cx="3144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hlinkClick r:id="rId2"/>
              </a:rPr>
              <a:t>https://covid19.healthdata.org/germany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1" t="5216" b="8701"/>
          <a:stretch/>
        </p:blipFill>
        <p:spPr bwMode="auto">
          <a:xfrm>
            <a:off x="260129" y="1302589"/>
            <a:ext cx="8739920" cy="470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77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221412" y="366653"/>
            <a:ext cx="8229600" cy="366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 smtClean="0">
                <a:solidFill>
                  <a:srgbClr val="045AA6"/>
                </a:solidFill>
              </a:rPr>
              <a:t>IHME – Forecast für Deutschland, Stand 11.4.2020</a:t>
            </a:r>
            <a:endParaRPr lang="de-DE" sz="2400" b="1" dirty="0">
              <a:solidFill>
                <a:srgbClr val="045AA6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1452" y="6299547"/>
            <a:ext cx="3984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2"/>
              </a:rPr>
              <a:t>https://covid19.healthdata.org/germany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14.04.2020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8" t="6391" r="734" b="31160"/>
          <a:stretch/>
        </p:blipFill>
        <p:spPr bwMode="auto">
          <a:xfrm>
            <a:off x="53482" y="1708029"/>
            <a:ext cx="9072696" cy="364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21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1917</Words>
  <Application>Microsoft Office PowerPoint</Application>
  <PresentationFormat>Bildschirmpräsentation (4:3)</PresentationFormat>
  <Paragraphs>863</Paragraphs>
  <Slides>41</Slides>
  <Notes>23</Notes>
  <HiddenSlides>19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2" baseType="lpstr">
      <vt:lpstr>Office-Design</vt:lpstr>
      <vt:lpstr>COVID-19:   Lage National  Informationen für den Krisenstab</vt:lpstr>
      <vt:lpstr>Fälle und Todesfälle pro Bundesland (Datenstand: 14.04.2020. 00:00)</vt:lpstr>
      <vt:lpstr>Epikurve nach Erkrankungsbeginn, ersatzweise Meldedatum</vt:lpstr>
      <vt:lpstr>Epikurve nach Meldedatum  Dashboard</vt:lpstr>
      <vt:lpstr>Nowcast – an der Heiden, 13.4.2020 (mit Datenstand 12.04.2020): Tägliche Fallzahlen</vt:lpstr>
      <vt:lpstr>Nowcast – an der Heiden, 13.4.2020 (mit Datenstand 12.04.2020): Kumulativ</vt:lpstr>
      <vt:lpstr>Forecast – Brockmann, Stand 14.04.2020</vt:lpstr>
      <vt:lpstr>IHME – Forcast für Deutschland, Stand 11.4.2020</vt:lpstr>
      <vt:lpstr>PowerPoint-Präsentation</vt:lpstr>
      <vt:lpstr>Alters- &amp; Geschlechtsverteilung: Gesamtfälle</vt:lpstr>
      <vt:lpstr>Alters- &amp; Geschlechtsverteilung: Todesfälle</vt:lpstr>
      <vt:lpstr>Fall-Verstorbenen-Anteil (Datenstand: 14.04.2020, 0:00Uhr)</vt:lpstr>
      <vt:lpstr>Hintergrund  zur Schätzung der Genesenden</vt:lpstr>
      <vt:lpstr>PowerPoint-Präsentation</vt:lpstr>
      <vt:lpstr>Geographische Verteilung in Deutschland</vt:lpstr>
      <vt:lpstr>Geographische Verteilung in Deutschland: 7-Tage-Inzidenz </vt:lpstr>
      <vt:lpstr>Geographische Verteilung in Deutschland: 5-Tage-Inzidenz </vt:lpstr>
      <vt:lpstr>Geographische Verteilung in Deutschland: 3-Tage-Inzidenz </vt:lpstr>
      <vt:lpstr>Geographische Verteilung: 7-Tageskarte - Vergleich mit Vorwoche</vt:lpstr>
      <vt:lpstr>Trendanalyse der Bundesländer</vt:lpstr>
      <vt:lpstr>Trendanalyse der Kreise mit den meisten Fällen</vt:lpstr>
      <vt:lpstr>Übermittelte COVID-19-Fälle nach Expositionsort</vt:lpstr>
      <vt:lpstr>Expositionsorte national (Datenstand 11.04.2020, 0:00 Uhr)</vt:lpstr>
      <vt:lpstr>Mobilität in Deutschland</vt:lpstr>
      <vt:lpstr>GrippeWeb – 8.4.2020</vt:lpstr>
      <vt:lpstr>AGInfluenza ARE-Konsultationen 8.4.2020</vt:lpstr>
      <vt:lpstr>AG Influenza ARE-Positivenrate 8.4.2020</vt:lpstr>
      <vt:lpstr>ICOSARI – 08.04.2020</vt:lpstr>
      <vt:lpstr>ICOSARI – Anteil COVID-19 an SARI  08.04.2020</vt:lpstr>
      <vt:lpstr>EUROMOMO-Woche 14</vt:lpstr>
      <vt:lpstr>PowerPoint-Präsentation</vt:lpstr>
      <vt:lpstr>EUROMOMO-Woche 14</vt:lpstr>
      <vt:lpstr>EUROMOMO-Woche 14</vt:lpstr>
      <vt:lpstr>EUROMOMO-Woche 14</vt:lpstr>
      <vt:lpstr>DIVI Intensivregister</vt:lpstr>
      <vt:lpstr>DIVI Intensivregister</vt:lpstr>
      <vt:lpstr>DIVI Intensivregister</vt:lpstr>
      <vt:lpstr>Anzahl Labortestungen</vt:lpstr>
      <vt:lpstr>PowerPoint-Präsentation</vt:lpstr>
      <vt:lpstr>Amtshilfeersuchen</vt:lpstr>
      <vt:lpstr>Neue Themen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Sievers, Claudia</cp:lastModifiedBy>
  <cp:revision>1018</cp:revision>
  <cp:lastPrinted>2020-03-31T05:01:40Z</cp:lastPrinted>
  <dcterms:created xsi:type="dcterms:W3CDTF">2015-11-02T12:29:13Z</dcterms:created>
  <dcterms:modified xsi:type="dcterms:W3CDTF">2020-04-14T08:03:19Z</dcterms:modified>
</cp:coreProperties>
</file>