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440" r:id="rId3"/>
    <p:sldId id="449" r:id="rId4"/>
    <p:sldId id="441" r:id="rId5"/>
    <p:sldId id="447" r:id="rId6"/>
    <p:sldId id="444" r:id="rId7"/>
    <p:sldId id="445" r:id="rId8"/>
    <p:sldId id="448" r:id="rId9"/>
    <p:sldId id="443" r:id="rId10"/>
    <p:sldId id="442" r:id="rId11"/>
    <p:sldId id="446" r:id="rId12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lkenhorst, Gerhard" initials="GF" lastIdx="2" clrIdx="0"/>
  <p:cmAuthor id="1" name="Buck, Stephanie" initials="BS" lastIdx="8" clrIdx="1"/>
  <p:cmAuthor id="2" name="Judith Koch" initials="JK" lastIdx="0" clrIdx="2"/>
  <p:cmAuthor id="3" name="Wiese-Posselt, Miriam" initials="WM" lastIdx="2" clrIdx="3"/>
  <p:cmAuthor id="4" name="WieSE-Posselt, Miriam" initials="WM" lastIdx="1" clrIdx="4"/>
  <p:cmAuthor id="5" name="Takla, Anja" initials="TA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A50021"/>
    <a:srgbClr val="FF9900"/>
    <a:srgbClr val="006600"/>
    <a:srgbClr val="0033CC"/>
    <a:srgbClr val="4D4D4D"/>
    <a:srgbClr val="0000FF"/>
    <a:srgbClr val="5F5F5F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7" autoAdjust="0"/>
    <p:restoredTop sz="93622" autoAdjust="0"/>
  </p:normalViewPr>
  <p:slideViewPr>
    <p:cSldViewPr snapToGrid="0" snapToObjects="1">
      <p:cViewPr>
        <p:scale>
          <a:sx n="100" d="100"/>
          <a:sy n="100" d="100"/>
        </p:scale>
        <p:origin x="-194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15.04.2020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15.04.2020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88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19.03.2018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19.03.2018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19.03.2018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7983646" cy="440325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19.03.2018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787208" cy="916304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110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15221"/>
            <a:ext cx="7983646" cy="4403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smtClean="0"/>
              <a:t>19.03.2018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810000" y="2731855"/>
            <a:ext cx="4793673" cy="2749615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COVID-19 Impfstoffe: </a:t>
            </a:r>
            <a:r>
              <a:rPr lang="de-DE" sz="3100" b="0" dirty="0"/>
              <a:t>Aktuelle </a:t>
            </a:r>
            <a:r>
              <a:rPr lang="de-DE" sz="3100" b="0" dirty="0" smtClean="0"/>
              <a:t>Pipeline, Ausblick und Vorbereitungen auf eine Impfstoff-Einführung 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en-US" b="0" dirty="0" smtClean="0"/>
              <a:t>PD Dr. med. Ole Wichmann</a:t>
            </a:r>
            <a:br>
              <a:rPr lang="en-US" b="0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/>
            </a:r>
            <a:br>
              <a:rPr lang="de-DE" sz="2200" dirty="0" smtClean="0"/>
            </a:br>
            <a:endParaRPr lang="de-DE" dirty="0"/>
          </a:p>
        </p:txBody>
      </p:sp>
      <p:sp>
        <p:nvSpPr>
          <p:cNvPr id="6" name="Datumsplatzhalter 7"/>
          <p:cNvSpPr txBox="1">
            <a:spLocks noGrp="1"/>
          </p:cNvSpPr>
          <p:nvPr>
            <p:ph type="dt" sz="half" idx="10"/>
          </p:nvPr>
        </p:nvSpPr>
        <p:spPr>
          <a:xfrm>
            <a:off x="564824" y="6369635"/>
            <a:ext cx="722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Internes Dokument</a:t>
            </a:r>
            <a:r>
              <a:rPr lang="de-DE" sz="1600" dirty="0">
                <a:solidFill>
                  <a:srgbClr val="4D4D4D"/>
                </a:solidFill>
              </a:rPr>
              <a:t>		       </a:t>
            </a:r>
            <a:r>
              <a:rPr lang="de-DE" sz="1600" dirty="0" smtClean="0">
                <a:solidFill>
                  <a:srgbClr val="4D4D4D"/>
                </a:solidFill>
              </a:rPr>
              <a:t>                     AG Lage – 15.April 2020</a:t>
            </a:r>
            <a:r>
              <a:rPr lang="de-DE" sz="1600" b="1" dirty="0" smtClean="0">
                <a:solidFill>
                  <a:srgbClr val="4D4D4D"/>
                </a:solidFill>
              </a:rPr>
              <a:t>		</a:t>
            </a:r>
            <a:endParaRPr lang="de-DE" sz="16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5335" y="321638"/>
            <a:ext cx="7983646" cy="874368"/>
          </a:xfrm>
        </p:spPr>
        <p:txBody>
          <a:bodyPr/>
          <a:lstStyle/>
          <a:p>
            <a:r>
              <a:rPr lang="de-DE" sz="2800" dirty="0"/>
              <a:t>Aktivitäten in Vorbereitung auf eine </a:t>
            </a:r>
            <a:br>
              <a:rPr lang="de-DE" sz="2800" dirty="0"/>
            </a:br>
            <a:r>
              <a:rPr lang="de-DE" sz="2800" dirty="0"/>
              <a:t>Einführung einer COVID-19 Impfung (</a:t>
            </a:r>
            <a:r>
              <a:rPr lang="de-DE" sz="2800" dirty="0" smtClean="0"/>
              <a:t>II)</a:t>
            </a:r>
            <a:endParaRPr lang="de-DE" sz="28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275335" y="1434658"/>
            <a:ext cx="8369929" cy="4742857"/>
          </a:xfrm>
        </p:spPr>
        <p:txBody>
          <a:bodyPr>
            <a:normAutofit fontScale="92500" lnSpcReduction="10000"/>
          </a:bodyPr>
          <a:lstStyle/>
          <a:p>
            <a:pPr lvl="1"/>
            <a:endParaRPr lang="de-DE" dirty="0"/>
          </a:p>
          <a:p>
            <a:r>
              <a:rPr lang="de-DE" sz="2400" dirty="0"/>
              <a:t>Pandemische Kontaktmatrix </a:t>
            </a:r>
          </a:p>
          <a:p>
            <a:pPr lvl="1"/>
            <a:r>
              <a:rPr lang="de-DE" dirty="0"/>
              <a:t>Wichtiger Inputparameter im Modell</a:t>
            </a:r>
          </a:p>
          <a:p>
            <a:pPr lvl="1"/>
            <a:r>
              <a:rPr lang="de-DE" dirty="0"/>
              <a:t>Eigene Studie in Planung (mit FG21), Austausch mit Univ. Münster/Halle</a:t>
            </a:r>
          </a:p>
          <a:p>
            <a:pPr lvl="1"/>
            <a:r>
              <a:rPr lang="de-DE" dirty="0"/>
              <a:t>Bei Bewilligung BMBF-Antrag auch longitudinale Studie in Kooperation </a:t>
            </a:r>
            <a:br>
              <a:rPr lang="de-DE" dirty="0"/>
            </a:br>
            <a:r>
              <a:rPr lang="de-DE" dirty="0"/>
              <a:t>mit Univ. Münster/Halle, Niederlande, LSHTM (POLYMOD-2)</a:t>
            </a:r>
          </a:p>
          <a:p>
            <a:endParaRPr lang="de-DE" sz="2400" dirty="0" smtClean="0"/>
          </a:p>
          <a:p>
            <a:r>
              <a:rPr lang="de-DE" sz="2400" dirty="0" smtClean="0"/>
              <a:t>Etablierung von Hintergrund-Inzidenzen</a:t>
            </a:r>
          </a:p>
          <a:p>
            <a:pPr lvl="1"/>
            <a:r>
              <a:rPr lang="de-DE" dirty="0"/>
              <a:t>Zur zeitnahen </a:t>
            </a:r>
            <a:r>
              <a:rPr lang="de-DE" dirty="0" smtClean="0"/>
              <a:t>Bewertung </a:t>
            </a:r>
            <a:r>
              <a:rPr lang="de-DE" dirty="0"/>
              <a:t>möglicher </a:t>
            </a:r>
            <a:r>
              <a:rPr lang="de-DE" dirty="0" smtClean="0"/>
              <a:t>Nebenwirkungs-Signale &amp; Risikokommunikation</a:t>
            </a:r>
            <a:endParaRPr lang="de-DE" dirty="0"/>
          </a:p>
          <a:p>
            <a:pPr lvl="1"/>
            <a:r>
              <a:rPr lang="de-DE" dirty="0" smtClean="0"/>
              <a:t>Projekt in Zusammenarbeit mit PEI</a:t>
            </a:r>
          </a:p>
          <a:p>
            <a:pPr lvl="1"/>
            <a:r>
              <a:rPr lang="de-DE" dirty="0" smtClean="0"/>
              <a:t>Daten aus der KV-</a:t>
            </a:r>
            <a:r>
              <a:rPr lang="de-DE" dirty="0" err="1" smtClean="0"/>
              <a:t>Impfsurveillance</a:t>
            </a:r>
            <a:r>
              <a:rPr lang="de-DE" dirty="0" smtClean="0"/>
              <a:t> und BARMER EK</a:t>
            </a:r>
          </a:p>
          <a:p>
            <a:pPr lvl="1"/>
            <a:endParaRPr lang="de-DE" dirty="0"/>
          </a:p>
          <a:p>
            <a:r>
              <a:rPr lang="de-DE" sz="2400" dirty="0"/>
              <a:t>Konzept zur Einführung der COVID-19 Impfung (PEI/RKI)</a:t>
            </a:r>
          </a:p>
          <a:p>
            <a:pPr lvl="1"/>
            <a:r>
              <a:rPr lang="de-DE" dirty="0"/>
              <a:t>Begleitkommunikation</a:t>
            </a:r>
          </a:p>
          <a:p>
            <a:pPr lvl="1"/>
            <a:r>
              <a:rPr lang="de-DE" dirty="0"/>
              <a:t>Impfquoten-Monitoring</a:t>
            </a:r>
          </a:p>
          <a:p>
            <a:pPr lvl="1"/>
            <a:r>
              <a:rPr lang="de-DE" dirty="0"/>
              <a:t>Post-marketing Monitoring/Studien zu Impfkomplikationen und Impfeffektivität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66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1507" y="462388"/>
            <a:ext cx="7983646" cy="874368"/>
          </a:xfrm>
        </p:spPr>
        <p:txBody>
          <a:bodyPr/>
          <a:lstStyle/>
          <a:p>
            <a:r>
              <a:rPr lang="de-DE" sz="2800" dirty="0"/>
              <a:t>COVID-19 und BCG-Impfstoffe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57200" y="1506877"/>
            <a:ext cx="8495414" cy="4403258"/>
          </a:xfrm>
        </p:spPr>
        <p:txBody>
          <a:bodyPr>
            <a:normAutofit/>
          </a:bodyPr>
          <a:lstStyle/>
          <a:p>
            <a:r>
              <a:rPr lang="de-DE" sz="2400" dirty="0"/>
              <a:t>Wirkmechanismus:</a:t>
            </a:r>
          </a:p>
          <a:p>
            <a:pPr lvl="1"/>
            <a:r>
              <a:rPr lang="de-DE" sz="2400" dirty="0"/>
              <a:t>nicht direkt gegen SARS-CoV-2 gerichtet</a:t>
            </a:r>
          </a:p>
          <a:p>
            <a:pPr lvl="1"/>
            <a:r>
              <a:rPr lang="de-DE" sz="2400" dirty="0"/>
              <a:t>m</a:t>
            </a:r>
            <a:r>
              <a:rPr lang="de-DE" sz="2400" dirty="0" smtClean="0"/>
              <a:t>öglicher unspezifischer </a:t>
            </a:r>
            <a:r>
              <a:rPr lang="de-DE" sz="2400" dirty="0"/>
              <a:t>Effekt („Immun-Training“)</a:t>
            </a:r>
          </a:p>
          <a:p>
            <a:r>
              <a:rPr lang="de-DE" sz="2400" dirty="0" smtClean="0"/>
              <a:t>3 Phase III Studien sind angelaufen bzw. sind kurz vor Beginn</a:t>
            </a:r>
          </a:p>
          <a:p>
            <a:pPr lvl="1"/>
            <a:r>
              <a:rPr lang="de-DE" sz="2400" dirty="0"/>
              <a:t>Niederlande, </a:t>
            </a:r>
            <a:r>
              <a:rPr lang="de-DE" sz="2400" dirty="0" smtClean="0"/>
              <a:t>n=1.500</a:t>
            </a:r>
            <a:endParaRPr lang="de-DE" sz="2400" dirty="0"/>
          </a:p>
          <a:p>
            <a:pPr lvl="1"/>
            <a:r>
              <a:rPr lang="de-DE" sz="2400" dirty="0"/>
              <a:t>Australien, n= 4.170</a:t>
            </a:r>
          </a:p>
          <a:p>
            <a:pPr lvl="1"/>
            <a:r>
              <a:rPr lang="de-DE" sz="2400" dirty="0" smtClean="0"/>
              <a:t>Deutschland (neuartiger </a:t>
            </a:r>
            <a:r>
              <a:rPr lang="de-DE" sz="2400" dirty="0"/>
              <a:t>BCG-Impfstoff </a:t>
            </a:r>
            <a:r>
              <a:rPr lang="de-DE" sz="2400" dirty="0" smtClean="0"/>
              <a:t>VPM1002 vom MPI)</a:t>
            </a:r>
          </a:p>
          <a:p>
            <a:r>
              <a:rPr lang="de-DE" sz="2400" dirty="0"/>
              <a:t>Zielgruppe: Medizinisches Personal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270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1538" y="376082"/>
            <a:ext cx="7983646" cy="874368"/>
          </a:xfrm>
        </p:spPr>
        <p:txBody>
          <a:bodyPr/>
          <a:lstStyle/>
          <a:p>
            <a:r>
              <a:rPr lang="de-DE" sz="2800" dirty="0" smtClean="0"/>
              <a:t>COVID-19 </a:t>
            </a:r>
            <a:r>
              <a:rPr lang="de-DE" sz="2800" dirty="0" err="1" smtClean="0"/>
              <a:t>Endgame</a:t>
            </a:r>
            <a:r>
              <a:rPr lang="de-DE" sz="2800" dirty="0" smtClean="0"/>
              <a:t> Szenarien</a:t>
            </a:r>
            <a:endParaRPr lang="de-DE" sz="28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200905" y="1245618"/>
            <a:ext cx="8943095" cy="511073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de-DE" sz="2600" dirty="0" smtClean="0"/>
              <a:t>Zeitgleiche Elimination des Erregers in allen Ländern weltweit</a:t>
            </a:r>
          </a:p>
          <a:p>
            <a:pPr marL="457200" lvl="1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ym typeface="Wingdings" panose="05000000000000000000" pitchFamily="2" charset="2"/>
              </a:rPr>
              <a:t>eher unwahrscheinlich</a:t>
            </a:r>
            <a:br>
              <a:rPr lang="de-DE" sz="2000" dirty="0" smtClean="0">
                <a:sym typeface="Wingdings" panose="05000000000000000000" pitchFamily="2" charset="2"/>
              </a:rPr>
            </a:br>
            <a:endParaRPr lang="de-DE" sz="2000" dirty="0" smtClean="0"/>
          </a:p>
          <a:p>
            <a:pPr>
              <a:buFont typeface="+mj-lt"/>
              <a:buAutoNum type="arabicPeriod"/>
            </a:pPr>
            <a:r>
              <a:rPr lang="de-DE" sz="2600" dirty="0"/>
              <a:t>Erreichen einer Herdenimmunität</a:t>
            </a:r>
          </a:p>
          <a:p>
            <a:pPr lvl="1">
              <a:buFont typeface="Wingdings"/>
              <a:buChar char="à"/>
            </a:pPr>
            <a:r>
              <a:rPr lang="de-DE" sz="2000" dirty="0" smtClean="0">
                <a:sym typeface="Wingdings" panose="05000000000000000000" pitchFamily="2" charset="2"/>
              </a:rPr>
              <a:t>Intensität der Public </a:t>
            </a:r>
            <a:r>
              <a:rPr lang="de-DE" sz="2000" dirty="0" err="1" smtClean="0">
                <a:sym typeface="Wingdings" panose="05000000000000000000" pitchFamily="2" charset="2"/>
              </a:rPr>
              <a:t>Health</a:t>
            </a:r>
            <a:r>
              <a:rPr lang="de-DE" sz="2000" dirty="0" smtClean="0">
                <a:sym typeface="Wingdings" panose="05000000000000000000" pitchFamily="2" charset="2"/>
              </a:rPr>
              <a:t> Maßnahmen reguliert Geschwindigkeit</a:t>
            </a:r>
          </a:p>
          <a:p>
            <a:pPr lvl="1">
              <a:buFont typeface="Wingdings"/>
              <a:buChar char="à"/>
            </a:pPr>
            <a:r>
              <a:rPr lang="de-DE" sz="2000" dirty="0">
                <a:sym typeface="Wingdings" panose="05000000000000000000" pitchFamily="2" charset="2"/>
              </a:rPr>
              <a:t>Viele </a:t>
            </a:r>
            <a:r>
              <a:rPr lang="de-DE" sz="2000" dirty="0" smtClean="0">
                <a:sym typeface="Wingdings" panose="05000000000000000000" pitchFamily="2" charset="2"/>
              </a:rPr>
              <a:t>Todesfälle</a:t>
            </a:r>
            <a:endParaRPr lang="de-DE" sz="2000" dirty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r>
              <a:rPr lang="de-DE" sz="2000" dirty="0" smtClean="0">
                <a:sym typeface="Wingdings" panose="05000000000000000000" pitchFamily="2" charset="2"/>
              </a:rPr>
              <a:t>Ziel: Kapazität des Gesundheitssystems nicht überlasten</a:t>
            </a:r>
          </a:p>
          <a:p>
            <a:pPr lvl="1">
              <a:buFont typeface="Wingdings"/>
              <a:buChar char="à"/>
            </a:pPr>
            <a:r>
              <a:rPr lang="de-DE" sz="2000" dirty="0" smtClean="0">
                <a:sym typeface="Wingdings" panose="05000000000000000000" pitchFamily="2" charset="2"/>
              </a:rPr>
              <a:t>Hoffnung: Therapeutikum zur Behandlung schwerer Fälle</a:t>
            </a:r>
          </a:p>
          <a:p>
            <a:pPr marL="457200" lvl="1" indent="0">
              <a:buNone/>
            </a:pPr>
            <a:endParaRPr lang="de-DE" dirty="0" smtClean="0"/>
          </a:p>
          <a:p>
            <a:pPr>
              <a:buFont typeface="+mj-lt"/>
              <a:buAutoNum type="arabicPeriod"/>
            </a:pPr>
            <a:r>
              <a:rPr lang="de-DE" sz="2600" dirty="0"/>
              <a:t>Kontrolle durch Impfung </a:t>
            </a:r>
          </a:p>
          <a:p>
            <a:pPr lvl="1">
              <a:buFont typeface="Wingdings"/>
              <a:buChar char="à"/>
            </a:pPr>
            <a:r>
              <a:rPr lang="de-DE" sz="2000" dirty="0" smtClean="0">
                <a:sym typeface="Wingdings" panose="05000000000000000000" pitchFamily="2" charset="2"/>
              </a:rPr>
              <a:t>Intensive Public </a:t>
            </a:r>
            <a:r>
              <a:rPr lang="de-DE" sz="2000" dirty="0" err="1" smtClean="0">
                <a:sym typeface="Wingdings" panose="05000000000000000000" pitchFamily="2" charset="2"/>
              </a:rPr>
              <a:t>Health</a:t>
            </a:r>
            <a:r>
              <a:rPr lang="de-DE" sz="2000" dirty="0" smtClean="0">
                <a:sym typeface="Wingdings" panose="05000000000000000000" pitchFamily="2" charset="2"/>
              </a:rPr>
              <a:t> Maßnahmen zögern Infektionsgeschehen hinaus</a:t>
            </a:r>
          </a:p>
          <a:p>
            <a:pPr lvl="1">
              <a:buFont typeface="Wingdings"/>
              <a:buChar char="à"/>
            </a:pPr>
            <a:r>
              <a:rPr lang="de-DE" sz="2000" dirty="0" smtClean="0">
                <a:sym typeface="Wingdings" panose="05000000000000000000" pitchFamily="2" charset="2"/>
              </a:rPr>
              <a:t>Kritisch: Zeitpunkt der Verfügbarkeit ausreichender Impfstoffmengen</a:t>
            </a:r>
          </a:p>
          <a:p>
            <a:pPr lvl="1">
              <a:buFont typeface="Wingdings"/>
              <a:buChar char="à"/>
            </a:pPr>
            <a:r>
              <a:rPr lang="de-DE" sz="2000" dirty="0" smtClean="0">
                <a:sym typeface="Wingdings" panose="05000000000000000000" pitchFamily="2" charset="2"/>
              </a:rPr>
              <a:t>Selbst wenn zu spät: Prävention in der Post-Pandemie-Phase</a:t>
            </a:r>
            <a:r>
              <a:rPr lang="de-DE" sz="2000" dirty="0" smtClean="0"/>
              <a:t>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858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31" y="357045"/>
            <a:ext cx="9144000" cy="639762"/>
          </a:xfrm>
        </p:spPr>
        <p:txBody>
          <a:bodyPr/>
          <a:lstStyle/>
          <a:p>
            <a:pPr>
              <a:defRPr/>
            </a:pPr>
            <a:r>
              <a:rPr lang="de-DE" sz="2800" dirty="0" smtClean="0"/>
              <a:t>Prüfphasen in der Impfstoff-Entwicklung</a:t>
            </a:r>
            <a:endParaRPr lang="en-US" altLang="ko-KR" sz="2800" dirty="0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rot="-5400000">
            <a:off x="450057" y="3123406"/>
            <a:ext cx="1008062" cy="1908175"/>
          </a:xfrm>
          <a:prstGeom prst="triangle">
            <a:avLst>
              <a:gd name="adj" fmla="val 50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en-US" sz="1800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 rot="5400000">
            <a:off x="1907381" y="3213894"/>
            <a:ext cx="1728788" cy="172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51 w 21600"/>
              <a:gd name="T13" fmla="*/ 4151 h 21600"/>
              <a:gd name="T14" fmla="*/ 17449 w 21600"/>
              <a:gd name="T15" fmla="*/ 174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701" y="21600"/>
                </a:lnTo>
                <a:lnTo>
                  <a:pt x="1689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 rot="5400000">
            <a:off x="3347244" y="3212306"/>
            <a:ext cx="2305050" cy="17287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97 w 21600"/>
              <a:gd name="T13" fmla="*/ 3197 h 21600"/>
              <a:gd name="T14" fmla="*/ 18403 w 21600"/>
              <a:gd name="T15" fmla="*/ 184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94" y="21600"/>
                </a:lnTo>
                <a:lnTo>
                  <a:pt x="1880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 rot="5400000">
            <a:off x="4860132" y="3213894"/>
            <a:ext cx="2735262" cy="172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52 w 21600"/>
              <a:gd name="T13" fmla="*/ 2652 h 21600"/>
              <a:gd name="T14" fmla="*/ 18948 w 21600"/>
              <a:gd name="T15" fmla="*/ 189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04" y="21600"/>
                </a:lnTo>
                <a:lnTo>
                  <a:pt x="1989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 rot="5400000">
            <a:off x="6373017" y="3212309"/>
            <a:ext cx="3167065" cy="172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08 w 21600"/>
              <a:gd name="T13" fmla="*/ 2608 h 21600"/>
              <a:gd name="T14" fmla="*/ 18992 w 21600"/>
              <a:gd name="T15" fmla="*/ 189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615" y="21600"/>
                </a:lnTo>
                <a:lnTo>
                  <a:pt x="1998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39750" y="3860800"/>
            <a:ext cx="144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000"/>
              <a:t>Präklinisch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268538" y="386080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400"/>
              <a:t>Phase I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851275" y="386080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400"/>
              <a:t>Phase II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508625" y="3860800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400"/>
              <a:t>Phase III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7308850" y="3860800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400"/>
              <a:t>Phase IV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91632" y="6023769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400" b="1" u="sng" dirty="0"/>
              <a:t>Studienobjekte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360363" y="4627563"/>
            <a:ext cx="971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200"/>
              <a:t>Tiere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1979613" y="4868863"/>
            <a:ext cx="17287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200" dirty="0" smtClean="0"/>
              <a:t>30-100 </a:t>
            </a:r>
            <a:r>
              <a:rPr lang="de-DE" altLang="en-US" sz="2200" dirty="0"/>
              <a:t>Menschen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3708400" y="5229225"/>
            <a:ext cx="1728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200" dirty="0" smtClean="0"/>
              <a:t>200-500 </a:t>
            </a:r>
            <a:r>
              <a:rPr lang="de-DE" altLang="en-US" sz="2200" dirty="0"/>
              <a:t>Menschen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5364163" y="5516563"/>
            <a:ext cx="18716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200" dirty="0" smtClean="0"/>
              <a:t>3.000-10.000 </a:t>
            </a:r>
            <a:r>
              <a:rPr lang="de-DE" altLang="en-US" sz="2200" dirty="0"/>
              <a:t>Menschen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7307263" y="5810250"/>
            <a:ext cx="17287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200"/>
              <a:t>&gt;10.000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91633" y="1100138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400" b="1" u="sng" dirty="0"/>
              <a:t>Ziele</a:t>
            </a:r>
          </a:p>
        </p:txBody>
      </p:sp>
      <p:sp>
        <p:nvSpPr>
          <p:cNvPr id="814101" name="Text Box 21"/>
          <p:cNvSpPr txBox="1">
            <a:spLocks noChangeArrowheads="1"/>
          </p:cNvSpPr>
          <p:nvPr/>
        </p:nvSpPr>
        <p:spPr bwMode="auto">
          <a:xfrm>
            <a:off x="252413" y="2008039"/>
            <a:ext cx="143986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4225D1"/>
              </a:buClr>
              <a:buSzTx/>
              <a:buFontTx/>
              <a:buChar char="•"/>
            </a:pPr>
            <a:r>
              <a:rPr lang="de-DE" altLang="en-US" sz="2000" dirty="0"/>
              <a:t> Immun-</a:t>
            </a:r>
            <a:br>
              <a:rPr lang="de-DE" altLang="en-US" sz="2000" dirty="0"/>
            </a:br>
            <a:r>
              <a:rPr lang="de-DE" altLang="en-US" sz="2000" dirty="0" err="1"/>
              <a:t>antwort</a:t>
            </a:r>
            <a:endParaRPr lang="de-DE" altLang="en-US" sz="2000" dirty="0"/>
          </a:p>
          <a:p>
            <a:pPr>
              <a:buClr>
                <a:srgbClr val="4225D1"/>
              </a:buClr>
              <a:buSzTx/>
              <a:buFontTx/>
              <a:buChar char="•"/>
            </a:pPr>
            <a:r>
              <a:rPr lang="de-DE" altLang="en-US" sz="2000" dirty="0"/>
              <a:t> Schütz </a:t>
            </a:r>
            <a:br>
              <a:rPr lang="de-DE" altLang="en-US" sz="2000" dirty="0"/>
            </a:br>
            <a:r>
              <a:rPr lang="de-DE" altLang="en-US" sz="2000" dirty="0"/>
              <a:t>vor viraler Challenge</a:t>
            </a:r>
          </a:p>
        </p:txBody>
      </p:sp>
      <p:sp>
        <p:nvSpPr>
          <p:cNvPr id="814102" name="Text Box 22"/>
          <p:cNvSpPr txBox="1">
            <a:spLocks noChangeArrowheads="1"/>
          </p:cNvSpPr>
          <p:nvPr/>
        </p:nvSpPr>
        <p:spPr bwMode="auto">
          <a:xfrm>
            <a:off x="1692275" y="1916113"/>
            <a:ext cx="194468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4225D1"/>
              </a:buClr>
              <a:buSzTx/>
              <a:buFontTx/>
              <a:buNone/>
            </a:pPr>
            <a:r>
              <a:rPr lang="de-DE" altLang="en-US" sz="1600" b="1" dirty="0"/>
              <a:t>Proof </a:t>
            </a:r>
            <a:r>
              <a:rPr lang="de-DE" altLang="en-US" sz="1600" b="1" dirty="0" err="1"/>
              <a:t>of</a:t>
            </a:r>
            <a:r>
              <a:rPr lang="de-DE" altLang="en-US" sz="1600" b="1" dirty="0"/>
              <a:t> </a:t>
            </a:r>
            <a:r>
              <a:rPr lang="de-DE" altLang="en-US" sz="1600" b="1" dirty="0" err="1"/>
              <a:t>Principle</a:t>
            </a:r>
            <a:r>
              <a:rPr lang="de-DE" altLang="en-US" sz="2000" dirty="0"/>
              <a:t> </a:t>
            </a:r>
          </a:p>
          <a:p>
            <a:pPr>
              <a:buClr>
                <a:srgbClr val="4225D1"/>
              </a:buClr>
              <a:buSzTx/>
              <a:buFontTx/>
              <a:buChar char="•"/>
            </a:pPr>
            <a:r>
              <a:rPr lang="de-DE" altLang="en-US" sz="2000" dirty="0"/>
              <a:t> sicher? </a:t>
            </a:r>
          </a:p>
          <a:p>
            <a:pPr>
              <a:buClr>
                <a:srgbClr val="4225D1"/>
              </a:buClr>
              <a:buSzTx/>
              <a:buFontTx/>
              <a:buChar char="•"/>
            </a:pPr>
            <a:r>
              <a:rPr lang="de-DE" altLang="en-US" sz="2000" dirty="0"/>
              <a:t> </a:t>
            </a:r>
            <a:r>
              <a:rPr lang="de-DE" altLang="en-US" sz="2000" dirty="0" err="1"/>
              <a:t>immunogen</a:t>
            </a:r>
            <a:r>
              <a:rPr lang="de-DE" altLang="en-US" sz="2000" dirty="0"/>
              <a:t>?</a:t>
            </a:r>
          </a:p>
        </p:txBody>
      </p:sp>
      <p:sp>
        <p:nvSpPr>
          <p:cNvPr id="814103" name="Text Box 23"/>
          <p:cNvSpPr txBox="1">
            <a:spLocks noChangeArrowheads="1"/>
          </p:cNvSpPr>
          <p:nvPr/>
        </p:nvSpPr>
        <p:spPr bwMode="auto">
          <a:xfrm>
            <a:off x="3492500" y="1582738"/>
            <a:ext cx="20875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buClr>
                <a:srgbClr val="4225D1"/>
              </a:buClr>
              <a:buSzTx/>
              <a:buFontTx/>
              <a:buNone/>
            </a:pPr>
            <a:r>
              <a:rPr lang="de-DE" altLang="en-US" sz="1600" b="1" dirty="0"/>
              <a:t>Dosisfindung </a:t>
            </a:r>
          </a:p>
          <a:p>
            <a:pPr>
              <a:spcBef>
                <a:spcPct val="10000"/>
              </a:spcBef>
              <a:buClr>
                <a:srgbClr val="4225D1"/>
              </a:buClr>
              <a:buSzTx/>
              <a:buFontTx/>
              <a:buChar char="•"/>
            </a:pPr>
            <a:r>
              <a:rPr lang="de-DE" altLang="en-US" sz="2000" dirty="0"/>
              <a:t> Optimale Dosis </a:t>
            </a:r>
          </a:p>
          <a:p>
            <a:pPr>
              <a:spcBef>
                <a:spcPct val="10000"/>
              </a:spcBef>
              <a:buClr>
                <a:srgbClr val="4225D1"/>
              </a:buClr>
              <a:buSzTx/>
              <a:buFontTx/>
              <a:buChar char="•"/>
            </a:pPr>
            <a:r>
              <a:rPr lang="de-DE" altLang="en-US" sz="2000" dirty="0"/>
              <a:t> sicher?</a:t>
            </a:r>
          </a:p>
          <a:p>
            <a:pPr>
              <a:spcBef>
                <a:spcPct val="10000"/>
              </a:spcBef>
              <a:buClr>
                <a:srgbClr val="4225D1"/>
              </a:buClr>
              <a:buSzTx/>
              <a:buFontTx/>
              <a:buChar char="•"/>
            </a:pPr>
            <a:r>
              <a:rPr lang="de-DE" altLang="en-US" sz="2000" dirty="0"/>
              <a:t> </a:t>
            </a:r>
            <a:r>
              <a:rPr lang="de-DE" altLang="en-US" sz="2000" dirty="0" err="1"/>
              <a:t>immunogen</a:t>
            </a:r>
            <a:r>
              <a:rPr lang="de-DE" altLang="en-US" sz="2000" dirty="0"/>
              <a:t>?</a:t>
            </a:r>
          </a:p>
        </p:txBody>
      </p:sp>
      <p:sp>
        <p:nvSpPr>
          <p:cNvPr id="814104" name="Text Box 24"/>
          <p:cNvSpPr txBox="1">
            <a:spLocks noChangeArrowheads="1"/>
          </p:cNvSpPr>
          <p:nvPr/>
        </p:nvSpPr>
        <p:spPr bwMode="auto">
          <a:xfrm>
            <a:off x="5365750" y="1289050"/>
            <a:ext cx="19431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4225D1"/>
              </a:buClr>
              <a:buSzTx/>
              <a:buFontTx/>
              <a:buNone/>
            </a:pPr>
            <a:r>
              <a:rPr lang="de-DE" altLang="en-US" sz="1600" b="1" dirty="0"/>
              <a:t>Zulassungsstudie</a:t>
            </a:r>
            <a:r>
              <a:rPr lang="de-DE" altLang="en-US" sz="2000" dirty="0"/>
              <a:t> </a:t>
            </a:r>
          </a:p>
          <a:p>
            <a:pPr>
              <a:buClr>
                <a:srgbClr val="4225D1"/>
              </a:buClr>
              <a:buSzTx/>
              <a:buFontTx/>
              <a:buChar char="•"/>
            </a:pPr>
            <a:r>
              <a:rPr lang="de-DE" altLang="en-US" sz="2000" dirty="0"/>
              <a:t> Wirksamkeit</a:t>
            </a:r>
          </a:p>
          <a:p>
            <a:pPr>
              <a:buClr>
                <a:srgbClr val="4225D1"/>
              </a:buClr>
              <a:buSzTx/>
              <a:buFontTx/>
              <a:buChar char="•"/>
            </a:pPr>
            <a:r>
              <a:rPr lang="de-DE" altLang="en-US" sz="2000" dirty="0"/>
              <a:t> sicher?</a:t>
            </a:r>
          </a:p>
          <a:p>
            <a:pPr>
              <a:buClr>
                <a:srgbClr val="4225D1"/>
              </a:buClr>
              <a:buSzTx/>
              <a:buFontTx/>
              <a:buChar char="•"/>
            </a:pPr>
            <a:r>
              <a:rPr lang="de-DE" altLang="en-US" sz="2000" dirty="0"/>
              <a:t> </a:t>
            </a:r>
            <a:r>
              <a:rPr lang="de-DE" altLang="en-US" sz="2000" dirty="0" err="1"/>
              <a:t>immunogen</a:t>
            </a:r>
            <a:r>
              <a:rPr lang="de-DE" altLang="en-US" sz="2000" dirty="0"/>
              <a:t>?</a:t>
            </a:r>
          </a:p>
        </p:txBody>
      </p:sp>
      <p:sp>
        <p:nvSpPr>
          <p:cNvPr id="814105" name="Text Box 25"/>
          <p:cNvSpPr txBox="1">
            <a:spLocks noChangeArrowheads="1"/>
          </p:cNvSpPr>
          <p:nvPr/>
        </p:nvSpPr>
        <p:spPr bwMode="auto">
          <a:xfrm>
            <a:off x="7235825" y="1557338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0121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3012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012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4225D1"/>
              </a:buClr>
              <a:buSzTx/>
              <a:buFontTx/>
              <a:buNone/>
            </a:pPr>
            <a:r>
              <a:rPr lang="de-DE" altLang="en-US" sz="1600" b="1"/>
              <a:t>Postmarketing</a:t>
            </a:r>
          </a:p>
          <a:p>
            <a:pPr>
              <a:buClr>
                <a:srgbClr val="4225D1"/>
              </a:buClr>
              <a:buSzTx/>
              <a:buFontTx/>
              <a:buChar char="•"/>
            </a:pPr>
            <a:r>
              <a:rPr lang="de-DE" altLang="en-US" sz="2000"/>
              <a:t> Effektivität</a:t>
            </a:r>
          </a:p>
          <a:p>
            <a:pPr>
              <a:buClr>
                <a:srgbClr val="4225D1"/>
              </a:buClr>
              <a:buSzTx/>
              <a:buFontTx/>
              <a:buChar char="•"/>
            </a:pPr>
            <a:r>
              <a:rPr lang="de-DE" altLang="en-US" sz="2000"/>
              <a:t> sicher?</a:t>
            </a:r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1979613" y="4076700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>
            <a:off x="3419475" y="40767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5148263" y="4076700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>
            <a:off x="6877050" y="40767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0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101" grpId="0"/>
      <p:bldP spid="814102" grpId="0"/>
      <p:bldP spid="814103" grpId="0"/>
      <p:bldP spid="814104" grpId="0"/>
      <p:bldP spid="814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0451" y="258261"/>
            <a:ext cx="7983646" cy="874368"/>
          </a:xfrm>
        </p:spPr>
        <p:txBody>
          <a:bodyPr/>
          <a:lstStyle/>
          <a:p>
            <a:r>
              <a:rPr lang="de-DE" sz="2800" dirty="0"/>
              <a:t>COVID-19 Impfstoff Pipeline</a:t>
            </a:r>
            <a:br>
              <a:rPr lang="de-DE" sz="2800" dirty="0"/>
            </a:br>
            <a:r>
              <a:rPr lang="de-DE" sz="2800" dirty="0"/>
              <a:t>Stand: 08. April 2020 (n=115 Kandidaten)</a:t>
            </a:r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" y="1229458"/>
            <a:ext cx="7921251" cy="518365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242930" y="6519446"/>
            <a:ext cx="4157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(Nature Reviews Drug Discovery 09 April 2020)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066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19.03.2018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5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6088" y="633035"/>
            <a:ext cx="7983646" cy="874368"/>
          </a:xfrm>
        </p:spPr>
        <p:txBody>
          <a:bodyPr/>
          <a:lstStyle/>
          <a:p>
            <a:r>
              <a:rPr lang="de-DE" sz="2800" dirty="0"/>
              <a:t>Plattform Eigenschaften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="" xmlns:a16="http://schemas.microsoft.com/office/drawing/2014/main" id="{91A8CA9F-0880-4FE4-90BB-817AE1AC9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368174"/>
              </p:ext>
            </p:extLst>
          </p:nvPr>
        </p:nvGraphicFramePr>
        <p:xfrm>
          <a:off x="636807" y="1539297"/>
          <a:ext cx="7614056" cy="4484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570">
                  <a:extLst>
                    <a:ext uri="{9D8B030D-6E8A-4147-A177-3AD203B41FA5}">
                      <a16:colId xmlns="" xmlns:a16="http://schemas.microsoft.com/office/drawing/2014/main" val="3755422738"/>
                    </a:ext>
                  </a:extLst>
                </a:gridCol>
                <a:gridCol w="1373891">
                  <a:extLst>
                    <a:ext uri="{9D8B030D-6E8A-4147-A177-3AD203B41FA5}">
                      <a16:colId xmlns="" xmlns:a16="http://schemas.microsoft.com/office/drawing/2014/main" val="855395787"/>
                    </a:ext>
                  </a:extLst>
                </a:gridCol>
                <a:gridCol w="2445488">
                  <a:extLst>
                    <a:ext uri="{9D8B030D-6E8A-4147-A177-3AD203B41FA5}">
                      <a16:colId xmlns="" xmlns:a16="http://schemas.microsoft.com/office/drawing/2014/main" val="2994732194"/>
                    </a:ext>
                  </a:extLst>
                </a:gridCol>
                <a:gridCol w="1733107">
                  <a:extLst>
                    <a:ext uri="{9D8B030D-6E8A-4147-A177-3AD203B41FA5}">
                      <a16:colId xmlns="" xmlns:a16="http://schemas.microsoft.com/office/drawing/2014/main" val="2518533080"/>
                    </a:ext>
                  </a:extLst>
                </a:gridCol>
              </a:tblGrid>
              <a:tr h="469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Vaccine Platform Type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Attribute</a:t>
                      </a:r>
                      <a:br>
                        <a:rPr lang="en-US" sz="2000" dirty="0" smtClean="0">
                          <a:effectLst/>
                        </a:rPr>
                      </a:b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dose     Licensed technology      Current Scale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3980320"/>
                  </a:ext>
                </a:extLst>
              </a:tr>
              <a:tr h="358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Inactivated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Yes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Medium/high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72095436"/>
                  </a:ext>
                </a:extLst>
              </a:tr>
              <a:tr h="358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Recombinant protein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Yes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High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09297526"/>
                  </a:ext>
                </a:extLst>
              </a:tr>
              <a:tr h="234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Live attenuated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Yes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Yes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High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58721864"/>
                  </a:ext>
                </a:extLst>
              </a:tr>
              <a:tr h="52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DNA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Medium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77203130"/>
                  </a:ext>
                </a:extLst>
              </a:tr>
              <a:tr h="799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RNA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Low/medium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1712665"/>
                  </a:ext>
                </a:extLst>
              </a:tr>
              <a:tr h="84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Vector based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Yes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Yes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High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10822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3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429" y="336485"/>
            <a:ext cx="7983646" cy="874368"/>
          </a:xfrm>
        </p:spPr>
        <p:txBody>
          <a:bodyPr/>
          <a:lstStyle/>
          <a:p>
            <a:r>
              <a:rPr lang="de-DE" sz="2800" dirty="0"/>
              <a:t>COVID </a:t>
            </a:r>
            <a:r>
              <a:rPr lang="de-DE" sz="2800" dirty="0" smtClean="0"/>
              <a:t>Impfstoffkandidaten in </a:t>
            </a:r>
            <a:r>
              <a:rPr lang="de-DE" sz="2800" dirty="0"/>
              <a:t>Phase </a:t>
            </a:r>
            <a:r>
              <a:rPr lang="de-DE" sz="2800" dirty="0" smtClean="0"/>
              <a:t>I-II</a:t>
            </a:r>
            <a:endParaRPr lang="de-DE" sz="28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04133"/>
              </p:ext>
            </p:extLst>
          </p:nvPr>
        </p:nvGraphicFramePr>
        <p:xfrm>
          <a:off x="72429" y="1030092"/>
          <a:ext cx="8965245" cy="510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622"/>
                <a:gridCol w="1662688"/>
                <a:gridCol w="1937166"/>
                <a:gridCol w="1857400"/>
                <a:gridCol w="1053588"/>
                <a:gridCol w="1254781"/>
              </a:tblGrid>
              <a:tr h="618052">
                <a:tc>
                  <a:txBody>
                    <a:bodyPr/>
                    <a:lstStyle/>
                    <a:p>
                      <a:r>
                        <a:rPr lang="de-DE" dirty="0" smtClean="0"/>
                        <a:t>Name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Phase, Status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Entwickler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Konzept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Land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n/Alter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mRNA-1273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I, begonnen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Moderna</a:t>
                      </a:r>
                      <a:r>
                        <a:rPr lang="de-DE" sz="1800" dirty="0" smtClean="0"/>
                        <a:t>, NIH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mRNA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USA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45/18-55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INO-4800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I, begonnen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Inovio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DNA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USA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40/18-50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Ad5-nCoV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I, begonnen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CanSino</a:t>
                      </a:r>
                      <a:r>
                        <a:rPr lang="de-DE" sz="1800" dirty="0" smtClean="0"/>
                        <a:t> Biologicals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Non-</a:t>
                      </a:r>
                      <a:r>
                        <a:rPr lang="de-DE" sz="1800" dirty="0" err="1" smtClean="0"/>
                        <a:t>Replicating</a:t>
                      </a:r>
                      <a:r>
                        <a:rPr lang="de-DE" sz="1800" dirty="0" smtClean="0"/>
                        <a:t> Viral </a:t>
                      </a:r>
                      <a:r>
                        <a:rPr lang="de-DE" sz="1800" dirty="0" err="1" smtClean="0"/>
                        <a:t>Vector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China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108/18-64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II, 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dirty="0" smtClean="0"/>
                        <a:t>ab 12. April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          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China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500</a:t>
                      </a:r>
                      <a:r>
                        <a:rPr lang="de-DE" baseline="0" dirty="0" smtClean="0"/>
                        <a:t>/18+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aAPC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I, begonnen</a:t>
                      </a:r>
                      <a:br>
                        <a:rPr lang="de-DE" dirty="0" smtClean="0"/>
                      </a:br>
                      <a:r>
                        <a:rPr lang="de-DE" b="1" dirty="0" smtClean="0"/>
                        <a:t>Therapie &amp; Prävention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Shenzhen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Geno</a:t>
                      </a:r>
                      <a:r>
                        <a:rPr lang="de-DE" sz="1800" dirty="0" smtClean="0"/>
                        <a:t>-Immune Medical Institute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Artificial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antigen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Presenting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Cell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Vaccine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vector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China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 /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0,5-80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ChAdOx1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I-II, noch nicht rekrutierend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University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Oxford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Non-</a:t>
                      </a:r>
                      <a:r>
                        <a:rPr lang="de-DE" dirty="0" err="1" smtClean="0"/>
                        <a:t>Replicating</a:t>
                      </a:r>
                      <a:r>
                        <a:rPr lang="de-DE" dirty="0" smtClean="0"/>
                        <a:t> Viral </a:t>
                      </a:r>
                      <a:r>
                        <a:rPr lang="de-DE" dirty="0" err="1" smtClean="0"/>
                        <a:t>Vector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UK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510/18-55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bacTRL</a:t>
                      </a:r>
                      <a:r>
                        <a:rPr lang="de-DE" dirty="0" smtClean="0"/>
                        <a:t>-Spike </a:t>
                      </a:r>
                      <a:r>
                        <a:rPr lang="de-DE" dirty="0" err="1" smtClean="0"/>
                        <a:t>Vaccine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I, noch nicht rekrutierend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Symvivo</a:t>
                      </a:r>
                      <a:r>
                        <a:rPr lang="de-DE" dirty="0" smtClean="0"/>
                        <a:t> Corporation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live, genetically modified B. </a:t>
                      </a:r>
                      <a:r>
                        <a:rPr lang="en-US" dirty="0" err="1" smtClean="0"/>
                        <a:t>longum</a:t>
                      </a:r>
                      <a:r>
                        <a:rPr lang="en-US" dirty="0" smtClean="0"/>
                        <a:t>, oral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Kanada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84/19-55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40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5814" y="333546"/>
            <a:ext cx="7983646" cy="874368"/>
          </a:xfrm>
        </p:spPr>
        <p:txBody>
          <a:bodyPr/>
          <a:lstStyle/>
          <a:p>
            <a:r>
              <a:rPr lang="de-DE" sz="2800" dirty="0"/>
              <a:t>Bewertung Stand COVID-Impfstoffe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255181" y="1041988"/>
            <a:ext cx="8867553" cy="5571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600" dirty="0" smtClean="0"/>
              <a:t>Kandidaten &amp; Entwickler</a:t>
            </a:r>
          </a:p>
          <a:p>
            <a:r>
              <a:rPr lang="de-DE" sz="2400" dirty="0" smtClean="0"/>
              <a:t>Vielzahl an Kandidaten und Impfstoff-Plattformen</a:t>
            </a:r>
          </a:p>
          <a:p>
            <a:r>
              <a:rPr lang="de-DE" sz="2400" dirty="0" smtClean="0"/>
              <a:t>Viele </a:t>
            </a:r>
            <a:r>
              <a:rPr lang="de-DE" sz="2400" dirty="0" err="1" smtClean="0"/>
              <a:t>BioTec</a:t>
            </a:r>
            <a:r>
              <a:rPr lang="de-DE" sz="2400" dirty="0" smtClean="0"/>
              <a:t> bzw. akademische Gruppen, ohne Produktionskapazität</a:t>
            </a:r>
          </a:p>
          <a:p>
            <a:pPr lvl="1"/>
            <a:r>
              <a:rPr lang="de-DE" sz="2400" dirty="0" smtClean="0"/>
              <a:t>Tech-Transfer zu </a:t>
            </a:r>
            <a:r>
              <a:rPr lang="de-DE" sz="2400" dirty="0" err="1" smtClean="0"/>
              <a:t>Contract</a:t>
            </a:r>
            <a:r>
              <a:rPr lang="de-DE" sz="2400" dirty="0" smtClean="0"/>
              <a:t> Manufacturing </a:t>
            </a:r>
            <a:r>
              <a:rPr lang="de-DE" sz="2400" dirty="0" err="1"/>
              <a:t>O</a:t>
            </a:r>
            <a:r>
              <a:rPr lang="de-DE" sz="2400" dirty="0" err="1" smtClean="0"/>
              <a:t>rganizations</a:t>
            </a:r>
            <a:r>
              <a:rPr lang="de-DE" sz="2400" dirty="0" smtClean="0"/>
              <a:t> </a:t>
            </a:r>
            <a:r>
              <a:rPr lang="de-DE" sz="2400" dirty="0"/>
              <a:t>(</a:t>
            </a:r>
            <a:r>
              <a:rPr lang="de-DE" sz="2400" dirty="0" smtClean="0"/>
              <a:t>CMOs)</a:t>
            </a:r>
            <a:br>
              <a:rPr lang="de-DE" sz="2400" dirty="0" smtClean="0"/>
            </a:br>
            <a:endParaRPr lang="de-DE" sz="1200" dirty="0" smtClean="0"/>
          </a:p>
          <a:p>
            <a:pPr marL="0" indent="0">
              <a:buNone/>
            </a:pPr>
            <a:r>
              <a:rPr lang="de-DE" sz="2600" dirty="0" smtClean="0"/>
              <a:t>Timelines</a:t>
            </a:r>
          </a:p>
          <a:p>
            <a:r>
              <a:rPr lang="de-DE" sz="2400" dirty="0"/>
              <a:t>12-18 Monate ab Beginn Phase </a:t>
            </a:r>
            <a:r>
              <a:rPr lang="de-DE" sz="2400" dirty="0" smtClean="0"/>
              <a:t>I (=Anfang 2021?)</a:t>
            </a:r>
            <a:endParaRPr lang="de-DE" sz="2400" dirty="0"/>
          </a:p>
          <a:p>
            <a:r>
              <a:rPr lang="de-DE" sz="2400" dirty="0"/>
              <a:t>Diskussion </a:t>
            </a:r>
            <a:r>
              <a:rPr lang="de-DE" sz="2400" dirty="0" smtClean="0"/>
              <a:t>unter </a:t>
            </a:r>
            <a:r>
              <a:rPr lang="de-DE" sz="2400" dirty="0"/>
              <a:t>Regulatoren: Auslassen Phase III</a:t>
            </a:r>
            <a:r>
              <a:rPr lang="de-DE" sz="2400" dirty="0" smtClean="0"/>
              <a:t>?</a:t>
            </a:r>
          </a:p>
          <a:p>
            <a:pPr marL="0" indent="0">
              <a:buNone/>
            </a:pP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2600" dirty="0" smtClean="0"/>
              <a:t>Besonderheiten</a:t>
            </a:r>
            <a:endParaRPr lang="de-DE" sz="2400" dirty="0"/>
          </a:p>
          <a:p>
            <a:r>
              <a:rPr lang="de-DE" sz="2400" dirty="0" smtClean="0"/>
              <a:t>nie </a:t>
            </a:r>
            <a:r>
              <a:rPr lang="de-DE" sz="2400" dirty="0"/>
              <a:t>dagewesene Geschwindigkeit in der </a:t>
            </a:r>
            <a:r>
              <a:rPr lang="de-DE" sz="2400" dirty="0" smtClean="0"/>
              <a:t>Entwicklung</a:t>
            </a:r>
          </a:p>
          <a:p>
            <a:pPr lvl="1"/>
            <a:r>
              <a:rPr lang="de-DE" sz="2400" dirty="0" smtClean="0"/>
              <a:t>Modena/US-NIH</a:t>
            </a:r>
            <a:r>
              <a:rPr lang="de-DE" sz="2400" dirty="0"/>
              <a:t>: 65 Tage von Sequenzierung bis Phase I </a:t>
            </a:r>
            <a:r>
              <a:rPr lang="de-DE" sz="2400" dirty="0" smtClean="0"/>
              <a:t>Studie</a:t>
            </a:r>
            <a:endParaRPr lang="de-DE" sz="2400" dirty="0"/>
          </a:p>
          <a:p>
            <a:r>
              <a:rPr lang="de-DE" sz="2400" dirty="0" smtClean="0"/>
              <a:t>neuartige </a:t>
            </a:r>
            <a:r>
              <a:rPr lang="de-DE" sz="2400" dirty="0"/>
              <a:t>Impfstoff-Technologie (</a:t>
            </a:r>
            <a:r>
              <a:rPr lang="de-DE" sz="2400" dirty="0" err="1"/>
              <a:t>mRNA</a:t>
            </a:r>
            <a:r>
              <a:rPr lang="de-DE" sz="2400" dirty="0"/>
              <a:t>, DNA)</a:t>
            </a:r>
          </a:p>
          <a:p>
            <a:r>
              <a:rPr lang="de-DE" sz="2400" dirty="0" smtClean="0"/>
              <a:t>neue </a:t>
            </a:r>
            <a:r>
              <a:rPr lang="de-DE" sz="2400" dirty="0"/>
              <a:t>Paradigmen hinsichtlich paralleler </a:t>
            </a:r>
            <a:r>
              <a:rPr lang="de-DE" sz="2400" dirty="0" smtClean="0"/>
              <a:t>Entwicklungsphasen</a:t>
            </a:r>
            <a:r>
              <a:rPr lang="de-DE" sz="2400" dirty="0"/>
              <a:t>, innovativer regulatorischer Prozesse und skalierbarer </a:t>
            </a:r>
            <a:r>
              <a:rPr lang="de-DE" sz="2400" dirty="0" smtClean="0"/>
              <a:t>Herstellungskapazitäten </a:t>
            </a:r>
            <a:endParaRPr lang="de-DE" sz="2400" dirty="0"/>
          </a:p>
          <a:p>
            <a:r>
              <a:rPr lang="de-DE" sz="2400" dirty="0" smtClean="0"/>
              <a:t>Notwendig: </a:t>
            </a:r>
            <a:r>
              <a:rPr lang="de-DE" sz="2400" dirty="0"/>
              <a:t>gute </a:t>
            </a:r>
            <a:r>
              <a:rPr lang="de-DE" sz="2400" dirty="0" smtClean="0"/>
              <a:t>Risikokommunikation &amp; Post-Marketing </a:t>
            </a:r>
            <a:r>
              <a:rPr lang="de-DE" sz="2400" dirty="0" err="1" smtClean="0"/>
              <a:t>Surveillance</a:t>
            </a:r>
            <a:endParaRPr lang="de-DE" sz="2400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38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7232" y="236578"/>
            <a:ext cx="7983646" cy="874368"/>
          </a:xfrm>
        </p:spPr>
        <p:txBody>
          <a:bodyPr/>
          <a:lstStyle/>
          <a:p>
            <a:r>
              <a:rPr lang="de-DE" sz="2800" dirty="0"/>
              <a:t>Aktivitäten in Vorbereitung auf eine </a:t>
            </a:r>
            <a:br>
              <a:rPr lang="de-DE" sz="2800" dirty="0"/>
            </a:br>
            <a:r>
              <a:rPr lang="de-DE" sz="2800" dirty="0"/>
              <a:t>Einführung einer COVID-19 Impfung (</a:t>
            </a:r>
            <a:r>
              <a:rPr lang="de-DE" sz="2800" dirty="0" smtClean="0"/>
              <a:t>I)</a:t>
            </a:r>
            <a:endParaRPr lang="de-DE" sz="28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232800" y="1384314"/>
            <a:ext cx="8868667" cy="5175974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 smtClean="0"/>
              <a:t>Kontinuierliches Screening </a:t>
            </a:r>
            <a:r>
              <a:rPr lang="de-DE" sz="2400" dirty="0"/>
              <a:t>von Literatur und Datenbanken</a:t>
            </a:r>
          </a:p>
          <a:p>
            <a:pPr lvl="1"/>
            <a:r>
              <a:rPr lang="de-DE" dirty="0" smtClean="0"/>
              <a:t>Impfstoff-Entwicklung und Immun-Mechanismen (inkl. Immune </a:t>
            </a:r>
            <a:r>
              <a:rPr lang="de-DE" dirty="0" err="1" smtClean="0"/>
              <a:t>Enhancement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smtClean="0"/>
              <a:t>Risikofaktoren </a:t>
            </a:r>
            <a:r>
              <a:rPr lang="de-DE" dirty="0"/>
              <a:t>für Infektion/schwere </a:t>
            </a:r>
            <a:r>
              <a:rPr lang="de-DE" dirty="0" smtClean="0"/>
              <a:t>Erkrankung</a:t>
            </a:r>
          </a:p>
          <a:p>
            <a:pPr marL="0" indent="0">
              <a:buNone/>
            </a:pPr>
            <a:endParaRPr lang="de-DE" sz="1600" dirty="0" smtClean="0"/>
          </a:p>
          <a:p>
            <a:r>
              <a:rPr lang="de-DE" sz="2400" dirty="0" smtClean="0"/>
              <a:t>Modellierung </a:t>
            </a:r>
            <a:r>
              <a:rPr lang="de-DE" sz="2400" dirty="0"/>
              <a:t>des Impacts </a:t>
            </a:r>
            <a:r>
              <a:rPr lang="de-DE" sz="2400" dirty="0" smtClean="0"/>
              <a:t>unterschiedlicher Impfstrategien</a:t>
            </a:r>
          </a:p>
          <a:p>
            <a:pPr lvl="1"/>
            <a:r>
              <a:rPr lang="de-DE" dirty="0"/>
              <a:t>Pandemie und Post-Pandemie</a:t>
            </a:r>
          </a:p>
          <a:p>
            <a:pPr lvl="1"/>
            <a:r>
              <a:rPr lang="de-DE" dirty="0"/>
              <a:t>unterschiedliche Impfstoffe (Dosen-Anzahl, alters-spezifische Effektivität, etc.)</a:t>
            </a:r>
          </a:p>
          <a:p>
            <a:pPr lvl="1"/>
            <a:r>
              <a:rPr lang="de-DE" dirty="0" smtClean="0"/>
              <a:t>begrenzte </a:t>
            </a:r>
            <a:r>
              <a:rPr lang="de-DE" dirty="0"/>
              <a:t>Impfstoff-Verfügbarkeit während Pandemie (Priorisierung)</a:t>
            </a:r>
          </a:p>
          <a:p>
            <a:pPr lvl="1"/>
            <a:r>
              <a:rPr lang="de-DE" dirty="0" smtClean="0"/>
              <a:t>unter Berücksichtigung </a:t>
            </a:r>
            <a:r>
              <a:rPr lang="de-DE" dirty="0"/>
              <a:t>steigender </a:t>
            </a:r>
            <a:r>
              <a:rPr lang="de-DE" dirty="0" smtClean="0"/>
              <a:t>Bevölkerungsimmunität</a:t>
            </a:r>
          </a:p>
          <a:p>
            <a:pPr lvl="1"/>
            <a:r>
              <a:rPr lang="de-DE" dirty="0" smtClean="0"/>
              <a:t>„Test – </a:t>
            </a:r>
            <a:r>
              <a:rPr lang="de-DE" dirty="0" err="1" smtClean="0"/>
              <a:t>Vaccinate</a:t>
            </a:r>
            <a:r>
              <a:rPr lang="de-DE" dirty="0" smtClean="0"/>
              <a:t>“ Strategie?</a:t>
            </a:r>
            <a:endParaRPr lang="de-DE" dirty="0"/>
          </a:p>
          <a:p>
            <a:pPr lvl="1">
              <a:buFont typeface="Wingdings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Antrag BMBF diese Woche eingereicht</a:t>
            </a:r>
          </a:p>
          <a:p>
            <a:pPr marL="0" indent="0">
              <a:buNone/>
            </a:pPr>
            <a:endParaRPr lang="de-DE" sz="1600" dirty="0" smtClean="0"/>
          </a:p>
          <a:p>
            <a:r>
              <a:rPr lang="de-DE" sz="2400" dirty="0" smtClean="0"/>
              <a:t>Aufarbeitung der Evidenz für STIKO</a:t>
            </a:r>
          </a:p>
          <a:p>
            <a:pPr lvl="1"/>
            <a:r>
              <a:rPr lang="de-DE" dirty="0" smtClean="0"/>
              <a:t>Definition von Indikationsgruppen / zu priorisierende Gruppen</a:t>
            </a:r>
          </a:p>
          <a:p>
            <a:pPr lvl="1"/>
            <a:r>
              <a:rPr lang="de-DE" dirty="0"/>
              <a:t>Berücksichtigung der </a:t>
            </a:r>
            <a:r>
              <a:rPr lang="de-DE" dirty="0" smtClean="0"/>
              <a:t>Modellierungsergebnisse</a:t>
            </a:r>
          </a:p>
          <a:p>
            <a:pPr lvl="1"/>
            <a:r>
              <a:rPr lang="de-DE" dirty="0"/>
              <a:t>PROSPERO: Aktuell 208 </a:t>
            </a:r>
            <a:r>
              <a:rPr lang="de-DE" dirty="0" smtClean="0"/>
              <a:t>Syst. </a:t>
            </a:r>
            <a:r>
              <a:rPr lang="de-DE" dirty="0"/>
              <a:t>Reviews angemeldet, insb. zu </a:t>
            </a:r>
            <a:r>
              <a:rPr lang="de-DE" dirty="0" smtClean="0"/>
              <a:t>Patientencharakteristika </a:t>
            </a:r>
            <a:endParaRPr lang="de-DE" dirty="0"/>
          </a:p>
          <a:p>
            <a:pPr lvl="1"/>
            <a:r>
              <a:rPr lang="de-DE" dirty="0" smtClean="0"/>
              <a:t>Impfstoffauswahl initial möglich?  Zugang/Bewertung unveröffentlichter Daten?</a:t>
            </a:r>
          </a:p>
          <a:p>
            <a:endParaRPr lang="de-DE" sz="2400" dirty="0" smtClean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448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Bildschirmpräsentation (4:3)</PresentationFormat>
  <Paragraphs>193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COVID-19 Impfstoffe: Aktuelle Pipeline, Ausblick und Vorbereitungen auf eine Impfstoff-Einführung   PD Dr. med. Ole Wichmann     </vt:lpstr>
      <vt:lpstr>COVID-19 Endgame Szenarien</vt:lpstr>
      <vt:lpstr>Prüfphasen in der Impfstoff-Entwicklung</vt:lpstr>
      <vt:lpstr>COVID-19 Impfstoff Pipeline Stand: 08. April 2020 (n=115 Kandidaten)</vt:lpstr>
      <vt:lpstr>PowerPoint-Präsentation</vt:lpstr>
      <vt:lpstr>Plattform Eigenschaften</vt:lpstr>
      <vt:lpstr>COVID Impfstoffkandidaten in Phase I-II</vt:lpstr>
      <vt:lpstr>Bewertung Stand COVID-Impfstoffe</vt:lpstr>
      <vt:lpstr>Aktivitäten in Vorbereitung auf eine  Einführung einer COVID-19 Impfung (I)</vt:lpstr>
      <vt:lpstr>Aktivitäten in Vorbereitung auf eine  Einführung einer COVID-19 Impfung (II)</vt:lpstr>
      <vt:lpstr>COVID-19 und BCG-Impfstoffe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Koch, Judith</cp:lastModifiedBy>
  <cp:revision>1013</cp:revision>
  <cp:lastPrinted>2017-10-23T13:39:14Z</cp:lastPrinted>
  <dcterms:created xsi:type="dcterms:W3CDTF">2015-11-02T12:29:13Z</dcterms:created>
  <dcterms:modified xsi:type="dcterms:W3CDTF">2020-04-15T07:36:17Z</dcterms:modified>
</cp:coreProperties>
</file>