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3" r:id="rId3"/>
    <p:sldId id="308" r:id="rId4"/>
    <p:sldId id="283" r:id="rId5"/>
    <p:sldId id="307" r:id="rId6"/>
    <p:sldId id="311" r:id="rId7"/>
    <p:sldId id="314" r:id="rId8"/>
    <p:sldId id="313" r:id="rId9"/>
    <p:sldId id="312" r:id="rId10"/>
    <p:sldId id="298" r:id="rId11"/>
    <p:sldId id="299" r:id="rId12"/>
    <p:sldId id="300" r:id="rId13"/>
    <p:sldId id="302" r:id="rId14"/>
    <p:sldId id="304" r:id="rId15"/>
    <p:sldId id="297" r:id="rId16"/>
    <p:sldId id="279" r:id="rId17"/>
    <p:sldId id="295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33CC33"/>
    <a:srgbClr val="006EC7"/>
    <a:srgbClr val="338BD2"/>
    <a:srgbClr val="80A5DC"/>
    <a:srgbClr val="4D8AD2"/>
    <a:srgbClr val="66A8DD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92031" autoAdjust="0"/>
  </p:normalViewPr>
  <p:slideViewPr>
    <p:cSldViewPr snapToGrid="0" snapToObjects="1">
      <p:cViewPr varScale="1">
        <p:scale>
          <a:sx n="57" d="100"/>
          <a:sy n="57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Karte deutsch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56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Inhalt auffüllen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1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Nochmal Sven draufschauen lassen für Feinschliff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3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Zeitnaher Verlauf, Zeitverzug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9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 mehrere Folien verteilen, Bilder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80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4" descr="RKI_Jubilaeumslogo_PPT_EN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fluenza/surveillance_monitoring/20100812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Syndromische</a:t>
            </a:r>
            <a:r>
              <a:rPr lang="de-DE" dirty="0"/>
              <a:t> Krankenhaus-Surveillance (ICOSARI) </a:t>
            </a:r>
            <a:r>
              <a:rPr lang="de-DE" dirty="0" smtClean="0"/>
              <a:t>– Nutzung von ICD-10 Codes für COVID-19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400" dirty="0" smtClean="0"/>
              <a:t>Kristin </a:t>
            </a:r>
            <a:r>
              <a:rPr lang="de-DE" sz="1400" dirty="0" smtClean="0"/>
              <a:t>Tolksdorf, Sven Schröder</a:t>
            </a:r>
            <a:endParaRPr lang="de-DE" sz="1400" dirty="0" smtClean="0"/>
          </a:p>
          <a:p>
            <a:r>
              <a:rPr lang="de-DE" sz="1400" smtClean="0"/>
              <a:t>FG </a:t>
            </a:r>
            <a:r>
              <a:rPr lang="de-DE" sz="1400" smtClean="0"/>
              <a:t>36, FG 31</a:t>
            </a:r>
            <a:endParaRPr lang="de-DE" sz="1400" dirty="0" smtClean="0"/>
          </a:p>
          <a:p>
            <a:r>
              <a:rPr lang="de-DE" sz="1400" dirty="0" smtClean="0"/>
              <a:t>15.04.2020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2839" r="1999" b="2884"/>
          <a:stretch/>
        </p:blipFill>
        <p:spPr bwMode="auto">
          <a:xfrm>
            <a:off x="128337" y="1507958"/>
            <a:ext cx="2919664" cy="41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Geneva</a:t>
            </a:r>
            <a:r>
              <a:rPr lang="en-US" dirty="0"/>
              <a:t>, 12 August 2010 </a:t>
            </a:r>
            <a:r>
              <a:rPr lang="en-US" sz="1700" dirty="0">
                <a:hlinkClick r:id="rId3"/>
              </a:rPr>
              <a:t>http://www.who.int/influenza/surveillance_monitoring/20100812/en</a:t>
            </a:r>
            <a:r>
              <a:rPr lang="en-US" sz="1700" dirty="0" smtClean="0">
                <a:hlinkClick r:id="rId3"/>
              </a:rPr>
              <a:t>/</a:t>
            </a:r>
            <a:endParaRPr lang="en-US" sz="1700" dirty="0" smtClean="0"/>
          </a:p>
          <a:p>
            <a:pPr marL="0" indent="0">
              <a:buNone/>
            </a:pPr>
            <a:r>
              <a:rPr lang="en-US" b="1" dirty="0"/>
              <a:t>Surveillance recommendations for Member States in the post-pandemic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Ziel der Influenzasurveillance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Bereitstellung von Informationen, die die zeitnahe Detektion von Influenzaepidemien und –pandemien erlauben, um gesundheitspolitische Entscheidungen und Managementstrategien sowie die Impfstoffentwicklung und –priorisierung zu </a:t>
            </a:r>
            <a:r>
              <a:rPr lang="en-US" dirty="0"/>
              <a:t>unterstützen 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Vier Kernelemente: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Frühzeitiges Erkennen von Änderungen des </a:t>
            </a:r>
            <a:r>
              <a:rPr lang="en-US" dirty="0" smtClean="0">
                <a:solidFill>
                  <a:srgbClr val="FF0000"/>
                </a:solidFill>
              </a:rPr>
              <a:t>Schwereprofils</a:t>
            </a:r>
            <a:r>
              <a:rPr lang="en-US" dirty="0" smtClean="0"/>
              <a:t> von Influenzaerkrankungen oder das Auftreten eines neuartigen Virus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Etablierung von Basislinien und </a:t>
            </a:r>
            <a:r>
              <a:rPr lang="en-US" dirty="0"/>
              <a:t>Monitoring </a:t>
            </a:r>
            <a:r>
              <a:rPr lang="en-US" dirty="0" smtClean="0"/>
              <a:t>von Basisraten </a:t>
            </a:r>
            <a:r>
              <a:rPr lang="en-US" dirty="0" smtClean="0">
                <a:solidFill>
                  <a:srgbClr val="FF0000"/>
                </a:solidFill>
              </a:rPr>
              <a:t>schwerer respiratorischer Erkrankungen</a:t>
            </a:r>
            <a:r>
              <a:rPr lang="en-US" dirty="0" smtClean="0"/>
              <a:t> inklusive des Krankheitsverlaufs, der Krankheitslast und des Impact von Influenzaerkrankungen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Beschreibung und Monitoring von Bevölkerungsgruppen mit hohem Risiko für </a:t>
            </a:r>
            <a:r>
              <a:rPr lang="en-US" dirty="0" smtClean="0">
                <a:solidFill>
                  <a:srgbClr val="FF0000"/>
                </a:solidFill>
              </a:rPr>
              <a:t>schwere Krankheitsverläufe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Detektion von antigenen oder genetischen Veränderungen bei zirkulierenden Viren oder das Auftreten antiviraler Resistenzen</a:t>
            </a:r>
            <a:endParaRPr lang="en-US" dirty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 I: WHO-Empfehlungen zur Influenzaüberwachung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7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Schaade, Reuß, Haas, Krause (2010), BGB: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Pandemieplanung – Was haben wir aus der Influenza A(H1N1)-Pandemie gelernt?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„Das </a:t>
            </a:r>
            <a:r>
              <a:rPr lang="de-DE" dirty="0"/>
              <a:t>Fehlen verlässlicher Erfassungssysteme für die Mortalität, für </a:t>
            </a:r>
            <a:r>
              <a:rPr lang="de-DE" b="1" dirty="0"/>
              <a:t>schwere klinische Verläufe</a:t>
            </a:r>
            <a:r>
              <a:rPr lang="de-DE" dirty="0"/>
              <a:t>, für die Auslastung der </a:t>
            </a:r>
            <a:r>
              <a:rPr lang="de-DE" dirty="0" smtClean="0"/>
              <a:t>Versorgungs-strukturen </a:t>
            </a:r>
            <a:r>
              <a:rPr lang="de-DE" dirty="0"/>
              <a:t>und für die Impfabdeckung hat sich während der Pandemie (H1N1) 2009 sehr deutlich bemerkbar gemacht</a:t>
            </a:r>
            <a:r>
              <a:rPr lang="de-DE" dirty="0" smtClean="0"/>
              <a:t>.“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 II: Evaluation der Pandemiebewältigung in 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1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ECDC </a:t>
            </a:r>
            <a:r>
              <a:rPr lang="en-US" b="1" dirty="0"/>
              <a:t>Expert Meeting May 3-4th, 2011 </a:t>
            </a:r>
            <a:r>
              <a:rPr lang="en-US" b="1" dirty="0" smtClean="0"/>
              <a:t>Stockholm: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“One </a:t>
            </a:r>
            <a:r>
              <a:rPr lang="en-US" dirty="0"/>
              <a:t>of the most important weak-points of European influenza surveillance identified by Member States and ECDC is </a:t>
            </a:r>
            <a:r>
              <a:rPr lang="en-US" b="1" dirty="0"/>
              <a:t>surveillance of severe disease and premature mortality</a:t>
            </a:r>
            <a:r>
              <a:rPr lang="en-US" dirty="0"/>
              <a:t>, so-called </a:t>
            </a:r>
            <a:r>
              <a:rPr lang="en-US" i="1" dirty="0"/>
              <a:t>severe-end flu surveillance. </a:t>
            </a:r>
            <a:r>
              <a:rPr lang="en-US" dirty="0"/>
              <a:t>This was a recurrent theme in the evaluations of the pandemic surveillance but is equally true for seasonal influenza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  <a:p>
            <a:endParaRPr lang="de-DE" sz="1200" dirty="0"/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Hintergrund III Empfehlungen und Schwierigkeiten der Umsetzung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2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24970"/>
            <a:ext cx="8092593" cy="5075829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>
                <a:solidFill>
                  <a:srgbClr val="338BD2"/>
                </a:solidFill>
              </a:rPr>
              <a:t>Syndromische</a:t>
            </a:r>
            <a:r>
              <a:rPr lang="de-DE" dirty="0" smtClean="0"/>
              <a:t> Surveillance:</a:t>
            </a:r>
            <a:endParaRPr lang="en-US" dirty="0" smtClean="0"/>
          </a:p>
          <a:p>
            <a:pPr lvl="1"/>
            <a:r>
              <a:rPr lang="en-US" dirty="0" smtClean="0"/>
              <a:t>Symptomkombinationen (Husten, Halsschmerzen, Schnupfen, Fieber,...), die für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kute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espiratorische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nfektionen (</a:t>
            </a:r>
            <a:r>
              <a:rPr lang="en-US" dirty="0" smtClean="0">
                <a:solidFill>
                  <a:srgbClr val="FF0000"/>
                </a:solidFill>
              </a:rPr>
              <a:t>ARI</a:t>
            </a:r>
            <a:r>
              <a:rPr lang="en-US" dirty="0" smtClean="0"/>
              <a:t>) typisch sind</a:t>
            </a:r>
          </a:p>
          <a:p>
            <a:pPr lvl="1"/>
            <a:r>
              <a:rPr lang="en-US" dirty="0" smtClean="0"/>
              <a:t>im SEED</a:t>
            </a:r>
            <a:r>
              <a:rPr lang="en-US" baseline="30000" dirty="0" smtClean="0"/>
              <a:t>ARE</a:t>
            </a:r>
            <a:r>
              <a:rPr lang="en-US" dirty="0" smtClean="0"/>
              <a:t>-Modul der Arbeitsgemeinschaft Influenza  </a:t>
            </a:r>
            <a:br>
              <a:rPr lang="en-US" dirty="0" smtClean="0"/>
            </a:br>
            <a:r>
              <a:rPr lang="en-US" dirty="0" smtClean="0"/>
              <a:t>ARI, definiert über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ICD10-Codes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J00 – J06 = obere Atemwege; J09 – J22 = Grippe + untere Atemwege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err="1" smtClean="0">
                <a:solidFill>
                  <a:srgbClr val="338BD2"/>
                </a:solidFill>
              </a:rPr>
              <a:t>Sentinel</a:t>
            </a:r>
            <a:r>
              <a:rPr lang="de-DE" dirty="0" smtClean="0"/>
              <a:t>-Surveillance:</a:t>
            </a:r>
          </a:p>
          <a:p>
            <a:pPr lvl="1"/>
            <a:r>
              <a:rPr lang="de-DE" dirty="0" smtClean="0"/>
              <a:t>Aktive, </a:t>
            </a:r>
            <a:r>
              <a:rPr lang="de-DE" dirty="0"/>
              <a:t>möglichst </a:t>
            </a:r>
            <a:r>
              <a:rPr lang="de-DE" dirty="0" smtClean="0"/>
              <a:t>repräsentative, stichprobenartige Erhebung (Abdeckung min. 1 % der Bevölkerung) im ambulanten bzw. stationären Bereich in ausgewählten Einrichtungen </a:t>
            </a:r>
          </a:p>
          <a:p>
            <a:pPr lvl="1"/>
            <a:endParaRPr lang="de-DE" dirty="0"/>
          </a:p>
          <a:p>
            <a:r>
              <a:rPr lang="de-DE" dirty="0" smtClean="0"/>
              <a:t>Etablierung einer </a:t>
            </a:r>
            <a:r>
              <a:rPr lang="de-DE" dirty="0" err="1" smtClean="0">
                <a:solidFill>
                  <a:srgbClr val="338BD2"/>
                </a:solidFill>
              </a:rPr>
              <a:t>syndromischen</a:t>
            </a:r>
            <a:r>
              <a:rPr lang="de-DE" dirty="0" smtClean="0">
                <a:solidFill>
                  <a:srgbClr val="338BD2"/>
                </a:solidFill>
              </a:rPr>
              <a:t> </a:t>
            </a:r>
            <a:r>
              <a:rPr lang="de-DE" dirty="0" err="1" smtClean="0">
                <a:solidFill>
                  <a:srgbClr val="338BD2"/>
                </a:solidFill>
              </a:rPr>
              <a:t>Sentinel</a:t>
            </a:r>
            <a:r>
              <a:rPr lang="de-DE" dirty="0" smtClean="0">
                <a:solidFill>
                  <a:srgbClr val="338BD2"/>
                </a:solidFill>
              </a:rPr>
              <a:t>-Surveillance</a:t>
            </a:r>
          </a:p>
          <a:p>
            <a:pPr lvl="1"/>
            <a:r>
              <a:rPr lang="de-DE" dirty="0" smtClean="0"/>
              <a:t>auf Bevölkerungsebene </a:t>
            </a:r>
            <a:r>
              <a:rPr lang="de-DE" dirty="0" smtClean="0">
                <a:sym typeface="Wingdings" panose="05000000000000000000" pitchFamily="2" charset="2"/>
              </a:rPr>
              <a:t> ARI </a:t>
            </a:r>
          </a:p>
          <a:p>
            <a:pPr lvl="1"/>
            <a:r>
              <a:rPr lang="de-DE" dirty="0" smtClean="0"/>
              <a:t>ambulanter Bereich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medically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attended</a:t>
            </a:r>
            <a:r>
              <a:rPr lang="de-DE" dirty="0" smtClean="0">
                <a:sym typeface="Wingdings" panose="05000000000000000000" pitchFamily="2" charset="2"/>
              </a:rPr>
              <a:t> ARI = MAARI</a:t>
            </a:r>
            <a:endParaRPr lang="de-DE" dirty="0" smtClean="0"/>
          </a:p>
          <a:p>
            <a:pPr lvl="1"/>
            <a:r>
              <a:rPr lang="de-DE" dirty="0" smtClean="0"/>
              <a:t>stationärer Bereich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Severe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acute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respiratory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illness</a:t>
            </a:r>
            <a:r>
              <a:rPr lang="de-DE" dirty="0" smtClean="0">
                <a:sym typeface="Wingdings" panose="05000000000000000000" pitchFamily="2" charset="2"/>
              </a:rPr>
              <a:t> = 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SARI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ICOSARI = I</a:t>
            </a:r>
            <a:r>
              <a:rPr lang="de-DE" dirty="0" smtClean="0">
                <a:sym typeface="Wingdings" panose="05000000000000000000" pitchFamily="2" charset="2"/>
              </a:rPr>
              <a:t>CD-10-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de-DE" dirty="0" smtClean="0">
                <a:sym typeface="Wingdings" panose="05000000000000000000" pitchFamily="2" charset="2"/>
              </a:rPr>
              <a:t>de basierte 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SARI</a:t>
            </a:r>
            <a:r>
              <a:rPr lang="de-DE" dirty="0" smtClean="0">
                <a:sym typeface="Wingdings" panose="05000000000000000000" pitchFamily="2" charset="2"/>
              </a:rPr>
              <a:t>-Surveillance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endParaRPr lang="de-DE" sz="1200" dirty="0"/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err="1" smtClean="0"/>
              <a:t>Surveillancekonzept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4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Datenfluss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5037-89DB-4F4E-A607-FA431B070A24}" type="slidenum">
              <a:rPr lang="de-DE" smtClean="0"/>
              <a:t>14</a:t>
            </a:fld>
            <a:endParaRPr lang="de-DE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18040" y="1661246"/>
            <a:ext cx="179273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Helios Klinikum 2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1157190"/>
            <a:ext cx="179273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Helios Klinikum 1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508104" y="1119671"/>
            <a:ext cx="2736304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Helios Datenzentrum </a:t>
            </a:r>
          </a:p>
          <a:p>
            <a:r>
              <a:rPr lang="de-DE" dirty="0" smtClean="0"/>
              <a:t>(Friedrichstr., Berlin)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771800" y="1341856"/>
            <a:ext cx="27363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771800" y="1442836"/>
            <a:ext cx="2736304" cy="35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69497" y="1199581"/>
            <a:ext cx="189686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wöchentlich/real time</a:t>
            </a:r>
          </a:p>
          <a:p>
            <a:r>
              <a:rPr lang="de-DE" sz="1200" dirty="0" smtClean="0"/>
              <a:t>Datensätze von Patienten </a:t>
            </a:r>
          </a:p>
          <a:p>
            <a:r>
              <a:rPr lang="de-DE" sz="1200" dirty="0" smtClean="0"/>
              <a:t>mit  ICD10- und DRG-Codes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5724128" y="1733254"/>
            <a:ext cx="23042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Reduktion der verfügbaren Variablen pro Patient auf 18 für Patienten mit J*-Diagnose (Haupt-/Nebendiagnose bei Entlassung) bzw. </a:t>
            </a:r>
            <a:r>
              <a:rPr lang="de-DE" sz="1200" dirty="0"/>
              <a:t>9</a:t>
            </a:r>
            <a:r>
              <a:rPr lang="de-DE" sz="1200" dirty="0" smtClean="0"/>
              <a:t> bei allen Patienten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724128" y="2957390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Anonymisierung der Patientendaten </a:t>
            </a:r>
          </a:p>
          <a:p>
            <a:r>
              <a:rPr lang="de-DE" sz="1200" dirty="0" smtClean="0"/>
              <a:t>(Generierung MD5-Hash-Code)</a:t>
            </a:r>
            <a:endParaRPr lang="en-US" sz="1200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7020272" y="3821486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679322" y="5189638"/>
            <a:ext cx="273630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RKI (Seestr. Berlin, FG31)</a:t>
            </a:r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066565" y="4037510"/>
            <a:ext cx="196181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wöchentlicher Versand </a:t>
            </a:r>
          </a:p>
          <a:p>
            <a:r>
              <a:rPr lang="de-DE" sz="1200" dirty="0" smtClean="0"/>
              <a:t>(Sicherheitsstandard gemäß </a:t>
            </a:r>
          </a:p>
          <a:p>
            <a:r>
              <a:rPr lang="de-DE" sz="1200" dirty="0" smtClean="0"/>
              <a:t>Kooperationsvertrag)  eines</a:t>
            </a:r>
          </a:p>
          <a:p>
            <a:r>
              <a:rPr lang="de-DE" sz="1200" dirty="0" smtClean="0"/>
              <a:t>Datenpakets an RKI</a:t>
            </a:r>
            <a:endParaRPr lang="en-US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796136" y="5558969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Speicherung der für das RKI anonymisierten Datensätze auf einem RKI-SQL-Server</a:t>
            </a:r>
            <a:endParaRPr lang="en-US" sz="1200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3923928" y="5837710"/>
            <a:ext cx="158417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198063" y="5558969"/>
            <a:ext cx="11660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Bereitstellung </a:t>
            </a:r>
          </a:p>
          <a:p>
            <a:r>
              <a:rPr lang="de-DE" sz="1200" dirty="0" smtClean="0"/>
              <a:t>von Views </a:t>
            </a:r>
          </a:p>
          <a:p>
            <a:r>
              <a:rPr lang="de-DE" sz="1200" dirty="0" smtClean="0"/>
              <a:t>zur Auswertung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1115616" y="5189638"/>
            <a:ext cx="273630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RKI (Seestr. Berlin, FG36)</a:t>
            </a:r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1187624" y="5632719"/>
            <a:ext cx="25557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Analyse gemäß der Projektzielstellung</a:t>
            </a:r>
            <a:endParaRPr lang="en-US" sz="1200" dirty="0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195736" y="2534637"/>
            <a:ext cx="3240360" cy="25587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691680" y="2873997"/>
            <a:ext cx="19442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Influenzaberichterstattung RKI</a:t>
            </a:r>
          </a:p>
          <a:p>
            <a:r>
              <a:rPr lang="de-DE" sz="1200" dirty="0" smtClean="0"/>
              <a:t>(z.B. Wochenberichte, Publikationen)</a:t>
            </a:r>
            <a:endParaRPr lang="en-US" sz="1200" dirty="0"/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2123727" y="3749478"/>
            <a:ext cx="1" cy="1360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724694" y="4198700"/>
            <a:ext cx="188635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de-DE" dirty="0" smtClean="0"/>
              <a:t>aggregierte</a:t>
            </a:r>
            <a:endParaRPr lang="en-US" dirty="0" smtClean="0"/>
          </a:p>
          <a:p>
            <a:r>
              <a:rPr lang="de-DE" dirty="0" smtClean="0"/>
              <a:t>Ergebnisse der Auswertung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Wöchentliche Surveillance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199" y="1759058"/>
            <a:ext cx="8092593" cy="4698892"/>
          </a:xfrm>
        </p:spPr>
        <p:txBody>
          <a:bodyPr/>
          <a:lstStyle/>
          <a:p>
            <a:r>
              <a:rPr lang="de-DE" dirty="0" smtClean="0"/>
              <a:t>73 Krankenhäuser </a:t>
            </a:r>
            <a:r>
              <a:rPr lang="de-DE" dirty="0"/>
              <a:t>ab </a:t>
            </a:r>
            <a:r>
              <a:rPr lang="de-DE" dirty="0" smtClean="0"/>
              <a:t>2015</a:t>
            </a:r>
            <a:endParaRPr lang="de-DE" dirty="0"/>
          </a:p>
          <a:p>
            <a:pPr lvl="1">
              <a:buFont typeface="Wingdings" panose="05000000000000000000" pitchFamily="2" charset="2"/>
              <a:buChar char=""/>
            </a:pPr>
            <a:r>
              <a:rPr lang="de-DE" dirty="0"/>
              <a:t>Ausschluss, falls nicht für jede KW Daten vorliegen</a:t>
            </a:r>
          </a:p>
          <a:p>
            <a:endParaRPr lang="de-DE" dirty="0" smtClean="0"/>
          </a:p>
          <a:p>
            <a:r>
              <a:rPr lang="de-DE" dirty="0" smtClean="0"/>
              <a:t>Vergleich der aktuellen Fallzahlen mit 5 Vorsaisons </a:t>
            </a:r>
          </a:p>
          <a:p>
            <a:pPr lvl="1">
              <a:buFont typeface="Wingdings" panose="05000000000000000000" pitchFamily="2" charset="2"/>
              <a:buChar char=""/>
            </a:pPr>
            <a:r>
              <a:rPr lang="de-DE" dirty="0" smtClean="0"/>
              <a:t>Saison 2014/15 ab KW 1/2015</a:t>
            </a:r>
          </a:p>
          <a:p>
            <a:pPr lvl="1">
              <a:buFont typeface="Wingdings" panose="05000000000000000000" pitchFamily="2" charset="2"/>
              <a:buChar char=""/>
            </a:pPr>
            <a:endParaRPr lang="de-DE" dirty="0" smtClean="0"/>
          </a:p>
          <a:p>
            <a:r>
              <a:rPr lang="de-DE" dirty="0" smtClean="0"/>
              <a:t>nur Fälle mit Hospitalisierung von max. 1 Woche</a:t>
            </a:r>
          </a:p>
          <a:p>
            <a:pPr lvl="1">
              <a:buFont typeface="Wingdings" panose="05000000000000000000" pitchFamily="2" charset="2"/>
              <a:buChar char=""/>
            </a:pPr>
            <a:r>
              <a:rPr lang="de-DE" dirty="0" smtClean="0"/>
              <a:t>Zeitnahe Falldefinition (</a:t>
            </a:r>
            <a:r>
              <a:rPr lang="de-DE" dirty="0" err="1" smtClean="0"/>
              <a:t>timely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9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268865"/>
            <a:ext cx="8092593" cy="5090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Kernelemente (WHO-Empfehlungen)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/>
              <a:t>Frühzeitiges Erkennen von Änderungen des </a:t>
            </a:r>
            <a:r>
              <a:rPr lang="en-US" sz="2000" i="1" dirty="0">
                <a:solidFill>
                  <a:srgbClr val="006EC7"/>
                </a:solidFill>
              </a:rPr>
              <a:t>Schwereprofils</a:t>
            </a:r>
            <a:r>
              <a:rPr lang="en-US" sz="2000" i="1" dirty="0"/>
              <a:t> von Influenzaerkrankungen oder das Auftreten eines neuartigen </a:t>
            </a:r>
            <a:r>
              <a:rPr lang="en-US" sz="2000" i="1" dirty="0" smtClean="0"/>
              <a:t>Virus</a:t>
            </a:r>
            <a:br>
              <a:rPr lang="en-US" sz="2000" i="1" dirty="0" smtClean="0"/>
            </a:br>
            <a:r>
              <a:rPr lang="en-US" sz="2000" dirty="0" smtClean="0">
                <a:solidFill>
                  <a:srgbClr val="33CC33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zeitnahe Trendanalysen und Berechnung von altersgruppen-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    spezifischen CFR möglich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bisher ausschließlich begleitende virologische Surveillance durch AGI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Etablierung von Basislinien und Monitoring von Basisraten </a:t>
            </a:r>
            <a:r>
              <a:rPr lang="en-US" sz="2000" i="1" dirty="0">
                <a:solidFill>
                  <a:srgbClr val="006EC7"/>
                </a:solidFill>
              </a:rPr>
              <a:t>schwerer respiratorischer Erkrankungen</a:t>
            </a:r>
            <a:r>
              <a:rPr lang="en-US" sz="2000" i="1" dirty="0"/>
              <a:t> inklusive des Krankheitsverlaufs, der Krankheitslast und des Impakts von </a:t>
            </a:r>
            <a:r>
              <a:rPr lang="en-US" sz="2000" i="1" dirty="0" smtClean="0"/>
              <a:t>Influenzaerkrankungen</a:t>
            </a:r>
            <a:br>
              <a:rPr lang="en-US" sz="2000" i="1" dirty="0" smtClean="0"/>
            </a:br>
            <a:r>
              <a:rPr lang="en-US" sz="2000" dirty="0" smtClean="0">
                <a:solidFill>
                  <a:srgbClr val="33CC33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Basislinien und wöchentliches Monitoring der Basisraten etabliert,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      Abschätzung Krankheitslast möglich;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Wingdings" panose="05000000000000000000" pitchFamily="2" charset="2"/>
              </a:rPr>
              <a:t> Bevölkerungbezug muss noch hergestellt werden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Beschreibung und Monitoring von Bevölkerungsgruppen mit hohem Risiko für </a:t>
            </a:r>
            <a:r>
              <a:rPr lang="en-US" sz="2000" i="1" dirty="0">
                <a:solidFill>
                  <a:srgbClr val="006EC7"/>
                </a:solidFill>
              </a:rPr>
              <a:t>schwere Krankheitsverläufe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in </a:t>
            </a:r>
            <a:r>
              <a:rPr lang="en-US" sz="2000" dirty="0" err="1" smtClean="0">
                <a:sym typeface="Wingdings" panose="05000000000000000000" pitchFamily="2" charset="2"/>
              </a:rPr>
              <a:t>Planung</a:t>
            </a:r>
            <a:r>
              <a:rPr lang="en-US" sz="2000" dirty="0" smtClean="0">
                <a:sym typeface="Wingdings" panose="05000000000000000000" pitchFamily="2" charset="2"/>
              </a:rPr>
              <a:t> (</a:t>
            </a:r>
            <a:r>
              <a:rPr lang="en-US" sz="2000" dirty="0" err="1" smtClean="0">
                <a:sym typeface="Wingdings" panose="05000000000000000000" pitchFamily="2" charset="2"/>
              </a:rPr>
              <a:t>Projektantrag</a:t>
            </a:r>
            <a:r>
              <a:rPr lang="en-US" sz="2000" dirty="0" smtClean="0">
                <a:sym typeface="Wingdings" panose="05000000000000000000" pitchFamily="2" charset="2"/>
              </a:rPr>
              <a:t> ab 2017)</a:t>
            </a:r>
            <a:endParaRPr lang="de-DE" dirty="0" smtClean="0"/>
          </a:p>
          <a:p>
            <a:endParaRPr lang="de-DE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Beitrag ICOSARI zur </a:t>
            </a:r>
            <a:r>
              <a:rPr lang="de-DE" dirty="0" err="1" smtClean="0"/>
              <a:t>Influenzasurveillance</a:t>
            </a:r>
            <a:r>
              <a:rPr lang="de-DE" dirty="0" smtClean="0"/>
              <a:t> in 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9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Prof. Dr. Ralf Kuhlen, HELIOS Kliniken GmbH</a:t>
            </a:r>
          </a:p>
          <a:p>
            <a:r>
              <a:rPr lang="de-DE" dirty="0" smtClean="0"/>
              <a:t>Dr. Ekkehard </a:t>
            </a:r>
            <a:r>
              <a:rPr lang="de-DE" dirty="0"/>
              <a:t>Schuler, HELIOS Kliniken GmbH</a:t>
            </a:r>
            <a:endParaRPr lang="de-DE" dirty="0" smtClean="0"/>
          </a:p>
          <a:p>
            <a:r>
              <a:rPr lang="de-DE" dirty="0" smtClean="0"/>
              <a:t>Florian </a:t>
            </a:r>
            <a:r>
              <a:rPr lang="de-DE" dirty="0"/>
              <a:t>Hammerschmidt, HELIOS Kliniken GmbH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Prof. Dr. Walter Haas, FG36</a:t>
            </a:r>
          </a:p>
          <a:p>
            <a:r>
              <a:rPr lang="de-DE" dirty="0" smtClean="0"/>
              <a:t>Dr. Udo Buchholz, FG36</a:t>
            </a:r>
          </a:p>
          <a:p>
            <a:r>
              <a:rPr lang="de-DE" dirty="0" smtClean="0"/>
              <a:t>Dr. Karla Köpke, bis April 2016 FG36</a:t>
            </a:r>
          </a:p>
          <a:p>
            <a:endParaRPr lang="de-DE" dirty="0"/>
          </a:p>
          <a:p>
            <a:r>
              <a:rPr lang="de-DE" dirty="0" smtClean="0"/>
              <a:t>Dr. Jörg Lekschas, Datenschutz</a:t>
            </a:r>
          </a:p>
          <a:p>
            <a:r>
              <a:rPr lang="de-DE" dirty="0" smtClean="0"/>
              <a:t>Dr. Helmut Fouquet, L1</a:t>
            </a:r>
          </a:p>
          <a:p>
            <a:endParaRPr lang="de-DE" dirty="0"/>
          </a:p>
          <a:p>
            <a:r>
              <a:rPr lang="de-DE" dirty="0" smtClean="0"/>
              <a:t>Dr. Hermann Claus, FG31</a:t>
            </a:r>
          </a:p>
          <a:p>
            <a:r>
              <a:rPr lang="de-DE" dirty="0" smtClean="0"/>
              <a:t>Sebastian Kärsten, während FG31-Zeit</a:t>
            </a:r>
          </a:p>
          <a:p>
            <a:r>
              <a:rPr lang="de-DE" dirty="0" smtClean="0"/>
              <a:t>Sven Schröder, FG31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an</a:t>
            </a:r>
            <a:endParaRPr lang="en-US" dirty="0"/>
          </a:p>
        </p:txBody>
      </p:sp>
      <p:grpSp>
        <p:nvGrpSpPr>
          <p:cNvPr id="10" name="Gruppieren 1"/>
          <p:cNvGrpSpPr>
            <a:grpSpLocks noChangeAspect="1"/>
          </p:cNvGrpSpPr>
          <p:nvPr/>
        </p:nvGrpSpPr>
        <p:grpSpPr bwMode="auto">
          <a:xfrm>
            <a:off x="5203676" y="2733255"/>
            <a:ext cx="3404141" cy="2520000"/>
            <a:chOff x="938212" y="1610467"/>
            <a:chExt cx="6659486" cy="4439656"/>
          </a:xfrm>
        </p:grpSpPr>
        <p:pic>
          <p:nvPicPr>
            <p:cNvPr id="11" name="Picture 6" descr="http://www.rki.de/SharedDocs/Bilder/Teaser/2014/2014-05-15_Teaser_Kunst.jpg?__blob=normal&amp;v=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2" y="1610467"/>
              <a:ext cx="6659486" cy="443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http://www.cdc.gov/flu/images/h1n1/3D_Influenza/3D_Influenza_transparent_no_key_full_sml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068" y="3226602"/>
              <a:ext cx="773149" cy="92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8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ICOSARI-</a:t>
            </a:r>
            <a:r>
              <a:rPr lang="de-DE" dirty="0" err="1" smtClean="0"/>
              <a:t>Krankenhaussurveillance</a:t>
            </a:r>
            <a:r>
              <a:rPr lang="de-DE" dirty="0" smtClean="0"/>
              <a:t>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2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530" y="-238944"/>
            <a:ext cx="4849637" cy="68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r>
              <a:rPr lang="de-DE" dirty="0" smtClean="0"/>
              <a:t>seit KW 8/2020: COVID-19 codiert als U07.1!</a:t>
            </a:r>
          </a:p>
          <a:p>
            <a:endParaRPr lang="de-DE" dirty="0" smtClean="0"/>
          </a:p>
          <a:p>
            <a:r>
              <a:rPr lang="de-DE" dirty="0"/>
              <a:t>s</a:t>
            </a:r>
            <a:r>
              <a:rPr lang="de-DE" dirty="0" smtClean="0"/>
              <a:t>eit KW 9/2020: ICOSARI-View </a:t>
            </a:r>
            <a:r>
              <a:rPr lang="de-DE" smtClean="0"/>
              <a:t>für COVID-19 vorbereitet</a:t>
            </a:r>
            <a:endParaRPr lang="de-DE" dirty="0" smtClean="0"/>
          </a:p>
          <a:p>
            <a:endParaRPr lang="de-DE" b="1" u="sng" dirty="0" smtClean="0"/>
          </a:p>
          <a:p>
            <a:pPr marL="0" indent="0">
              <a:buNone/>
            </a:pPr>
            <a:r>
              <a:rPr lang="de-DE" b="1" u="sng" dirty="0" smtClean="0"/>
              <a:t>Hauptdiagnose</a:t>
            </a:r>
            <a:r>
              <a:rPr lang="de-DE" b="1" dirty="0" smtClean="0"/>
              <a:t>: </a:t>
            </a:r>
            <a:r>
              <a:rPr lang="de-DE" dirty="0"/>
              <a:t>respiratorischer </a:t>
            </a:r>
            <a:r>
              <a:rPr lang="de-DE" dirty="0" smtClean="0"/>
              <a:t>Infekt, z.B</a:t>
            </a:r>
            <a:r>
              <a:rPr lang="de-DE" dirty="0"/>
              <a:t>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Rhinitis </a:t>
            </a:r>
            <a:r>
              <a:rPr lang="de-DE" dirty="0"/>
              <a:t>(</a:t>
            </a:r>
            <a:r>
              <a:rPr lang="de-DE" dirty="0" smtClean="0"/>
              <a:t>J00)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			 </a:t>
            </a:r>
            <a:r>
              <a:rPr lang="de-DE" dirty="0" smtClean="0"/>
              <a:t>Tracheitis </a:t>
            </a:r>
            <a:r>
              <a:rPr lang="de-DE" dirty="0"/>
              <a:t>(</a:t>
            </a:r>
            <a:r>
              <a:rPr lang="de-DE" dirty="0" smtClean="0"/>
              <a:t>J04.1)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			 </a:t>
            </a:r>
            <a:r>
              <a:rPr lang="de-DE" dirty="0" smtClean="0"/>
              <a:t>Akute </a:t>
            </a:r>
            <a:r>
              <a:rPr lang="de-DE" dirty="0"/>
              <a:t>Bronchitis (J20</a:t>
            </a:r>
            <a:r>
              <a:rPr lang="de-DE" dirty="0" smtClean="0"/>
              <a:t>.*)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			 </a:t>
            </a:r>
            <a:r>
              <a:rPr lang="de-DE" dirty="0" smtClean="0"/>
              <a:t>Pneumonie </a:t>
            </a:r>
            <a:r>
              <a:rPr lang="de-DE" dirty="0"/>
              <a:t>(J12.*/J18.*)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			</a:t>
            </a:r>
            <a:r>
              <a:rPr lang="de-DE" dirty="0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dirty="0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dirty="0" smtClean="0">
                <a:solidFill>
                  <a:srgbClr val="367BB8"/>
                </a:solidFill>
              </a:rPr>
              <a:t>ggf</a:t>
            </a:r>
            <a:r>
              <a:rPr lang="de-DE" i="1" dirty="0">
                <a:solidFill>
                  <a:srgbClr val="367BB8"/>
                </a:solidFill>
              </a:rPr>
              <a:t>. Sepsis (A41.*)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8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</a:t>
            </a:r>
            <a:r>
              <a:rPr lang="de-DE" b="1" dirty="0" smtClean="0"/>
              <a:t>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</a:t>
            </a:r>
            <a:r>
              <a:rPr lang="de-DE" b="1" dirty="0" smtClean="0"/>
              <a:t>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  <a:endParaRPr lang="de-DE" dirty="0" smtClean="0"/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14/2020)</a:t>
            </a:r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Bildschirmpräsentation (4:3)</PresentationFormat>
  <Paragraphs>260</Paragraphs>
  <Slides>17</Slides>
  <Notes>12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Syndromische Krankenhaus-Surveillance (ICOSARI) – Nutzung von ICD-10 Codes für COVID-19</vt:lpstr>
      <vt:lpstr>Hintergrund</vt:lpstr>
      <vt:lpstr>Aufbau der SARI-Surveillance</vt:lpstr>
      <vt:lpstr>Sentinel-Krankenhäuser</vt:lpstr>
      <vt:lpstr>Datensätze in der Wochenlieferung</vt:lpstr>
      <vt:lpstr>ICD-10 Code COVID-19</vt:lpstr>
      <vt:lpstr>COVID-19-Fälle</vt:lpstr>
      <vt:lpstr>COVID-19-Fälle</vt:lpstr>
      <vt:lpstr>COVID-19-Fälle mit chronischen Vorerkrankungen</vt:lpstr>
      <vt:lpstr>Hintergrund I: WHO-Empfehlungen zur Influenzaüberwachung</vt:lpstr>
      <vt:lpstr>Hintergrund II: Evaluation der Pandemiebewältigung in Deutschland</vt:lpstr>
      <vt:lpstr>Hintergrund III Empfehlungen und Schwierigkeiten der Umsetzung</vt:lpstr>
      <vt:lpstr>Surveillancekonzept</vt:lpstr>
      <vt:lpstr>Datenfluss</vt:lpstr>
      <vt:lpstr>Wöchentliche Surveillance</vt:lpstr>
      <vt:lpstr>Beitrag ICOSARI zur Influenzasurveillance in Deutschland</vt:lpstr>
      <vt:lpstr>Vielen Dank 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235</cp:revision>
  <dcterms:created xsi:type="dcterms:W3CDTF">2015-11-02T12:29:13Z</dcterms:created>
  <dcterms:modified xsi:type="dcterms:W3CDTF">2020-04-15T06:20:55Z</dcterms:modified>
</cp:coreProperties>
</file>