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63" r:id="rId3"/>
    <p:sldId id="264" r:id="rId4"/>
    <p:sldId id="261" r:id="rId5"/>
    <p:sldId id="257" r:id="rId6"/>
    <p:sldId id="258" r:id="rId7"/>
    <p:sldId id="260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31" autoAdjust="0"/>
  </p:normalViewPr>
  <p:slideViewPr>
    <p:cSldViewPr>
      <p:cViewPr>
        <p:scale>
          <a:sx n="120" d="100"/>
          <a:sy n="120" d="100"/>
        </p:scale>
        <p:origin x="-1392" y="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6425C-96FF-4323-BCBF-75F8661F9F5D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833FA-4E9E-4073-AF20-02A32CD9DF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27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 7.000 neue Fälle in den letzten</a:t>
            </a:r>
            <a:r>
              <a:rPr lang="de-DE" baseline="0" dirty="0" smtClean="0"/>
              <a:t> 7 Tagen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1400-7000 neue Fälle in der letzten 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https://www.middleeasteye.net/news/coronavirus-middle-east-north-africa-iran-outbreak-what-we-know</a:t>
            </a:r>
          </a:p>
          <a:p>
            <a:r>
              <a:rPr lang="de-DE" dirty="0" smtClean="0"/>
              <a:t>https://en.wikipedia.org/wiki/2020_coronavirus_pandemic_in_Saudi_Arabia</a:t>
            </a:r>
          </a:p>
          <a:p>
            <a:r>
              <a:rPr lang="de-DE" dirty="0" smtClean="0"/>
              <a:t>https://www.aa.com.tr/en/latest-on-coronavirus-outbreak/worldwide-covid-19-testing-ratio-per-country-million/1800124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https://www.ncema.gov.ae/en/media-center/awareness-messages/mers-cov.aspx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7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3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15.04.2020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15.04.2020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512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15.04.2020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6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15.04.2020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37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15.04.2020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05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15.04.2020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89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07777"/>
          </a:xfrm>
        </p:spPr>
        <p:txBody>
          <a:bodyPr/>
          <a:lstStyle/>
          <a:p>
            <a:r>
              <a:rPr lang="de-DE" sz="2000" dirty="0"/>
              <a:t>Länder mit über </a:t>
            </a:r>
            <a:r>
              <a:rPr lang="de-DE" sz="2000" dirty="0" smtClean="0"/>
              <a:t>70.000 neuen </a:t>
            </a:r>
            <a:r>
              <a:rPr lang="de-DE" sz="2000" dirty="0"/>
              <a:t>COVID 19-Fälle in den letzten 7 Tagen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14.04.2020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5"/>
            <a:ext cx="7920880" cy="556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7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92592" cy="738664"/>
          </a:xfrm>
        </p:spPr>
        <p:txBody>
          <a:bodyPr/>
          <a:lstStyle/>
          <a:p>
            <a:r>
              <a:rPr lang="de-DE" sz="2400" dirty="0" smtClean="0"/>
              <a:t>Länder mit </a:t>
            </a:r>
            <a:r>
              <a:rPr lang="de-DE" sz="2400" dirty="0"/>
              <a:t>über 7.000 </a:t>
            </a:r>
            <a:r>
              <a:rPr lang="de-DE" sz="2400" dirty="0" smtClean="0"/>
              <a:t>neuen COVID 19-Fälle in </a:t>
            </a:r>
            <a:r>
              <a:rPr lang="de-DE" sz="2400" dirty="0"/>
              <a:t>den letzten 7 </a:t>
            </a:r>
            <a:r>
              <a:rPr lang="de-DE" sz="2400" dirty="0" smtClean="0"/>
              <a:t>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14.04.2020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03492"/>
            <a:ext cx="7560839" cy="534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7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8703"/>
            <a:ext cx="7992888" cy="562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3369" y="332656"/>
            <a:ext cx="8092592" cy="738664"/>
          </a:xfrm>
        </p:spPr>
        <p:txBody>
          <a:bodyPr/>
          <a:lstStyle/>
          <a:p>
            <a:r>
              <a:rPr lang="de-DE" sz="2400" dirty="0"/>
              <a:t>Länder mit </a:t>
            </a:r>
            <a:r>
              <a:rPr lang="de-DE" sz="2400" dirty="0" smtClean="0"/>
              <a:t>1.400-7.000 neuen </a:t>
            </a:r>
            <a:r>
              <a:rPr lang="de-DE" sz="2400" dirty="0"/>
              <a:t>COVID 19-Fälle </a:t>
            </a:r>
            <a:r>
              <a:rPr lang="de-DE" sz="2400" dirty="0" smtClean="0"/>
              <a:t>in </a:t>
            </a:r>
            <a:r>
              <a:rPr lang="de-DE" sz="2400" dirty="0"/>
              <a:t>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14.04.2020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09947"/>
            <a:ext cx="9080233" cy="64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21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COVID-19/Saudi Arabien </a:t>
            </a:r>
            <a:r>
              <a:rPr lang="de-DE" sz="1400" b="0" dirty="0" smtClean="0">
                <a:latin typeface="ScalaSansPro-Bold" pitchFamily="50" charset="0"/>
              </a:rPr>
              <a:t>(HIC, 33m Pop.)</a:t>
            </a:r>
            <a:endParaRPr lang="en-GB" sz="1200" b="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51520" y="1052736"/>
            <a:ext cx="504056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5.369 Fälle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(+472)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73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Todesfälle 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Fallsterblichkeit: 1,4%)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Inzidenz: 14,4/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556770"/>
              </p:ext>
            </p:extLst>
          </p:nvPr>
        </p:nvGraphicFramePr>
        <p:xfrm>
          <a:off x="266405" y="1916832"/>
          <a:ext cx="5025676" cy="91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17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7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34"/>
              </a:tblGrid>
              <a:tr h="26724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Region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Fallzahlen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Inzidenz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Population 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246">
                <a:tc>
                  <a:txBody>
                    <a:bodyPr/>
                    <a:lstStyle/>
                    <a:p>
                      <a:r>
                        <a:rPr lang="de-DE" sz="1400" b="0" dirty="0" smtClean="0"/>
                        <a:t>Mekka 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/>
                        <a:t>1.050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aseline="0" dirty="0" smtClean="0"/>
                        <a:t>52,5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Ca. 2 Million 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24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Riyad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1.422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20,3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Ca. 7 Million 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55575" y="2904574"/>
            <a:ext cx="51365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Erste </a:t>
            </a:r>
            <a:r>
              <a:rPr lang="de-DE" dirty="0">
                <a:solidFill>
                  <a:prstClr val="black"/>
                </a:solidFill>
              </a:rPr>
              <a:t>bestätigte Fälle am </a:t>
            </a:r>
            <a:r>
              <a:rPr lang="de-DE" dirty="0" smtClean="0">
                <a:solidFill>
                  <a:prstClr val="black"/>
                </a:solidFill>
              </a:rPr>
              <a:t>02. März (ex. </a:t>
            </a:r>
            <a:r>
              <a:rPr lang="de-DE" dirty="0" smtClean="0">
                <a:solidFill>
                  <a:prstClr val="black"/>
                </a:solidFill>
              </a:rPr>
              <a:t>Iran; „schiitische Seuche“)</a:t>
            </a:r>
            <a:endParaRPr lang="de-DE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70%-80% der Fälle </a:t>
            </a:r>
            <a:r>
              <a:rPr lang="de-DE" dirty="0">
                <a:solidFill>
                  <a:prstClr val="black"/>
                </a:solidFill>
              </a:rPr>
              <a:t>gehören zu den </a:t>
            </a:r>
            <a:r>
              <a:rPr lang="de-DE" dirty="0" smtClean="0">
                <a:solidFill>
                  <a:prstClr val="black"/>
                </a:solidFill>
              </a:rPr>
              <a:t>Wanderarbeitern aus </a:t>
            </a:r>
            <a:r>
              <a:rPr lang="de-DE" dirty="0">
                <a:solidFill>
                  <a:prstClr val="black"/>
                </a:solidFill>
              </a:rPr>
              <a:t>asiatischen </a:t>
            </a:r>
            <a:r>
              <a:rPr lang="de-DE" dirty="0" smtClean="0">
                <a:solidFill>
                  <a:prstClr val="black"/>
                </a:solidFill>
              </a:rPr>
              <a:t>Ländern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150 </a:t>
            </a:r>
            <a:r>
              <a:rPr lang="de-DE" dirty="0">
                <a:solidFill>
                  <a:prstClr val="black"/>
                </a:solidFill>
              </a:rPr>
              <a:t>Mitglieder der saudischen Königsfamilie positiv </a:t>
            </a:r>
            <a:r>
              <a:rPr lang="de-DE" dirty="0" smtClean="0">
                <a:solidFill>
                  <a:prstClr val="black"/>
                </a:solidFill>
              </a:rPr>
              <a:t>getestet, </a:t>
            </a:r>
            <a:r>
              <a:rPr lang="de-DE" dirty="0">
                <a:solidFill>
                  <a:prstClr val="black"/>
                </a:solidFill>
              </a:rPr>
              <a:t>darunter auch der Neffe des </a:t>
            </a:r>
            <a:r>
              <a:rPr lang="de-DE" dirty="0" smtClean="0">
                <a:solidFill>
                  <a:prstClr val="black"/>
                </a:solidFill>
              </a:rPr>
              <a:t>Königs</a:t>
            </a:r>
            <a:endParaRPr lang="de-DE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prstClr val="black"/>
                </a:solidFill>
              </a:rPr>
              <a:t>Laborkapazität</a:t>
            </a:r>
            <a:r>
              <a:rPr lang="de-DE" dirty="0" smtClean="0">
                <a:solidFill>
                  <a:prstClr val="black"/>
                </a:solidFill>
              </a:rPr>
              <a:t>: Insgesamt 115.585 </a:t>
            </a:r>
            <a:r>
              <a:rPr lang="de-DE" dirty="0" smtClean="0">
                <a:solidFill>
                  <a:prstClr val="black"/>
                </a:solidFill>
              </a:rPr>
              <a:t>Testungen; Positivanteil 4,3%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Testung von schweren Fällen in Kliniken</a:t>
            </a: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prstClr val="black"/>
                </a:solidFill>
              </a:rPr>
              <a:t>Maßnahmen</a:t>
            </a:r>
            <a:r>
              <a:rPr lang="de-DE" dirty="0" smtClean="0">
                <a:solidFill>
                  <a:prstClr val="black"/>
                </a:solidFill>
              </a:rPr>
              <a:t>: Ausgangssperre, Reiserestriktionen</a:t>
            </a:r>
            <a:r>
              <a:rPr lang="de-DE" dirty="0">
                <a:solidFill>
                  <a:prstClr val="black"/>
                </a:solidFill>
              </a:rPr>
              <a:t>,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smtClean="0">
                <a:solidFill>
                  <a:prstClr val="black"/>
                </a:solidFill>
              </a:rPr>
              <a:t>Grenzschließung; </a:t>
            </a:r>
            <a:r>
              <a:rPr lang="de-DE" dirty="0" smtClean="0">
                <a:solidFill>
                  <a:prstClr val="black"/>
                </a:solidFill>
              </a:rPr>
              <a:t>Schulschließungen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Klinische Versorgung im ländlichen Raum mangelhaft</a:t>
            </a: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AutoShape 4" descr="COVID-19 Outbreak Cases in Ecuador.svg"/>
          <p:cNvSpPr>
            <a:spLocks noChangeAspect="1" noChangeArrowheads="1"/>
          </p:cNvSpPr>
          <p:nvPr/>
        </p:nvSpPr>
        <p:spPr bwMode="auto">
          <a:xfrm>
            <a:off x="155575" y="-4572000"/>
            <a:ext cx="805815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804248" y="216660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1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388673" y="1533068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2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991494" y="2035801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3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740624" y="166387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4</a:t>
            </a:r>
            <a:endParaRPr lang="de-DE" sz="1100" b="1" dirty="0">
              <a:solidFill>
                <a:schemeClr val="bg1"/>
              </a:solidFill>
            </a:endParaRPr>
          </a:p>
        </p:txBody>
      </p:sp>
      <p:pic>
        <p:nvPicPr>
          <p:cNvPr id="1027" name="Grafik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47044"/>
            <a:ext cx="3508523" cy="258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60" y="1653893"/>
            <a:ext cx="2760272" cy="210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35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 </a:t>
            </a:r>
            <a:r>
              <a:rPr lang="de-DE" sz="2400" dirty="0" smtClean="0">
                <a:latin typeface="ScalaSansPro-Bold" pitchFamily="50" charset="0"/>
              </a:rPr>
              <a:t>Vereinigte Arabische Emirate </a:t>
            </a:r>
            <a:r>
              <a:rPr lang="de-DE" sz="1400" b="0" dirty="0" smtClean="0">
                <a:latin typeface="ScalaSansPro-Bold" pitchFamily="50" charset="0"/>
              </a:rPr>
              <a:t>(HIC</a:t>
            </a:r>
            <a:r>
              <a:rPr lang="de-DE" sz="1400" b="0" dirty="0">
                <a:latin typeface="ScalaSansPro-Bold" pitchFamily="50" charset="0"/>
              </a:rPr>
              <a:t>, </a:t>
            </a:r>
            <a:r>
              <a:rPr lang="de-DE" sz="1400" b="0" dirty="0" smtClean="0">
                <a:latin typeface="ScalaSansPro-Bold" pitchFamily="50" charset="0"/>
              </a:rPr>
              <a:t>9,6m </a:t>
            </a:r>
            <a:r>
              <a:rPr lang="de-DE" sz="1400" b="0" dirty="0">
                <a:latin typeface="ScalaSansPro-Bold" pitchFamily="50" charset="0"/>
              </a:rPr>
              <a:t>Pop</a:t>
            </a:r>
            <a:r>
              <a:rPr lang="de-DE" sz="1400" b="0" dirty="0" smtClean="0">
                <a:latin typeface="ScalaSansPro-Bold" pitchFamily="50" charset="0"/>
              </a:rPr>
              <a:t>.)</a:t>
            </a:r>
            <a:endParaRPr lang="en-GB" sz="1200" b="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51519" y="1052736"/>
            <a:ext cx="652182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4.933 </a:t>
            </a: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Fälle </a:t>
            </a:r>
            <a:endParaRPr lang="de-DE" sz="16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28 </a:t>
            </a: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Todesfälle  (</a:t>
            </a: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Fallsterblichkeit: 0,6%)</a:t>
            </a:r>
            <a:endParaRPr lang="de-DE" sz="16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Inzidenz: 45,7/ </a:t>
            </a: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6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19" y="2087477"/>
            <a:ext cx="532571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Erste bestätigte Fälle am </a:t>
            </a:r>
            <a:r>
              <a:rPr lang="de-DE" dirty="0" smtClean="0">
                <a:solidFill>
                  <a:prstClr val="black"/>
                </a:solidFill>
              </a:rPr>
              <a:t>29.02. </a:t>
            </a:r>
            <a:r>
              <a:rPr lang="de-DE" dirty="0">
                <a:solidFill>
                  <a:prstClr val="black"/>
                </a:solidFill>
              </a:rPr>
              <a:t>(ex. </a:t>
            </a:r>
            <a:r>
              <a:rPr lang="de-DE" dirty="0" smtClean="0">
                <a:solidFill>
                  <a:prstClr val="black"/>
                </a:solidFill>
              </a:rPr>
              <a:t>China)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 smtClean="0"/>
              <a:t>Zunächst abwartende Haltung, dann ab Mitte/Ende März Maßnahmenpakete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b="1" dirty="0" smtClean="0"/>
              <a:t>Laborkapazität</a:t>
            </a:r>
            <a:r>
              <a:rPr lang="de-DE" dirty="0" smtClean="0"/>
              <a:t>: Insgesamt 620.000 Testungen </a:t>
            </a:r>
            <a:r>
              <a:rPr lang="en-US" dirty="0" err="1" smtClean="0"/>
              <a:t>Positivanteil</a:t>
            </a:r>
            <a:r>
              <a:rPr lang="en-US" dirty="0" smtClean="0"/>
              <a:t> 0,6%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Umfangreiche</a:t>
            </a:r>
            <a:r>
              <a:rPr lang="en-US" dirty="0" smtClean="0"/>
              <a:t> </a:t>
            </a:r>
            <a:r>
              <a:rPr lang="en-US" dirty="0" err="1" smtClean="0"/>
              <a:t>Teststrategie</a:t>
            </a:r>
            <a:r>
              <a:rPr lang="en-US" dirty="0"/>
              <a:t>:</a:t>
            </a:r>
            <a:r>
              <a:rPr lang="en-US" dirty="0" smtClean="0"/>
              <a:t> Drive-through testing, </a:t>
            </a:r>
            <a:r>
              <a:rPr lang="en-US" dirty="0" err="1" smtClean="0"/>
              <a:t>landesweite</a:t>
            </a:r>
            <a:r>
              <a:rPr lang="en-US" dirty="0" smtClean="0"/>
              <a:t> </a:t>
            </a:r>
            <a:r>
              <a:rPr lang="en-US" dirty="0" err="1" smtClean="0"/>
              <a:t>Testzentren</a:t>
            </a:r>
            <a:endParaRPr lang="en-US" dirty="0" smtClean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Hochspezialisierte Krankenhäuser, kostenlose Behandlung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prstClr val="black"/>
                </a:solidFill>
              </a:rPr>
              <a:t>Weitere </a:t>
            </a:r>
            <a:r>
              <a:rPr lang="de-DE" b="1" dirty="0" smtClean="0">
                <a:solidFill>
                  <a:prstClr val="black"/>
                </a:solidFill>
              </a:rPr>
              <a:t>Maßnahmen</a:t>
            </a:r>
            <a:r>
              <a:rPr lang="de-DE" dirty="0">
                <a:solidFill>
                  <a:prstClr val="black"/>
                </a:solidFill>
              </a:rPr>
              <a:t>: </a:t>
            </a:r>
            <a:endParaRPr lang="de-DE" dirty="0" smtClean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Reiserestriktionen</a:t>
            </a:r>
            <a:r>
              <a:rPr lang="de-DE" dirty="0">
                <a:solidFill>
                  <a:prstClr val="black"/>
                </a:solidFill>
              </a:rPr>
              <a:t>; Schulschließungen; </a:t>
            </a:r>
            <a:r>
              <a:rPr lang="de-DE" dirty="0" smtClean="0">
                <a:solidFill>
                  <a:prstClr val="black"/>
                </a:solidFill>
              </a:rPr>
              <a:t>Ausgangssperre (Dubai)</a:t>
            </a:r>
            <a:endParaRPr lang="de-DE" dirty="0" smtClean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14-tägige </a:t>
            </a:r>
            <a:r>
              <a:rPr lang="de-DE" dirty="0">
                <a:solidFill>
                  <a:prstClr val="black"/>
                </a:solidFill>
              </a:rPr>
              <a:t>obligatorische Quarantäne für alle Einreisenden in die </a:t>
            </a:r>
            <a:r>
              <a:rPr lang="de-DE" dirty="0" smtClean="0">
                <a:solidFill>
                  <a:prstClr val="black"/>
                </a:solidFill>
              </a:rPr>
              <a:t>VAE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alle </a:t>
            </a:r>
            <a:r>
              <a:rPr lang="de-DE" dirty="0">
                <a:solidFill>
                  <a:prstClr val="black"/>
                </a:solidFill>
              </a:rPr>
              <a:t>COVID-19-Patienten kostenlos </a:t>
            </a:r>
            <a:r>
              <a:rPr lang="de-DE" dirty="0" smtClean="0">
                <a:solidFill>
                  <a:prstClr val="black"/>
                </a:solidFill>
              </a:rPr>
              <a:t>behandelt;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Konjunkturpakets mit 70 </a:t>
            </a:r>
            <a:r>
              <a:rPr lang="de-DE" dirty="0">
                <a:solidFill>
                  <a:prstClr val="black"/>
                </a:solidFill>
              </a:rPr>
              <a:t>Milliarden Dollar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164288" y="2780928"/>
            <a:ext cx="150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611490" y="1542662"/>
            <a:ext cx="150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3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698242" y="1956672"/>
            <a:ext cx="150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4</a:t>
            </a:r>
            <a:endParaRPr lang="de-DE" sz="1100" b="1" dirty="0">
              <a:solidFill>
                <a:schemeClr val="bg1"/>
              </a:solidFill>
            </a:endParaRPr>
          </a:p>
        </p:txBody>
      </p:sp>
      <p:pic>
        <p:nvPicPr>
          <p:cNvPr id="4" name="Grafik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72" y="2492896"/>
            <a:ext cx="323824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35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367110"/>
            <a:ext cx="8092593" cy="5302250"/>
          </a:xfrm>
        </p:spPr>
        <p:txBody>
          <a:bodyPr>
            <a:normAutofit/>
          </a:bodyPr>
          <a:lstStyle/>
          <a:p>
            <a:r>
              <a:rPr lang="de-DE" dirty="0"/>
              <a:t>Erste </a:t>
            </a:r>
            <a:r>
              <a:rPr lang="de-DE" dirty="0" smtClean="0"/>
              <a:t>Schätzungen: </a:t>
            </a:r>
            <a:r>
              <a:rPr lang="de-DE" dirty="0"/>
              <a:t>arabische Raum </a:t>
            </a:r>
            <a:r>
              <a:rPr lang="de-DE" dirty="0" smtClean="0"/>
              <a:t>verliert rund </a:t>
            </a:r>
            <a:r>
              <a:rPr lang="de-DE" dirty="0"/>
              <a:t>42 Milliarden Dollar an </a:t>
            </a:r>
            <a:r>
              <a:rPr lang="de-DE" dirty="0" smtClean="0"/>
              <a:t>Einkommen</a:t>
            </a:r>
            <a:r>
              <a:rPr lang="de-DE" dirty="0"/>
              <a:t> im Jahr 2020 </a:t>
            </a:r>
            <a:endParaRPr lang="de-DE" dirty="0" smtClean="0"/>
          </a:p>
          <a:p>
            <a:r>
              <a:rPr lang="de-DE" dirty="0" smtClean="0"/>
              <a:t>Verlust von </a:t>
            </a:r>
            <a:r>
              <a:rPr lang="de-DE" dirty="0"/>
              <a:t>1,7 Millionen Arbeitsplätze </a:t>
            </a:r>
            <a:endParaRPr lang="de-DE" dirty="0" smtClean="0"/>
          </a:p>
          <a:p>
            <a:r>
              <a:rPr lang="de-DE" dirty="0" smtClean="0"/>
              <a:t>Mittelstand wir reduziert - 8,3 </a:t>
            </a:r>
            <a:r>
              <a:rPr lang="de-DE" dirty="0"/>
              <a:t>Millionen </a:t>
            </a:r>
            <a:r>
              <a:rPr lang="de-DE" dirty="0" smtClean="0"/>
              <a:t>Menschen neu an der Armutsgrenze (keine Sozialversicherung in  einigen </a:t>
            </a:r>
            <a:r>
              <a:rPr lang="de-DE" dirty="0"/>
              <a:t>arabischen </a:t>
            </a:r>
            <a:r>
              <a:rPr lang="de-DE" dirty="0" smtClean="0"/>
              <a:t>Ländern) </a:t>
            </a:r>
          </a:p>
          <a:p>
            <a:r>
              <a:rPr lang="de-DE" dirty="0" smtClean="0"/>
              <a:t>1,9 </a:t>
            </a:r>
            <a:r>
              <a:rPr lang="de-DE" dirty="0"/>
              <a:t>Millionen </a:t>
            </a:r>
            <a:r>
              <a:rPr lang="de-DE" dirty="0" smtClean="0"/>
              <a:t>Menschen droht Unterernährung</a:t>
            </a:r>
          </a:p>
          <a:p>
            <a:r>
              <a:rPr lang="de-DE" dirty="0" smtClean="0"/>
              <a:t>55 </a:t>
            </a:r>
            <a:r>
              <a:rPr lang="de-DE" dirty="0"/>
              <a:t>Millionen </a:t>
            </a:r>
            <a:r>
              <a:rPr lang="de-DE" dirty="0" smtClean="0"/>
              <a:t>Menschen, </a:t>
            </a:r>
            <a:r>
              <a:rPr lang="de-DE" dirty="0"/>
              <a:t>die humanitäre Hilfe </a:t>
            </a:r>
            <a:r>
              <a:rPr lang="de-DE" dirty="0" smtClean="0"/>
              <a:t>benötigen, sind gefährdet (Einstellung von Hilfslieferungen)</a:t>
            </a:r>
          </a:p>
          <a:p>
            <a:r>
              <a:rPr lang="de-DE" dirty="0" smtClean="0"/>
              <a:t>Frauen </a:t>
            </a:r>
            <a:r>
              <a:rPr lang="de-DE" dirty="0"/>
              <a:t>in der arabischen Region sind durch die COVID-19-Pandemie </a:t>
            </a:r>
            <a:r>
              <a:rPr lang="de-DE" dirty="0" smtClean="0"/>
              <a:t>besonders gefährdet (Beschäftigung im Gesundheitswesen, Zunahme häuslicher Gewalt - derzeit bei 37 </a:t>
            </a:r>
            <a:r>
              <a:rPr lang="de-DE" dirty="0"/>
              <a:t>Prozent der </a:t>
            </a:r>
            <a:r>
              <a:rPr lang="de-DE" dirty="0" smtClean="0"/>
              <a:t>Frauen)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69332"/>
          </a:xfrm>
        </p:spPr>
        <p:txBody>
          <a:bodyPr/>
          <a:lstStyle/>
          <a:p>
            <a:r>
              <a:rPr lang="de-DE" sz="2400" dirty="0" smtClean="0">
                <a:solidFill>
                  <a:schemeClr val="tx1"/>
                </a:solidFill>
              </a:rPr>
              <a:t>UN-Wirtschafts- </a:t>
            </a:r>
            <a:r>
              <a:rPr lang="de-DE" sz="2400" dirty="0">
                <a:solidFill>
                  <a:schemeClr val="tx1"/>
                </a:solidFill>
              </a:rPr>
              <a:t>und Sozialkommission für Westasien </a:t>
            </a:r>
            <a:r>
              <a:rPr lang="en-US" sz="2400" dirty="0">
                <a:solidFill>
                  <a:schemeClr val="tx1"/>
                </a:solidFill>
              </a:rPr>
              <a:t>(ESCWA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2496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Bildschirmpräsentation (4:3)</PresentationFormat>
  <Paragraphs>67</Paragraphs>
  <Slides>7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Länder mit über 70.000 neuen COVID 19-Fälle in den letzten 7 Tagen</vt:lpstr>
      <vt:lpstr>Länder mit über 7.000 neuen COVID 19-Fälle in den letzten 7 Tagen</vt:lpstr>
      <vt:lpstr>Länder mit 1.400-7.000 neuen COVID 19-Fälle in den letzten 7 Tagen</vt:lpstr>
      <vt:lpstr>PowerPoint-Präsentation</vt:lpstr>
      <vt:lpstr>COVID-19/Saudi Arabien (HIC, 33m Pop.)</vt:lpstr>
      <vt:lpstr>COVID-19/ Vereinigte Arabische Emirate (HIC, 9,6m Pop.)</vt:lpstr>
      <vt:lpstr>UN-Wirtschafts- und Sozialkommission für Westasien (ESCWA)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Ecuador (07.04.2020)</dc:title>
  <dc:creator>Karo, Basel</dc:creator>
  <cp:lastModifiedBy>Jansen, Andreas</cp:lastModifiedBy>
  <cp:revision>45</cp:revision>
  <dcterms:created xsi:type="dcterms:W3CDTF">2020-04-09T08:59:27Z</dcterms:created>
  <dcterms:modified xsi:type="dcterms:W3CDTF">2020-04-15T08:14:48Z</dcterms:modified>
</cp:coreProperties>
</file>