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27" r:id="rId2"/>
    <p:sldId id="428" r:id="rId3"/>
    <p:sldId id="431" r:id="rId4"/>
    <p:sldId id="430" r:id="rId5"/>
    <p:sldId id="471" r:id="rId6"/>
    <p:sldId id="472" r:id="rId7"/>
    <p:sldId id="466" r:id="rId8"/>
    <p:sldId id="468" r:id="rId9"/>
    <p:sldId id="469" r:id="rId10"/>
    <p:sldId id="433" r:id="rId11"/>
    <p:sldId id="435" r:id="rId12"/>
    <p:sldId id="470" r:id="rId13"/>
    <p:sldId id="429" r:id="rId14"/>
    <p:sldId id="473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32" r:id="rId23"/>
    <p:sldId id="348" r:id="rId24"/>
    <p:sldId id="463" r:id="rId25"/>
    <p:sldId id="481" r:id="rId26"/>
    <p:sldId id="482" r:id="rId27"/>
    <p:sldId id="458" r:id="rId28"/>
    <p:sldId id="459" r:id="rId29"/>
    <p:sldId id="460" r:id="rId30"/>
    <p:sldId id="491" r:id="rId31"/>
    <p:sldId id="492" r:id="rId32"/>
    <p:sldId id="493" r:id="rId33"/>
    <p:sldId id="461" r:id="rId34"/>
    <p:sldId id="462" r:id="rId35"/>
    <p:sldId id="475" r:id="rId36"/>
    <p:sldId id="476" r:id="rId37"/>
    <p:sldId id="477" r:id="rId38"/>
    <p:sldId id="478" r:id="rId39"/>
    <p:sldId id="479" r:id="rId40"/>
    <p:sldId id="445" r:id="rId41"/>
    <p:sldId id="446" r:id="rId42"/>
    <p:sldId id="447" r:id="rId43"/>
    <p:sldId id="448" r:id="rId44"/>
    <p:sldId id="480" r:id="rId45"/>
    <p:sldId id="474" r:id="rId46"/>
    <p:sldId id="450" r:id="rId47"/>
    <p:sldId id="483" r:id="rId48"/>
    <p:sldId id="485" r:id="rId49"/>
    <p:sldId id="486" r:id="rId50"/>
    <p:sldId id="487" r:id="rId51"/>
    <p:sldId id="488" r:id="rId52"/>
    <p:sldId id="484" r:id="rId53"/>
    <p:sldId id="451" r:id="rId5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93623" autoAdjust="0"/>
  </p:normalViewPr>
  <p:slideViewPr>
    <p:cSldViewPr snapToGrid="0" snapToObjects="1">
      <p:cViewPr>
        <p:scale>
          <a:sx n="90" d="100"/>
          <a:sy n="90" d="100"/>
        </p:scale>
        <p:origin x="-252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15\Covid19_Liste_Stand_2020-04-15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15\Covid19_Liste_Stand_2020-04-15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ki.local\daten\Projekte\RKI_nCoV-Lage\3.Kommunikation\3.7.Lageberichte\2020-04-15\Covid19_Liste_Stand_2020-04-15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15\Zahlen_kumulativ_2020-04-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15\Covid-19_Cube_Stand_2020-04-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'Altersgruppe-Meldewoche'!$B$22</c:f>
              <c:strCache>
                <c:ptCount val="1"/>
                <c:pt idx="0">
                  <c:v>0 - 9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'Altersgruppe-Meldewoche'!$B$29:$B$35</c:f>
              <c:numCache>
                <c:formatCode>General</c:formatCode>
                <c:ptCount val="7"/>
                <c:pt idx="0">
                  <c:v>16</c:v>
                </c:pt>
                <c:pt idx="1">
                  <c:v>95</c:v>
                </c:pt>
                <c:pt idx="2">
                  <c:v>306</c:v>
                </c:pt>
                <c:pt idx="3">
                  <c:v>506</c:v>
                </c:pt>
                <c:pt idx="4">
                  <c:v>587</c:v>
                </c:pt>
                <c:pt idx="5">
                  <c:v>456</c:v>
                </c:pt>
                <c:pt idx="6">
                  <c:v>46</c:v>
                </c:pt>
              </c:numCache>
            </c:numRef>
          </c:val>
        </c:ser>
        <c:ser>
          <c:idx val="2"/>
          <c:order val="1"/>
          <c:tx>
            <c:strRef>
              <c:f>'Altersgruppe-Meldewoche'!$C$22</c:f>
              <c:strCache>
                <c:ptCount val="1"/>
                <c:pt idx="0">
                  <c:v>10 - 19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'Altersgruppe-Meldewoche'!$C$29:$C$35</c:f>
              <c:numCache>
                <c:formatCode>General</c:formatCode>
                <c:ptCount val="7"/>
                <c:pt idx="0">
                  <c:v>62</c:v>
                </c:pt>
                <c:pt idx="1">
                  <c:v>275</c:v>
                </c:pt>
                <c:pt idx="2">
                  <c:v>789</c:v>
                </c:pt>
                <c:pt idx="3">
                  <c:v>1307</c:v>
                </c:pt>
                <c:pt idx="4">
                  <c:v>1504</c:v>
                </c:pt>
                <c:pt idx="5">
                  <c:v>1098</c:v>
                </c:pt>
                <c:pt idx="6">
                  <c:v>104</c:v>
                </c:pt>
              </c:numCache>
            </c:numRef>
          </c:val>
        </c:ser>
        <c:ser>
          <c:idx val="3"/>
          <c:order val="2"/>
          <c:tx>
            <c:strRef>
              <c:f>'Altersgruppe-Meldewoche'!$D$22</c:f>
              <c:strCache>
                <c:ptCount val="1"/>
                <c:pt idx="0">
                  <c:v>20 - 29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'Altersgruppe-Meldewoche'!$D$29:$D$35</c:f>
              <c:numCache>
                <c:formatCode>General</c:formatCode>
                <c:ptCount val="7"/>
                <c:pt idx="0">
                  <c:v>143</c:v>
                </c:pt>
                <c:pt idx="1">
                  <c:v>850</c:v>
                </c:pt>
                <c:pt idx="2">
                  <c:v>3384</c:v>
                </c:pt>
                <c:pt idx="3">
                  <c:v>4902</c:v>
                </c:pt>
                <c:pt idx="4">
                  <c:v>4696</c:v>
                </c:pt>
                <c:pt idx="5">
                  <c:v>3508</c:v>
                </c:pt>
                <c:pt idx="6">
                  <c:v>310</c:v>
                </c:pt>
              </c:numCache>
            </c:numRef>
          </c:val>
        </c:ser>
        <c:ser>
          <c:idx val="4"/>
          <c:order val="3"/>
          <c:tx>
            <c:strRef>
              <c:f>'Altersgruppe-Meldewoche'!$E$22</c:f>
              <c:strCache>
                <c:ptCount val="1"/>
                <c:pt idx="0">
                  <c:v>30 - 39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'Altersgruppe-Meldewoche'!$E$29:$E$35</c:f>
              <c:numCache>
                <c:formatCode>General</c:formatCode>
                <c:ptCount val="7"/>
                <c:pt idx="0">
                  <c:v>133</c:v>
                </c:pt>
                <c:pt idx="1">
                  <c:v>1077</c:v>
                </c:pt>
                <c:pt idx="2">
                  <c:v>3750</c:v>
                </c:pt>
                <c:pt idx="3">
                  <c:v>4958</c:v>
                </c:pt>
                <c:pt idx="4">
                  <c:v>4598</c:v>
                </c:pt>
                <c:pt idx="5">
                  <c:v>3268</c:v>
                </c:pt>
                <c:pt idx="6">
                  <c:v>252</c:v>
                </c:pt>
              </c:numCache>
            </c:numRef>
          </c:val>
        </c:ser>
        <c:ser>
          <c:idx val="5"/>
          <c:order val="4"/>
          <c:tx>
            <c:strRef>
              <c:f>'Altersgruppe-Meldewoche'!$F$22</c:f>
              <c:strCache>
                <c:ptCount val="1"/>
                <c:pt idx="0">
                  <c:v>40 - 49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'Altersgruppe-Meldewoche'!$F$29:$F$35</c:f>
              <c:numCache>
                <c:formatCode>General</c:formatCode>
                <c:ptCount val="7"/>
                <c:pt idx="0">
                  <c:v>184</c:v>
                </c:pt>
                <c:pt idx="1">
                  <c:v>1267</c:v>
                </c:pt>
                <c:pt idx="2">
                  <c:v>3841</c:v>
                </c:pt>
                <c:pt idx="3">
                  <c:v>5190</c:v>
                </c:pt>
                <c:pt idx="4">
                  <c:v>5019</c:v>
                </c:pt>
                <c:pt idx="5">
                  <c:v>3448</c:v>
                </c:pt>
                <c:pt idx="6">
                  <c:v>253</c:v>
                </c:pt>
              </c:numCache>
            </c:numRef>
          </c:val>
        </c:ser>
        <c:ser>
          <c:idx val="6"/>
          <c:order val="5"/>
          <c:tx>
            <c:strRef>
              <c:f>'Altersgruppe-Meldewoche'!$G$22</c:f>
              <c:strCache>
                <c:ptCount val="1"/>
                <c:pt idx="0">
                  <c:v>50 - 59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'Altersgruppe-Meldewoche'!$G$29:$G$35</c:f>
              <c:numCache>
                <c:formatCode>General</c:formatCode>
                <c:ptCount val="7"/>
                <c:pt idx="0">
                  <c:v>193</c:v>
                </c:pt>
                <c:pt idx="1">
                  <c:v>1681</c:v>
                </c:pt>
                <c:pt idx="2">
                  <c:v>5601</c:v>
                </c:pt>
                <c:pt idx="3">
                  <c:v>7508</c:v>
                </c:pt>
                <c:pt idx="4">
                  <c:v>7305</c:v>
                </c:pt>
                <c:pt idx="5">
                  <c:v>5043</c:v>
                </c:pt>
                <c:pt idx="6">
                  <c:v>397</c:v>
                </c:pt>
              </c:numCache>
            </c:numRef>
          </c:val>
        </c:ser>
        <c:ser>
          <c:idx val="7"/>
          <c:order val="6"/>
          <c:tx>
            <c:strRef>
              <c:f>'Altersgruppe-Meldewoche'!$H$22</c:f>
              <c:strCache>
                <c:ptCount val="1"/>
                <c:pt idx="0">
                  <c:v>60 - 69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'Altersgruppe-Meldewoche'!$H$29:$H$35</c:f>
              <c:numCache>
                <c:formatCode>General</c:formatCode>
                <c:ptCount val="7"/>
                <c:pt idx="0">
                  <c:v>80</c:v>
                </c:pt>
                <c:pt idx="1">
                  <c:v>650</c:v>
                </c:pt>
                <c:pt idx="2">
                  <c:v>2447</c:v>
                </c:pt>
                <c:pt idx="3">
                  <c:v>4128</c:v>
                </c:pt>
                <c:pt idx="4">
                  <c:v>4429</c:v>
                </c:pt>
                <c:pt idx="5">
                  <c:v>2829</c:v>
                </c:pt>
                <c:pt idx="6">
                  <c:v>236</c:v>
                </c:pt>
              </c:numCache>
            </c:numRef>
          </c:val>
        </c:ser>
        <c:ser>
          <c:idx val="8"/>
          <c:order val="7"/>
          <c:tx>
            <c:strRef>
              <c:f>'Altersgruppe-Meldewoche'!$I$22</c:f>
              <c:strCache>
                <c:ptCount val="1"/>
                <c:pt idx="0">
                  <c:v>70 - 79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'Altersgruppe-Meldewoche'!$I$29:$I$35</c:f>
              <c:numCache>
                <c:formatCode>General</c:formatCode>
                <c:ptCount val="7"/>
                <c:pt idx="0">
                  <c:v>34</c:v>
                </c:pt>
                <c:pt idx="1">
                  <c:v>250</c:v>
                </c:pt>
                <c:pt idx="2">
                  <c:v>1168</c:v>
                </c:pt>
                <c:pt idx="3">
                  <c:v>2704</c:v>
                </c:pt>
                <c:pt idx="4">
                  <c:v>3161</c:v>
                </c:pt>
                <c:pt idx="5">
                  <c:v>2274</c:v>
                </c:pt>
                <c:pt idx="6">
                  <c:v>256</c:v>
                </c:pt>
              </c:numCache>
            </c:numRef>
          </c:val>
        </c:ser>
        <c:ser>
          <c:idx val="9"/>
          <c:order val="8"/>
          <c:tx>
            <c:strRef>
              <c:f>'Altersgruppe-Meldewoche'!$J$22</c:f>
              <c:strCache>
                <c:ptCount val="1"/>
                <c:pt idx="0">
                  <c:v>80 - 89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'Altersgruppe-Meldewoche'!$J$29:$J$35</c:f>
              <c:numCache>
                <c:formatCode>General</c:formatCode>
                <c:ptCount val="7"/>
                <c:pt idx="0">
                  <c:v>17</c:v>
                </c:pt>
                <c:pt idx="1">
                  <c:v>112</c:v>
                </c:pt>
                <c:pt idx="2">
                  <c:v>675</c:v>
                </c:pt>
                <c:pt idx="3">
                  <c:v>2002</c:v>
                </c:pt>
                <c:pt idx="4">
                  <c:v>3371</c:v>
                </c:pt>
                <c:pt idx="5">
                  <c:v>3031</c:v>
                </c:pt>
                <c:pt idx="6">
                  <c:v>354</c:v>
                </c:pt>
              </c:numCache>
            </c:numRef>
          </c:val>
        </c:ser>
        <c:ser>
          <c:idx val="10"/>
          <c:order val="9"/>
          <c:tx>
            <c:strRef>
              <c:f>'Altersgruppe-Meldewoche'!$K$22</c:f>
              <c:strCache>
                <c:ptCount val="1"/>
                <c:pt idx="0">
                  <c:v>90 - 99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'Altersgruppe-Meldewoche'!$K$29:$K$35</c:f>
              <c:numCache>
                <c:formatCode>General</c:formatCode>
                <c:ptCount val="7"/>
                <c:pt idx="0">
                  <c:v>1</c:v>
                </c:pt>
                <c:pt idx="1">
                  <c:v>13</c:v>
                </c:pt>
                <c:pt idx="2">
                  <c:v>91</c:v>
                </c:pt>
                <c:pt idx="3">
                  <c:v>410</c:v>
                </c:pt>
                <c:pt idx="4">
                  <c:v>1114</c:v>
                </c:pt>
                <c:pt idx="5">
                  <c:v>1161</c:v>
                </c:pt>
                <c:pt idx="6">
                  <c:v>164</c:v>
                </c:pt>
              </c:numCache>
            </c:numRef>
          </c:val>
        </c:ser>
        <c:ser>
          <c:idx val="11"/>
          <c:order val="10"/>
          <c:tx>
            <c:strRef>
              <c:f>'Altersgruppe-Meldewoche'!$L$22</c:f>
              <c:strCache>
                <c:ptCount val="1"/>
                <c:pt idx="0">
                  <c:v>100+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'Altersgruppe-Meldewoche'!$L$29:$L$35</c:f>
              <c:numCache>
                <c:formatCode>General</c:formatCode>
                <c:ptCount val="7"/>
                <c:pt idx="2">
                  <c:v>5</c:v>
                </c:pt>
                <c:pt idx="3">
                  <c:v>14</c:v>
                </c:pt>
                <c:pt idx="4">
                  <c:v>38</c:v>
                </c:pt>
                <c:pt idx="5">
                  <c:v>43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0877184"/>
        <c:axId val="148346368"/>
      </c:barChart>
      <c:catAx>
        <c:axId val="140877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Meldewoche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346368"/>
        <c:crosses val="autoZero"/>
        <c:auto val="1"/>
        <c:lblAlgn val="ctr"/>
        <c:lblOffset val="100"/>
        <c:noMultiLvlLbl val="0"/>
      </c:catAx>
      <c:valAx>
        <c:axId val="148346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Anteil Altergruppe der COVID-19-Fälle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40877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55961940401014"/>
          <c:y val="5.4219579237108823E-2"/>
          <c:w val="0.83855314960629923"/>
          <c:h val="0.80950847053209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'Alter-Geschlecht'!$A$27</c:f>
              <c:strCache>
                <c:ptCount val="1"/>
                <c:pt idx="0">
                  <c:v>Männlich</c:v>
                </c:pt>
              </c:strCache>
            </c:strRef>
          </c:tx>
          <c:invertIfNegative val="0"/>
          <c:cat>
            <c:strRef>
              <c:f>'Alter-Geschlecht'!$C$25:$H$25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'Alter-Geschlecht'!$C$27:$H$27</c:f>
              <c:numCache>
                <c:formatCode>0.000</c:formatCode>
                <c:ptCount val="6"/>
                <c:pt idx="0">
                  <c:v>26.83452490219064</c:v>
                </c:pt>
                <c:pt idx="1">
                  <c:v>34.34510148040323</c:v>
                </c:pt>
                <c:pt idx="2">
                  <c:v>146.90273315742502</c:v>
                </c:pt>
                <c:pt idx="3">
                  <c:v>182.37375503992337</c:v>
                </c:pt>
                <c:pt idx="4">
                  <c:v>153.78491098638085</c:v>
                </c:pt>
                <c:pt idx="5">
                  <c:v>235.39360712209975</c:v>
                </c:pt>
              </c:numCache>
            </c:numRef>
          </c:val>
        </c:ser>
        <c:ser>
          <c:idx val="1"/>
          <c:order val="1"/>
          <c:tx>
            <c:strRef>
              <c:f>'Alter-Geschlecht'!$A$28</c:f>
              <c:strCache>
                <c:ptCount val="1"/>
                <c:pt idx="0">
                  <c:v>Weiblich</c:v>
                </c:pt>
              </c:strCache>
            </c:strRef>
          </c:tx>
          <c:invertIfNegative val="0"/>
          <c:cat>
            <c:strRef>
              <c:f>'Alter-Geschlecht'!$C$25:$H$25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'Alter-Geschlecht'!$C$28:$H$28</c:f>
              <c:numCache>
                <c:formatCode>0.000</c:formatCode>
                <c:ptCount val="6"/>
                <c:pt idx="0">
                  <c:v>24.126727599301635</c:v>
                </c:pt>
                <c:pt idx="1">
                  <c:v>33.251694369426325</c:v>
                </c:pt>
                <c:pt idx="2">
                  <c:v>174.45231683534067</c:v>
                </c:pt>
                <c:pt idx="3">
                  <c:v>197.46175045841184</c:v>
                </c:pt>
                <c:pt idx="4">
                  <c:v>121.40332522434733</c:v>
                </c:pt>
                <c:pt idx="5">
                  <c:v>232.36797011147306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02336"/>
        <c:axId val="150716800"/>
      </c:barChart>
      <c:catAx>
        <c:axId val="15070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Altersgruppe (Jahre)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50716800"/>
        <c:crosses val="autoZero"/>
        <c:auto val="1"/>
        <c:lblAlgn val="ctr"/>
        <c:lblOffset val="100"/>
        <c:noMultiLvlLbl val="0"/>
      </c:catAx>
      <c:valAx>
        <c:axId val="150716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COVID-19-Fälle/100.000 Einw.</a:t>
                </a:r>
              </a:p>
            </c:rich>
          </c:tx>
          <c:layout>
            <c:manualLayout>
              <c:xMode val="edge"/>
              <c:yMode val="edge"/>
              <c:x val="2.4793899682308888E-2"/>
              <c:y val="0.2072949148288734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50702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3221617756571347"/>
          <c:y val="3.0403425667409098E-2"/>
          <c:w val="0.21587425334209462"/>
          <c:h val="0.1071885685604040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[Covid19_Liste_Stand_2020-04-15.xlsm]Alter-Geschlecht-verstorben!PivotTable2</c:name>
    <c:fmtId val="4"/>
  </c:pivotSource>
  <c:chart>
    <c:autoTitleDeleted val="0"/>
    <c:pivotFmts>
      <c:pivotFmt>
        <c:idx val="0"/>
        <c:spPr>
          <a:solidFill>
            <a:schemeClr val="tx2"/>
          </a:solidFill>
        </c:spPr>
        <c:marker>
          <c:symbol val="none"/>
        </c:marker>
      </c:pivotFmt>
      <c:pivotFmt>
        <c:idx val="1"/>
        <c:spPr>
          <a:solidFill>
            <a:schemeClr val="tx2">
              <a:lumMod val="40000"/>
              <a:lumOff val="60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tx2"/>
          </a:solidFill>
        </c:spPr>
        <c:marker>
          <c:symbol val="none"/>
        </c:marker>
      </c:pivotFmt>
      <c:pivotFmt>
        <c:idx val="3"/>
        <c:spPr>
          <a:solidFill>
            <a:schemeClr val="tx2">
              <a:lumMod val="40000"/>
              <a:lumOff val="60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tx2"/>
          </a:solidFill>
        </c:spPr>
        <c:marker>
          <c:symbol val="none"/>
        </c:marker>
      </c:pivotFmt>
      <c:pivotFmt>
        <c:idx val="5"/>
        <c:spPr>
          <a:solidFill>
            <a:schemeClr val="tx2">
              <a:lumMod val="40000"/>
              <a:lumOff val="60000"/>
            </a:schemeClr>
          </a:solidFill>
        </c:spPr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'Alter-Geschlecht-verstorben'!$B$3:$B$4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multiLvlStrRef>
              <c:f>'Alter-Geschlecht-verstorben'!$A$5:$A$29</c:f>
              <c:multiLvlStrCache>
                <c:ptCount val="22"/>
                <c:lvl>
                  <c:pt idx="0">
                    <c:v>0 - 9</c:v>
                  </c:pt>
                  <c:pt idx="1">
                    <c:v>10 - 19</c:v>
                  </c:pt>
                  <c:pt idx="2">
                    <c:v>20 - 29</c:v>
                  </c:pt>
                  <c:pt idx="3">
                    <c:v>30 - 39</c:v>
                  </c:pt>
                  <c:pt idx="4">
                    <c:v>40 - 49</c:v>
                  </c:pt>
                  <c:pt idx="5">
                    <c:v>50 - 59</c:v>
                  </c:pt>
                  <c:pt idx="6">
                    <c:v>60 - 69</c:v>
                  </c:pt>
                  <c:pt idx="7">
                    <c:v>70 - 79</c:v>
                  </c:pt>
                  <c:pt idx="8">
                    <c:v>80 - 89</c:v>
                  </c:pt>
                  <c:pt idx="9">
                    <c:v>90 - 99</c:v>
                  </c:pt>
                  <c:pt idx="10">
                    <c:v>100+</c:v>
                  </c:pt>
                  <c:pt idx="11">
                    <c:v>0 - 9</c:v>
                  </c:pt>
                  <c:pt idx="12">
                    <c:v>10 - 19</c:v>
                  </c:pt>
                  <c:pt idx="13">
                    <c:v>20 - 29</c:v>
                  </c:pt>
                  <c:pt idx="14">
                    <c:v>30 - 39</c:v>
                  </c:pt>
                  <c:pt idx="15">
                    <c:v>40 - 49</c:v>
                  </c:pt>
                  <c:pt idx="16">
                    <c:v>50 - 59</c:v>
                  </c:pt>
                  <c:pt idx="17">
                    <c:v>60 - 69</c:v>
                  </c:pt>
                  <c:pt idx="18">
                    <c:v>70 - 79</c:v>
                  </c:pt>
                  <c:pt idx="19">
                    <c:v>80 - 89</c:v>
                  </c:pt>
                  <c:pt idx="20">
                    <c:v>90 - 99</c:v>
                  </c:pt>
                  <c:pt idx="21">
                    <c:v>100+</c:v>
                  </c:pt>
                </c:lvl>
                <c:lvl>
                  <c:pt idx="0">
                    <c:v>männlich</c:v>
                  </c:pt>
                  <c:pt idx="11">
                    <c:v>weiblich</c:v>
                  </c:pt>
                </c:lvl>
              </c:multiLvlStrCache>
            </c:multiLvlStrRef>
          </c:cat>
          <c:val>
            <c:numRef>
              <c:f>'Alter-Geschlecht-verstorben'!$B$5:$B$29</c:f>
              <c:numCache>
                <c:formatCode>General</c:formatCode>
                <c:ptCount val="22"/>
                <c:pt idx="2">
                  <c:v>2</c:v>
                </c:pt>
                <c:pt idx="3">
                  <c:v>4</c:v>
                </c:pt>
                <c:pt idx="4">
                  <c:v>22</c:v>
                </c:pt>
                <c:pt idx="5">
                  <c:v>87</c:v>
                </c:pt>
                <c:pt idx="6">
                  <c:v>219</c:v>
                </c:pt>
                <c:pt idx="7">
                  <c:v>521</c:v>
                </c:pt>
                <c:pt idx="8">
                  <c:v>835</c:v>
                </c:pt>
                <c:pt idx="9">
                  <c:v>216</c:v>
                </c:pt>
                <c:pt idx="10">
                  <c:v>1</c:v>
                </c:pt>
                <c:pt idx="11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6</c:v>
                </c:pt>
                <c:pt idx="16">
                  <c:v>23</c:v>
                </c:pt>
                <c:pt idx="17">
                  <c:v>71</c:v>
                </c:pt>
                <c:pt idx="18">
                  <c:v>240</c:v>
                </c:pt>
                <c:pt idx="19">
                  <c:v>671</c:v>
                </c:pt>
                <c:pt idx="20">
                  <c:v>310</c:v>
                </c:pt>
                <c:pt idx="21">
                  <c:v>15</c:v>
                </c:pt>
              </c:numCache>
            </c:numRef>
          </c:val>
        </c:ser>
        <c:ser>
          <c:idx val="1"/>
          <c:order val="1"/>
          <c:tx>
            <c:strRef>
              <c:f>'Alter-Geschlecht-verstorben'!$C$3:$C$4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multiLvlStrRef>
              <c:f>'Alter-Geschlecht-verstorben'!$A$5:$A$29</c:f>
              <c:multiLvlStrCache>
                <c:ptCount val="22"/>
                <c:lvl>
                  <c:pt idx="0">
                    <c:v>0 - 9</c:v>
                  </c:pt>
                  <c:pt idx="1">
                    <c:v>10 - 19</c:v>
                  </c:pt>
                  <c:pt idx="2">
                    <c:v>20 - 29</c:v>
                  </c:pt>
                  <c:pt idx="3">
                    <c:v>30 - 39</c:v>
                  </c:pt>
                  <c:pt idx="4">
                    <c:v>40 - 49</c:v>
                  </c:pt>
                  <c:pt idx="5">
                    <c:v>50 - 59</c:v>
                  </c:pt>
                  <c:pt idx="6">
                    <c:v>60 - 69</c:v>
                  </c:pt>
                  <c:pt idx="7">
                    <c:v>70 - 79</c:v>
                  </c:pt>
                  <c:pt idx="8">
                    <c:v>80 - 89</c:v>
                  </c:pt>
                  <c:pt idx="9">
                    <c:v>90 - 99</c:v>
                  </c:pt>
                  <c:pt idx="10">
                    <c:v>100+</c:v>
                  </c:pt>
                  <c:pt idx="11">
                    <c:v>0 - 9</c:v>
                  </c:pt>
                  <c:pt idx="12">
                    <c:v>10 - 19</c:v>
                  </c:pt>
                  <c:pt idx="13">
                    <c:v>20 - 29</c:v>
                  </c:pt>
                  <c:pt idx="14">
                    <c:v>30 - 39</c:v>
                  </c:pt>
                  <c:pt idx="15">
                    <c:v>40 - 49</c:v>
                  </c:pt>
                  <c:pt idx="16">
                    <c:v>50 - 59</c:v>
                  </c:pt>
                  <c:pt idx="17">
                    <c:v>60 - 69</c:v>
                  </c:pt>
                  <c:pt idx="18">
                    <c:v>70 - 79</c:v>
                  </c:pt>
                  <c:pt idx="19">
                    <c:v>80 - 89</c:v>
                  </c:pt>
                  <c:pt idx="20">
                    <c:v>90 - 99</c:v>
                  </c:pt>
                  <c:pt idx="21">
                    <c:v>100+</c:v>
                  </c:pt>
                </c:lvl>
                <c:lvl>
                  <c:pt idx="0">
                    <c:v>männlich</c:v>
                  </c:pt>
                  <c:pt idx="11">
                    <c:v>weiblich</c:v>
                  </c:pt>
                </c:lvl>
              </c:multiLvlStrCache>
            </c:multiLvlStrRef>
          </c:cat>
          <c:val>
            <c:numRef>
              <c:f>'Alter-Geschlecht-verstorben'!$C$5:$C$29</c:f>
              <c:numCache>
                <c:formatCode>General</c:formatCode>
                <c:ptCount val="22"/>
                <c:pt idx="0">
                  <c:v>1034</c:v>
                </c:pt>
                <c:pt idx="1">
                  <c:v>2395</c:v>
                </c:pt>
                <c:pt idx="2">
                  <c:v>8103</c:v>
                </c:pt>
                <c:pt idx="3">
                  <c:v>8949</c:v>
                </c:pt>
                <c:pt idx="4">
                  <c:v>8790</c:v>
                </c:pt>
                <c:pt idx="5">
                  <c:v>13312</c:v>
                </c:pt>
                <c:pt idx="6">
                  <c:v>7527</c:v>
                </c:pt>
                <c:pt idx="7">
                  <c:v>4601</c:v>
                </c:pt>
                <c:pt idx="8">
                  <c:v>3086</c:v>
                </c:pt>
                <c:pt idx="9">
                  <c:v>506</c:v>
                </c:pt>
                <c:pt idx="10">
                  <c:v>22</c:v>
                </c:pt>
                <c:pt idx="11">
                  <c:v>923</c:v>
                </c:pt>
                <c:pt idx="12">
                  <c:v>2615</c:v>
                </c:pt>
                <c:pt idx="13">
                  <c:v>9370</c:v>
                </c:pt>
                <c:pt idx="14">
                  <c:v>8785</c:v>
                </c:pt>
                <c:pt idx="15">
                  <c:v>10027</c:v>
                </c:pt>
                <c:pt idx="16">
                  <c:v>13804</c:v>
                </c:pt>
                <c:pt idx="17">
                  <c:v>6724</c:v>
                </c:pt>
                <c:pt idx="18">
                  <c:v>4293</c:v>
                </c:pt>
                <c:pt idx="19">
                  <c:v>4770</c:v>
                </c:pt>
                <c:pt idx="20">
                  <c:v>1847</c:v>
                </c:pt>
                <c:pt idx="2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7319040"/>
        <c:axId val="207320576"/>
      </c:barChart>
      <c:catAx>
        <c:axId val="207319040"/>
        <c:scaling>
          <c:orientation val="minMax"/>
        </c:scaling>
        <c:delete val="0"/>
        <c:axPos val="b"/>
        <c:majorTickMark val="out"/>
        <c:minorTickMark val="none"/>
        <c:tickLblPos val="nextTo"/>
        <c:crossAx val="207320576"/>
        <c:crosses val="autoZero"/>
        <c:auto val="1"/>
        <c:lblAlgn val="ctr"/>
        <c:lblOffset val="100"/>
        <c:noMultiLvlLbl val="0"/>
      </c:catAx>
      <c:valAx>
        <c:axId val="207320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73190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Tabelle1!$E$1</c:f>
              <c:strCache>
                <c:ptCount val="1"/>
                <c:pt idx="0">
                  <c:v>Todesfälle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Tabelle1!$A$2:$A$52</c:f>
              <c:strCache>
                <c:ptCount val="51"/>
                <c:pt idx="0">
                  <c:v>vor 25.02.2020</c:v>
                </c:pt>
                <c:pt idx="1">
                  <c:v>26.02.2020</c:v>
                </c:pt>
                <c:pt idx="2">
                  <c:v>27.02.2020</c:v>
                </c:pt>
                <c:pt idx="3">
                  <c:v>28.02.2020</c:v>
                </c:pt>
                <c:pt idx="4">
                  <c:v>29.02.2020</c:v>
                </c:pt>
                <c:pt idx="5">
                  <c:v>01.03.2020</c:v>
                </c:pt>
                <c:pt idx="6">
                  <c:v>02.03.2020</c:v>
                </c:pt>
                <c:pt idx="7">
                  <c:v>03.03.2020</c:v>
                </c:pt>
                <c:pt idx="8">
                  <c:v>04.03.2020</c:v>
                </c:pt>
                <c:pt idx="9">
                  <c:v>05.03.2020</c:v>
                </c:pt>
                <c:pt idx="10">
                  <c:v>06.03.2020</c:v>
                </c:pt>
                <c:pt idx="11">
                  <c:v>07.03.2020</c:v>
                </c:pt>
                <c:pt idx="12">
                  <c:v>08.03.2020</c:v>
                </c:pt>
                <c:pt idx="13">
                  <c:v>09.03.2020</c:v>
                </c:pt>
                <c:pt idx="14">
                  <c:v>10.03.2020</c:v>
                </c:pt>
                <c:pt idx="15">
                  <c:v>11.03.2020</c:v>
                </c:pt>
                <c:pt idx="16">
                  <c:v>12.03.2020</c:v>
                </c:pt>
                <c:pt idx="17">
                  <c:v>13.03.2020</c:v>
                </c:pt>
                <c:pt idx="18">
                  <c:v>14.03.2020</c:v>
                </c:pt>
                <c:pt idx="19">
                  <c:v>15.03.2020</c:v>
                </c:pt>
                <c:pt idx="20">
                  <c:v>16.03.2020</c:v>
                </c:pt>
                <c:pt idx="21">
                  <c:v>17.03.2020</c:v>
                </c:pt>
                <c:pt idx="22">
                  <c:v>18.03.2020</c:v>
                </c:pt>
                <c:pt idx="23">
                  <c:v>19.03.2020</c:v>
                </c:pt>
                <c:pt idx="24">
                  <c:v>20.03.2020</c:v>
                </c:pt>
                <c:pt idx="25">
                  <c:v>21.03.2020</c:v>
                </c:pt>
                <c:pt idx="26">
                  <c:v>22.03.2020</c:v>
                </c:pt>
                <c:pt idx="27">
                  <c:v>23.03.2020</c:v>
                </c:pt>
                <c:pt idx="28">
                  <c:v>24.03.2020</c:v>
                </c:pt>
                <c:pt idx="29">
                  <c:v>25.03.2020</c:v>
                </c:pt>
                <c:pt idx="30">
                  <c:v>26.03.2020</c:v>
                </c:pt>
                <c:pt idx="31">
                  <c:v>27.03.2020</c:v>
                </c:pt>
                <c:pt idx="32">
                  <c:v>28.03.2020</c:v>
                </c:pt>
                <c:pt idx="33">
                  <c:v>29.03.2020</c:v>
                </c:pt>
                <c:pt idx="34">
                  <c:v>30.03.2020</c:v>
                </c:pt>
                <c:pt idx="35">
                  <c:v>31.03.2020</c:v>
                </c:pt>
                <c:pt idx="36">
                  <c:v>01.04.2020</c:v>
                </c:pt>
                <c:pt idx="37">
                  <c:v>02.04.2020</c:v>
                </c:pt>
                <c:pt idx="38">
                  <c:v>03.04.2020</c:v>
                </c:pt>
                <c:pt idx="39">
                  <c:v>04.04.2020</c:v>
                </c:pt>
                <c:pt idx="40">
                  <c:v>05.04.2020</c:v>
                </c:pt>
                <c:pt idx="41">
                  <c:v>06.04.2020</c:v>
                </c:pt>
                <c:pt idx="42">
                  <c:v>07.04.2020</c:v>
                </c:pt>
                <c:pt idx="43">
                  <c:v>08.04.2020</c:v>
                </c:pt>
                <c:pt idx="44">
                  <c:v>09.04.2020</c:v>
                </c:pt>
                <c:pt idx="45">
                  <c:v>10.04.2020</c:v>
                </c:pt>
                <c:pt idx="46">
                  <c:v>11.04.2020</c:v>
                </c:pt>
                <c:pt idx="47">
                  <c:v>12.04.2020</c:v>
                </c:pt>
                <c:pt idx="48">
                  <c:v>13.04.2020</c:v>
                </c:pt>
                <c:pt idx="49">
                  <c:v>14.04.2020</c:v>
                </c:pt>
                <c:pt idx="50">
                  <c:v>15.04.2020</c:v>
                </c:pt>
              </c:strCache>
            </c:strRef>
          </c:cat>
          <c:val>
            <c:numRef>
              <c:f>Tabelle1!$E$2:$E$52</c:f>
              <c:numCache>
                <c:formatCode>General</c:formatCode>
                <c:ptCount val="51"/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5</c:v>
                </c:pt>
                <c:pt idx="17">
                  <c:v>5</c:v>
                </c:pt>
                <c:pt idx="18">
                  <c:v>8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20</c:v>
                </c:pt>
                <c:pt idx="24">
                  <c:v>31</c:v>
                </c:pt>
                <c:pt idx="25">
                  <c:v>47</c:v>
                </c:pt>
                <c:pt idx="26">
                  <c:v>55</c:v>
                </c:pt>
                <c:pt idx="27">
                  <c:v>86</c:v>
                </c:pt>
                <c:pt idx="28">
                  <c:v>114</c:v>
                </c:pt>
                <c:pt idx="29">
                  <c:v>149</c:v>
                </c:pt>
                <c:pt idx="30">
                  <c:v>198</c:v>
                </c:pt>
                <c:pt idx="31">
                  <c:v>253</c:v>
                </c:pt>
                <c:pt idx="32">
                  <c:v>325</c:v>
                </c:pt>
                <c:pt idx="33">
                  <c:v>389</c:v>
                </c:pt>
                <c:pt idx="34">
                  <c:v>455</c:v>
                </c:pt>
                <c:pt idx="35">
                  <c:v>583</c:v>
                </c:pt>
                <c:pt idx="36">
                  <c:v>732</c:v>
                </c:pt>
                <c:pt idx="37">
                  <c:v>872</c:v>
                </c:pt>
                <c:pt idx="38">
                  <c:v>1017</c:v>
                </c:pt>
                <c:pt idx="39">
                  <c:v>1158</c:v>
                </c:pt>
                <c:pt idx="40">
                  <c:v>1342</c:v>
                </c:pt>
                <c:pt idx="41">
                  <c:v>1434</c:v>
                </c:pt>
                <c:pt idx="42">
                  <c:v>1607</c:v>
                </c:pt>
                <c:pt idx="43">
                  <c:v>1861</c:v>
                </c:pt>
                <c:pt idx="44">
                  <c:v>2107</c:v>
                </c:pt>
                <c:pt idx="45">
                  <c:v>2373</c:v>
                </c:pt>
                <c:pt idx="46">
                  <c:v>2544</c:v>
                </c:pt>
                <c:pt idx="47">
                  <c:v>2673</c:v>
                </c:pt>
                <c:pt idx="48">
                  <c:v>2799</c:v>
                </c:pt>
                <c:pt idx="49">
                  <c:v>2969</c:v>
                </c:pt>
                <c:pt idx="50">
                  <c:v>3254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Tabelle1!$B$1</c:f>
              <c:strCache>
                <c:ptCount val="1"/>
                <c:pt idx="0">
                  <c:v>Anzahl COVID-19-Fälle</c:v>
                </c:pt>
              </c:strCache>
            </c:strRef>
          </c:tx>
          <c:marker>
            <c:symbol val="none"/>
          </c:marker>
          <c:cat>
            <c:strRef>
              <c:f>Tabelle1!$A$2:$A$52</c:f>
              <c:strCache>
                <c:ptCount val="51"/>
                <c:pt idx="0">
                  <c:v>vor 25.02.2020</c:v>
                </c:pt>
                <c:pt idx="1">
                  <c:v>26.02.2020</c:v>
                </c:pt>
                <c:pt idx="2">
                  <c:v>27.02.2020</c:v>
                </c:pt>
                <c:pt idx="3">
                  <c:v>28.02.2020</c:v>
                </c:pt>
                <c:pt idx="4">
                  <c:v>29.02.2020</c:v>
                </c:pt>
                <c:pt idx="5">
                  <c:v>01.03.2020</c:v>
                </c:pt>
                <c:pt idx="6">
                  <c:v>02.03.2020</c:v>
                </c:pt>
                <c:pt idx="7">
                  <c:v>03.03.2020</c:v>
                </c:pt>
                <c:pt idx="8">
                  <c:v>04.03.2020</c:v>
                </c:pt>
                <c:pt idx="9">
                  <c:v>05.03.2020</c:v>
                </c:pt>
                <c:pt idx="10">
                  <c:v>06.03.2020</c:v>
                </c:pt>
                <c:pt idx="11">
                  <c:v>07.03.2020</c:v>
                </c:pt>
                <c:pt idx="12">
                  <c:v>08.03.2020</c:v>
                </c:pt>
                <c:pt idx="13">
                  <c:v>09.03.2020</c:v>
                </c:pt>
                <c:pt idx="14">
                  <c:v>10.03.2020</c:v>
                </c:pt>
                <c:pt idx="15">
                  <c:v>11.03.2020</c:v>
                </c:pt>
                <c:pt idx="16">
                  <c:v>12.03.2020</c:v>
                </c:pt>
                <c:pt idx="17">
                  <c:v>13.03.2020</c:v>
                </c:pt>
                <c:pt idx="18">
                  <c:v>14.03.2020</c:v>
                </c:pt>
                <c:pt idx="19">
                  <c:v>15.03.2020</c:v>
                </c:pt>
                <c:pt idx="20">
                  <c:v>16.03.2020</c:v>
                </c:pt>
                <c:pt idx="21">
                  <c:v>17.03.2020</c:v>
                </c:pt>
                <c:pt idx="22">
                  <c:v>18.03.2020</c:v>
                </c:pt>
                <c:pt idx="23">
                  <c:v>19.03.2020</c:v>
                </c:pt>
                <c:pt idx="24">
                  <c:v>20.03.2020</c:v>
                </c:pt>
                <c:pt idx="25">
                  <c:v>21.03.2020</c:v>
                </c:pt>
                <c:pt idx="26">
                  <c:v>22.03.2020</c:v>
                </c:pt>
                <c:pt idx="27">
                  <c:v>23.03.2020</c:v>
                </c:pt>
                <c:pt idx="28">
                  <c:v>24.03.2020</c:v>
                </c:pt>
                <c:pt idx="29">
                  <c:v>25.03.2020</c:v>
                </c:pt>
                <c:pt idx="30">
                  <c:v>26.03.2020</c:v>
                </c:pt>
                <c:pt idx="31">
                  <c:v>27.03.2020</c:v>
                </c:pt>
                <c:pt idx="32">
                  <c:v>28.03.2020</c:v>
                </c:pt>
                <c:pt idx="33">
                  <c:v>29.03.2020</c:v>
                </c:pt>
                <c:pt idx="34">
                  <c:v>30.03.2020</c:v>
                </c:pt>
                <c:pt idx="35">
                  <c:v>31.03.2020</c:v>
                </c:pt>
                <c:pt idx="36">
                  <c:v>01.04.2020</c:v>
                </c:pt>
                <c:pt idx="37">
                  <c:v>02.04.2020</c:v>
                </c:pt>
                <c:pt idx="38">
                  <c:v>03.04.2020</c:v>
                </c:pt>
                <c:pt idx="39">
                  <c:v>04.04.2020</c:v>
                </c:pt>
                <c:pt idx="40">
                  <c:v>05.04.2020</c:v>
                </c:pt>
                <c:pt idx="41">
                  <c:v>06.04.2020</c:v>
                </c:pt>
                <c:pt idx="42">
                  <c:v>07.04.2020</c:v>
                </c:pt>
                <c:pt idx="43">
                  <c:v>08.04.2020</c:v>
                </c:pt>
                <c:pt idx="44">
                  <c:v>09.04.2020</c:v>
                </c:pt>
                <c:pt idx="45">
                  <c:v>10.04.2020</c:v>
                </c:pt>
                <c:pt idx="46">
                  <c:v>11.04.2020</c:v>
                </c:pt>
                <c:pt idx="47">
                  <c:v>12.04.2020</c:v>
                </c:pt>
                <c:pt idx="48">
                  <c:v>13.04.2020</c:v>
                </c:pt>
                <c:pt idx="49">
                  <c:v>14.04.2020</c:v>
                </c:pt>
                <c:pt idx="50">
                  <c:v>15.04.2020</c:v>
                </c:pt>
              </c:strCache>
            </c:strRef>
          </c:cat>
          <c:val>
            <c:numRef>
              <c:f>Tabelle1!$B$2:$B$52</c:f>
              <c:numCache>
                <c:formatCode>General</c:formatCode>
                <c:ptCount val="51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53</c:v>
                </c:pt>
                <c:pt idx="4">
                  <c:v>66</c:v>
                </c:pt>
                <c:pt idx="5">
                  <c:v>117</c:v>
                </c:pt>
                <c:pt idx="6">
                  <c:v>150</c:v>
                </c:pt>
                <c:pt idx="7">
                  <c:v>188</c:v>
                </c:pt>
                <c:pt idx="8">
                  <c:v>240</c:v>
                </c:pt>
                <c:pt idx="9">
                  <c:v>349</c:v>
                </c:pt>
                <c:pt idx="10">
                  <c:v>534</c:v>
                </c:pt>
                <c:pt idx="11">
                  <c:v>684</c:v>
                </c:pt>
                <c:pt idx="12">
                  <c:v>847</c:v>
                </c:pt>
                <c:pt idx="13">
                  <c:v>1112</c:v>
                </c:pt>
                <c:pt idx="14">
                  <c:v>1296</c:v>
                </c:pt>
                <c:pt idx="15">
                  <c:v>1567</c:v>
                </c:pt>
                <c:pt idx="16">
                  <c:v>2369</c:v>
                </c:pt>
                <c:pt idx="17">
                  <c:v>3062</c:v>
                </c:pt>
                <c:pt idx="18">
                  <c:v>3795</c:v>
                </c:pt>
                <c:pt idx="19">
                  <c:v>4838</c:v>
                </c:pt>
                <c:pt idx="20">
                  <c:v>6012</c:v>
                </c:pt>
                <c:pt idx="21">
                  <c:v>7156</c:v>
                </c:pt>
                <c:pt idx="22">
                  <c:v>8198</c:v>
                </c:pt>
                <c:pt idx="23">
                  <c:v>10999</c:v>
                </c:pt>
                <c:pt idx="24">
                  <c:v>13957</c:v>
                </c:pt>
                <c:pt idx="25">
                  <c:v>16662</c:v>
                </c:pt>
                <c:pt idx="26">
                  <c:v>18610</c:v>
                </c:pt>
                <c:pt idx="27" formatCode="#,##0">
                  <c:v>22672</c:v>
                </c:pt>
                <c:pt idx="28">
                  <c:v>27436</c:v>
                </c:pt>
                <c:pt idx="29">
                  <c:v>31554</c:v>
                </c:pt>
                <c:pt idx="30">
                  <c:v>36508</c:v>
                </c:pt>
                <c:pt idx="31">
                  <c:v>42288</c:v>
                </c:pt>
                <c:pt idx="32">
                  <c:v>48582</c:v>
                </c:pt>
                <c:pt idx="33">
                  <c:v>52547</c:v>
                </c:pt>
                <c:pt idx="34">
                  <c:v>57298</c:v>
                </c:pt>
                <c:pt idx="35">
                  <c:v>61913</c:v>
                </c:pt>
                <c:pt idx="36">
                  <c:v>67366</c:v>
                </c:pt>
                <c:pt idx="37">
                  <c:v>73522</c:v>
                </c:pt>
                <c:pt idx="38">
                  <c:v>79696</c:v>
                </c:pt>
                <c:pt idx="39">
                  <c:v>85778</c:v>
                </c:pt>
                <c:pt idx="40">
                  <c:v>91714</c:v>
                </c:pt>
                <c:pt idx="41">
                  <c:v>95391</c:v>
                </c:pt>
                <c:pt idx="42">
                  <c:v>99225</c:v>
                </c:pt>
                <c:pt idx="43">
                  <c:v>103228</c:v>
                </c:pt>
                <c:pt idx="44">
                  <c:v>108202</c:v>
                </c:pt>
                <c:pt idx="45">
                  <c:v>113525</c:v>
                </c:pt>
                <c:pt idx="46">
                  <c:v>117658</c:v>
                </c:pt>
                <c:pt idx="47">
                  <c:v>120479</c:v>
                </c:pt>
                <c:pt idx="48">
                  <c:v>123016</c:v>
                </c:pt>
                <c:pt idx="49">
                  <c:v>125098</c:v>
                </c:pt>
                <c:pt idx="50">
                  <c:v>127584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31616"/>
        <c:axId val="207241600"/>
      </c:lineChart>
      <c:lineChart>
        <c:grouping val="standard"/>
        <c:varyColors val="0"/>
        <c:ser>
          <c:idx val="2"/>
          <c:order val="2"/>
          <c:tx>
            <c:strRef>
              <c:f>Tabelle1!$G$1</c:f>
              <c:strCache>
                <c:ptCount val="1"/>
                <c:pt idx="0">
                  <c:v>Fall-Verstorbenen-Anteil</c:v>
                </c:pt>
              </c:strCache>
            </c:strRef>
          </c:tx>
          <c:marker>
            <c:symbol val="none"/>
          </c:marker>
          <c:val>
            <c:numRef>
              <c:f>Tabelle1!$G$2:$G$52</c:f>
              <c:numCache>
                <c:formatCode>0.00%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1.7985611510791368E-3</c:v>
                </c:pt>
                <c:pt idx="14">
                  <c:v>1.5432098765432098E-3</c:v>
                </c:pt>
                <c:pt idx="15">
                  <c:v>1.9144862795149968E-3</c:v>
                </c:pt>
                <c:pt idx="16">
                  <c:v>2.1105951878429719E-3</c:v>
                </c:pt>
                <c:pt idx="17">
                  <c:v>1.6329196603527107E-3</c:v>
                </c:pt>
                <c:pt idx="18">
                  <c:v>2.1080368906455861E-3</c:v>
                </c:pt>
                <c:pt idx="19">
                  <c:v>2.4803637866887144E-3</c:v>
                </c:pt>
                <c:pt idx="20">
                  <c:v>1.996007984031936E-3</c:v>
                </c:pt>
                <c:pt idx="21">
                  <c:v>1.6769144773616546E-3</c:v>
                </c:pt>
                <c:pt idx="22">
                  <c:v>1.463771651622347E-3</c:v>
                </c:pt>
                <c:pt idx="23">
                  <c:v>1.8183471224656788E-3</c:v>
                </c:pt>
                <c:pt idx="24">
                  <c:v>2.2211076878985454E-3</c:v>
                </c:pt>
                <c:pt idx="25">
                  <c:v>2.8207898211499221E-3</c:v>
                </c:pt>
                <c:pt idx="26">
                  <c:v>2.9554003224073078E-3</c:v>
                </c:pt>
                <c:pt idx="27">
                  <c:v>3.7932251235003531E-3</c:v>
                </c:pt>
                <c:pt idx="28">
                  <c:v>4.1551246537396124E-3</c:v>
                </c:pt>
                <c:pt idx="29">
                  <c:v>4.7220637637066616E-3</c:v>
                </c:pt>
                <c:pt idx="30">
                  <c:v>5.4234688287498629E-3</c:v>
                </c:pt>
                <c:pt idx="31">
                  <c:v>5.9827847143397658E-3</c:v>
                </c:pt>
                <c:pt idx="32">
                  <c:v>6.6897204726030215E-3</c:v>
                </c:pt>
                <c:pt idx="33">
                  <c:v>7.4028964546025465E-3</c:v>
                </c:pt>
                <c:pt idx="34">
                  <c:v>7.9409403469580097E-3</c:v>
                </c:pt>
                <c:pt idx="35">
                  <c:v>9.4164391969376385E-3</c:v>
                </c:pt>
                <c:pt idx="36">
                  <c:v>1.0866015497431939E-2</c:v>
                </c:pt>
                <c:pt idx="37">
                  <c:v>1.1860395527869209E-2</c:v>
                </c:pt>
                <c:pt idx="38">
                  <c:v>1.276099176872114E-2</c:v>
                </c:pt>
                <c:pt idx="39">
                  <c:v>1.3499965025997342E-2</c:v>
                </c:pt>
                <c:pt idx="40">
                  <c:v>1.4632444337832827E-2</c:v>
                </c:pt>
                <c:pt idx="41">
                  <c:v>1.5032864735666887E-2</c:v>
                </c:pt>
                <c:pt idx="42">
                  <c:v>1.6195515243134291E-2</c:v>
                </c:pt>
                <c:pt idx="43">
                  <c:v>1.8028054403843918E-2</c:v>
                </c:pt>
                <c:pt idx="44">
                  <c:v>1.9472837840335669E-2</c:v>
                </c:pt>
                <c:pt idx="45">
                  <c:v>2.0902884827130586E-2</c:v>
                </c:pt>
                <c:pt idx="46">
                  <c:v>2.1621989155008584E-2</c:v>
                </c:pt>
                <c:pt idx="47">
                  <c:v>2.2186439130470869E-2</c:v>
                </c:pt>
                <c:pt idx="48">
                  <c:v>2.275313780321259E-2</c:v>
                </c:pt>
                <c:pt idx="49">
                  <c:v>2.3733393019872422E-2</c:v>
                </c:pt>
                <c:pt idx="50">
                  <c:v>2.5504765487835465E-2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45696"/>
        <c:axId val="207243520"/>
      </c:lineChart>
      <c:catAx>
        <c:axId val="20723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207241600"/>
        <c:crosses val="autoZero"/>
        <c:auto val="1"/>
        <c:lblAlgn val="ctr"/>
        <c:lblOffset val="100"/>
        <c:tickLblSkip val="2"/>
        <c:noMultiLvlLbl val="0"/>
      </c:catAx>
      <c:valAx>
        <c:axId val="207241600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 COVID-19-Fälle bzw. -Todesfälle (logarithmisch)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07231616"/>
        <c:crosses val="autoZero"/>
        <c:crossBetween val="between"/>
      </c:valAx>
      <c:valAx>
        <c:axId val="207243520"/>
        <c:scaling>
          <c:orientation val="minMax"/>
          <c:max val="5.000000000000001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Fall-Verstorbenen-Anteil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07245696"/>
        <c:crosses val="max"/>
        <c:crossBetween val="between"/>
      </c:valAx>
      <c:catAx>
        <c:axId val="207245696"/>
        <c:scaling>
          <c:orientation val="minMax"/>
        </c:scaling>
        <c:delete val="1"/>
        <c:axPos val="b"/>
        <c:majorTickMark val="out"/>
        <c:minorTickMark val="none"/>
        <c:tickLblPos val="nextTo"/>
        <c:crossAx val="207243520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671812131662962E-2"/>
          <c:y val="3.7624890638670166E-2"/>
          <c:w val="0.89097902340043911"/>
          <c:h val="0.7693595800524935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Ausland!$B$22</c:f>
              <c:strCache>
                <c:ptCount val="1"/>
                <c:pt idx="0">
                  <c:v>Ausland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Ausland!$A$29:$A$35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Ausland!$B$29:$B$35</c:f>
              <c:numCache>
                <c:formatCode>#,##0;\-#,##0</c:formatCode>
                <c:ptCount val="7"/>
                <c:pt idx="0">
                  <c:v>257</c:v>
                </c:pt>
                <c:pt idx="1">
                  <c:v>2750</c:v>
                </c:pt>
                <c:pt idx="2">
                  <c:v>6357</c:v>
                </c:pt>
                <c:pt idx="3">
                  <c:v>3744</c:v>
                </c:pt>
                <c:pt idx="4">
                  <c:v>1069</c:v>
                </c:pt>
                <c:pt idx="5">
                  <c:v>234</c:v>
                </c:pt>
                <c:pt idx="6">
                  <c:v>11</c:v>
                </c:pt>
              </c:numCache>
            </c:numRef>
          </c:val>
        </c:ser>
        <c:ser>
          <c:idx val="2"/>
          <c:order val="1"/>
          <c:tx>
            <c:strRef>
              <c:f>Ausland!$C$22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Ausland!$A$29:$A$35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Ausland!$C$29:$C$35</c:f>
              <c:numCache>
                <c:formatCode>#,##0;\-#,##0</c:formatCode>
                <c:ptCount val="7"/>
                <c:pt idx="0">
                  <c:v>511</c:v>
                </c:pt>
                <c:pt idx="1">
                  <c:v>2000</c:v>
                </c:pt>
                <c:pt idx="2">
                  <c:v>7961</c:v>
                </c:pt>
                <c:pt idx="3">
                  <c:v>16063</c:v>
                </c:pt>
                <c:pt idx="4">
                  <c:v>20009</c:v>
                </c:pt>
                <c:pt idx="5">
                  <c:v>14994</c:v>
                </c:pt>
                <c:pt idx="6">
                  <c:v>1299</c:v>
                </c:pt>
              </c:numCache>
            </c:numRef>
          </c:val>
        </c:ser>
        <c:ser>
          <c:idx val="3"/>
          <c:order val="2"/>
          <c:tx>
            <c:strRef>
              <c:f>Ausland!$E$22</c:f>
              <c:strCache>
                <c:ptCount val="1"/>
                <c:pt idx="0">
                  <c:v>keine Angabe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Ausland!$A$29:$A$35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Ausland!$E$29:$E$35</c:f>
              <c:numCache>
                <c:formatCode>#,##0;\-#,##0</c:formatCode>
                <c:ptCount val="7"/>
                <c:pt idx="0">
                  <c:v>95</c:v>
                </c:pt>
                <c:pt idx="1">
                  <c:v>1528</c:v>
                </c:pt>
                <c:pt idx="2">
                  <c:v>7772</c:v>
                </c:pt>
                <c:pt idx="3">
                  <c:v>13867</c:v>
                </c:pt>
                <c:pt idx="4">
                  <c:v>14799</c:v>
                </c:pt>
                <c:pt idx="5">
                  <c:v>11003</c:v>
                </c:pt>
                <c:pt idx="6">
                  <c:v>1081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7386880"/>
        <c:axId val="207389056"/>
      </c:barChart>
      <c:catAx>
        <c:axId val="20738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Meldewoche</a:t>
                </a:r>
              </a:p>
            </c:rich>
          </c:tx>
          <c:layout>
            <c:manualLayout>
              <c:xMode val="edge"/>
              <c:yMode val="edge"/>
              <c:x val="0.4634946225389372"/>
              <c:y val="0.872197287839020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207389056"/>
        <c:crosses val="autoZero"/>
        <c:auto val="1"/>
        <c:lblAlgn val="ctr"/>
        <c:lblOffset val="100"/>
        <c:noMultiLvlLbl val="0"/>
      </c:catAx>
      <c:valAx>
        <c:axId val="2073890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207386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995540135319498"/>
          <c:y val="0.93412467191601045"/>
          <c:w val="0.51661950567524706"/>
          <c:h val="6.3663823272090983E-2"/>
        </c:manualLayout>
      </c:layout>
      <c:overlay val="0"/>
      <c:txPr>
        <a:bodyPr/>
        <a:lstStyle/>
        <a:p>
          <a:pPr>
            <a:defRPr sz="1400" b="1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0.28626</cdr:x>
      <cdr:y>0.01724</cdr:y>
    </cdr:from>
    <cdr:to>
      <cdr:x>0.43822</cdr:x>
      <cdr:y>0.05556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776413" y="85725"/>
          <a:ext cx="9429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de-DE" sz="1100" b="1"/>
            <a:t>verstorben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Excel-Tabelle:</a:t>
            </a:r>
            <a:r>
              <a:rPr lang="de-DE" baseline="0" dirty="0" smtClean="0"/>
              <a:t> </a:t>
            </a:r>
            <a:r>
              <a:rPr lang="de-DE" dirty="0" err="1" smtClean="0"/>
              <a:t>Linelist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Reiter Exposition; Ganz unten §23 Meldungen</a:t>
            </a:r>
          </a:p>
          <a:p>
            <a:r>
              <a:rPr lang="de-DE" dirty="0" smtClean="0"/>
              <a:t>Reiter bestätigte Fälle/ Spalte S:</a:t>
            </a:r>
            <a:r>
              <a:rPr lang="de-DE" baseline="0" dirty="0" smtClean="0"/>
              <a:t> §23 Meldungen auswählen</a:t>
            </a:r>
          </a:p>
          <a:p>
            <a:r>
              <a:rPr lang="de-DE" baseline="0" dirty="0" smtClean="0"/>
              <a:t>Altersmedian (Vorsicht: Formel erkennt den Filter nicht, daher müssen Zahlen kopiert werden) und Geschlechterverteilung bestimmen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916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83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41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97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217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Grafik: Anzahl Krankenhäuser; Rahmen ab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6543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2DE-C6CD-423A-B668-BE689A81F15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 File: </a:t>
            </a:r>
            <a:r>
              <a:rPr lang="de-DE" dirty="0" err="1" smtClean="0"/>
              <a:t>Zahlen_kumulativ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ovid19/mobility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DE/Content/Infekt/EpidBull/Archiv/2020/Ausgaben/17_20_SARSCoV2_vorab.pdf?__blob=publicationFile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39264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15.04.2020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127.584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/>
                        <a:t>2.486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+ 2,0%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3.254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+ 285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72.600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Gesamtfälle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64051"/>
              </p:ext>
            </p:extLst>
          </p:nvPr>
        </p:nvGraphicFramePr>
        <p:xfrm>
          <a:off x="288247" y="629093"/>
          <a:ext cx="4827217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127.584 (126.941)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50/49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48%/52%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636624"/>
              </p:ext>
            </p:extLst>
          </p:nvPr>
        </p:nvGraphicFramePr>
        <p:xfrm>
          <a:off x="4769189" y="2413000"/>
          <a:ext cx="4286365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933031"/>
              </p:ext>
            </p:extLst>
          </p:nvPr>
        </p:nvGraphicFramePr>
        <p:xfrm>
          <a:off x="81302" y="2552700"/>
          <a:ext cx="4687887" cy="31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Todesfälle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57402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3.254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3.249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87%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581346"/>
              </p:ext>
            </p:extLst>
          </p:nvPr>
        </p:nvGraphicFramePr>
        <p:xfrm>
          <a:off x="3185071" y="1235075"/>
          <a:ext cx="5831929" cy="475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Fall-Verstorbenen-Anteil (Datenstand: 15.04.2020, 0:00Uhr)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9049654"/>
              </p:ext>
            </p:extLst>
          </p:nvPr>
        </p:nvGraphicFramePr>
        <p:xfrm>
          <a:off x="457200" y="1155700"/>
          <a:ext cx="8559800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Genesenden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err="1"/>
              <a:t>GenesenStatus</a:t>
            </a:r>
            <a:r>
              <a:rPr lang="de-DE" b="1" dirty="0"/>
              <a:t>		Anzahl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Genesen			</a:t>
            </a:r>
            <a:r>
              <a:rPr lang="de-DE" dirty="0" smtClean="0"/>
              <a:t>  72.582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Offen				  51.748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Verstorben</a:t>
            </a:r>
            <a:r>
              <a:rPr lang="de-DE" dirty="0"/>
              <a:t>			</a:t>
            </a:r>
            <a:r>
              <a:rPr lang="de-DE" dirty="0" smtClean="0"/>
              <a:t>    3.254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 smtClean="0"/>
              <a:t>Summe</a:t>
            </a:r>
            <a:r>
              <a:rPr lang="de-DE" dirty="0"/>
              <a:t>				</a:t>
            </a:r>
            <a:r>
              <a:rPr lang="de-DE" dirty="0" smtClean="0"/>
              <a:t>127.584</a:t>
            </a:r>
            <a:endParaRPr lang="de-DE" dirty="0"/>
          </a:p>
          <a:p>
            <a:endParaRPr lang="de-DE" b="1" dirty="0" smtClean="0"/>
          </a:p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Schätzung – Kriterien für Genesen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Nicht-hospitalisierte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Erkrankungsbeginn unbekannt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Meldedatum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Tage 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Hospitalisierte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Entlassungsdatum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+ 7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Entlassungsdatum unbekannt: 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Tage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19747"/>
            <a:ext cx="8092593" cy="5302250"/>
          </a:xfrm>
        </p:spPr>
        <p:txBody>
          <a:bodyPr/>
          <a:lstStyle/>
          <a:p>
            <a:r>
              <a:rPr lang="de-DE" dirty="0" smtClean="0"/>
              <a:t>In medizinischen </a:t>
            </a:r>
            <a:r>
              <a:rPr lang="de-DE" dirty="0"/>
              <a:t>Einrichtungen gemäß </a:t>
            </a:r>
            <a:r>
              <a:rPr lang="de-DE" dirty="0" smtClean="0"/>
              <a:t>§ 23 </a:t>
            </a:r>
            <a:r>
              <a:rPr lang="de-DE" dirty="0"/>
              <a:t>Abs. 3 IfSG </a:t>
            </a:r>
            <a:r>
              <a:rPr lang="de-DE" dirty="0" smtClean="0"/>
              <a:t>tätig</a:t>
            </a:r>
          </a:p>
          <a:p>
            <a:pPr lvl="1"/>
            <a:r>
              <a:rPr lang="de-DE" dirty="0" smtClean="0"/>
              <a:t>mindestens 6.058 der COVID-19-Fälle</a:t>
            </a:r>
            <a:endParaRPr lang="de-DE" dirty="0"/>
          </a:p>
          <a:p>
            <a:r>
              <a:rPr lang="de-DE" dirty="0" smtClean="0"/>
              <a:t>Zu </a:t>
            </a:r>
            <a:r>
              <a:rPr lang="de-DE" dirty="0"/>
              <a:t>den Einrichtungen zählen z.B.</a:t>
            </a:r>
          </a:p>
          <a:p>
            <a:pPr lvl="1"/>
            <a:r>
              <a:rPr lang="de-DE" dirty="0"/>
              <a:t>Krankenhäuser, Arztpraxen, Dialyseeinrichtungen, ambulante Pflegedienste und Rettungsdienste.</a:t>
            </a:r>
          </a:p>
          <a:p>
            <a:r>
              <a:rPr lang="de-DE" dirty="0" smtClean="0"/>
              <a:t>Geschlechterverteilung:</a:t>
            </a:r>
          </a:p>
          <a:p>
            <a:pPr lvl="1"/>
            <a:r>
              <a:rPr lang="de-DE" dirty="0" smtClean="0"/>
              <a:t>72</a:t>
            </a:r>
            <a:r>
              <a:rPr lang="de-DE" dirty="0"/>
              <a:t>% </a:t>
            </a:r>
            <a:r>
              <a:rPr lang="de-DE" dirty="0" smtClean="0"/>
              <a:t>weiblich</a:t>
            </a:r>
            <a:endParaRPr lang="de-DE" dirty="0"/>
          </a:p>
          <a:p>
            <a:pPr lvl="1"/>
            <a:r>
              <a:rPr lang="de-DE" dirty="0" smtClean="0"/>
              <a:t>28</a:t>
            </a:r>
            <a:r>
              <a:rPr lang="de-DE" dirty="0"/>
              <a:t>% </a:t>
            </a:r>
            <a:r>
              <a:rPr lang="de-DE" dirty="0" smtClean="0"/>
              <a:t>männlich</a:t>
            </a:r>
          </a:p>
          <a:p>
            <a:r>
              <a:rPr lang="de-DE" dirty="0" smtClean="0"/>
              <a:t>Der </a:t>
            </a:r>
            <a:r>
              <a:rPr lang="de-DE" dirty="0"/>
              <a:t>Altersmedian liegt bei 42 Jahren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239 Personen (4%) sind oder waren hospitalisiert 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 (Angaben von 5.639 Personen waren vorhanden)</a:t>
            </a:r>
          </a:p>
          <a:p>
            <a:r>
              <a:rPr lang="de-DE" dirty="0" smtClean="0"/>
              <a:t>7 </a:t>
            </a:r>
            <a:r>
              <a:rPr lang="de-DE" dirty="0"/>
              <a:t>P</a:t>
            </a:r>
            <a:r>
              <a:rPr lang="de-DE" dirty="0" smtClean="0"/>
              <a:t>ersonen sind verstorben (0,12%). Bei 6 Personen war der Grund mit COVID-19 angegeben. Bei einer </a:t>
            </a:r>
            <a:r>
              <a:rPr lang="de-DE" dirty="0"/>
              <a:t>P</a:t>
            </a:r>
            <a:r>
              <a:rPr lang="de-DE" dirty="0" smtClean="0"/>
              <a:t>erson wurde der Grund nicht erhoben.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unter Personal in medizinischen Einrichtungen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67880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127.584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S:\Projekte\RKI_nCoV-Lage\3.Kommunikation\3.7.Lageberichte\2020-04-15\Karten\Deutsch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08445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19.903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S:\Projekte\RKI_nCoV-Lage\3.Kommunikation\3.7.Lageberichte\2020-04-15\Karten\Meldeaktivität 7 Tage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9" y="1466178"/>
            <a:ext cx="7058927" cy="49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50056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9.952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5" name="Picture 3" descr="S:\Projekte\RKI_nCoV-Lage\3.Kommunikation\3.7.Lageberichte\2020-04-15\Karten\Meldeaktivität 5 Tage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0" y="1449052"/>
            <a:ext cx="7083146" cy="50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43595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4.112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98" name="Picture 2" descr="S:\Projekte\RKI_nCoV-Lage\3.Kommunikation\3.7.Lageberichte\2020-04-15\Karten\Meldeaktivität 3 Tage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69" y="1509823"/>
            <a:ext cx="6861889" cy="48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923" y="356726"/>
            <a:ext cx="7039155" cy="3765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5122" name="Picture 2" descr="S:\Projekte\RKI_nCoV-Lage\3.Kommunikation\3.7.Lageberichte\2020-04-15\Karten\Wochenvergleich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825596"/>
            <a:ext cx="7870899" cy="556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15.04.2020.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6617"/>
              </p:ext>
            </p:extLst>
          </p:nvPr>
        </p:nvGraphicFramePr>
        <p:xfrm>
          <a:off x="236764" y="970548"/>
          <a:ext cx="8742135" cy="5383037"/>
        </p:xfrm>
        <a:graphic>
          <a:graphicData uri="http://schemas.openxmlformats.org/drawingml/2006/table">
            <a:tbl>
              <a:tblPr/>
              <a:tblGrid>
                <a:gridCol w="2601207"/>
                <a:gridCol w="1393156"/>
                <a:gridCol w="1899758"/>
                <a:gridCol w="1493827"/>
                <a:gridCol w="1354187"/>
              </a:tblGrid>
              <a:tr h="5058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15.04.2020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0" t="9721" r="10453" b="3585"/>
          <a:stretch/>
        </p:blipFill>
        <p:spPr bwMode="auto">
          <a:xfrm>
            <a:off x="564825" y="1182098"/>
            <a:ext cx="7389762" cy="53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300" y="234037"/>
            <a:ext cx="6780360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Kreise mit den meisten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6878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15.04.2020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6878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6" t="10435" r="10006" b="4347"/>
          <a:stretch/>
        </p:blipFill>
        <p:spPr bwMode="auto">
          <a:xfrm>
            <a:off x="553227" y="1182098"/>
            <a:ext cx="7499693" cy="526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260639"/>
              </p:ext>
            </p:extLst>
          </p:nvPr>
        </p:nvGraphicFramePr>
        <p:xfrm>
          <a:off x="671151" y="1142999"/>
          <a:ext cx="7617150" cy="489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11.04.2020,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03927"/>
              </p:ext>
            </p:extLst>
          </p:nvPr>
        </p:nvGraphicFramePr>
        <p:xfrm>
          <a:off x="529165" y="894446"/>
          <a:ext cx="8167159" cy="578065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1.537; Tirschenreuth: 952;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736;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Traunstein: 608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SK Nürnberg: 599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14249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1.405;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1.087;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LK Steinfurt 762; Borken: 644; SK Essen 513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Ortenaukreis: 532; Esslingen: 528; SK Freiburg i. Breisgau: 511,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SK Stuttgart: 501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579, LK Harburg: 341; SK Osnabrück 341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504,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Charlottenburg-Wilmersdorf: 366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Neukölln: 360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Frankfurt am Main: 384; LK Schwalm-Eder-Kreis:</a:t>
                      </a:r>
                      <a:r>
                        <a:rPr lang="de-DE" sz="120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259; LK Lahn-Dill-Kreis: 200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Potsdam: 382; LK Barnim: 157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53.748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Mobilität in Deutschland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7933"/>
            <a:ext cx="8093075" cy="50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51" y="354142"/>
            <a:ext cx="7669815" cy="677108"/>
          </a:xfrm>
        </p:spPr>
        <p:txBody>
          <a:bodyPr/>
          <a:lstStyle/>
          <a:p>
            <a:r>
              <a:rPr lang="de-DE" dirty="0"/>
              <a:t>Mobilitätsanalyse (Mobility Change) von Google mit 6 Kategorien und auch nach </a:t>
            </a:r>
            <a:r>
              <a:rPr lang="de-DE" dirty="0" smtClean="0"/>
              <a:t>Bundesland </a:t>
            </a:r>
            <a:r>
              <a:rPr lang="de-DE" sz="1800" b="0" dirty="0" smtClean="0">
                <a:solidFill>
                  <a:schemeClr val="tx1"/>
                </a:solidFill>
              </a:rPr>
              <a:t>(Datenstand: 14.04.2020)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17129" r="21095" b="7722"/>
          <a:stretch/>
        </p:blipFill>
        <p:spPr bwMode="auto">
          <a:xfrm>
            <a:off x="361507" y="2147599"/>
            <a:ext cx="6953693" cy="431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212650" y="1212963"/>
            <a:ext cx="86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Allgemein hat die Mobilität in Deutschland abgenommen, aber in "Parke" und "Residential </a:t>
            </a:r>
            <a:r>
              <a:rPr lang="de-DE" dirty="0" err="1"/>
              <a:t>area</a:t>
            </a:r>
            <a:r>
              <a:rPr lang="de-DE" dirty="0"/>
              <a:t>" wurde ein Anstieg beobachtet. </a:t>
            </a:r>
          </a:p>
        </p:txBody>
      </p:sp>
      <p:sp>
        <p:nvSpPr>
          <p:cNvPr id="9" name="Rechteck 8"/>
          <p:cNvSpPr/>
          <p:nvPr/>
        </p:nvSpPr>
        <p:spPr>
          <a:xfrm>
            <a:off x="5602551" y="6151000"/>
            <a:ext cx="3425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hlinkClick r:id="rId3"/>
              </a:rPr>
              <a:t>https://www.google.com/covid19/mobility/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686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Mobilitätsanalyse – Teil 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13066" r="19528" b="9126"/>
          <a:stretch/>
        </p:blipFill>
        <p:spPr bwMode="auto">
          <a:xfrm>
            <a:off x="457200" y="1262040"/>
            <a:ext cx="8093075" cy="508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19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 smtClean="0"/>
              <a:t> –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33268" r="63259" b="20988"/>
          <a:stretch/>
        </p:blipFill>
        <p:spPr bwMode="auto">
          <a:xfrm>
            <a:off x="680482" y="1307696"/>
            <a:ext cx="6889899" cy="50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14403" r="917"/>
          <a:stretch/>
        </p:blipFill>
        <p:spPr bwMode="auto">
          <a:xfrm>
            <a:off x="674207" y="1260455"/>
            <a:ext cx="7651086" cy="4721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564824" y="5981665"/>
            <a:ext cx="8431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2:</a:t>
            </a:r>
            <a:r>
              <a:rPr lang="de-DE" sz="1200" dirty="0"/>
              <a:t> Werte der Konsultationsinzidenz von der 40. KW 2018 bis zur 15. KW 2020 in fünf Altersgruppen und ge­samt in Deutschland pro 100.000 Einwohner in der jeweiligen Altersgruppe. Die senkrechte Linie mar­kiert die 1. KW des Jahres</a:t>
            </a:r>
          </a:p>
        </p:txBody>
      </p:sp>
    </p:spTree>
    <p:extLst>
      <p:ext uri="{BB962C8B-B14F-4D97-AF65-F5344CB8AC3E}">
        <p14:creationId xmlns:p14="http://schemas.microsoft.com/office/powerpoint/2010/main" val="3976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182" y="5859996"/>
            <a:ext cx="8697433" cy="553998"/>
          </a:xfrm>
        </p:spPr>
        <p:txBody>
          <a:bodyPr/>
          <a:lstStyle/>
          <a:p>
            <a:r>
              <a: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</a:t>
            </a:r>
            <a:r>
              <a: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 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Anteil positiver Influenza-, RS-,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hMP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-, PI- und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Rhinoviren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allen im Rahmen des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Sentinels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ein­ge­sandten Proben (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Positivenrate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rechte y-Achse, Linien) sowie die Anzahl der an das NRZ für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Influ­en­za­viren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eingesandten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Sentinelproben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(linke y-Achse, graue Balken) von der 40. KW 2019 bis zur 15. KW </a:t>
            </a:r>
            <a:r>
              <a:rPr lang="de-DE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2020.</a:t>
            </a:r>
            <a:endParaRPr lang="de-DE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6" r="1968" b="3407"/>
          <a:stretch/>
        </p:blipFill>
        <p:spPr bwMode="auto">
          <a:xfrm>
            <a:off x="564825" y="1392865"/>
            <a:ext cx="7984967" cy="4253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Influenza ARE-</a:t>
            </a:r>
            <a:r>
              <a:rPr lang="de-DE" dirty="0" err="1" smtClean="0"/>
              <a:t>Positivenrate</a:t>
            </a:r>
            <a:r>
              <a:rPr lang="de-DE" dirty="0" smtClean="0"/>
              <a:t> KW 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Meldedatum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2" y="1290468"/>
            <a:ext cx="8796378" cy="481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39520" y="900518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 Datenstand 09.04.2020</a:t>
            </a:r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r>
              <a:rPr lang="de-DE" dirty="0" smtClean="0"/>
              <a:t>N=1.253, Datenstand 09.04.2020</a:t>
            </a:r>
          </a:p>
          <a:p>
            <a:endParaRPr lang="de-DE" b="1" dirty="0" smtClean="0"/>
          </a:p>
          <a:p>
            <a:r>
              <a:rPr lang="de-DE" i="1" dirty="0" smtClean="0"/>
              <a:t>Anteil männliche Fälle:			55%</a:t>
            </a:r>
          </a:p>
          <a:p>
            <a:endParaRPr lang="de-DE" b="1" dirty="0" smtClean="0"/>
          </a:p>
          <a:p>
            <a:r>
              <a:rPr lang="de-DE" dirty="0" smtClean="0"/>
              <a:t>Anteil Intensivpatienten: 			32%</a:t>
            </a:r>
          </a:p>
          <a:p>
            <a:endParaRPr lang="de-DE" dirty="0" smtClean="0"/>
          </a:p>
          <a:p>
            <a:r>
              <a:rPr lang="de-DE" dirty="0" smtClean="0"/>
              <a:t>Anteil beatmeter Patienten:		14%</a:t>
            </a:r>
          </a:p>
          <a:p>
            <a:endParaRPr lang="de-DE" dirty="0" smtClean="0"/>
          </a:p>
          <a:p>
            <a:r>
              <a:rPr lang="de-DE" dirty="0" smtClean="0"/>
              <a:t>Anteil </a:t>
            </a:r>
            <a:r>
              <a:rPr lang="de-DE" dirty="0"/>
              <a:t>v</a:t>
            </a:r>
            <a:r>
              <a:rPr lang="de-DE" dirty="0" smtClean="0"/>
              <a:t>erstorbener Patienten:	  8%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i="1" dirty="0" smtClean="0"/>
              <a:t>Anteil noch liegend:				58%</a:t>
            </a:r>
            <a:r>
              <a:rPr lang="de-DE" dirty="0" smtClean="0"/>
              <a:t>	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520" y="354142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101"/>
            <a:ext cx="828276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8772"/>
            <a:ext cx="8282763" cy="38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0" y="1727101"/>
            <a:ext cx="830044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solidFill>
                  <a:srgbClr val="006EC7"/>
                </a:solidFill>
              </a:rPr>
              <a:t>15.04.2020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81559" y="868620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</a:t>
            </a:r>
            <a:r>
              <a:rPr lang="de-DE" b="1" dirty="0" smtClean="0"/>
              <a:t> </a:t>
            </a:r>
            <a:r>
              <a:rPr lang="de-DE" dirty="0" smtClean="0"/>
              <a:t>Datenstand 09.04.2020</a:t>
            </a:r>
          </a:p>
          <a:p>
            <a:endParaRPr lang="de-DE" b="1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1558" y="376987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" y="1796903"/>
            <a:ext cx="8187070" cy="40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solidFill>
                  <a:srgbClr val="006EC7"/>
                </a:solidFill>
              </a:rPr>
              <a:t>15.04.2020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2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964313"/>
            <a:ext cx="8092591" cy="5295899"/>
          </a:xfrm>
        </p:spPr>
        <p:txBody>
          <a:bodyPr>
            <a:normAutofit/>
          </a:bodyPr>
          <a:lstStyle/>
          <a:p>
            <a:r>
              <a:rPr lang="de-DE" b="1" dirty="0" smtClean="0"/>
              <a:t>Erste Anhaltspunkte:</a:t>
            </a:r>
          </a:p>
          <a:p>
            <a:pPr marL="0" indent="0">
              <a:buNone/>
            </a:pPr>
            <a:r>
              <a:rPr lang="de-DE" sz="2000" dirty="0" smtClean="0"/>
              <a:t>Bluthochdruck, Diabetes/Stoffwechselerkrankungen, COPD, Krebs/Lymphom, Niereninsuffizienz, Lebererkrankung (siehe </a:t>
            </a:r>
            <a:r>
              <a:rPr lang="de-DE" sz="2000" dirty="0" err="1" smtClean="0"/>
              <a:t>EpidBull</a:t>
            </a:r>
            <a:r>
              <a:rPr lang="de-DE" sz="2000" dirty="0" smtClean="0"/>
              <a:t> 14/2020)</a:t>
            </a:r>
          </a:p>
          <a:p>
            <a:endParaRPr lang="de-DE" b="1" dirty="0"/>
          </a:p>
          <a:p>
            <a:r>
              <a:rPr lang="de-DE" sz="2000" dirty="0"/>
              <a:t>w</a:t>
            </a:r>
            <a:r>
              <a:rPr lang="de-DE" sz="2000" dirty="0" smtClean="0"/>
              <a:t>eitere unter Beobachtung, tiefere Auswertung in Arbeit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345089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 mit chronischen Vorerkrankungen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3698503"/>
            <a:ext cx="7984967" cy="219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solidFill>
                  <a:srgbClr val="006EC7"/>
                </a:solidFill>
              </a:rPr>
              <a:t>15.04.2020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0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5" y="1296558"/>
            <a:ext cx="8474148" cy="3647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861237" y="5156791"/>
            <a:ext cx="61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Abbildung ist im vorläufigen Bericht noch nicht finalisiert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338554"/>
          </a:xfrm>
        </p:spPr>
        <p:txBody>
          <a:bodyPr/>
          <a:lstStyle/>
          <a:p>
            <a:r>
              <a:rPr lang="de-DE" dirty="0" smtClean="0"/>
              <a:t>ICOSARI – Anteil COVID-19 an SARI		08.04.2020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" y="1431984"/>
            <a:ext cx="8618986" cy="36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34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61237" y="5156791"/>
            <a:ext cx="61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Tabelle ist im vorläufigen Bericht noch nicht finalisiert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45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35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10" y="1155700"/>
            <a:ext cx="6042654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EUROMOMO-Woche 14</a:t>
            </a:r>
          </a:p>
        </p:txBody>
      </p:sp>
    </p:spTree>
    <p:extLst>
      <p:ext uri="{BB962C8B-B14F-4D97-AF65-F5344CB8AC3E}">
        <p14:creationId xmlns:p14="http://schemas.microsoft.com/office/powerpoint/2010/main" val="38554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8239"/>
            <a:ext cx="8093075" cy="489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/>
          </p:cNvSpPr>
          <p:nvPr/>
        </p:nvSpPr>
        <p:spPr>
          <a:xfrm>
            <a:off x="609600" y="8450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7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1020"/>
            <a:ext cx="8093075" cy="459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6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38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4" y="1155700"/>
            <a:ext cx="761558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4" y="1155700"/>
            <a:ext cx="751530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1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</a:rPr>
              <a:t>Dashboard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008112"/>
            <a:ext cx="8515651" cy="523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15.04.2020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941</a:t>
            </a:r>
            <a:endParaRPr lang="de-DE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98834"/>
              </p:ext>
            </p:extLst>
          </p:nvPr>
        </p:nvGraphicFramePr>
        <p:xfrm>
          <a:off x="307239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2.679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+191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4.017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+561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+228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43738"/>
              </p:ext>
            </p:extLst>
          </p:nvPr>
        </p:nvGraphicFramePr>
        <p:xfrm>
          <a:off x="307239" y="3482442"/>
          <a:ext cx="7783372" cy="1693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59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4.230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3.094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177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13.861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+1.863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6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3.094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371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9.902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+1.305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 in 24 h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k.A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k.A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k.A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k.A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5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59732"/>
              </p:ext>
            </p:extLst>
          </p:nvPr>
        </p:nvGraphicFramePr>
        <p:xfrm>
          <a:off x="117042" y="1857383"/>
          <a:ext cx="8697774" cy="43166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0670"/>
                <a:gridCol w="614477"/>
                <a:gridCol w="380390"/>
                <a:gridCol w="402336"/>
                <a:gridCol w="358445"/>
                <a:gridCol w="416966"/>
                <a:gridCol w="402336"/>
                <a:gridCol w="424282"/>
                <a:gridCol w="409651"/>
                <a:gridCol w="358445"/>
                <a:gridCol w="365760"/>
                <a:gridCol w="373075"/>
                <a:gridCol w="373075"/>
                <a:gridCol w="365760"/>
                <a:gridCol w="314554"/>
                <a:gridCol w="307238"/>
                <a:gridCol w="329184"/>
                <a:gridCol w="351130"/>
              </a:tblGrid>
              <a:tr h="277937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Gesamt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BE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NRW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RP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TH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NI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MV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Kliniken/Abteilungen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COVID.19.aktuell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COVID.19.beatmet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COVID.19.kumulativ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COVID.19.verstorben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ICU.low.care..frei.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ICU.low.care..belegt.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ICU.low.care.in.24.h..Anzahl.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</a:tr>
              <a:tr h="42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ICU.high.care.in.24.h..Anzahl.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ICU.ECMO.care.in.24.h..Anzahl.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15.04.2020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941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5122" y="1659949"/>
            <a:ext cx="477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COVID-19-Fälle </a:t>
            </a:r>
            <a:r>
              <a:rPr lang="de-DE" sz="1600" dirty="0"/>
              <a:t>pro ICU Bett aggregiert auf Kreisebene </a:t>
            </a:r>
          </a:p>
          <a:p>
            <a:r>
              <a:rPr lang="de-DE" sz="1600" dirty="0"/>
              <a:t>(ohne Meldungen in Grau)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2244724"/>
            <a:ext cx="3342433" cy="41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18" y="2434855"/>
            <a:ext cx="5083298" cy="349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6061" y="5376562"/>
            <a:ext cx="813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 KW 15 gaben 25 Labore einen Rückstau von insgesamt  3423 abzuarbeitenden Proben an. 47 Labore nannten Lieferschwierigkeiten für Reagenzien (siehe Anhang), hauptsächlich von Fa. Roche und </a:t>
            </a:r>
            <a:r>
              <a:rPr lang="de-DE" dirty="0" err="1"/>
              <a:t>Qiagen</a:t>
            </a:r>
            <a:r>
              <a:rPr lang="de-DE" dirty="0"/>
              <a:t> und vermehrt auch </a:t>
            </a:r>
            <a:r>
              <a:rPr lang="de-DE" dirty="0" err="1"/>
              <a:t>Abstrichtupfer</a:t>
            </a:r>
            <a:r>
              <a:rPr lang="de-DE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" y="924036"/>
            <a:ext cx="8391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2" y="3662142"/>
            <a:ext cx="5406254" cy="1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276999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de-DE" b="1" dirty="0" smtClean="0">
                <a:solidFill>
                  <a:srgbClr val="045AA6"/>
                </a:solidFill>
              </a:rPr>
              <a:t>Antibiotika-Resistenz-</a:t>
            </a:r>
            <a:r>
              <a:rPr lang="de-DE" b="1" dirty="0" err="1" smtClean="0">
                <a:solidFill>
                  <a:srgbClr val="045AA6"/>
                </a:solidFill>
              </a:rPr>
              <a:t>Surveillance</a:t>
            </a:r>
            <a:r>
              <a:rPr lang="de-DE" b="1" dirty="0" smtClean="0">
                <a:solidFill>
                  <a:srgbClr val="045AA6"/>
                </a:solidFill>
              </a:rPr>
              <a:t> (ARS) </a:t>
            </a:r>
            <a:r>
              <a:rPr lang="de-DE" sz="1400" dirty="0" smtClean="0"/>
              <a:t>(Datenstand 14.04.2020)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sz="quarter" idx="13"/>
          </p:nvPr>
        </p:nvSpPr>
        <p:spPr>
          <a:xfrm>
            <a:off x="180753" y="1152451"/>
            <a:ext cx="80925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458.745 </a:t>
            </a:r>
            <a:r>
              <a:rPr lang="de-DE" dirty="0" smtClean="0"/>
              <a:t>übermittelte Testergebnisse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39.663 </a:t>
            </a:r>
            <a:r>
              <a:rPr lang="de-DE" b="1" dirty="0" smtClean="0"/>
              <a:t>(8,6%</a:t>
            </a:r>
            <a:r>
              <a:rPr lang="de-DE" dirty="0" smtClean="0"/>
              <a:t>) positiv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9"/>
          <a:stretch/>
        </p:blipFill>
        <p:spPr bwMode="auto">
          <a:xfrm>
            <a:off x="4861945" y="2371062"/>
            <a:ext cx="4210492" cy="41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0" t="37106" r="1064" b="44939"/>
          <a:stretch/>
        </p:blipFill>
        <p:spPr bwMode="auto">
          <a:xfrm>
            <a:off x="8114464" y="5499165"/>
            <a:ext cx="870655" cy="7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21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Reproduktionszahl Schätzung:  </a:t>
            </a:r>
          </a:p>
          <a:p>
            <a:pPr lvl="1"/>
            <a:r>
              <a:rPr lang="de-DE" dirty="0" smtClean="0"/>
              <a:t>R </a:t>
            </a:r>
            <a:r>
              <a:rPr lang="de-DE" dirty="0"/>
              <a:t>= </a:t>
            </a:r>
            <a:r>
              <a:rPr lang="de-DE" dirty="0" smtClean="0"/>
              <a:t>1,0 </a:t>
            </a:r>
            <a:r>
              <a:rPr lang="de-DE" dirty="0"/>
              <a:t>(95%-Konfidenzintervall: </a:t>
            </a:r>
            <a:r>
              <a:rPr lang="de-DE" dirty="0" smtClean="0"/>
              <a:t>0,8 - 1,2) </a:t>
            </a:r>
          </a:p>
          <a:p>
            <a:r>
              <a:rPr lang="de-DE" dirty="0" smtClean="0"/>
              <a:t>Diese </a:t>
            </a:r>
            <a:r>
              <a:rPr lang="de-DE" dirty="0"/>
              <a:t>Schätzung basiert auf </a:t>
            </a:r>
            <a:endParaRPr lang="de-DE" dirty="0" smtClean="0"/>
          </a:p>
          <a:p>
            <a:pPr lvl="1"/>
            <a:r>
              <a:rPr lang="de-DE" dirty="0" smtClean="0"/>
              <a:t>den übermittelten </a:t>
            </a:r>
            <a:r>
              <a:rPr lang="de-DE" dirty="0"/>
              <a:t>COVID-19 Fällen mit Stand </a:t>
            </a:r>
            <a:r>
              <a:rPr lang="de-DE" dirty="0" smtClean="0"/>
              <a:t>14.04.2020 </a:t>
            </a:r>
          </a:p>
          <a:p>
            <a:pPr lvl="1"/>
            <a:r>
              <a:rPr lang="de-DE" dirty="0" smtClean="0"/>
              <a:t>Annahme </a:t>
            </a:r>
            <a:r>
              <a:rPr lang="de-DE" dirty="0"/>
              <a:t>einer </a:t>
            </a:r>
            <a:r>
              <a:rPr lang="de-DE" dirty="0" smtClean="0"/>
              <a:t>mittleren Generationszeit </a:t>
            </a:r>
            <a:r>
              <a:rPr lang="de-DE" dirty="0"/>
              <a:t>von 4 Tagen. </a:t>
            </a:r>
            <a:endParaRPr lang="de-DE" dirty="0" smtClean="0"/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Erkrankungsbeginn in den </a:t>
            </a:r>
            <a:r>
              <a:rPr lang="de-DE" dirty="0" smtClean="0"/>
              <a:t>letzten 3 </a:t>
            </a:r>
            <a:r>
              <a:rPr lang="de-DE" dirty="0"/>
              <a:t>Tagen </a:t>
            </a:r>
            <a:r>
              <a:rPr lang="de-DE" dirty="0" smtClean="0"/>
              <a:t>nicht berücksichtigt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Methodik </a:t>
            </a:r>
            <a:r>
              <a:rPr lang="de-DE" dirty="0" smtClean="0"/>
              <a:t>siehe </a:t>
            </a:r>
            <a:r>
              <a:rPr lang="de-DE" dirty="0" err="1" smtClean="0"/>
              <a:t>Epid</a:t>
            </a:r>
            <a:r>
              <a:rPr lang="de-DE" dirty="0"/>
              <a:t>. Bull. 17 | 2020 Online vorab: 9. April 2020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www.rki.de/DE/Content/Infekt/EpidBull/Archiv/2020/Ausgaben/17_20_SARSCoV2_vorab.pdf</a:t>
            </a:r>
            <a:r>
              <a:rPr lang="de-DE" dirty="0">
                <a:hlinkClick r:id="rId2"/>
              </a:rPr>
              <a:t>?__</a:t>
            </a:r>
            <a:r>
              <a:rPr lang="de-DE" dirty="0" smtClean="0">
                <a:hlinkClick r:id="rId2"/>
              </a:rPr>
              <a:t>blob=publicationFile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77162"/>
              </p:ext>
            </p:extLst>
          </p:nvPr>
        </p:nvGraphicFramePr>
        <p:xfrm>
          <a:off x="-1" y="585355"/>
          <a:ext cx="9023231" cy="600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9"/>
                <a:gridCol w="897147"/>
                <a:gridCol w="1035170"/>
                <a:gridCol w="3934389"/>
                <a:gridCol w="2285256"/>
              </a:tblGrid>
              <a:tr h="31506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Bundesland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Madlen</a:t>
                      </a:r>
                      <a:r>
                        <a:rPr lang="de-DE" sz="1000" dirty="0" smtClean="0"/>
                        <a:t>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9.03., 22.03.2020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3776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41928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-Bonnet,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33785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92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155699"/>
            <a:ext cx="8092593" cy="5073651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Postpandemische </a:t>
            </a:r>
            <a:r>
              <a:rPr lang="de-DE" dirty="0" err="1" smtClean="0"/>
              <a:t>Influenzasurveillance</a:t>
            </a:r>
            <a:r>
              <a:rPr lang="de-DE" dirty="0" smtClean="0"/>
              <a:t> -                         Empfehlungen der WHO (2010)</a:t>
            </a:r>
          </a:p>
          <a:p>
            <a:endParaRPr lang="de-DE" dirty="0" smtClean="0"/>
          </a:p>
          <a:p>
            <a:r>
              <a:rPr lang="de-DE" dirty="0" smtClean="0"/>
              <a:t>Bisherige Informationsquellen für schwere Influenzakrankheitsverläufe fehlten</a:t>
            </a:r>
          </a:p>
          <a:p>
            <a:endParaRPr lang="de-DE" dirty="0" smtClean="0"/>
          </a:p>
          <a:p>
            <a:r>
              <a:rPr lang="de-DE" dirty="0" smtClean="0"/>
              <a:t>Konzept der </a:t>
            </a:r>
            <a:r>
              <a:rPr lang="de-DE" dirty="0" err="1" smtClean="0"/>
              <a:t>syndromischen</a:t>
            </a:r>
            <a:r>
              <a:rPr lang="de-DE" dirty="0" smtClean="0"/>
              <a:t> </a:t>
            </a:r>
            <a:r>
              <a:rPr lang="de-DE" dirty="0" err="1" smtClean="0"/>
              <a:t>Sentinelsurveillance</a:t>
            </a:r>
            <a:r>
              <a:rPr lang="de-DE" dirty="0" smtClean="0"/>
              <a:t> für Influenza - weiter entwickelt aus Arbeitsgemeinschaft Influenza</a:t>
            </a:r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5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40/2015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wöchentliche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Patienten mit J-Diagnose (resp. ICD10-Codes)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Einweisungs-, Haupt-, Nebendiagnosen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Beatmungsdauer, Dauer der Intensivbehandlung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Alter, Geschlecht, Bundesland (PLZ 2-Steller)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13/2020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tägliche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und </a:t>
            </a:r>
            <a:r>
              <a:rPr lang="de-DE" u="sng" dirty="0" smtClean="0"/>
              <a:t>liegenden </a:t>
            </a:r>
            <a:r>
              <a:rPr lang="de-DE" dirty="0" smtClean="0"/>
              <a:t>Patienten </a:t>
            </a:r>
            <a:r>
              <a:rPr lang="de-DE" i="1" dirty="0" smtClean="0">
                <a:solidFill>
                  <a:srgbClr val="045AA6"/>
                </a:solidFill>
              </a:rPr>
              <a:t>- vorläufige Daten, Validierung läuft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15/2020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Lieferung von Beatmungsprozeduren (Sauerstoffgabe, invasiv, nicht-invasiv, ECMO) </a:t>
            </a:r>
            <a:r>
              <a:rPr lang="de-DE" i="1" dirty="0" smtClean="0">
                <a:solidFill>
                  <a:srgbClr val="045AA6"/>
                </a:solidFill>
              </a:rPr>
              <a:t>– noch im Aufbau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SARI-Surveillance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2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6596"/>
            <a:ext cx="8092592" cy="677108"/>
          </a:xfrm>
          <a:noFill/>
          <a:ln>
            <a:noFill/>
          </a:ln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13.04.2020 (mit Datenstand 12.04.2020): Tägliche 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Inhaltsplatzhalter 8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7" y="1637414"/>
            <a:ext cx="7319273" cy="42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360968"/>
            <a:ext cx="4683601" cy="462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2019:</a:t>
            </a:r>
          </a:p>
          <a:p>
            <a:r>
              <a:rPr lang="de-DE" dirty="0" smtClean="0"/>
              <a:t>ca. 6% der Patienten in D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Aktuell:</a:t>
            </a:r>
          </a:p>
          <a:p>
            <a:r>
              <a:rPr lang="de-DE" dirty="0" smtClean="0"/>
              <a:t>73 Krankenhäuser mit     wöchentlicher Lieferung</a:t>
            </a:r>
          </a:p>
          <a:p>
            <a:endParaRPr lang="de-DE" dirty="0" smtClean="0"/>
          </a:p>
          <a:p>
            <a:r>
              <a:rPr lang="de-DE" dirty="0" smtClean="0"/>
              <a:t>ca. 50 Häuser mit täglicher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Lieferung, noch variabel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Sentinel</a:t>
            </a:r>
            <a:r>
              <a:rPr lang="de-DE" dirty="0" smtClean="0"/>
              <a:t>-Krankenhäuser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930" y="692696"/>
            <a:ext cx="3951897" cy="55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8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Datensatz </a:t>
            </a:r>
            <a:r>
              <a:rPr lang="de-DE" b="1" dirty="0" smtClean="0"/>
              <a:t>(alle Patienten mit respiratorischer Diagnose/J-Code)</a:t>
            </a:r>
            <a:endParaRPr lang="de-DE" b="1" dirty="0"/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i="1" dirty="0" err="1" smtClean="0">
                <a:solidFill>
                  <a:srgbClr val="045AA6"/>
                </a:solidFill>
              </a:rPr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i="1" dirty="0" smtClean="0">
                <a:solidFill>
                  <a:srgbClr val="045AA6"/>
                </a:solidFill>
              </a:rPr>
              <a:t>(vorläufige)</a:t>
            </a:r>
            <a:r>
              <a:rPr lang="de-DE" dirty="0" smtClean="0"/>
              <a:t> Haupt- und Nebendiagnosen, Einweisungsdiagnosen, </a:t>
            </a:r>
            <a:r>
              <a:rPr lang="de-DE" i="1" dirty="0" smtClean="0">
                <a:solidFill>
                  <a:srgbClr val="045AA6"/>
                </a:solidFill>
              </a:rPr>
              <a:t>Beatmungsprozeduren</a:t>
            </a:r>
          </a:p>
          <a:p>
            <a:r>
              <a:rPr lang="de-DE" dirty="0" smtClean="0"/>
              <a:t>Beatmungsdauer</a:t>
            </a:r>
            <a:r>
              <a:rPr lang="de-DE" dirty="0"/>
              <a:t>, </a:t>
            </a:r>
            <a:r>
              <a:rPr lang="de-DE" dirty="0" smtClean="0"/>
              <a:t>Dauer der Intensivbehandlung, Entlassungsart</a:t>
            </a:r>
          </a:p>
          <a:p>
            <a:r>
              <a:rPr lang="de-DE" dirty="0" smtClean="0"/>
              <a:t>Hauptabteilung</a:t>
            </a:r>
            <a:r>
              <a:rPr lang="de-DE" dirty="0"/>
              <a:t>, PLZ (3St.) </a:t>
            </a:r>
          </a:p>
          <a:p>
            <a:pPr marL="0" indent="0">
              <a:buNone/>
            </a:pPr>
            <a:endParaRPr lang="de-DE" b="1" dirty="0" smtClean="0">
              <a:solidFill>
                <a:srgbClr val="006EC7"/>
              </a:solidFill>
            </a:endParaRPr>
          </a:p>
          <a:p>
            <a:pPr marL="0" indent="0">
              <a:buNone/>
            </a:pPr>
            <a:r>
              <a:rPr lang="de-DE" b="1" dirty="0" smtClean="0"/>
              <a:t>Datensatz (alle Patienten der </a:t>
            </a:r>
            <a:r>
              <a:rPr lang="de-DE" b="1" dirty="0" err="1" smtClean="0"/>
              <a:t>Sentinel</a:t>
            </a:r>
            <a:r>
              <a:rPr lang="de-DE" b="1" dirty="0" smtClean="0"/>
              <a:t>-Kliniken)</a:t>
            </a:r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dirty="0" err="1" smtClean="0"/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dirty="0" smtClean="0"/>
              <a:t>Dauer der Intensivbehandlung, Entlassungsart</a:t>
            </a:r>
          </a:p>
          <a:p>
            <a:r>
              <a:rPr lang="de-DE" dirty="0"/>
              <a:t>PLZ (2St</a:t>
            </a:r>
            <a:r>
              <a:rPr lang="de-DE" dirty="0" smtClean="0"/>
              <a:t>.)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Datensätze in der Wochenlieferung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>
                <a:solidFill>
                  <a:srgbClr val="006EC7"/>
                </a:solidFill>
              </a:rPr>
              <a:t>15.04.2020</a:t>
            </a:r>
            <a:endParaRPr lang="de-DE" sz="1200" dirty="0">
              <a:solidFill>
                <a:srgbClr val="006E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457199" y="1155699"/>
            <a:ext cx="8092591" cy="5295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seit KW 8/2020: COVID-19 codiert als U07.1!</a:t>
            </a:r>
          </a:p>
          <a:p>
            <a:endParaRPr lang="de-DE" smtClean="0"/>
          </a:p>
          <a:p>
            <a:r>
              <a:rPr lang="de-DE" smtClean="0"/>
              <a:t>seit KW 9/2020: ICOSARI-View für COVID-19 vorbereitet</a:t>
            </a:r>
          </a:p>
          <a:p>
            <a:endParaRPr lang="de-DE" b="1" u="sng" smtClean="0"/>
          </a:p>
          <a:p>
            <a:pPr marL="0" indent="0">
              <a:buFont typeface="Wingdings" charset="2"/>
              <a:buNone/>
            </a:pPr>
            <a:r>
              <a:rPr lang="de-DE" b="1" u="sng" smtClean="0"/>
              <a:t>Hauptdiagnose</a:t>
            </a:r>
            <a:r>
              <a:rPr lang="de-DE" b="1" smtClean="0"/>
              <a:t>: </a:t>
            </a:r>
            <a:r>
              <a:rPr lang="de-DE" smtClean="0"/>
              <a:t>respiratorischer Infekt, z.B. </a:t>
            </a:r>
          </a:p>
          <a:p>
            <a:pPr marL="0" indent="0">
              <a:buFont typeface="Wingdings" charset="2"/>
              <a:buNone/>
            </a:pPr>
            <a:r>
              <a:rPr lang="de-DE" smtClean="0"/>
              <a:t>				</a:t>
            </a:r>
            <a:r>
              <a:rPr lang="de-DE" smtClean="0">
                <a:sym typeface="Wingdings" panose="05000000000000000000" pitchFamily="2" charset="2"/>
              </a:rPr>
              <a:t> </a:t>
            </a:r>
            <a:r>
              <a:rPr lang="de-DE" smtClean="0"/>
              <a:t>Rhinitis (J00)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Tracheitis (J04.1)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Akute Bronchitis (J20.*)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Pneumonie (J12.*/J18.*)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</a:t>
            </a:r>
            <a:r>
              <a:rPr lang="de-DE" smtClean="0">
                <a:solidFill>
                  <a:srgbClr val="367BB8"/>
                </a:solidFill>
                <a:sym typeface="Wingdings" panose="05000000000000000000" pitchFamily="2" charset="2"/>
              </a:rPr>
              <a:t></a:t>
            </a:r>
            <a:r>
              <a:rPr lang="de-DE" i="1" smtClean="0">
                <a:solidFill>
                  <a:srgbClr val="367BB8"/>
                </a:solidFill>
                <a:sym typeface="Wingdings" panose="05000000000000000000" pitchFamily="2" charset="2"/>
              </a:rPr>
              <a:t> </a:t>
            </a:r>
            <a:r>
              <a:rPr lang="de-DE" i="1" smtClean="0">
                <a:solidFill>
                  <a:srgbClr val="367BB8"/>
                </a:solidFill>
              </a:rPr>
              <a:t>ggf. Sepsis (A41.*)</a:t>
            </a:r>
          </a:p>
          <a:p>
            <a:endParaRPr lang="de-DE" smtClean="0"/>
          </a:p>
          <a:p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199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ICD-10 Code COVID-19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2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err="1"/>
              <a:t>Nowcast</a:t>
            </a:r>
            <a:r>
              <a:rPr lang="de-DE" dirty="0"/>
              <a:t> – an der Heiden, </a:t>
            </a:r>
            <a:r>
              <a:rPr lang="de-DE" dirty="0" smtClean="0"/>
              <a:t>13.04.2020 </a:t>
            </a:r>
            <a:r>
              <a:rPr lang="de-DE" dirty="0"/>
              <a:t>(mit Datenstand </a:t>
            </a:r>
            <a:r>
              <a:rPr lang="de-DE" dirty="0" smtClean="0"/>
              <a:t>12.04.2020</a:t>
            </a:r>
            <a:r>
              <a:rPr lang="de-DE" dirty="0"/>
              <a:t>): </a:t>
            </a:r>
            <a:r>
              <a:rPr lang="de-DE" dirty="0" smtClean="0"/>
              <a:t>Kumulativ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1" y="1637414"/>
            <a:ext cx="7488095" cy="4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53568" y="6273225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3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9141" y="568247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Forecast – Brockmann, Stand 15.04.2020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6" y="1006650"/>
            <a:ext cx="7457164" cy="52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dirty="0" smtClean="0"/>
              <a:t>IHME – </a:t>
            </a:r>
            <a:r>
              <a:rPr lang="de-DE" dirty="0" err="1" smtClean="0"/>
              <a:t>Forcast</a:t>
            </a:r>
            <a:r>
              <a:rPr lang="de-DE" dirty="0" smtClean="0"/>
              <a:t> für Deutschland, Stand 13.04.2020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199" y="6147088"/>
            <a:ext cx="314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2"/>
              </a:rPr>
              <a:t>https://covid19.healthdata.org/germany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11378" r="51205" b="3873"/>
          <a:stretch/>
        </p:blipFill>
        <p:spPr bwMode="auto">
          <a:xfrm>
            <a:off x="202017" y="1201479"/>
            <a:ext cx="8717176" cy="480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21412" y="366653"/>
            <a:ext cx="8229600" cy="3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rgbClr val="045AA6"/>
                </a:solidFill>
              </a:rPr>
              <a:t>IHME – Forecast für Deutschland, Stand 13.04.2020</a:t>
            </a:r>
            <a:endParaRPr lang="de-DE" sz="2400" b="1" dirty="0">
              <a:solidFill>
                <a:srgbClr val="045AA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3194" y="5973851"/>
            <a:ext cx="398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covid19.healthdata.org/germany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25088" r="50736" b="8701"/>
          <a:stretch/>
        </p:blipFill>
        <p:spPr bwMode="auto">
          <a:xfrm>
            <a:off x="140258" y="1092208"/>
            <a:ext cx="8750595" cy="372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2563</Words>
  <Application>Microsoft Office PowerPoint</Application>
  <PresentationFormat>Bildschirmpräsentation (4:3)</PresentationFormat>
  <Paragraphs>1001</Paragraphs>
  <Slides>53</Slides>
  <Notes>36</Notes>
  <HiddenSlides>11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4" baseType="lpstr">
      <vt:lpstr>Office-Design</vt:lpstr>
      <vt:lpstr>COVID-19:   Lage National  Informationen für den Krisenstab</vt:lpstr>
      <vt:lpstr>Fälle und Todesfälle pro Bundesland (Datenstand: 15.04.2020. 00:00)</vt:lpstr>
      <vt:lpstr>Epikurve nach Erkrankungsbeginn, ersatzweise Meldedatum</vt:lpstr>
      <vt:lpstr>Epikurve nach Meldedatum  Dashboard</vt:lpstr>
      <vt:lpstr>Nowcast – an der Heiden, 13.04.2020 (mit Datenstand 12.04.2020): Tägliche Fallzahlen</vt:lpstr>
      <vt:lpstr>Nowcast – an der Heiden, 13.04.2020 (mit Datenstand 12.04.2020): Kumulativ</vt:lpstr>
      <vt:lpstr>Forecast – Brockmann, Stand 15.04.2020</vt:lpstr>
      <vt:lpstr>IHME – Forcast für Deutschland, Stand 13.04.2020</vt:lpstr>
      <vt:lpstr>PowerPoint-Präsentation</vt:lpstr>
      <vt:lpstr>Alters- &amp; Geschlechtsverteilung: Gesamtfälle</vt:lpstr>
      <vt:lpstr>Alters- &amp; Geschlechtsverteilung: Todesfälle</vt:lpstr>
      <vt:lpstr>Fall-Verstorbenen-Anteil (Datenstand: 15.04.2020, 0:00Uhr)</vt:lpstr>
      <vt:lpstr>Hintergrund  zur Schätzung der Genesenden</vt:lpstr>
      <vt:lpstr>PowerPoint-Präsentation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Trendanalyse der Kreise mit den meisten Fällen</vt:lpstr>
      <vt:lpstr>Übermittelte COVID-19-Fälle nach Expositionsort</vt:lpstr>
      <vt:lpstr>Expositionsorte national (Datenstand 11.04.2020, 0:00 Uhr)</vt:lpstr>
      <vt:lpstr>Mobilität in Deutschland</vt:lpstr>
      <vt:lpstr>Mobilitätsanalyse (Mobility Change) von Google mit 6 Kategorien und auch nach Bundesland (Datenstand: 14.04.2020)</vt:lpstr>
      <vt:lpstr>Mobilitätsanalyse – Teil 2</vt:lpstr>
      <vt:lpstr>GrippeWeb – KW 15</vt:lpstr>
      <vt:lpstr>AGInfluenza ARE-Konsultationen KW 15</vt:lpstr>
      <vt:lpstr>Abb. 3: Anteil positiver Influenza-, RS-, hMP-, PI- und Rhinoviren an allen im Rahmen des Sentinels ein­ge­sandten Proben (Positivenrate, rechte y-Achse, Linien) sowie die Anzahl der an das NRZ für Influ­en­za­viren eingesandten Sentinelproben (linke y-Achse, graue Balken) von der 40. KW 2019 bis zur 15. KW 2020.</vt:lpstr>
      <vt:lpstr>COVID-19-Fälle</vt:lpstr>
      <vt:lpstr>COVID-19-Fälle</vt:lpstr>
      <vt:lpstr>COVID-19-Fälle mit chronischen Vorerkrankungen</vt:lpstr>
      <vt:lpstr>ICOSARI – KW 15</vt:lpstr>
      <vt:lpstr>ICOSARI – Anteil COVID-19 an SARI  08.04.2020</vt:lpstr>
      <vt:lpstr>EUROMOMO-Woche 14</vt:lpstr>
      <vt:lpstr>PowerPoint-Präsentation</vt:lpstr>
      <vt:lpstr>EUROMOMO-Woche 14</vt:lpstr>
      <vt:lpstr>EUROMOMO-Woche 14</vt:lpstr>
      <vt:lpstr>EUROMOMO-Woche 14</vt:lpstr>
      <vt:lpstr>DIVI Intensivregister</vt:lpstr>
      <vt:lpstr>DIVI Intensivregister</vt:lpstr>
      <vt:lpstr>DIVI Intensivregister</vt:lpstr>
      <vt:lpstr>Anzahl Labortestungen</vt:lpstr>
      <vt:lpstr>Antibiotika-Resistenz-Surveillance (ARS) (Datenstand 14.04.2020): </vt:lpstr>
      <vt:lpstr>PowerPoint-Präsentation</vt:lpstr>
      <vt:lpstr>Amtshilfeersuchen</vt:lpstr>
      <vt:lpstr>Backup</vt:lpstr>
      <vt:lpstr>Hintergrund</vt:lpstr>
      <vt:lpstr>Aufbau der SARI-Surveillance</vt:lpstr>
      <vt:lpstr>Sentinel-Krankenhäuser</vt:lpstr>
      <vt:lpstr>Datensätze in der Wochenlieferung</vt:lpstr>
      <vt:lpstr>PowerPoint-Präsentation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Beermann, Sandra</cp:lastModifiedBy>
  <cp:revision>1050</cp:revision>
  <cp:lastPrinted>2020-03-31T05:01:40Z</cp:lastPrinted>
  <dcterms:created xsi:type="dcterms:W3CDTF">2015-11-02T12:29:13Z</dcterms:created>
  <dcterms:modified xsi:type="dcterms:W3CDTF">2020-04-15T08:18:48Z</dcterms:modified>
</cp:coreProperties>
</file>