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27" r:id="rId2"/>
    <p:sldId id="428" r:id="rId3"/>
    <p:sldId id="431" r:id="rId4"/>
    <p:sldId id="430" r:id="rId5"/>
    <p:sldId id="494" r:id="rId6"/>
    <p:sldId id="471" r:id="rId7"/>
    <p:sldId id="472" r:id="rId8"/>
    <p:sldId id="466" r:id="rId9"/>
    <p:sldId id="468" r:id="rId10"/>
    <p:sldId id="469" r:id="rId11"/>
    <p:sldId id="433" r:id="rId12"/>
    <p:sldId id="435" r:id="rId13"/>
    <p:sldId id="470" r:id="rId14"/>
    <p:sldId id="429" r:id="rId15"/>
    <p:sldId id="473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32" r:id="rId24"/>
    <p:sldId id="348" r:id="rId25"/>
    <p:sldId id="463" r:id="rId26"/>
    <p:sldId id="481" r:id="rId27"/>
    <p:sldId id="482" r:id="rId28"/>
    <p:sldId id="458" r:id="rId29"/>
    <p:sldId id="459" r:id="rId30"/>
    <p:sldId id="460" r:id="rId31"/>
    <p:sldId id="491" r:id="rId32"/>
    <p:sldId id="492" r:id="rId33"/>
    <p:sldId id="493" r:id="rId34"/>
    <p:sldId id="461" r:id="rId35"/>
    <p:sldId id="462" r:id="rId36"/>
    <p:sldId id="475" r:id="rId37"/>
    <p:sldId id="476" r:id="rId38"/>
    <p:sldId id="477" r:id="rId39"/>
    <p:sldId id="478" r:id="rId40"/>
    <p:sldId id="479" r:id="rId41"/>
    <p:sldId id="445" r:id="rId42"/>
    <p:sldId id="446" r:id="rId43"/>
    <p:sldId id="447" r:id="rId44"/>
    <p:sldId id="448" r:id="rId45"/>
    <p:sldId id="480" r:id="rId46"/>
    <p:sldId id="474" r:id="rId47"/>
    <p:sldId id="450" r:id="rId48"/>
    <p:sldId id="483" r:id="rId49"/>
    <p:sldId id="485" r:id="rId50"/>
    <p:sldId id="486" r:id="rId51"/>
    <p:sldId id="487" r:id="rId52"/>
    <p:sldId id="488" r:id="rId53"/>
    <p:sldId id="484" r:id="rId54"/>
    <p:sldId id="451" r:id="rId5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3623" autoAdjust="0"/>
  </p:normalViewPr>
  <p:slideViewPr>
    <p:cSldViewPr snapToGrid="0" snapToObjects="1">
      <p:cViewPr>
        <p:scale>
          <a:sx n="90" d="100"/>
          <a:sy n="90" d="100"/>
        </p:scale>
        <p:origin x="-244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ocs.hu-berlin.de/corona/docs/forecast/results_by_count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30300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16.04.2020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130.450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/>
                        <a:t>2.866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3.569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+ 315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13.04.2020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3194" y="5973851"/>
            <a:ext cx="39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covid19.healthdata.org/germany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7" y="1251518"/>
            <a:ext cx="8093075" cy="43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50407"/>
              </p:ext>
            </p:extLst>
          </p:nvPr>
        </p:nvGraphicFramePr>
        <p:xfrm>
          <a:off x="286182" y="884275"/>
          <a:ext cx="4827217" cy="1350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130.450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(129.788)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7" y="2955849"/>
            <a:ext cx="5139773" cy="28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05" y="2380356"/>
            <a:ext cx="4243593" cy="345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40648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3.569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3.562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1329070"/>
            <a:ext cx="5486315" cy="43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Fall-Verstorbenen-Anteil (Datenstand: 16.04.2020,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575"/>
            <a:ext cx="8093075" cy="42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37406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77.050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49.831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3.569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 smtClean="0"/>
              <a:t>130.450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13168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/>
            <a:r>
              <a:rPr lang="de-DE" dirty="0" smtClean="0"/>
              <a:t>6.395 übermittelte COVID-19-Fälle</a:t>
            </a:r>
          </a:p>
          <a:p>
            <a:pPr lvl="1"/>
            <a:r>
              <a:rPr lang="de-DE" dirty="0" smtClean="0"/>
              <a:t>Altersmedian:  42 Jahre</a:t>
            </a:r>
          </a:p>
          <a:p>
            <a:pPr lvl="1"/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</a:t>
            </a:r>
            <a:r>
              <a:rPr lang="de-DE" dirty="0"/>
              <a:t>% </a:t>
            </a:r>
            <a:r>
              <a:rPr lang="de-DE" dirty="0" smtClean="0"/>
              <a:t>männlich</a:t>
            </a:r>
            <a:endParaRPr lang="de-DE" dirty="0"/>
          </a:p>
          <a:p>
            <a:pPr lvl="1"/>
            <a:r>
              <a:rPr lang="de-DE" dirty="0" smtClean="0"/>
              <a:t>Hospitalisiert: 262 Personen (4%; 6.224 Fälle m. Angaben)</a:t>
            </a:r>
            <a:endParaRPr lang="de-DE" dirty="0"/>
          </a:p>
          <a:p>
            <a:pPr lvl="1"/>
            <a:r>
              <a:rPr lang="de-DE" dirty="0" smtClean="0"/>
              <a:t>Verstorben: 8 </a:t>
            </a:r>
            <a:r>
              <a:rPr lang="de-DE" dirty="0"/>
              <a:t>P</a:t>
            </a:r>
            <a:r>
              <a:rPr lang="de-DE" dirty="0" smtClean="0"/>
              <a:t>ersonen (0,13%; 6.367 Fälle mit Angabe)</a:t>
            </a:r>
          </a:p>
          <a:p>
            <a:pPr lvl="2"/>
            <a:r>
              <a:rPr lang="de-DE" dirty="0" smtClean="0"/>
              <a:t>7 Personen an COVID-19 ; bei 1 </a:t>
            </a:r>
            <a:r>
              <a:rPr lang="de-DE" dirty="0"/>
              <a:t>P</a:t>
            </a:r>
            <a:r>
              <a:rPr lang="de-DE" dirty="0" smtClean="0"/>
              <a:t>erson Grund nicht erhoben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600" dirty="0" smtClean="0"/>
              <a:t>*Zu </a:t>
            </a:r>
            <a:r>
              <a:rPr lang="de-DE" sz="1600" dirty="0"/>
              <a:t>den Einrichtungen zählen z.B</a:t>
            </a:r>
            <a:r>
              <a:rPr lang="de-DE" sz="1600" dirty="0" smtClean="0"/>
              <a:t>. </a:t>
            </a:r>
          </a:p>
          <a:p>
            <a:pPr marL="446088" indent="-180975">
              <a:buFont typeface="Arial" charset="0"/>
              <a:buChar char="•"/>
            </a:pPr>
            <a:r>
              <a:rPr lang="de-DE" sz="1600" dirty="0" smtClean="0"/>
              <a:t>Krankenhäuser</a:t>
            </a:r>
            <a:r>
              <a:rPr lang="de-DE" sz="1600" dirty="0"/>
              <a:t>, Arztpraxen, Dialyseeinrichtungen, ambulante Pflegedienste und </a:t>
            </a:r>
            <a:r>
              <a:rPr lang="de-DE" sz="1600" dirty="0" smtClean="0"/>
              <a:t>Rettungsdienste</a:t>
            </a:r>
            <a:endParaRPr lang="de-DE" sz="1600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Einrichtungen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9524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130.450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39213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17.499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449283"/>
            <a:ext cx="7201982" cy="509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73906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9.454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464090"/>
            <a:ext cx="7061880" cy="499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44991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4.783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3" y="1456572"/>
            <a:ext cx="7072513" cy="50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16.04.2020.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10856"/>
              </p:ext>
            </p:extLst>
          </p:nvPr>
        </p:nvGraphicFramePr>
        <p:xfrm>
          <a:off x="236764" y="970548"/>
          <a:ext cx="8742135" cy="5374656"/>
        </p:xfrm>
        <a:graphic>
          <a:graphicData uri="http://schemas.openxmlformats.org/drawingml/2006/table">
            <a:tbl>
              <a:tblPr/>
              <a:tblGrid>
                <a:gridCol w="2601207"/>
                <a:gridCol w="1393156"/>
                <a:gridCol w="1899758"/>
                <a:gridCol w="1493827"/>
                <a:gridCol w="1354187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16.04.2020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4" y="1240764"/>
            <a:ext cx="751324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16.04.2020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3" y="1219498"/>
            <a:ext cx="7545709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03309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7" y="1437537"/>
            <a:ext cx="72247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933"/>
            <a:ext cx="8093075" cy="50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4403" r="917"/>
          <a:stretch/>
        </p:blipFill>
        <p:spPr bwMode="auto">
          <a:xfrm>
            <a:off x="674207" y="1260455"/>
            <a:ext cx="7651086" cy="472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564824" y="5981665"/>
            <a:ext cx="8431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15. KW 2020 in fünf Altersgruppen und ge­samt in Deutschland pro 100.000 Einwohner in der jeweiligen Altersgruppe. Die senkrechte Linie mar­kiert die 1. KW des Jahres</a:t>
            </a:r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47750"/>
            <a:ext cx="83947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182" y="5859996"/>
            <a:ext cx="8697433" cy="553998"/>
          </a:xfrm>
        </p:spPr>
        <p:txBody>
          <a:bodyPr/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</a:t>
            </a: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 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Anteil positiver Influenza-, RS-,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hMP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PI- und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allen im Rahmen des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Sentinels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ein­ge­sandten Proben (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Positivenrate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rechte y-Achse, Linien) sowie die Anzahl der an das NRZ für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Influ­en­za­viren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eingesandten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Sentinelproben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(linke y-Achse, graue Balken) von der 40. KW 2019 bis zur 15. KW </a:t>
            </a:r>
            <a:r>
              <a:rPr lang="de-DE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2020.</a:t>
            </a:r>
            <a:endParaRPr lang="de-DE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r="1968" b="3407"/>
          <a:stretch/>
        </p:blipFill>
        <p:spPr bwMode="auto">
          <a:xfrm>
            <a:off x="564825" y="1392865"/>
            <a:ext cx="7984967" cy="425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KW 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16.04.2020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16.04.2020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14/2020)</a:t>
            </a:r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16.04.2020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1296558"/>
            <a:ext cx="8474148" cy="36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Abbildung ist im vorläufigen Bericht noch nicht finalisiert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552329"/>
            <a:ext cx="9086864" cy="3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36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0" y="1155700"/>
            <a:ext cx="604265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14</a:t>
            </a:r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8239"/>
            <a:ext cx="8093075" cy="489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609600" y="8450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020"/>
            <a:ext cx="8093075" cy="45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4" y="1155700"/>
            <a:ext cx="761558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5" y="1245893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15.04.2020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941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98834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2.679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+561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+228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43738"/>
              </p:ext>
            </p:extLst>
          </p:nvPr>
        </p:nvGraphicFramePr>
        <p:xfrm>
          <a:off x="307239" y="3482442"/>
          <a:ext cx="7783372" cy="1693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4.230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3.094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13.861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+1.863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6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371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9.902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+1.305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k.A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839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16.04.2020</a:t>
            </a:r>
            <a:endParaRPr lang="de-DE" dirty="0">
              <a:solidFill>
                <a:srgbClr val="045AA6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941</a:t>
            </a:r>
          </a:p>
          <a:p>
            <a:r>
              <a:rPr lang="de-DE" dirty="0" smtClean="0"/>
              <a:t>COVID-19-Patienten in Behandlung: </a:t>
            </a:r>
            <a:r>
              <a:rPr lang="de-DE" dirty="0" smtClean="0"/>
              <a:t>2.773, </a:t>
            </a:r>
            <a:r>
              <a:rPr lang="de-DE" dirty="0" smtClean="0"/>
              <a:t>davon </a:t>
            </a:r>
            <a:r>
              <a:rPr lang="de-DE" dirty="0" smtClean="0"/>
              <a:t>2.083 beatmet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2308001"/>
            <a:ext cx="3201397" cy="415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75" y="2574347"/>
            <a:ext cx="5265560" cy="37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1,0 </a:t>
            </a:r>
            <a:r>
              <a:rPr lang="de-DE" dirty="0"/>
              <a:t>(95%-Konfidenzintervall: </a:t>
            </a:r>
            <a:r>
              <a:rPr lang="de-DE" dirty="0" smtClean="0"/>
              <a:t>0,8 - 1,2)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14.04.2020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7162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8" y="1286318"/>
            <a:ext cx="7715534" cy="46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596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13.04.2020 (mit Datenstand 12.04.2020): 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" y="1637414"/>
            <a:ext cx="7319273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6" y="1208677"/>
            <a:ext cx="7457164" cy="52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461921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Forecast – Brockmann</a:t>
            </a:r>
            <a:r>
              <a:rPr lang="de-DE" sz="1600" b="0" dirty="0" smtClean="0"/>
              <a:t> </a:t>
            </a:r>
            <a:r>
              <a:rPr lang="de-DE" sz="1600" b="0" dirty="0"/>
              <a:t>(Stand </a:t>
            </a:r>
            <a:r>
              <a:rPr lang="de-DE" sz="1600" b="0" dirty="0" smtClean="0"/>
              <a:t>12.04.2020</a:t>
            </a:r>
            <a:r>
              <a:rPr lang="de-DE" sz="1600" b="0" dirty="0"/>
              <a:t>) </a:t>
            </a:r>
            <a:br>
              <a:rPr lang="de-DE" sz="1600" b="0" dirty="0"/>
            </a:br>
            <a:r>
              <a:rPr lang="de-DE" sz="1800" dirty="0" smtClean="0"/>
              <a:t>SIR-X-Model welches die Verhaltensänderungen der </a:t>
            </a:r>
            <a:r>
              <a:rPr lang="de-DE" sz="1800" dirty="0"/>
              <a:t>Bevölkerung </a:t>
            </a:r>
            <a:r>
              <a:rPr lang="de-DE" sz="1800" dirty="0" smtClean="0"/>
              <a:t>berücksichtigt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Forecast für Deutschland, Stand 13.04.2020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9" y="614708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233"/>
            <a:ext cx="8566073" cy="45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2562</Words>
  <Application>Microsoft Office PowerPoint</Application>
  <PresentationFormat>Bildschirmpräsentation (4:3)</PresentationFormat>
  <Paragraphs>1003</Paragraphs>
  <Slides>54</Slides>
  <Notes>37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5" baseType="lpstr">
      <vt:lpstr>Office-Design</vt:lpstr>
      <vt:lpstr>COVID-19:   Lage National  Informationen für den Krisenstab</vt:lpstr>
      <vt:lpstr>Fälle und Todesfälle pro Bundesland (Datenstand: 16.04.2020. 00:00)</vt:lpstr>
      <vt:lpstr>Epikurve nach Erkrankungsbeginn, ersatzweise Meldedatum</vt:lpstr>
      <vt:lpstr>Epikurve nach Meldedatum  Dashboard</vt:lpstr>
      <vt:lpstr>Epikurve nach Meldedatum und Krankheitsstatus</vt:lpstr>
      <vt:lpstr>Nowcast – an der Heiden, 13.04.2020 (mit Datenstand 12.04.2020): Tägliche Fallzahlen</vt:lpstr>
      <vt:lpstr>Nowcast – an der Heiden, 13.04.2020 (mit Datenstand 12.04.2020): Kumulativ</vt:lpstr>
      <vt:lpstr>Forecast – Brockmann (Stand 12.04.2020)  SIR-X-Model welches die Verhaltensänderungen der Bevölkerung berücksichtigt</vt:lpstr>
      <vt:lpstr>IHME – Forecast für Deutschland, Stand 13.04.2020</vt:lpstr>
      <vt:lpstr>PowerPoint-Präsentation</vt:lpstr>
      <vt:lpstr>Alters- &amp; Geschlechtsverteilung: Gesamtfälle</vt:lpstr>
      <vt:lpstr>Alters- &amp; Geschlechtsverteilung: Todesfälle</vt:lpstr>
      <vt:lpstr>Fall-Verstorbenen-Anteil (Datenstand: 16.04.2020, 0:00Uhr)</vt:lpstr>
      <vt:lpstr>Hintergrund  zur Schätzung der Genesenden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11.04.2020, 0:00 Uhr)</vt:lpstr>
      <vt:lpstr>Mobilität in Deutschland</vt:lpstr>
      <vt:lpstr>Mobilitätsanalyse (Mobility Change) von Google mit 6 Kategorien und auch nach Bundesland (Datenstand: 11.04.2020)</vt:lpstr>
      <vt:lpstr>Mobilitätsanalyse – Teil 2</vt:lpstr>
      <vt:lpstr>GrippeWeb – KW 15</vt:lpstr>
      <vt:lpstr>AGInfluenza ARE-Konsultationen KW 15</vt:lpstr>
      <vt:lpstr>Abb. 3: Anteil positiver Influenza-, RS-, hMP-, PI- und Rhinoviren an allen im Rahmen des Sentinels ein­ge­sandten Proben (Positivenrate, rechte y-Achse, Linien) sowie die Anzahl der an das NRZ für Influ­en­za­viren eingesandten Sentinelproben (linke y-Achse, graue Balken) von der 40. KW 2019 bis zur 15. KW 2020.</vt:lpstr>
      <vt:lpstr>COVID-19-Fälle</vt:lpstr>
      <vt:lpstr>COVID-19-Fälle</vt:lpstr>
      <vt:lpstr>COVID-19-Fälle mit chronischen Vorerkrankungen</vt:lpstr>
      <vt:lpstr>ICOSARI – KW 15</vt:lpstr>
      <vt:lpstr>ICOSARI – Anteil COVID-19 an SARI  15.04.2020</vt:lpstr>
      <vt:lpstr>EUROMOMO-Woche 14</vt:lpstr>
      <vt:lpstr>PowerPoint-Präsentation</vt:lpstr>
      <vt:lpstr>EUROMOMO-Woche 14</vt:lpstr>
      <vt:lpstr>EUROMOMO-Woche 14</vt:lpstr>
      <vt:lpstr>EUROMOMO-Woche 14</vt:lpstr>
      <vt:lpstr>DIVI Intensivregister</vt:lpstr>
      <vt:lpstr>DIVI Intensivregister</vt:lpstr>
      <vt:lpstr>DIVI Intensivregister</vt:lpstr>
      <vt:lpstr>Anzahl Labortestungen</vt:lpstr>
      <vt:lpstr>Antibiotika-Resistenz-Surveillance (ARS) (Datenstand 14.04.2020): </vt:lpstr>
      <vt:lpstr>PowerPoint-Präsentation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1065</cp:revision>
  <cp:lastPrinted>2020-03-31T05:01:40Z</cp:lastPrinted>
  <dcterms:created xsi:type="dcterms:W3CDTF">2015-11-02T12:29:13Z</dcterms:created>
  <dcterms:modified xsi:type="dcterms:W3CDTF">2020-04-16T08:49:39Z</dcterms:modified>
</cp:coreProperties>
</file>