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  <p:sldMasterId id="2147483667" r:id="rId2"/>
  </p:sldMasterIdLst>
  <p:notesMasterIdLst>
    <p:notesMasterId r:id="rId10"/>
  </p:notesMasterIdLst>
  <p:handoutMasterIdLst>
    <p:handoutMasterId r:id="rId11"/>
  </p:handoutMasterIdLst>
  <p:sldIdLst>
    <p:sldId id="377" r:id="rId3"/>
    <p:sldId id="378" r:id="rId4"/>
    <p:sldId id="379" r:id="rId5"/>
    <p:sldId id="373" r:id="rId6"/>
    <p:sldId id="374" r:id="rId7"/>
    <p:sldId id="375" r:id="rId8"/>
    <p:sldId id="380" r:id="rId9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2802" autoAdjust="0"/>
  </p:normalViewPr>
  <p:slideViewPr>
    <p:cSldViewPr>
      <p:cViewPr varScale="1">
        <p:scale>
          <a:sx n="64" d="100"/>
          <a:sy n="64" d="100"/>
        </p:scale>
        <p:origin x="-1232" y="-160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36" d="100"/>
          <a:sy n="136" d="100"/>
        </p:scale>
        <p:origin x="-1446" y="-7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5.638.676 Population: https://data.worldbank.org/country/singapore</a:t>
            </a:r>
          </a:p>
          <a:p>
            <a:r>
              <a:rPr lang="de-DE" dirty="0" smtClean="0"/>
              <a:t>https://www.moh.gov.sg/covid-19</a:t>
            </a:r>
          </a:p>
          <a:p>
            <a:r>
              <a:rPr lang="de-DE" dirty="0" smtClean="0"/>
              <a:t>https://www.moh.gov.sg/resources-statistics/singapore-health-facts/beds-in-inpatient-facilities-and-places-in-non-residential-long-term-care-facilities</a:t>
            </a:r>
          </a:p>
          <a:p>
            <a:r>
              <a:rPr lang="de-DE" dirty="0" smtClean="0"/>
              <a:t>https://www.ica.gov.sg/covid-19</a:t>
            </a:r>
          </a:p>
          <a:p>
            <a:r>
              <a:rPr lang="de-DE" dirty="0" smtClean="0"/>
              <a:t>https://www.moh.gov.sg/news-highlights/details/continued-stringent-implementation-enforcement-of-circuit-breaker-measures</a:t>
            </a:r>
          </a:p>
          <a:p>
            <a:r>
              <a:rPr lang="de-DE" dirty="0" smtClean="0"/>
              <a:t>https://www.gov.sg/article/what-you-can-and-cannot-do-during-the-circuit-breaker-period</a:t>
            </a:r>
          </a:p>
          <a:p>
            <a:r>
              <a:rPr lang="de-DE" dirty="0" smtClean="0"/>
              <a:t>https://co.vid19.sg/singapore/</a:t>
            </a:r>
          </a:p>
          <a:p>
            <a:r>
              <a:rPr lang="de-DE" smtClean="0"/>
              <a:t>https://experience.arcgis.com/experience/7e30edc490a5441a874f9efe67bd8b89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4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3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89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62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6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2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4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1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3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4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4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467544" y="332656"/>
            <a:ext cx="849694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über 70.000 neue COVID 19-Fälle in den letzten 7 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16.04.2020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1033200"/>
            <a:ext cx="7855200" cy="539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45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3707"/>
            <a:ext cx="7853963" cy="549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67544" y="332656"/>
            <a:ext cx="849694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über 7.000 neue COVID 19-Fälle in den letzten 7 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16.04.2020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74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94020" y="332656"/>
            <a:ext cx="8555961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1.400-7.000 neue COVID 19-Fälle in 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1033200"/>
            <a:ext cx="7855200" cy="549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16.04.2020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9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Singapur </a:t>
            </a:r>
            <a:r>
              <a:rPr lang="de-DE" sz="2000" b="0" dirty="0" smtClean="0">
                <a:latin typeface="ScalaSansPro-Bold" pitchFamily="50" charset="0"/>
              </a:rPr>
              <a:t>(5,7 </a:t>
            </a:r>
            <a:r>
              <a:rPr lang="de-DE" sz="2000" b="0" dirty="0" err="1" smtClean="0">
                <a:latin typeface="ScalaSansPro-Bold" pitchFamily="50" charset="0"/>
              </a:rPr>
              <a:t>Mio</a:t>
            </a:r>
            <a:r>
              <a:rPr lang="de-DE" sz="2000" b="0" dirty="0" smtClean="0">
                <a:latin typeface="ScalaSansPro-Bold" pitchFamily="50" charset="0"/>
              </a:rPr>
              <a:t> </a:t>
            </a:r>
            <a:r>
              <a:rPr lang="de-DE" sz="2000" b="0" dirty="0" err="1" smtClean="0">
                <a:latin typeface="ScalaSansPro-Bold" pitchFamily="50" charset="0"/>
              </a:rPr>
              <a:t>Ew</a:t>
            </a:r>
            <a:r>
              <a:rPr lang="de-DE" sz="2000" b="0" dirty="0" smtClean="0">
                <a:latin typeface="ScalaSansPro-Bold" pitchFamily="50" charset="0"/>
              </a:rPr>
              <a:t>.)</a:t>
            </a:r>
            <a:endParaRPr lang="en-GB" sz="2000" b="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468052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3.252 </a:t>
            </a:r>
            <a:r>
              <a:rPr lang="de-DE" sz="1600" b="1" dirty="0">
                <a:solidFill>
                  <a:prstClr val="black"/>
                </a:solidFill>
              </a:rPr>
              <a:t>Fälle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10 Todesfälle </a:t>
            </a:r>
            <a:r>
              <a:rPr lang="de-DE" sz="1600" b="1" dirty="0">
                <a:solidFill>
                  <a:prstClr val="black"/>
                </a:solidFill>
              </a:rPr>
              <a:t>(</a:t>
            </a:r>
            <a:r>
              <a:rPr lang="de-DE" sz="1600" b="1" dirty="0" smtClean="0">
                <a:solidFill>
                  <a:prstClr val="black"/>
                </a:solidFill>
              </a:rPr>
              <a:t>Fallsterblichkeit:  </a:t>
            </a:r>
            <a:r>
              <a:rPr lang="de-DE" sz="1600" b="1" dirty="0">
                <a:solidFill>
                  <a:prstClr val="black"/>
                </a:solidFill>
              </a:rPr>
              <a:t>0</a:t>
            </a:r>
            <a:r>
              <a:rPr lang="de-DE" sz="1600" b="1" dirty="0" smtClean="0">
                <a:solidFill>
                  <a:prstClr val="black"/>
                </a:solidFill>
              </a:rPr>
              <a:t>,3%) </a:t>
            </a:r>
            <a:endParaRPr lang="de-DE" sz="1600" b="1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Hospitalisierte </a:t>
            </a:r>
            <a:r>
              <a:rPr lang="de-DE" sz="1600" b="1" dirty="0" smtClean="0">
                <a:solidFill>
                  <a:prstClr val="black"/>
                </a:solidFill>
              </a:rPr>
              <a:t>Fälle: 1.287 (ICU: 28)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Inzidenz / 100.000 </a:t>
            </a:r>
            <a:r>
              <a:rPr lang="de-DE" sz="1600" b="1" dirty="0" err="1" smtClean="0">
                <a:solidFill>
                  <a:prstClr val="black"/>
                </a:solidFill>
              </a:rPr>
              <a:t>Ew</a:t>
            </a:r>
            <a:r>
              <a:rPr lang="de-DE" sz="1600" b="1" dirty="0" smtClean="0">
                <a:solidFill>
                  <a:prstClr val="black"/>
                </a:solidFill>
              </a:rPr>
              <a:t>.: 57,7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3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23528" y="2348880"/>
            <a:ext cx="5400600" cy="409336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dirty="0"/>
              <a:t>Testung: 72.680 Tests durchgeführt (1.280 per 100.000 Personen, 4,5% Positivanteil)</a:t>
            </a:r>
          </a:p>
          <a:p>
            <a:r>
              <a:rPr lang="de-DE" sz="1600" dirty="0" smtClean="0"/>
              <a:t>Deutlicher Anstieg der Neuinfektionen in letzten 2 Wochen</a:t>
            </a:r>
          </a:p>
          <a:p>
            <a:r>
              <a:rPr lang="de-DE" sz="1600" dirty="0" smtClean="0"/>
              <a:t>Bisher kein „Lock-down“, Maßnahmen primär Reisebeschränkungen</a:t>
            </a:r>
          </a:p>
          <a:p>
            <a:r>
              <a:rPr lang="de-DE" sz="1600" dirty="0" smtClean="0"/>
              <a:t>„</a:t>
            </a:r>
            <a:r>
              <a:rPr lang="de-DE" sz="1600" b="1" dirty="0"/>
              <a:t>C</a:t>
            </a:r>
            <a:r>
              <a:rPr lang="de-DE" sz="1600" b="1" dirty="0" smtClean="0"/>
              <a:t>ircuit </a:t>
            </a:r>
            <a:r>
              <a:rPr lang="de-DE" sz="1600" b="1" dirty="0" err="1"/>
              <a:t>B</a:t>
            </a:r>
            <a:r>
              <a:rPr lang="de-DE" sz="1600" b="1" dirty="0" err="1" smtClean="0"/>
              <a:t>reaker</a:t>
            </a:r>
            <a:r>
              <a:rPr lang="de-DE" sz="1600" b="1" dirty="0" smtClean="0"/>
              <a:t> </a:t>
            </a:r>
            <a:r>
              <a:rPr lang="de-DE" sz="1600" b="1" dirty="0" err="1"/>
              <a:t>P</a:t>
            </a:r>
            <a:r>
              <a:rPr lang="de-DE" sz="1600" b="1" dirty="0" err="1" smtClean="0"/>
              <a:t>eriod</a:t>
            </a:r>
            <a:r>
              <a:rPr lang="de-DE" sz="1600" dirty="0" smtClean="0"/>
              <a:t>“ vom 07.04. –</a:t>
            </a:r>
            <a:r>
              <a:rPr lang="en-US" sz="1600" dirty="0" smtClean="0"/>
              <a:t> 4.5.:</a:t>
            </a:r>
          </a:p>
          <a:p>
            <a:pPr lvl="1"/>
            <a:r>
              <a:rPr lang="de-DE" sz="1200" dirty="0" smtClean="0"/>
              <a:t>Personen dürfen das Haus für nur bestimmte Zwecke verlassen, Maskenpflicht für alle, Schließung von Schulen sowie „non-essential“ Arbeitsplätze, Parks und öffentliche Bereiche geschlossen, Versammlungsverbot (Ausnahme sind Familien oder Personen die zusammenwohnen)</a:t>
            </a:r>
          </a:p>
          <a:p>
            <a:pPr lvl="1"/>
            <a:r>
              <a:rPr lang="de-DE" sz="1200" dirty="0"/>
              <a:t>Strikte Durchsetzung der Maßnahmen: „</a:t>
            </a:r>
            <a:r>
              <a:rPr lang="de-DE" sz="1200" dirty="0" err="1"/>
              <a:t>enforcement</a:t>
            </a:r>
            <a:r>
              <a:rPr lang="de-DE" sz="1200" dirty="0"/>
              <a:t> </a:t>
            </a:r>
            <a:r>
              <a:rPr lang="de-DE" sz="1200" dirty="0" err="1"/>
              <a:t>officers</a:t>
            </a:r>
            <a:r>
              <a:rPr lang="de-DE" sz="1200" dirty="0"/>
              <a:t>“, Einsetzung von Drohnen, Geldstrafe für Nichteinhaltung</a:t>
            </a:r>
          </a:p>
          <a:p>
            <a:pPr lvl="1"/>
            <a:r>
              <a:rPr lang="de-DE" sz="1200" dirty="0"/>
              <a:t>Einreisende müssen 14-Tage in Quarantäne-Einrichtungen bleiben (ab 09.04</a:t>
            </a:r>
            <a:r>
              <a:rPr lang="de-DE" sz="1200" dirty="0"/>
              <a:t>.)</a:t>
            </a:r>
          </a:p>
          <a:p>
            <a:r>
              <a:rPr lang="de-DE" sz="1600" dirty="0" smtClean="0"/>
              <a:t>Sehr differenzierte Erfassung </a:t>
            </a:r>
            <a:r>
              <a:rPr lang="de-DE" sz="1600" dirty="0"/>
              <a:t>der Fälle: </a:t>
            </a:r>
            <a:r>
              <a:rPr lang="de-DE" sz="1600" dirty="0" smtClean="0"/>
              <a:t>„</a:t>
            </a:r>
            <a:r>
              <a:rPr lang="de-DE" sz="1600" dirty="0" err="1" smtClean="0"/>
              <a:t>imported</a:t>
            </a:r>
            <a:r>
              <a:rPr lang="de-DE" sz="1600" dirty="0" smtClean="0"/>
              <a:t> </a:t>
            </a:r>
            <a:r>
              <a:rPr lang="de-DE" sz="1600" dirty="0" err="1" smtClean="0"/>
              <a:t>cases</a:t>
            </a:r>
            <a:r>
              <a:rPr lang="de-DE" sz="1600" dirty="0" smtClean="0"/>
              <a:t>“ </a:t>
            </a:r>
            <a:r>
              <a:rPr lang="de-DE" sz="1600" dirty="0"/>
              <a:t>(568) , „local community transmission“ (867</a:t>
            </a:r>
            <a:r>
              <a:rPr lang="de-DE" sz="1600" dirty="0" smtClean="0"/>
              <a:t>), </a:t>
            </a:r>
            <a:r>
              <a:rPr lang="de-DE" sz="1600" b="1" dirty="0" smtClean="0"/>
              <a:t>„</a:t>
            </a:r>
            <a:r>
              <a:rPr lang="en-US" sz="1600" b="1" dirty="0" smtClean="0"/>
              <a:t>Linked </a:t>
            </a:r>
            <a:r>
              <a:rPr lang="en-US" sz="1600" b="1" dirty="0"/>
              <a:t>to Dorm / Construction </a:t>
            </a:r>
            <a:r>
              <a:rPr lang="en-US" sz="1600" b="1" dirty="0" smtClean="0"/>
              <a:t>Clusters” (1699) </a:t>
            </a:r>
            <a:endParaRPr lang="de-DE" sz="1600" b="1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endParaRPr lang="de-DE" sz="1400" dirty="0"/>
          </a:p>
          <a:p>
            <a:endParaRPr lang="fr-FR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15" y="3645024"/>
            <a:ext cx="3350093" cy="240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3419068" cy="169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2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5"/>
          <a:stretch/>
        </p:blipFill>
        <p:spPr bwMode="auto">
          <a:xfrm>
            <a:off x="683568" y="1268759"/>
            <a:ext cx="7608068" cy="558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323528" y="569885"/>
            <a:ext cx="8189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Epidemic Curve of the COVID-19 </a:t>
            </a:r>
            <a:r>
              <a:rPr lang="en-US" sz="28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Outbreak, 15.4.2020 </a:t>
            </a:r>
            <a:endParaRPr lang="en-US" sz="2800" b="1" dirty="0">
              <a:solidFill>
                <a:srgbClr val="006EC7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464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430887"/>
          </a:xfrm>
        </p:spPr>
        <p:txBody>
          <a:bodyPr/>
          <a:lstStyle/>
          <a:p>
            <a:r>
              <a:rPr lang="en-US" sz="2800" dirty="0" smtClean="0"/>
              <a:t>“Foreign Workers” – die 3. </a:t>
            </a:r>
            <a:r>
              <a:rPr lang="en-US" sz="2800" dirty="0" err="1" smtClean="0"/>
              <a:t>Welle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01683"/>
            <a:ext cx="3168352" cy="233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7"/>
          <a:stretch/>
        </p:blipFill>
        <p:spPr bwMode="auto">
          <a:xfrm>
            <a:off x="4932040" y="1452380"/>
            <a:ext cx="3872389" cy="235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395536" y="1467356"/>
            <a:ext cx="43924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en-US" sz="2200" dirty="0">
                <a:solidFill>
                  <a:prstClr val="black"/>
                </a:solidFill>
              </a:rPr>
              <a:t>284.000 </a:t>
            </a:r>
            <a:r>
              <a:rPr lang="en-US" sz="2200" dirty="0" err="1">
                <a:solidFill>
                  <a:prstClr val="black"/>
                </a:solidFill>
              </a:rPr>
              <a:t>Gastarbeiter</a:t>
            </a:r>
            <a:r>
              <a:rPr lang="en-US" sz="2200" dirty="0">
                <a:solidFill>
                  <a:prstClr val="black"/>
                </a:solidFill>
              </a:rPr>
              <a:t> (</a:t>
            </a:r>
            <a:r>
              <a:rPr lang="de-DE" sz="2200" dirty="0">
                <a:solidFill>
                  <a:prstClr val="black"/>
                </a:solidFill>
              </a:rPr>
              <a:t>primär Indien, Pakistan und </a:t>
            </a:r>
            <a:r>
              <a:rPr lang="de-DE" sz="2200" dirty="0" err="1">
                <a:solidFill>
                  <a:prstClr val="black"/>
                </a:solidFill>
              </a:rPr>
              <a:t>Bangladesh</a:t>
            </a:r>
            <a:r>
              <a:rPr lang="de-DE" sz="2200" dirty="0">
                <a:solidFill>
                  <a:prstClr val="black"/>
                </a:solidFill>
              </a:rPr>
              <a:t>)</a:t>
            </a:r>
            <a:endParaRPr lang="en-US" sz="2200" dirty="0">
              <a:solidFill>
                <a:prstClr val="black"/>
              </a:solidFill>
            </a:endParaRPr>
          </a:p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2200" dirty="0">
                <a:solidFill>
                  <a:prstClr val="black"/>
                </a:solidFill>
              </a:rPr>
              <a:t>Arbeit auf Baustellen </a:t>
            </a:r>
          </a:p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2200" dirty="0">
                <a:solidFill>
                  <a:prstClr val="black"/>
                </a:solidFill>
              </a:rPr>
              <a:t>Hauptproblem liegt bei Unterkünften; Schlafsiedlungen („dormitories“) mit bis zu 20 000 Betten auf engsten Raum, mangelnde </a:t>
            </a:r>
            <a:r>
              <a:rPr lang="de-DE" sz="2200" dirty="0" smtClean="0">
                <a:solidFill>
                  <a:prstClr val="black"/>
                </a:solidFill>
              </a:rPr>
              <a:t>hygienische </a:t>
            </a:r>
            <a:r>
              <a:rPr lang="de-DE" sz="2200" dirty="0">
                <a:solidFill>
                  <a:prstClr val="black"/>
                </a:solidFill>
              </a:rPr>
              <a:t>Verhältnisse</a:t>
            </a:r>
          </a:p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2200" dirty="0" smtClean="0">
                <a:solidFill>
                  <a:prstClr val="black"/>
                </a:solidFill>
              </a:rPr>
              <a:t>Inzwischen </a:t>
            </a:r>
            <a:r>
              <a:rPr lang="de-DE" sz="2200" dirty="0">
                <a:solidFill>
                  <a:prstClr val="black"/>
                </a:solidFill>
              </a:rPr>
              <a:t>8 davon </a:t>
            </a:r>
            <a:r>
              <a:rPr lang="de-DE" sz="2200" dirty="0" smtClean="0">
                <a:solidFill>
                  <a:prstClr val="black"/>
                </a:solidFill>
              </a:rPr>
              <a:t>„gesperrt“ </a:t>
            </a:r>
            <a:r>
              <a:rPr lang="de-DE" sz="2200" dirty="0">
                <a:solidFill>
                  <a:prstClr val="black"/>
                </a:solidFill>
              </a:rPr>
              <a:t>– 4-wöchige Quarantäne für </a:t>
            </a:r>
            <a:r>
              <a:rPr lang="de-DE" sz="2200" dirty="0" smtClean="0">
                <a:solidFill>
                  <a:prstClr val="black"/>
                </a:solidFill>
              </a:rPr>
              <a:t>alle </a:t>
            </a:r>
            <a:r>
              <a:rPr lang="de-DE" sz="2200" dirty="0">
                <a:solidFill>
                  <a:prstClr val="black"/>
                </a:solidFill>
              </a:rPr>
              <a:t>Bewohner, vom </a:t>
            </a:r>
            <a:r>
              <a:rPr lang="de-DE" sz="2200" dirty="0" smtClean="0">
                <a:solidFill>
                  <a:prstClr val="black"/>
                </a:solidFill>
              </a:rPr>
              <a:t>Sicherheits-kräften </a:t>
            </a:r>
            <a:r>
              <a:rPr lang="de-DE" sz="2200" dirty="0">
                <a:solidFill>
                  <a:prstClr val="black"/>
                </a:solidFill>
              </a:rPr>
              <a:t>überwacht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9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810"/>
            <a:ext cx="4326618" cy="134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74568" y="1628800"/>
            <a:ext cx="4857471" cy="4637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1600" dirty="0">
                <a:solidFill>
                  <a:prstClr val="black"/>
                </a:solidFill>
              </a:rPr>
              <a:t>RT-PCR-Screening-Studie auf </a:t>
            </a:r>
            <a:r>
              <a:rPr lang="de-DE" sz="1600" dirty="0" smtClean="0">
                <a:solidFill>
                  <a:prstClr val="black"/>
                </a:solidFill>
              </a:rPr>
              <a:t>SARS-CoV-2 </a:t>
            </a:r>
            <a:r>
              <a:rPr lang="de-DE" sz="1600" b="1" dirty="0" smtClean="0">
                <a:solidFill>
                  <a:prstClr val="black"/>
                </a:solidFill>
              </a:rPr>
              <a:t>vom 31.1.-4.4.</a:t>
            </a:r>
            <a:endParaRPr lang="de-DE" sz="1600" b="1" dirty="0">
              <a:solidFill>
                <a:prstClr val="black"/>
              </a:solidFill>
            </a:endParaRPr>
          </a:p>
          <a:p>
            <a:pPr marL="34290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1600" dirty="0">
                <a:solidFill>
                  <a:prstClr val="black"/>
                </a:solidFill>
              </a:rPr>
              <a:t>6% der Bevölkerung wurden getestet</a:t>
            </a:r>
          </a:p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1600" dirty="0" smtClean="0">
                <a:solidFill>
                  <a:prstClr val="black"/>
                </a:solidFill>
              </a:rPr>
              <a:t>1</a:t>
            </a:r>
            <a:r>
              <a:rPr lang="de-DE" sz="1600" dirty="0">
                <a:solidFill>
                  <a:prstClr val="black"/>
                </a:solidFill>
              </a:rPr>
              <a:t>. Gruppe: Risikopersonen (Reiseanamnese, Kontakt zu COVID-Patienten) mit 9199 Probanden </a:t>
            </a:r>
          </a:p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1600" dirty="0">
                <a:solidFill>
                  <a:prstClr val="black"/>
                </a:solidFill>
              </a:rPr>
              <a:t>2. Gruppe: Zufallsstichprobe mit 12.980 Probanden (Einladung per Internet oder direkt)</a:t>
            </a:r>
          </a:p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Gruppe </a:t>
            </a:r>
            <a:r>
              <a:rPr lang="de-DE" sz="1600" b="1" dirty="0">
                <a:solidFill>
                  <a:prstClr val="black"/>
                </a:solidFill>
              </a:rPr>
              <a:t>1:  1221 positiv (13,3%)</a:t>
            </a:r>
            <a:r>
              <a:rPr lang="de-DE" sz="1600" dirty="0">
                <a:solidFill>
                  <a:prstClr val="black"/>
                </a:solidFill>
              </a:rPr>
              <a:t>; darunter 38 (von 564; 6.7%) Kinder unter 10 Jahren </a:t>
            </a:r>
          </a:p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Gruppe 2: 100 positiv (0,7%)</a:t>
            </a:r>
            <a:r>
              <a:rPr lang="de-DE" sz="1600" dirty="0">
                <a:solidFill>
                  <a:prstClr val="black"/>
                </a:solidFill>
              </a:rPr>
              <a:t>; darunter kein Kind unter 10 Jahren (von 848)</a:t>
            </a:r>
          </a:p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1600" dirty="0">
                <a:solidFill>
                  <a:prstClr val="black"/>
                </a:solidFill>
              </a:rPr>
              <a:t>Kinder unter 10 Jahren und Frauen hatten eine geringere Inzidenz von SARS-CoV-2-Infektionen als Jugendliche oder Erwachsene und Männer</a:t>
            </a:r>
          </a:p>
          <a:p>
            <a:pPr marL="342900" lvl="0" indent="-342900" defTabSz="4572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“Whether the lower incidence of positive results in these two groups resulted from less exposure to the virus or from biologic resistance is not known.”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/>
          <a:stretch/>
        </p:blipFill>
        <p:spPr bwMode="auto">
          <a:xfrm>
            <a:off x="5004048" y="1628800"/>
            <a:ext cx="412846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59" y="3284984"/>
            <a:ext cx="2489937" cy="309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068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RKI_PPT_4zu3_Vorlage_EN_NEU</Template>
  <TotalTime>0</TotalTime>
  <Words>405</Words>
  <Application>Microsoft Office PowerPoint</Application>
  <PresentationFormat>Bildschirmpräsentation (4:3)</PresentationFormat>
  <Paragraphs>44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Office-Design</vt:lpstr>
      <vt:lpstr>Larissa</vt:lpstr>
      <vt:lpstr>PowerPoint-Präsentation</vt:lpstr>
      <vt:lpstr>PowerPoint-Präsentation</vt:lpstr>
      <vt:lpstr>PowerPoint-Präsentation</vt:lpstr>
      <vt:lpstr>COVID-19/ Singapur (5,7 Mio Ew.)</vt:lpstr>
      <vt:lpstr>PowerPoint-Präsentation</vt:lpstr>
      <vt:lpstr>“Foreign Workers” – die 3. Welle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Jansen, Andreas</cp:lastModifiedBy>
  <cp:revision>531</cp:revision>
  <cp:lastPrinted>2020-02-21T11:12:50Z</cp:lastPrinted>
  <dcterms:created xsi:type="dcterms:W3CDTF">2020-02-03T08:44:15Z</dcterms:created>
  <dcterms:modified xsi:type="dcterms:W3CDTF">2020-04-16T08:16:26Z</dcterms:modified>
</cp:coreProperties>
</file>