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27" r:id="rId2"/>
    <p:sldId id="428" r:id="rId3"/>
    <p:sldId id="431" r:id="rId4"/>
    <p:sldId id="430" r:id="rId5"/>
    <p:sldId id="494" r:id="rId6"/>
    <p:sldId id="471" r:id="rId7"/>
    <p:sldId id="498" r:id="rId8"/>
    <p:sldId id="472" r:id="rId9"/>
    <p:sldId id="466" r:id="rId10"/>
    <p:sldId id="468" r:id="rId11"/>
    <p:sldId id="469" r:id="rId12"/>
    <p:sldId id="433" r:id="rId13"/>
    <p:sldId id="435" r:id="rId14"/>
    <p:sldId id="470" r:id="rId15"/>
    <p:sldId id="496" r:id="rId16"/>
    <p:sldId id="497" r:id="rId17"/>
    <p:sldId id="429" r:id="rId18"/>
    <p:sldId id="495" r:id="rId19"/>
    <p:sldId id="473" r:id="rId20"/>
    <p:sldId id="437" r:id="rId21"/>
    <p:sldId id="438" r:id="rId22"/>
    <p:sldId id="439" r:id="rId23"/>
    <p:sldId id="440" r:id="rId24"/>
    <p:sldId id="441" r:id="rId25"/>
    <p:sldId id="442" r:id="rId26"/>
    <p:sldId id="432" r:id="rId27"/>
    <p:sldId id="348" r:id="rId28"/>
    <p:sldId id="463" r:id="rId29"/>
    <p:sldId id="481" r:id="rId30"/>
    <p:sldId id="482" r:id="rId31"/>
    <p:sldId id="458" r:id="rId32"/>
    <p:sldId id="459" r:id="rId33"/>
    <p:sldId id="460" r:id="rId34"/>
    <p:sldId id="491" r:id="rId35"/>
    <p:sldId id="492" r:id="rId36"/>
    <p:sldId id="493" r:id="rId37"/>
    <p:sldId id="461" r:id="rId38"/>
    <p:sldId id="462" r:id="rId39"/>
    <p:sldId id="475" r:id="rId40"/>
    <p:sldId id="476" r:id="rId41"/>
    <p:sldId id="477" r:id="rId42"/>
    <p:sldId id="478" r:id="rId43"/>
    <p:sldId id="479" r:id="rId44"/>
    <p:sldId id="448" r:id="rId45"/>
    <p:sldId id="480" r:id="rId46"/>
    <p:sldId id="474" r:id="rId47"/>
    <p:sldId id="450" r:id="rId48"/>
    <p:sldId id="483" r:id="rId49"/>
    <p:sldId id="485" r:id="rId50"/>
    <p:sldId id="486" r:id="rId51"/>
    <p:sldId id="487" r:id="rId52"/>
    <p:sldId id="488" r:id="rId53"/>
    <p:sldId id="484" r:id="rId54"/>
    <p:sldId id="451" r:id="rId5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D0D8E8"/>
    <a:srgbClr val="E9EDF4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3623" autoAdjust="0"/>
  </p:normalViewPr>
  <p:slideViewPr>
    <p:cSldViewPr snapToGrid="0" snapToObjects="1">
      <p:cViewPr>
        <p:scale>
          <a:sx n="110" d="100"/>
          <a:sy n="110" d="100"/>
        </p:scale>
        <p:origin x="-184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 File: </a:t>
            </a:r>
            <a:r>
              <a:rPr lang="de-DE" dirty="0" err="1" smtClean="0"/>
              <a:t>Zahlen_kumulativ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76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Bericht DIVI-Intensivregister; meist nachmittags gesendet; daher verwendet vom Vortag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Excel-Tabelle:</a:t>
            </a:r>
            <a:r>
              <a:rPr lang="de-DE" baseline="0" dirty="0" smtClean="0"/>
              <a:t> </a:t>
            </a:r>
            <a:r>
              <a:rPr lang="de-DE" dirty="0" err="1" smtClean="0"/>
              <a:t>Linelist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Reiter Exposition; Ganz unten §23 Meldungen</a:t>
            </a:r>
          </a:p>
          <a:p>
            <a:r>
              <a:rPr lang="de-DE" dirty="0" smtClean="0"/>
              <a:t>Reiter bestätigte Fälle/ Spalte S:</a:t>
            </a:r>
            <a:r>
              <a:rPr lang="de-DE" baseline="0" dirty="0" smtClean="0"/>
              <a:t> §23 Meldungen auswählen</a:t>
            </a:r>
          </a:p>
          <a:p>
            <a:r>
              <a:rPr lang="de-DE" baseline="0" dirty="0" smtClean="0"/>
              <a:t>Altersmedian (Vorsicht: Formel erkennt den Filter nicht, daher müssen Zahlen kopiert werden) und Geschlechterverteilung bestimmen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NEU: Datenquelle:</a:t>
            </a:r>
            <a:r>
              <a:rPr lang="de-DE" baseline="0" dirty="0" smtClean="0"/>
              <a:t> COVID-19-Cube</a:t>
            </a:r>
            <a:endParaRPr lang="de-DE" dirty="0" smtClean="0"/>
          </a:p>
          <a:p>
            <a:pPr defTabSz="457886">
              <a:defRPr/>
            </a:pPr>
            <a:endParaRPr lang="de-DE" dirty="0" smtClean="0"/>
          </a:p>
          <a:p>
            <a:pPr defTabSz="457886">
              <a:defRPr/>
            </a:pPr>
            <a:r>
              <a:rPr lang="de-DE" dirty="0" smtClean="0"/>
              <a:t>----------</a:t>
            </a:r>
          </a:p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916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183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4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97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https://www.euromomo.eu/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432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217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Grafik: Anzahl Krankenhäuser; Rahmen ab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6543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645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2DE-C6CD-423A-B668-BE689A81F15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82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vid19.healthdata.org/germany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covid19/mobility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ki.de/DE/Content/Infekt/EpidBull/Archiv/2020/Ausgaben/17_20_SARSCoV2_vorab.pdf?__blob=publicationFile" TargetMode="Externa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rocs.hu-berlin.de/corona/docs/forecast/results_by_count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80650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17.04.2020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133.830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de-DE" dirty="0" smtClean="0"/>
                        <a:t>3.380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3.868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+ 299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+ 7,7%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2,9%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81.800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de-DE" dirty="0" smtClean="0"/>
              <a:t>IHME – Forecast für Deutschland, Stand 13.04.2020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57199" y="6147088"/>
            <a:ext cx="3144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2"/>
              </a:rPr>
              <a:t>https://covid19.healthdata.org/germany</a:t>
            </a:r>
            <a:endParaRPr lang="de-D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2233"/>
            <a:ext cx="8566073" cy="459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7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21412" y="366653"/>
            <a:ext cx="8229600" cy="366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 smtClean="0">
                <a:solidFill>
                  <a:srgbClr val="045AA6"/>
                </a:solidFill>
              </a:rPr>
              <a:t>IHME – Forecast für Deutschland, Stand 13.04.2020</a:t>
            </a:r>
            <a:endParaRPr lang="de-DE" sz="2400" b="1" dirty="0">
              <a:solidFill>
                <a:srgbClr val="045AA6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3194" y="5973851"/>
            <a:ext cx="398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covid19.healthdata.org/germany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7" y="1251518"/>
            <a:ext cx="8093075" cy="434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757192"/>
              </p:ext>
            </p:extLst>
          </p:nvPr>
        </p:nvGraphicFramePr>
        <p:xfrm>
          <a:off x="286182" y="884275"/>
          <a:ext cx="4827217" cy="13506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(m. Angaben)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133.830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(133.599)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Median/Mittelwert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(an allen Fällen)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männlich/weiblich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48%/52%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0" y="2884325"/>
            <a:ext cx="5275167" cy="295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82" y="2487580"/>
            <a:ext cx="4069517" cy="331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549985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794439"/>
              </p:ext>
            </p:extLst>
          </p:nvPr>
        </p:nvGraphicFramePr>
        <p:xfrm>
          <a:off x="112143" y="1865518"/>
          <a:ext cx="2812212" cy="2773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12482"/>
                <a:gridCol w="899730"/>
              </a:tblGrid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3.868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 mit Alter und Geschlecht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3.863</a:t>
                      </a: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81</a:t>
                      </a:r>
                      <a:endParaRPr lang="de-DE" sz="1400" dirty="0">
                        <a:solidFill>
                          <a:srgbClr val="006EC7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6EC7"/>
                          </a:solidFill>
                        </a:rPr>
                        <a:t>87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58%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69755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42%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10" y="1285335"/>
            <a:ext cx="5849942" cy="468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Fall-Verstorbenen-Anteil (Datenstand: 17.04.2020, 0:00Uhr)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2575"/>
            <a:ext cx="8093075" cy="42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82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17.04.2020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1.138</a:t>
            </a:r>
            <a:endParaRPr lang="de-DE" dirty="0">
              <a:solidFill>
                <a:srgbClr val="006EC7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399831"/>
              </p:ext>
            </p:extLst>
          </p:nvPr>
        </p:nvGraphicFramePr>
        <p:xfrm>
          <a:off x="307239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2.868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+95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+1169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1.806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+305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95324"/>
              </p:ext>
            </p:extLst>
          </p:nvPr>
        </p:nvGraphicFramePr>
        <p:xfrm>
          <a:off x="307239" y="3482442"/>
          <a:ext cx="7783372" cy="133136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9593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5.297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11.611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202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17.110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+1.794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60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3.425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8.009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467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11.901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+1589</a:t>
                      </a:r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839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17.04.2020</a:t>
            </a:r>
            <a:endParaRPr lang="de-DE" dirty="0">
              <a:solidFill>
                <a:srgbClr val="045AA6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876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</a:t>
            </a:r>
            <a:r>
              <a:rPr lang="de-DE" dirty="0" smtClean="0"/>
              <a:t>1.138</a:t>
            </a:r>
          </a:p>
          <a:p>
            <a:r>
              <a:rPr lang="de-DE" dirty="0" smtClean="0"/>
              <a:t>COVID-19-Patienten in Behandlung: 2.868, davon 2.145 beatmet (75%)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5122" y="1659949"/>
            <a:ext cx="477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COVID-19-Fälle </a:t>
            </a:r>
            <a:r>
              <a:rPr lang="de-DE" sz="1600" dirty="0"/>
              <a:t>pro ICU Bett aggregiert auf Kreisebene </a:t>
            </a:r>
          </a:p>
          <a:p>
            <a:r>
              <a:rPr lang="de-DE" sz="1600" dirty="0"/>
              <a:t>(ohne Meldungen in Grau)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265654"/>
            <a:ext cx="3130040" cy="40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21" y="2760453"/>
            <a:ext cx="5334917" cy="351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3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37406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596684" cy="531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b="1" dirty="0" err="1"/>
              <a:t>GenesenStatus</a:t>
            </a:r>
            <a:r>
              <a:rPr lang="de-DE" b="1" dirty="0"/>
              <a:t>		Anzahl</a:t>
            </a:r>
          </a:p>
          <a:p>
            <a:pPr indent="182563">
              <a:spcBef>
                <a:spcPts val="300"/>
              </a:spcBef>
            </a:pPr>
            <a:r>
              <a:rPr lang="de-DE" dirty="0"/>
              <a:t>Genesen			</a:t>
            </a:r>
            <a:r>
              <a:rPr lang="de-DE" dirty="0" smtClean="0"/>
              <a:t>  81.794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Offen				  48.168</a:t>
            </a:r>
          </a:p>
          <a:p>
            <a:pPr indent="182563">
              <a:spcBef>
                <a:spcPts val="300"/>
              </a:spcBef>
            </a:pPr>
            <a:r>
              <a:rPr lang="de-DE" dirty="0" smtClean="0"/>
              <a:t>Verstorben</a:t>
            </a:r>
            <a:r>
              <a:rPr lang="de-DE" dirty="0"/>
              <a:t>			</a:t>
            </a:r>
            <a:r>
              <a:rPr lang="de-DE" dirty="0" smtClean="0"/>
              <a:t>    3.868</a:t>
            </a:r>
            <a:endParaRPr lang="de-DE" dirty="0"/>
          </a:p>
          <a:p>
            <a:pPr indent="182563">
              <a:spcBef>
                <a:spcPts val="300"/>
              </a:spcBef>
            </a:pPr>
            <a:r>
              <a:rPr lang="de-DE" dirty="0" smtClean="0"/>
              <a:t>Summe</a:t>
            </a:r>
            <a:r>
              <a:rPr lang="de-DE" dirty="0"/>
              <a:t>				</a:t>
            </a:r>
            <a:r>
              <a:rPr lang="de-DE" dirty="0" smtClean="0"/>
              <a:t>133.830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Schätzung – Kriterien für Genesen</a:t>
            </a:r>
            <a:endParaRPr lang="de-DE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Nicht-hospitalisierte </a:t>
            </a:r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Erkrankungsbeginn unbekannt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Meldedatum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+ 14 Tage 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Hospitalisierte </a:t>
            </a:r>
            <a:r>
              <a:rPr lang="de-DE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Entlassungsdatum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+ 7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Wenn Entlassungsdatum unbekannt: 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Tage</a:t>
            </a:r>
          </a:p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  <a:p>
            <a:r>
              <a:rPr lang="de-DE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Erkrankungsbeginn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bzw. Meldedatum +28 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Tage</a:t>
            </a:r>
          </a:p>
          <a:p>
            <a:pPr indent="182563">
              <a:spcBef>
                <a:spcPts val="300"/>
              </a:spcBef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199" y="1328698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/>
              <a:t>Seit Anfang März (</a:t>
            </a:r>
            <a:r>
              <a:rPr lang="de-DE" dirty="0" smtClean="0"/>
              <a:t>11. </a:t>
            </a:r>
            <a:r>
              <a:rPr lang="de-DE" dirty="0"/>
              <a:t>KW</a:t>
            </a:r>
            <a:r>
              <a:rPr lang="de-DE" dirty="0" smtClean="0"/>
              <a:t>)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99607" y="532058"/>
            <a:ext cx="8092592" cy="738664"/>
          </a:xfrm>
        </p:spPr>
        <p:txBody>
          <a:bodyPr/>
          <a:lstStyle/>
          <a:p>
            <a:r>
              <a:rPr lang="de-DE" sz="2400" dirty="0" smtClean="0"/>
              <a:t>COVID-19: Nosokomiale Ausbrüche in Krankenhäusern und Pflegeheimen</a:t>
            </a:r>
            <a:endParaRPr lang="de-DE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22576"/>
              </p:ext>
            </p:extLst>
          </p:nvPr>
        </p:nvGraphicFramePr>
        <p:xfrm>
          <a:off x="599081" y="2133600"/>
          <a:ext cx="6656853" cy="318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719"/>
                <a:gridCol w="1530012"/>
                <a:gridCol w="1761717"/>
                <a:gridCol w="1881405"/>
              </a:tblGrid>
              <a:tr h="1244149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Meldewoche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Nosokomiale </a:t>
                      </a:r>
                      <a:r>
                        <a:rPr lang="de-DE" baseline="0" dirty="0" smtClean="0"/>
                        <a:t>Ausbrüche (n=111)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Fälle in Ausbrüchen* (n=1.613)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 Todesfälle (n=120)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30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168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605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48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33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24</a:t>
                      </a:r>
                      <a:endParaRPr lang="de-DE" dirty="0"/>
                    </a:p>
                  </a:txBody>
                  <a:tcPr/>
                </a:tc>
              </a:tr>
              <a:tr h="38813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27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181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999067" y="6019800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*Fälle nach Meldedatum KW des Ausbruchs</a:t>
            </a:r>
            <a:endParaRPr lang="de-DE" dirty="0"/>
          </a:p>
        </p:txBody>
      </p:sp>
      <p:sp>
        <p:nvSpPr>
          <p:cNvPr id="9" name="Datumsplatzhalter 9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2699791" y="6620339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41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3682" y="819865"/>
            <a:ext cx="8420987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In medizinischen Einrichtungen* </a:t>
            </a:r>
            <a:r>
              <a:rPr lang="de-DE" dirty="0"/>
              <a:t>gemäß </a:t>
            </a:r>
            <a:r>
              <a:rPr lang="de-DE" dirty="0" smtClean="0"/>
              <a:t>§ 23 </a:t>
            </a:r>
            <a:r>
              <a:rPr lang="de-DE" dirty="0"/>
              <a:t>Abs. 3 IfSG </a:t>
            </a:r>
            <a:r>
              <a:rPr lang="de-DE" dirty="0" smtClean="0"/>
              <a:t>tätig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6.711 übermittelte COVID-19-Fälle</a:t>
            </a:r>
          </a:p>
          <a:p>
            <a:pPr lvl="1">
              <a:spcBef>
                <a:spcPts val="200"/>
              </a:spcBef>
            </a:pPr>
            <a:r>
              <a:rPr lang="de-DE" dirty="0" smtClean="0"/>
              <a:t>Altersmedian:  42 Jahre</a:t>
            </a:r>
          </a:p>
          <a:p>
            <a:pPr lvl="1">
              <a:spcBef>
                <a:spcPts val="200"/>
              </a:spcBef>
            </a:pPr>
            <a:r>
              <a:rPr lang="de-DE" dirty="0"/>
              <a:t>Geschlechterverteilung</a:t>
            </a:r>
            <a:r>
              <a:rPr lang="de-DE" dirty="0" smtClean="0"/>
              <a:t>:  72</a:t>
            </a:r>
            <a:r>
              <a:rPr lang="de-DE" dirty="0"/>
              <a:t>% </a:t>
            </a:r>
            <a:r>
              <a:rPr lang="de-DE" dirty="0" smtClean="0"/>
              <a:t>weiblich;  28</a:t>
            </a:r>
            <a:r>
              <a:rPr lang="de-DE" dirty="0"/>
              <a:t>% </a:t>
            </a:r>
            <a:r>
              <a:rPr lang="de-DE" dirty="0" smtClean="0"/>
              <a:t>männlich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Hospitalisiert: 272 Personen (4%; 6.265 Fälle m. Angaben)</a:t>
            </a:r>
            <a:endParaRPr lang="de-DE" dirty="0"/>
          </a:p>
          <a:p>
            <a:pPr lvl="1">
              <a:spcBef>
                <a:spcPts val="200"/>
              </a:spcBef>
            </a:pPr>
            <a:r>
              <a:rPr lang="de-DE" dirty="0" smtClean="0"/>
              <a:t>Verstorben: 9 </a:t>
            </a:r>
            <a:r>
              <a:rPr lang="de-DE" dirty="0"/>
              <a:t>P</a:t>
            </a:r>
            <a:r>
              <a:rPr lang="de-DE" dirty="0" smtClean="0"/>
              <a:t>ersonen (0,14%; 6.689 Fälle mit Angabe)</a:t>
            </a:r>
          </a:p>
          <a:p>
            <a:pPr lvl="2">
              <a:spcBef>
                <a:spcPts val="200"/>
              </a:spcBef>
            </a:pPr>
            <a:r>
              <a:rPr lang="de-DE" dirty="0"/>
              <a:t>8</a:t>
            </a:r>
            <a:r>
              <a:rPr lang="de-DE" dirty="0" smtClean="0"/>
              <a:t> Personen an COVID-19 ; bei 1 </a:t>
            </a:r>
            <a:r>
              <a:rPr lang="de-DE" dirty="0"/>
              <a:t>P</a:t>
            </a:r>
            <a:r>
              <a:rPr lang="de-DE" dirty="0" smtClean="0"/>
              <a:t>erson Grund nicht </a:t>
            </a:r>
            <a:r>
              <a:rPr lang="de-DE" dirty="0" smtClean="0"/>
              <a:t>erhoben</a:t>
            </a:r>
          </a:p>
          <a:p>
            <a:pPr lvl="2">
              <a:spcBef>
                <a:spcPts val="200"/>
              </a:spcBef>
            </a:pPr>
            <a:r>
              <a:rPr lang="de-DE" dirty="0" smtClean="0"/>
              <a:t>8 Männer, 1 Frau; Altersspanne: 49-82 Jahre</a:t>
            </a:r>
            <a:endParaRPr lang="de-DE" dirty="0" smtClean="0"/>
          </a:p>
          <a:p>
            <a:pPr lvl="2"/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unter Personal in medizinischen Einrichtungen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63291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*Zu den Einrichtungen zählen z.B.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Krankenhäuser</a:t>
            </a:r>
            <a:r>
              <a:rPr lang="de-DE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Arztpraxen, Dialyseeinrichtungen, ambulante Pflegedienste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 </a:t>
            </a:r>
            <a:r>
              <a:rPr lang="de-DE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Rettungsdienste</a:t>
            </a:r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81" y="3460743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17.04.2020.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13595"/>
              </p:ext>
            </p:extLst>
          </p:nvPr>
        </p:nvGraphicFramePr>
        <p:xfrm>
          <a:off x="236764" y="970548"/>
          <a:ext cx="8742135" cy="5443007"/>
        </p:xfrm>
        <a:graphic>
          <a:graphicData uri="http://schemas.openxmlformats.org/drawingml/2006/table">
            <a:tbl>
              <a:tblPr/>
              <a:tblGrid>
                <a:gridCol w="2601207"/>
                <a:gridCol w="1393156"/>
                <a:gridCol w="1899758"/>
                <a:gridCol w="1493827"/>
                <a:gridCol w="1354187"/>
              </a:tblGrid>
              <a:tr h="6260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133.830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75041"/>
            <a:ext cx="680084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165124"/>
              </p:ext>
            </p:extLst>
          </p:nvPr>
        </p:nvGraphicFramePr>
        <p:xfrm>
          <a:off x="254017" y="536889"/>
          <a:ext cx="6800849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6481"/>
                <a:gridCol w="6304368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133.830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3" y="1155700"/>
            <a:ext cx="7499049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66413"/>
            <a:ext cx="6784521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50579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15.900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7" y="1416619"/>
            <a:ext cx="7295319" cy="515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5391" y="189709"/>
            <a:ext cx="6775895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711161"/>
              </p:ext>
            </p:extLst>
          </p:nvPr>
        </p:nvGraphicFramePr>
        <p:xfrm>
          <a:off x="236765" y="528263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9.750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5" y="1439759"/>
            <a:ext cx="7280805" cy="514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17" y="189709"/>
            <a:ext cx="6767269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74759"/>
              </p:ext>
            </p:extLst>
          </p:nvPr>
        </p:nvGraphicFramePr>
        <p:xfrm>
          <a:off x="236765" y="528263"/>
          <a:ext cx="6784521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6.347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1486205"/>
            <a:ext cx="7222748" cy="510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3419"/>
            <a:ext cx="7425266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7-Tageskarte -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3" y="1155700"/>
            <a:ext cx="7499049" cy="530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40" y="205575"/>
            <a:ext cx="6504317" cy="338554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16.04.2020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ach </a:t>
            </a:r>
            <a:r>
              <a:rPr lang="de-DE" dirty="0"/>
              <a:t>Erkrankungs- bzw. Meldedatum-Diagnoseverzug v. 5 Tagen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9" y="1155700"/>
            <a:ext cx="750893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4" y="1517578"/>
            <a:ext cx="7224386" cy="457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11.04.2020,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27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03927"/>
              </p:ext>
            </p:extLst>
          </p:nvPr>
        </p:nvGraphicFramePr>
        <p:xfrm>
          <a:off x="529165" y="894446"/>
          <a:ext cx="8167159" cy="5780650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u="none" strike="noStrike" dirty="0" smtClean="0">
                          <a:effectLst/>
                        </a:rPr>
                        <a:t>Bundesland (Expositionsort)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Anzahl Nennungen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u="none" strike="noStrike" dirty="0">
                          <a:effectLst/>
                        </a:rPr>
                        <a:t>Häufig genannte </a:t>
                      </a:r>
                      <a:r>
                        <a:rPr lang="de-DE" sz="14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15812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1.537; Tirschenreuth: 952;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736;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Traunstein: 608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SK Nürnberg: 599</a:t>
                      </a:r>
                      <a:endParaRPr lang="de-DE" sz="1200" u="none" strike="noStrike" kern="120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43344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14249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1.405;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1.087;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LK Steinfurt 762; Borken: 644; SK Essen 513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894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7154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Ortenaukreis: 532; Esslingen: 528; SK Freiburg i. Breisgau: 511,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SK Stuttgart: 501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579, LK Harburg: 341; SK Osnabrück 341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504, </a:t>
                      </a:r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Charlottenburg-Wilmersdorf: 366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; Neukölln: 360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2694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Frankfurt am Main: 384; LK Schwalm-Eder-Kreis:</a:t>
                      </a:r>
                      <a:r>
                        <a:rPr lang="de-DE" sz="1200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259; LK Lahn-Dill-Kreis: 200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rgbClr val="0070C0"/>
                          </a:solidFill>
                          <a:effectLst/>
                        </a:rPr>
                        <a:t>Potsdam: 382; LK Barnim: 157</a:t>
                      </a:r>
                      <a:endParaRPr lang="de-DE" sz="120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1128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04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973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889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663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47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322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53.748 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523419"/>
            <a:ext cx="8092592" cy="338554"/>
          </a:xfrm>
        </p:spPr>
        <p:txBody>
          <a:bodyPr/>
          <a:lstStyle/>
          <a:p>
            <a:r>
              <a:rPr lang="de-DE" dirty="0" smtClean="0"/>
              <a:t>Mobilität in Deutschland: 2. Report vom 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47856"/>
            <a:ext cx="8093075" cy="44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57200" y="1124526"/>
            <a:ext cx="8216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im Vergleich zu Anfang März wird geringer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Abnahme der Mobilität am Wochenende vom 4.-5. April nicht mehr sichtbar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Korreliert mit Anstieg der Personen, die Distanzierungsmaßnahmen eher ablehnen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84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7" y="2006184"/>
            <a:ext cx="7401959" cy="47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651" y="354142"/>
            <a:ext cx="7669815" cy="677108"/>
          </a:xfrm>
        </p:spPr>
        <p:txBody>
          <a:bodyPr/>
          <a:lstStyle/>
          <a:p>
            <a:r>
              <a:rPr lang="de-DE" dirty="0"/>
              <a:t>Mobilitätsanalyse (Mobility Change) von Google mit 6 Kategorien und auch nach </a:t>
            </a:r>
            <a:r>
              <a:rPr lang="de-DE" dirty="0" smtClean="0"/>
              <a:t>Bundesland </a:t>
            </a:r>
            <a:r>
              <a:rPr lang="de-DE" sz="1800" b="0" dirty="0" smtClean="0">
                <a:solidFill>
                  <a:schemeClr val="tx1"/>
                </a:solidFill>
              </a:rPr>
              <a:t>(Datenstand: 11.04.2020)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212650" y="1212963"/>
            <a:ext cx="86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Allgemein hat die Mobilität in Deutschland abgenommen, aber in "</a:t>
            </a:r>
            <a:r>
              <a:rPr lang="de-DE" dirty="0" smtClean="0"/>
              <a:t>Parks" </a:t>
            </a:r>
            <a:r>
              <a:rPr lang="de-DE" dirty="0"/>
              <a:t>und "Residential </a:t>
            </a:r>
            <a:r>
              <a:rPr lang="de-DE" dirty="0" err="1"/>
              <a:t>area</a:t>
            </a:r>
            <a:r>
              <a:rPr lang="de-DE" dirty="0"/>
              <a:t>" wurde ein Anstieg beobachtet. </a:t>
            </a:r>
          </a:p>
        </p:txBody>
      </p:sp>
      <p:sp>
        <p:nvSpPr>
          <p:cNvPr id="9" name="Rechteck 8"/>
          <p:cNvSpPr/>
          <p:nvPr/>
        </p:nvSpPr>
        <p:spPr>
          <a:xfrm>
            <a:off x="5602551" y="6151000"/>
            <a:ext cx="3425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u="sng" dirty="0">
                <a:hlinkClick r:id="rId3"/>
              </a:rPr>
              <a:t>https://www.google.com/covid19/mobility/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96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ersatzweise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99702"/>
            <a:ext cx="83947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Mobilitätsanalyse – Teil 2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9" y="1155700"/>
            <a:ext cx="786195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3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GrippeWeb</a:t>
            </a:r>
            <a:r>
              <a:rPr lang="de-DE" dirty="0" smtClean="0"/>
              <a:t>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33268" r="63259" b="20988"/>
          <a:stretch/>
        </p:blipFill>
        <p:spPr bwMode="auto">
          <a:xfrm>
            <a:off x="680482" y="1307696"/>
            <a:ext cx="6889899" cy="50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1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AGInfluenza</a:t>
            </a:r>
            <a:r>
              <a:rPr lang="de-DE" dirty="0" smtClean="0"/>
              <a:t> ARE-Konsultationen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4403" r="917"/>
          <a:stretch/>
        </p:blipFill>
        <p:spPr bwMode="auto">
          <a:xfrm>
            <a:off x="674207" y="1260455"/>
            <a:ext cx="7651086" cy="472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564824" y="5981665"/>
            <a:ext cx="8431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Abb. 2:</a:t>
            </a:r>
            <a:r>
              <a:rPr lang="de-DE" sz="1200" dirty="0"/>
              <a:t> Werte der Konsultationsinzidenz von der 40. KW 2018 bis zur 15. KW 2020 in fünf Altersgruppen und ge­samt in Deutschland pro 100.000 Einwohner in der jeweiligen Altersgruppe. Die senkrechte Linie mar­kiert die 1. KW des Jahres</a:t>
            </a:r>
          </a:p>
        </p:txBody>
      </p:sp>
    </p:spTree>
    <p:extLst>
      <p:ext uri="{BB962C8B-B14F-4D97-AF65-F5344CB8AC3E}">
        <p14:creationId xmlns:p14="http://schemas.microsoft.com/office/powerpoint/2010/main" val="39765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182" y="5859996"/>
            <a:ext cx="8697433" cy="553998"/>
          </a:xfrm>
        </p:spPr>
        <p:txBody>
          <a:bodyPr/>
          <a:lstStyle/>
          <a:p>
            <a:r>
              <a:rPr lang="de-DE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Abb</a:t>
            </a:r>
            <a:r>
              <a:rPr lang="de-DE" sz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3: 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Anteil positiver Influenza-, RS-,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hMP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PI- und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Rhinoviren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allen im Rahmen des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Sentinels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ein­ge­sandten Proben (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Positivenrate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rechte y-Achse, Linien) sowie die Anzahl der an das NRZ für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Influ­en­za­viren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eingesandten </a:t>
            </a:r>
            <a:r>
              <a:rPr lang="de-DE" sz="1200" b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Sentinelproben</a:t>
            </a:r>
            <a:r>
              <a:rPr lang="de-DE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(linke y-Achse, graue Balken) von der 40. KW 2019 bis zur 15. KW </a:t>
            </a:r>
            <a:r>
              <a:rPr lang="de-DE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2020.</a:t>
            </a:r>
            <a:endParaRPr lang="de-DE" sz="12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r="1968" b="3407"/>
          <a:stretch/>
        </p:blipFill>
        <p:spPr bwMode="auto">
          <a:xfrm>
            <a:off x="564825" y="1392865"/>
            <a:ext cx="7984967" cy="42530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AG Influenza ARE-</a:t>
            </a:r>
            <a:r>
              <a:rPr lang="de-DE" dirty="0" err="1" smtClean="0"/>
              <a:t>Positivenrate</a:t>
            </a:r>
            <a:r>
              <a:rPr lang="de-DE" dirty="0" smtClean="0"/>
              <a:t> KW 15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3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39520" y="900518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 Datenstand 09.04.2020</a:t>
            </a:r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dirty="0" smtClean="0"/>
              <a:t>N=1.253, Datenstand 09.04.2020</a:t>
            </a:r>
          </a:p>
          <a:p>
            <a:endParaRPr lang="de-DE" b="1" dirty="0" smtClean="0"/>
          </a:p>
          <a:p>
            <a:r>
              <a:rPr lang="de-DE" i="1" dirty="0" smtClean="0"/>
              <a:t>Anteil männliche Fälle:			55%</a:t>
            </a:r>
          </a:p>
          <a:p>
            <a:endParaRPr lang="de-DE" b="1" dirty="0" smtClean="0"/>
          </a:p>
          <a:p>
            <a:r>
              <a:rPr lang="de-DE" dirty="0" smtClean="0"/>
              <a:t>Anteil Intensivpatienten: 			32%</a:t>
            </a:r>
          </a:p>
          <a:p>
            <a:endParaRPr lang="de-DE" dirty="0" smtClean="0"/>
          </a:p>
          <a:p>
            <a:r>
              <a:rPr lang="de-DE" dirty="0" smtClean="0"/>
              <a:t>Anteil beatmeter Patienten:		14%</a:t>
            </a:r>
          </a:p>
          <a:p>
            <a:endParaRPr lang="de-DE" dirty="0" smtClean="0"/>
          </a:p>
          <a:p>
            <a:r>
              <a:rPr lang="de-DE" dirty="0" smtClean="0"/>
              <a:t>Anteil </a:t>
            </a:r>
            <a:r>
              <a:rPr lang="de-DE" dirty="0"/>
              <a:t>v</a:t>
            </a:r>
            <a:r>
              <a:rPr lang="de-DE" dirty="0" smtClean="0"/>
              <a:t>erstorbener Patienten:	  8%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i="1" dirty="0" smtClean="0"/>
              <a:t>Anteil noch liegend:				58%</a:t>
            </a:r>
            <a:r>
              <a:rPr lang="de-DE" dirty="0" smtClean="0"/>
              <a:t>	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39520" y="354142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7101"/>
            <a:ext cx="828276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8772"/>
            <a:ext cx="8282763" cy="38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" y="1727101"/>
            <a:ext cx="8300443" cy="38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17.04.2020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81559" y="868620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Hospitalisiert mit respiratorischer Diagnose</a:t>
            </a:r>
            <a:r>
              <a:rPr lang="de-DE" dirty="0" smtClean="0"/>
              <a:t>,</a:t>
            </a:r>
            <a:r>
              <a:rPr lang="de-DE" b="1" dirty="0" smtClean="0"/>
              <a:t> </a:t>
            </a:r>
            <a:r>
              <a:rPr lang="de-DE" dirty="0" smtClean="0"/>
              <a:t>Datenstand 09.04.2020</a:t>
            </a:r>
          </a:p>
          <a:p>
            <a:endParaRPr lang="de-DE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81558" y="376987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0" y="1796903"/>
            <a:ext cx="8187070" cy="406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17.04.2020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21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964313"/>
            <a:ext cx="8092591" cy="5295899"/>
          </a:xfrm>
        </p:spPr>
        <p:txBody>
          <a:bodyPr>
            <a:normAutofit/>
          </a:bodyPr>
          <a:lstStyle/>
          <a:p>
            <a:r>
              <a:rPr lang="de-DE" b="1" dirty="0" smtClean="0"/>
              <a:t>Erste Anhaltspunkte:</a:t>
            </a:r>
          </a:p>
          <a:p>
            <a:pPr marL="0" indent="0">
              <a:buNone/>
            </a:pPr>
            <a:r>
              <a:rPr lang="de-DE" sz="2000" dirty="0" smtClean="0"/>
              <a:t>Bluthochdruck, Diabetes/Stoffwechselerkrankungen, COPD, Krebs/Lymphom, Niereninsuffizienz, Lebererkrankung (siehe </a:t>
            </a:r>
            <a:r>
              <a:rPr lang="de-DE" sz="2000" dirty="0" err="1" smtClean="0"/>
              <a:t>EpidBull</a:t>
            </a:r>
            <a:r>
              <a:rPr lang="de-DE" sz="2000" dirty="0" smtClean="0"/>
              <a:t> 14/2020)</a:t>
            </a:r>
          </a:p>
          <a:p>
            <a:endParaRPr lang="de-DE" b="1" dirty="0"/>
          </a:p>
          <a:p>
            <a:r>
              <a:rPr lang="de-DE" sz="2000" dirty="0"/>
              <a:t>w</a:t>
            </a:r>
            <a:r>
              <a:rPr lang="de-DE" sz="2000" dirty="0" smtClean="0"/>
              <a:t>eitere unter Beobachtung, tiefere Auswertung in Arbeit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199" y="345089"/>
            <a:ext cx="8092592" cy="338554"/>
          </a:xfrm>
        </p:spPr>
        <p:txBody>
          <a:bodyPr/>
          <a:lstStyle/>
          <a:p>
            <a:r>
              <a:rPr lang="de-DE" dirty="0" smtClean="0"/>
              <a:t>COVID-19-Fälle mit chronischen Vorerkrankungen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5" y="3698503"/>
            <a:ext cx="7984967" cy="219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umsplatzhalter 2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smtClean="0">
                <a:solidFill>
                  <a:srgbClr val="006EC7"/>
                </a:solidFill>
              </a:rPr>
              <a:t>17.04.2020</a:t>
            </a:r>
            <a:endParaRPr lang="de-DE" sz="1200" dirty="0">
              <a:solidFill>
                <a:srgbClr val="006EC7"/>
              </a:solidFill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0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ICOSARI – KW 15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37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" y="1296558"/>
            <a:ext cx="8474148" cy="3647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Abbildung ist im vorläufigen Bericht noch nicht finalisiert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055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338554"/>
          </a:xfrm>
        </p:spPr>
        <p:txBody>
          <a:bodyPr/>
          <a:lstStyle/>
          <a:p>
            <a:r>
              <a:rPr lang="de-DE" dirty="0" smtClean="0"/>
              <a:t>ICOSARI – Anteil COVID-19 an SARI		15.04.2020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38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61237" y="5156791"/>
            <a:ext cx="610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Tabelle ist im vorläufigen Bericht noch nicht finalisiert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" y="1552329"/>
            <a:ext cx="9086864" cy="38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5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B3DDCF-DBEB-458D-A4CF-4208AFCA6EC5}" type="slidenum">
              <a:rPr lang="de-DE" smtClean="0"/>
              <a:t>39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EUROMOMO-Woche 14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91" y="1155700"/>
            <a:ext cx="6166493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216989" y="1104189"/>
            <a:ext cx="41379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dirty="0" smtClean="0"/>
              <a:t>15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8554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6556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09600" y="506542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15 – </a:t>
            </a:r>
            <a:r>
              <a:rPr lang="de-DE" dirty="0" err="1" smtClean="0"/>
              <a:t>Pooled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deaths</a:t>
            </a:r>
            <a:endParaRPr lang="de-D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27" y="1155700"/>
            <a:ext cx="6754681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031250"/>
            <a:ext cx="72866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22" y="5560628"/>
            <a:ext cx="6858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</a:t>
            </a:r>
            <a:r>
              <a:rPr lang="de-DE" dirty="0"/>
              <a:t>15: </a:t>
            </a:r>
            <a:r>
              <a:rPr lang="de-DE" dirty="0" err="1"/>
              <a:t>Weekly</a:t>
            </a:r>
            <a:r>
              <a:rPr lang="de-DE" dirty="0"/>
              <a:t> Z-Score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country</a:t>
            </a:r>
            <a:endParaRPr lang="de-DE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244600"/>
            <a:ext cx="72485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43</a:t>
            </a:fld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4" y="1155700"/>
            <a:ext cx="751530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EUROMOMO-Woche 15: </a:t>
            </a:r>
            <a:r>
              <a:rPr lang="de-DE" dirty="0" err="1"/>
              <a:t>W</a:t>
            </a:r>
            <a:r>
              <a:rPr lang="de-DE" dirty="0" err="1" smtClean="0"/>
              <a:t>eekly</a:t>
            </a:r>
            <a:r>
              <a:rPr lang="de-DE" dirty="0" smtClean="0"/>
              <a:t> Z-Score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country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1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66061" y="5376562"/>
            <a:ext cx="8136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In KW 15 gaben 25 Labore einen Rückstau von insgesamt  3423 abzuarbeitenden Proben an. 47 Labore nannten Lieferschwierigkeiten für Reagenzien (siehe Anhang), hauptsächlich von Fa. Roche und </a:t>
            </a:r>
            <a:r>
              <a:rPr lang="de-DE" dirty="0" err="1"/>
              <a:t>Qiagen</a:t>
            </a:r>
            <a:r>
              <a:rPr lang="de-DE" dirty="0"/>
              <a:t> und vermehrt auch </a:t>
            </a:r>
            <a:r>
              <a:rPr lang="de-DE" dirty="0" err="1"/>
              <a:t>Abstrichtupfer</a:t>
            </a:r>
            <a:r>
              <a:rPr lang="de-DE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7" y="924036"/>
            <a:ext cx="8391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2" y="3662142"/>
            <a:ext cx="5406254" cy="142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276999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de-DE" b="1" dirty="0" smtClean="0">
                <a:solidFill>
                  <a:srgbClr val="045AA6"/>
                </a:solidFill>
              </a:rPr>
              <a:t>Antibiotika-Resistenz-</a:t>
            </a:r>
            <a:r>
              <a:rPr lang="de-DE" b="1" dirty="0" err="1" smtClean="0">
                <a:solidFill>
                  <a:srgbClr val="045AA6"/>
                </a:solidFill>
              </a:rPr>
              <a:t>Surveillance</a:t>
            </a:r>
            <a:r>
              <a:rPr lang="de-DE" b="1" dirty="0" smtClean="0">
                <a:solidFill>
                  <a:srgbClr val="045AA6"/>
                </a:solidFill>
              </a:rPr>
              <a:t> (ARS) </a:t>
            </a:r>
            <a:r>
              <a:rPr lang="de-DE" sz="1400" dirty="0" smtClean="0"/>
              <a:t>(Datenstand 14.04.2020)</a:t>
            </a:r>
            <a:r>
              <a:rPr lang="de-DE" b="1" dirty="0" smtClean="0">
                <a:solidFill>
                  <a:srgbClr val="045AA6"/>
                </a:solidFill>
              </a:rPr>
              <a:t>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7" name="Inhaltsplatzhalter 6"/>
          <p:cNvSpPr txBox="1">
            <a:spLocks noGrp="1"/>
          </p:cNvSpPr>
          <p:nvPr>
            <p:ph sz="quarter" idx="13"/>
          </p:nvPr>
        </p:nvSpPr>
        <p:spPr>
          <a:xfrm>
            <a:off x="180753" y="1152451"/>
            <a:ext cx="80925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aggregierte </a:t>
            </a:r>
            <a:r>
              <a:rPr lang="de-DE" dirty="0"/>
              <a:t>wöchentliche Erfassung von SARS-CoV-2-Labortestungen hinaus </a:t>
            </a:r>
            <a:r>
              <a:rPr lang="de-DE" dirty="0" smtClean="0"/>
              <a:t>(s.o.) melden beteiligte Labore </a:t>
            </a:r>
            <a:r>
              <a:rPr lang="de-DE" dirty="0"/>
              <a:t>seit </a:t>
            </a:r>
            <a:r>
              <a:rPr lang="de-DE" dirty="0" smtClean="0"/>
              <a:t>01.01.2020 </a:t>
            </a:r>
            <a:r>
              <a:rPr lang="de-DE" dirty="0"/>
              <a:t>detaillierte Daten zu </a:t>
            </a:r>
            <a:r>
              <a:rPr lang="de-DE" dirty="0" smtClean="0"/>
              <a:t>SARS-CoV-2-Testungen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Derzeit </a:t>
            </a:r>
            <a:r>
              <a:rPr lang="de-DE" b="1" dirty="0"/>
              <a:t>50 </a:t>
            </a:r>
            <a:r>
              <a:rPr lang="de-DE" dirty="0" smtClean="0"/>
              <a:t>Labore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458.745 </a:t>
            </a:r>
            <a:r>
              <a:rPr lang="de-DE" dirty="0" smtClean="0"/>
              <a:t>übermittelte Testergebnisse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1" dirty="0"/>
              <a:t>39.663 </a:t>
            </a:r>
            <a:r>
              <a:rPr lang="de-DE" b="1" dirty="0" smtClean="0"/>
              <a:t>(8,6%</a:t>
            </a:r>
            <a:r>
              <a:rPr lang="de-DE" dirty="0" smtClean="0"/>
              <a:t>) positiv</a:t>
            </a:r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9"/>
          <a:stretch/>
        </p:blipFill>
        <p:spPr bwMode="auto">
          <a:xfrm>
            <a:off x="4861945" y="2371062"/>
            <a:ext cx="4210492" cy="414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0" t="37106" r="1064" b="44939"/>
          <a:stretch/>
        </p:blipFill>
        <p:spPr bwMode="auto">
          <a:xfrm>
            <a:off x="8114464" y="5499165"/>
            <a:ext cx="870655" cy="74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221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r>
              <a:rPr lang="de-DE" dirty="0" smtClean="0"/>
              <a:t>Reproduktionszahl Schätzung:  </a:t>
            </a:r>
          </a:p>
          <a:p>
            <a:pPr lvl="1"/>
            <a:r>
              <a:rPr lang="de-DE" dirty="0" smtClean="0"/>
              <a:t>R </a:t>
            </a:r>
            <a:r>
              <a:rPr lang="de-DE" dirty="0"/>
              <a:t>= </a:t>
            </a:r>
            <a:r>
              <a:rPr lang="de-DE" dirty="0" smtClean="0"/>
              <a:t>0,7 </a:t>
            </a:r>
            <a:r>
              <a:rPr lang="de-DE" dirty="0"/>
              <a:t>(95%-Konfidenzintervall: </a:t>
            </a:r>
            <a:r>
              <a:rPr lang="de-DE" dirty="0" smtClean="0"/>
              <a:t>0,5 – 0,8) </a:t>
            </a:r>
          </a:p>
          <a:p>
            <a:r>
              <a:rPr lang="de-DE" dirty="0" smtClean="0"/>
              <a:t>Diese </a:t>
            </a:r>
            <a:r>
              <a:rPr lang="de-DE" dirty="0"/>
              <a:t>Schätzung basiert auf </a:t>
            </a:r>
            <a:endParaRPr lang="de-DE" dirty="0" smtClean="0"/>
          </a:p>
          <a:p>
            <a:pPr lvl="1"/>
            <a:r>
              <a:rPr lang="de-DE" dirty="0" smtClean="0"/>
              <a:t>den übermittelten </a:t>
            </a:r>
            <a:r>
              <a:rPr lang="de-DE" dirty="0"/>
              <a:t>COVID-19 Fällen mit Stand </a:t>
            </a:r>
            <a:r>
              <a:rPr lang="de-DE" dirty="0" smtClean="0"/>
              <a:t>15.04.2020 </a:t>
            </a:r>
          </a:p>
          <a:p>
            <a:pPr lvl="1"/>
            <a:r>
              <a:rPr lang="de-DE" dirty="0" smtClean="0"/>
              <a:t>Annahme </a:t>
            </a:r>
            <a:r>
              <a:rPr lang="de-DE" dirty="0"/>
              <a:t>einer </a:t>
            </a:r>
            <a:r>
              <a:rPr lang="de-DE" dirty="0" smtClean="0"/>
              <a:t>mittleren Generationszeit </a:t>
            </a:r>
            <a:r>
              <a:rPr lang="de-DE" dirty="0"/>
              <a:t>von 4 Tagen. </a:t>
            </a:r>
            <a:endParaRPr lang="de-DE" dirty="0" smtClean="0"/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Erkrankungsbeginn in den </a:t>
            </a:r>
            <a:r>
              <a:rPr lang="de-DE" dirty="0" smtClean="0"/>
              <a:t>letzten 3 </a:t>
            </a:r>
            <a:r>
              <a:rPr lang="de-DE" dirty="0"/>
              <a:t>Tagen </a:t>
            </a:r>
            <a:r>
              <a:rPr lang="de-DE" dirty="0" smtClean="0"/>
              <a:t>nicht berücksichtigt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/>
              <a:t>Methodik </a:t>
            </a:r>
            <a:r>
              <a:rPr lang="de-DE" dirty="0" smtClean="0"/>
              <a:t>siehe </a:t>
            </a:r>
            <a:r>
              <a:rPr lang="de-DE" dirty="0" err="1" smtClean="0"/>
              <a:t>Epid</a:t>
            </a:r>
            <a:r>
              <a:rPr lang="de-DE" dirty="0"/>
              <a:t>. Bull. 17 | 2020 Online vorab: 9. April 2020</a:t>
            </a:r>
          </a:p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www.rki.de/DE/Content/Infekt/EpidBull/Archiv/2020/Ausgaben/17_20_SARSCoV2_vorab.pdf</a:t>
            </a:r>
            <a:r>
              <a:rPr lang="de-DE" dirty="0">
                <a:hlinkClick r:id="rId2"/>
              </a:rPr>
              <a:t>?__</a:t>
            </a:r>
            <a:r>
              <a:rPr lang="de-DE" dirty="0" smtClean="0">
                <a:hlinkClick r:id="rId2"/>
              </a:rPr>
              <a:t>blob=publicationFile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2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Schätzung der Reproduktionszahl (R)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7162"/>
              </p:ext>
            </p:extLst>
          </p:nvPr>
        </p:nvGraphicFramePr>
        <p:xfrm>
          <a:off x="-1" y="585355"/>
          <a:ext cx="9023231" cy="6004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69"/>
                <a:gridCol w="897147"/>
                <a:gridCol w="1035170"/>
                <a:gridCol w="3934389"/>
                <a:gridCol w="2285256"/>
              </a:tblGrid>
              <a:tr h="315063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37760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Großer Ausbruch LK Wittenberg – Unterstützung bei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KoNa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 in Altenpflegeheim 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zusätzl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. Ausbruch in Krankenhaus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62538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Probleme mit der Datenerfassung und Übermittlung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419284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einer Flüchtlingsunterkunft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-Bonnet,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533785"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Berlin Hellersdorf &amp; Lichtenberg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Ausbruch in Unfallkrankenhaus  Hellersdorf– 3 nosokomiale Infektionen, 25 MA positiv; Ausbruch in KH Lichtenberg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55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HB</a:t>
                      </a:r>
                    </a:p>
                    <a:p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Bremen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08.04.2020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Klinikum Links der Weser – noch keine genauen</a:t>
                      </a:r>
                      <a:r>
                        <a:rPr lang="de-DE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Infos</a:t>
                      </a:r>
                      <a:endParaRPr lang="de-DE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Tim </a:t>
                      </a:r>
                      <a:r>
                        <a:rPr lang="de-DE" sz="1000" dirty="0" err="1" smtClean="0">
                          <a:solidFill>
                            <a:schemeClr val="tx1"/>
                          </a:solidFill>
                        </a:rPr>
                        <a:t>Eckmanns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 &amp;</a:t>
                      </a:r>
                      <a:r>
                        <a:rPr lang="de-DE" sz="1000" baseline="0" dirty="0" smtClean="0">
                          <a:solidFill>
                            <a:schemeClr val="tx1"/>
                          </a:solidFill>
                        </a:rPr>
                        <a:t> Sebastian Haller</a:t>
                      </a:r>
                      <a:endParaRPr lang="de-DE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392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155699"/>
            <a:ext cx="8092593" cy="5073651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Postpandemische </a:t>
            </a:r>
            <a:r>
              <a:rPr lang="de-DE" dirty="0" err="1" smtClean="0"/>
              <a:t>Influenzasurveillance</a:t>
            </a:r>
            <a:r>
              <a:rPr lang="de-DE" dirty="0" smtClean="0"/>
              <a:t> -                         Empfehlungen der WHO (2010)</a:t>
            </a:r>
          </a:p>
          <a:p>
            <a:endParaRPr lang="de-DE" dirty="0" smtClean="0"/>
          </a:p>
          <a:p>
            <a:r>
              <a:rPr lang="de-DE" dirty="0" smtClean="0"/>
              <a:t>Bisherige Informationsquellen für schwere Influenzakrankheitsverläufe fehlten</a:t>
            </a:r>
          </a:p>
          <a:p>
            <a:endParaRPr lang="de-DE" dirty="0" smtClean="0"/>
          </a:p>
          <a:p>
            <a:r>
              <a:rPr lang="de-DE" dirty="0" smtClean="0"/>
              <a:t>Konzept der </a:t>
            </a:r>
            <a:r>
              <a:rPr lang="de-DE" dirty="0" err="1" smtClean="0"/>
              <a:t>syndromischen</a:t>
            </a:r>
            <a:r>
              <a:rPr lang="de-DE" dirty="0" smtClean="0"/>
              <a:t> </a:t>
            </a:r>
            <a:r>
              <a:rPr lang="de-DE" dirty="0" err="1" smtClean="0"/>
              <a:t>Sentinelsurveillance</a:t>
            </a:r>
            <a:r>
              <a:rPr lang="de-DE" dirty="0" smtClean="0"/>
              <a:t> für Influenza - weiter entwickelt aus Arbeitsgemeinschaft Influenza</a:t>
            </a:r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349420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Epikurve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und Krankheitsstatus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58" y="1286318"/>
            <a:ext cx="7715534" cy="462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40/2015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wöchentliche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Patienten mit J-Diagnose (resp. ICD10-Codes)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Einweisungs-, Haupt-, Nebendiagnosen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Beatmungsdauer, Dauer der Intensivbehandlung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Alter, Geschlecht, Bundesland (PLZ 2-Steller)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13/2020</a:t>
            </a:r>
          </a:p>
          <a:p>
            <a:pPr lvl="1">
              <a:spcBef>
                <a:spcPts val="900"/>
              </a:spcBef>
            </a:pPr>
            <a:r>
              <a:rPr lang="de-DE" u="sng" dirty="0" smtClean="0"/>
              <a:t>tägliche</a:t>
            </a:r>
            <a:r>
              <a:rPr lang="de-DE" dirty="0" smtClean="0"/>
              <a:t> Datenlieferung 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Daten von </a:t>
            </a:r>
            <a:r>
              <a:rPr lang="de-DE" u="sng" dirty="0" smtClean="0"/>
              <a:t>entlassenen</a:t>
            </a:r>
            <a:r>
              <a:rPr lang="de-DE" dirty="0" smtClean="0"/>
              <a:t> und </a:t>
            </a:r>
            <a:r>
              <a:rPr lang="de-DE" u="sng" dirty="0" smtClean="0"/>
              <a:t>liegenden </a:t>
            </a:r>
            <a:r>
              <a:rPr lang="de-DE" dirty="0" smtClean="0"/>
              <a:t>Patienten </a:t>
            </a:r>
            <a:r>
              <a:rPr lang="de-DE" i="1" dirty="0" smtClean="0">
                <a:solidFill>
                  <a:srgbClr val="045AA6"/>
                </a:solidFill>
              </a:rPr>
              <a:t>- vorläufige Daten, Validierung läuft</a:t>
            </a:r>
          </a:p>
          <a:p>
            <a:pPr marL="457200" lvl="1" indent="0">
              <a:spcBef>
                <a:spcPts val="900"/>
              </a:spcBef>
              <a:buNone/>
            </a:pPr>
            <a:r>
              <a:rPr lang="de-DE" b="1" dirty="0" smtClean="0"/>
              <a:t>Seit KW 15/2020</a:t>
            </a:r>
          </a:p>
          <a:p>
            <a:pPr lvl="1">
              <a:spcBef>
                <a:spcPts val="900"/>
              </a:spcBef>
            </a:pPr>
            <a:r>
              <a:rPr lang="de-DE" dirty="0" smtClean="0"/>
              <a:t>Lieferung von Beatmungsprozeduren (Sauerstoffgabe, invasiv, nicht-invasiv, ECMO) </a:t>
            </a:r>
            <a:r>
              <a:rPr lang="de-DE" i="1" dirty="0" smtClean="0">
                <a:solidFill>
                  <a:srgbClr val="045AA6"/>
                </a:solidFill>
              </a:rPr>
              <a:t>– noch im Aufbau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der SARI-Surveillance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199" y="1360968"/>
            <a:ext cx="4683601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2019:</a:t>
            </a:r>
          </a:p>
          <a:p>
            <a:r>
              <a:rPr lang="de-DE" dirty="0" smtClean="0"/>
              <a:t>ca. 6% der Patienten in D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Aktuell:</a:t>
            </a:r>
          </a:p>
          <a:p>
            <a:r>
              <a:rPr lang="de-DE" dirty="0" smtClean="0"/>
              <a:t>73 Krankenhäuser mit     wöchentlicher Lieferung</a:t>
            </a:r>
          </a:p>
          <a:p>
            <a:endParaRPr lang="de-DE" dirty="0" smtClean="0"/>
          </a:p>
          <a:p>
            <a:r>
              <a:rPr lang="de-DE" dirty="0" smtClean="0"/>
              <a:t>ca. 50 Häuser mit täglicher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Lieferung, noch variabel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Sentinel</a:t>
            </a:r>
            <a:r>
              <a:rPr lang="de-DE" dirty="0" smtClean="0"/>
              <a:t>-Krankenhäuser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930" y="692696"/>
            <a:ext cx="3951897" cy="55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umsplatzhalter 3"/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8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457200" y="1155699"/>
            <a:ext cx="8092591" cy="5295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Datensatz </a:t>
            </a:r>
            <a:r>
              <a:rPr lang="de-DE" b="1" dirty="0" smtClean="0"/>
              <a:t>(alle Patienten mit respiratorischer Diagnose/J-Code)</a:t>
            </a:r>
            <a:endParaRPr lang="de-DE" b="1" dirty="0"/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i="1" dirty="0" err="1" smtClean="0">
                <a:solidFill>
                  <a:srgbClr val="045AA6"/>
                </a:solidFill>
              </a:rPr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i="1" dirty="0" smtClean="0">
                <a:solidFill>
                  <a:srgbClr val="045AA6"/>
                </a:solidFill>
              </a:rPr>
              <a:t>(vorläufige)</a:t>
            </a:r>
            <a:r>
              <a:rPr lang="de-DE" dirty="0" smtClean="0"/>
              <a:t> Haupt- und Nebendiagnosen, Einweisungsdiagnosen, </a:t>
            </a:r>
            <a:r>
              <a:rPr lang="de-DE" i="1" dirty="0" smtClean="0">
                <a:solidFill>
                  <a:srgbClr val="045AA6"/>
                </a:solidFill>
              </a:rPr>
              <a:t>Beatmungsprozeduren</a:t>
            </a:r>
          </a:p>
          <a:p>
            <a:r>
              <a:rPr lang="de-DE" dirty="0" smtClean="0"/>
              <a:t>Beatmungsdauer</a:t>
            </a:r>
            <a:r>
              <a:rPr lang="de-DE" dirty="0"/>
              <a:t>, </a:t>
            </a:r>
            <a:r>
              <a:rPr lang="de-DE" dirty="0" smtClean="0"/>
              <a:t>Dauer der Intensivbehandlung, Entlassungsart</a:t>
            </a:r>
          </a:p>
          <a:p>
            <a:r>
              <a:rPr lang="de-DE" dirty="0" smtClean="0"/>
              <a:t>Hauptabteilung</a:t>
            </a:r>
            <a:r>
              <a:rPr lang="de-DE" dirty="0"/>
              <a:t>, PLZ (3St.) </a:t>
            </a:r>
          </a:p>
          <a:p>
            <a:pPr marL="0" indent="0">
              <a:buNone/>
            </a:pPr>
            <a:endParaRPr lang="de-DE" b="1" dirty="0" smtClean="0">
              <a:solidFill>
                <a:srgbClr val="006EC7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Datensatz (alle Patienten der </a:t>
            </a:r>
            <a:r>
              <a:rPr lang="de-DE" b="1" dirty="0" err="1" smtClean="0"/>
              <a:t>Sentinel</a:t>
            </a:r>
            <a:r>
              <a:rPr lang="de-DE" b="1" dirty="0" smtClean="0"/>
              <a:t>-Kliniken)</a:t>
            </a:r>
          </a:p>
          <a:p>
            <a:r>
              <a:rPr lang="de-DE" dirty="0" err="1" smtClean="0"/>
              <a:t>PatientenID</a:t>
            </a:r>
            <a:r>
              <a:rPr lang="de-DE" dirty="0" smtClean="0"/>
              <a:t>, Klinik, Aufnahme- und </a:t>
            </a:r>
            <a:r>
              <a:rPr lang="de-DE" dirty="0" err="1" smtClean="0"/>
              <a:t>Entlassdatum</a:t>
            </a:r>
            <a:r>
              <a:rPr lang="de-DE" dirty="0" smtClean="0"/>
              <a:t>, Alter, Geschlecht</a:t>
            </a:r>
          </a:p>
          <a:p>
            <a:r>
              <a:rPr lang="de-DE" dirty="0" smtClean="0"/>
              <a:t>Dauer der Intensivbehandlung, Entlassungsart</a:t>
            </a:r>
          </a:p>
          <a:p>
            <a:r>
              <a:rPr lang="de-DE" dirty="0"/>
              <a:t>PLZ (2St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Datensätze in der Wochenlieferung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791" y="6622713"/>
            <a:ext cx="5182675" cy="195750"/>
          </a:xfrm>
        </p:spPr>
        <p:txBody>
          <a:bodyPr/>
          <a:lstStyle/>
          <a:p>
            <a:r>
              <a:rPr lang="de-DE" dirty="0" smtClean="0"/>
              <a:t>COVID-19: Lage National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052920" y="6622713"/>
            <a:ext cx="496872" cy="195750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16" name="Datumsplatzhalter 3"/>
          <p:cNvSpPr txBox="1">
            <a:spLocks/>
          </p:cNvSpPr>
          <p:nvPr/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rgbClr val="006EC7"/>
                </a:solidFill>
              </a:rPr>
              <a:t>15.04.2020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01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457199" y="1155699"/>
            <a:ext cx="8092591" cy="52958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seit KW 8/2020: COVID-19 codiert als U07.1!</a:t>
            </a:r>
          </a:p>
          <a:p>
            <a:endParaRPr lang="de-DE" smtClean="0"/>
          </a:p>
          <a:p>
            <a:r>
              <a:rPr lang="de-DE" smtClean="0"/>
              <a:t>seit KW 9/2020: ICOSARI-View für COVID-19 vorbereitet</a:t>
            </a:r>
          </a:p>
          <a:p>
            <a:endParaRPr lang="de-DE" b="1" u="sng" smtClean="0"/>
          </a:p>
          <a:p>
            <a:pPr marL="0" indent="0">
              <a:buFont typeface="Wingdings" charset="2"/>
              <a:buNone/>
            </a:pPr>
            <a:r>
              <a:rPr lang="de-DE" b="1" u="sng" smtClean="0"/>
              <a:t>Hauptdiagnose</a:t>
            </a:r>
            <a:r>
              <a:rPr lang="de-DE" b="1" smtClean="0"/>
              <a:t>: </a:t>
            </a:r>
            <a:r>
              <a:rPr lang="de-DE" smtClean="0"/>
              <a:t>respiratorischer Infekt, z.B. </a:t>
            </a:r>
          </a:p>
          <a:p>
            <a:pPr marL="0" indent="0">
              <a:buFont typeface="Wingdings" charset="2"/>
              <a:buNone/>
            </a:pPr>
            <a:r>
              <a:rPr lang="de-DE" smtClean="0"/>
              <a:t>				</a:t>
            </a:r>
            <a:r>
              <a:rPr lang="de-DE" smtClean="0">
                <a:sym typeface="Wingdings" panose="05000000000000000000" pitchFamily="2" charset="2"/>
              </a:rPr>
              <a:t> </a:t>
            </a:r>
            <a:r>
              <a:rPr lang="de-DE" smtClean="0"/>
              <a:t>Rhinitis (J00)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Tracheitis (J04.1)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Akute Bronchitis (J20.*)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 </a:t>
            </a:r>
            <a:r>
              <a:rPr lang="de-DE" smtClean="0"/>
              <a:t>Pneumonie (J12.*/J18.*)</a:t>
            </a:r>
          </a:p>
          <a:p>
            <a:pPr marL="0" indent="0">
              <a:buFont typeface="Wingdings" charset="2"/>
              <a:buNone/>
            </a:pPr>
            <a:r>
              <a:rPr lang="de-DE" smtClean="0">
                <a:sym typeface="Wingdings" panose="05000000000000000000" pitchFamily="2" charset="2"/>
              </a:rPr>
              <a:t>				</a:t>
            </a:r>
            <a:r>
              <a:rPr lang="de-DE" smtClean="0">
                <a:solidFill>
                  <a:srgbClr val="367BB8"/>
                </a:solidFill>
                <a:sym typeface="Wingdings" panose="05000000000000000000" pitchFamily="2" charset="2"/>
              </a:rPr>
              <a:t></a:t>
            </a:r>
            <a:r>
              <a:rPr lang="de-DE" i="1" smtClean="0">
                <a:solidFill>
                  <a:srgbClr val="367BB8"/>
                </a:solidFill>
                <a:sym typeface="Wingdings" panose="05000000000000000000" pitchFamily="2" charset="2"/>
              </a:rPr>
              <a:t> </a:t>
            </a:r>
            <a:r>
              <a:rPr lang="de-DE" i="1" smtClean="0">
                <a:solidFill>
                  <a:srgbClr val="367BB8"/>
                </a:solidFill>
              </a:rPr>
              <a:t>ggf. Sepsis (A41.*)</a:t>
            </a:r>
          </a:p>
          <a:p>
            <a:endParaRPr lang="de-DE" smtClean="0"/>
          </a:p>
          <a:p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199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ICD-10 Code COVID-19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724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63" y="248042"/>
            <a:ext cx="8092592" cy="677108"/>
          </a:xfrm>
          <a:noFill/>
          <a:ln>
            <a:noFill/>
          </a:ln>
        </p:spPr>
        <p:txBody>
          <a:bodyPr/>
          <a:lstStyle/>
          <a:p>
            <a:r>
              <a:rPr lang="de-DE" dirty="0" err="1" smtClean="0"/>
              <a:t>Nowcast</a:t>
            </a:r>
            <a:r>
              <a:rPr lang="de-DE" dirty="0" smtClean="0"/>
              <a:t> – an der Heiden, 16.04.2020 </a:t>
            </a:r>
            <a:r>
              <a:rPr lang="de-DE" dirty="0" smtClean="0"/>
              <a:t>(</a:t>
            </a:r>
            <a:r>
              <a:rPr lang="de-DE" dirty="0" smtClean="0"/>
              <a:t>mit Datenstand 15.04.2020):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Tägliche </a:t>
            </a:r>
            <a:r>
              <a:rPr lang="de-DE" dirty="0" smtClean="0"/>
              <a:t>Fallzahlen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7" y="1133336"/>
            <a:ext cx="8093075" cy="459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11886" y="6026320"/>
            <a:ext cx="8574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Geschätzte Reproduktionszahl: 0,8 (95% KI: 0,5-0,8) </a:t>
            </a:r>
            <a:r>
              <a:rPr lang="de-DE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berücksichtigt Daten bis 12.04.2020</a:t>
            </a:r>
            <a:endParaRPr lang="de-DE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53682" y="716353"/>
            <a:ext cx="8420987" cy="5302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sz="1600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539552" y="6525344"/>
            <a:ext cx="1860421" cy="195750"/>
          </a:xfrm>
          <a:prstGeom prst="rect">
            <a:avLst/>
          </a:prstGeom>
        </p:spPr>
        <p:txBody>
          <a:bodyPr/>
          <a:lstStyle/>
          <a:p>
            <a:r>
              <a:rPr lang="de-DE" sz="1400" dirty="0">
                <a:solidFill>
                  <a:srgbClr val="0070C0"/>
                </a:solidFill>
              </a:rPr>
              <a:t>17.04.2020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2699792" y="6525344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z="1400" dirty="0" smtClean="0">
                <a:solidFill>
                  <a:srgbClr val="0070C0"/>
                </a:solidFill>
              </a:rPr>
              <a:t>C0VID-19: Lage National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95531"/>
            <a:ext cx="8511699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Geschätzte Reproduktionszahl nach Bundesland, Datenstand 15.04.2020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33905"/>
              </p:ext>
            </p:extLst>
          </p:nvPr>
        </p:nvGraphicFramePr>
        <p:xfrm>
          <a:off x="539552" y="980728"/>
          <a:ext cx="5329608" cy="468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435"/>
                <a:gridCol w="1870038"/>
                <a:gridCol w="1739135"/>
              </a:tblGrid>
              <a:tr h="849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Bundesland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geschätzte Reproduktionszahl (Punktschätzer)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95%-Präditionsintervall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BY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BB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HB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1,3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( 0,9 - 1,8 )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HE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( 0,9 - 1,3 )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MV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1,6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( 1,1 - 2,1 )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NI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NW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RP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SL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1,1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( 0,8 - 1,4 )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SN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( 0,7 - 1,1 )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ST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1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( 0,8 - 1,3 )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SH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0,8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( 0,6 - 1,0 )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39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TH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0,9</a:t>
                      </a:r>
                      <a:endParaRPr lang="de-DE" sz="14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( 0,7 - 1,2 )</a:t>
                      </a:r>
                      <a:endParaRPr lang="de-DE" sz="1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  <a:noFill/>
        </p:spPr>
        <p:txBody>
          <a:bodyPr/>
          <a:lstStyle/>
          <a:p>
            <a:r>
              <a:rPr lang="de-DE" dirty="0" err="1"/>
              <a:t>Nowcast</a:t>
            </a:r>
            <a:r>
              <a:rPr lang="de-DE" dirty="0"/>
              <a:t> – an der Heiden, </a:t>
            </a:r>
            <a:r>
              <a:rPr lang="de-DE" dirty="0" smtClean="0"/>
              <a:t>13.04.2020 </a:t>
            </a:r>
            <a:r>
              <a:rPr lang="de-DE" dirty="0"/>
              <a:t>(mit Datenstand </a:t>
            </a:r>
            <a:r>
              <a:rPr lang="de-DE" dirty="0" smtClean="0"/>
              <a:t>12.04.2020</a:t>
            </a:r>
            <a:r>
              <a:rPr lang="de-DE" dirty="0"/>
              <a:t>): </a:t>
            </a:r>
            <a:r>
              <a:rPr lang="de-DE" dirty="0" smtClean="0"/>
              <a:t>Kumulativ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1" y="1637414"/>
            <a:ext cx="7488095" cy="44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6" y="1208677"/>
            <a:ext cx="7457164" cy="52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53568" y="6273225"/>
            <a:ext cx="5090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hlinkClick r:id="rId4"/>
              </a:rPr>
              <a:t>http://rocs.hu-berlin.de/corona/docs/forecast/results_by_country/</a:t>
            </a:r>
            <a:endParaRPr lang="de-DE" sz="1400" dirty="0" smtClean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99141" y="461921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Forecast – Brockmann</a:t>
            </a:r>
            <a:r>
              <a:rPr lang="de-DE" sz="1600" b="0" dirty="0" smtClean="0"/>
              <a:t> </a:t>
            </a:r>
            <a:r>
              <a:rPr lang="de-DE" sz="1600" b="0" dirty="0"/>
              <a:t>(Stand </a:t>
            </a:r>
            <a:r>
              <a:rPr lang="de-DE" sz="1600" b="0" dirty="0" smtClean="0"/>
              <a:t>16.04.2020</a:t>
            </a:r>
            <a:r>
              <a:rPr lang="de-DE" sz="1600" b="0" dirty="0"/>
              <a:t>) </a:t>
            </a:r>
            <a:br>
              <a:rPr lang="de-DE" sz="1600" b="0" dirty="0"/>
            </a:br>
            <a:r>
              <a:rPr lang="de-DE" sz="1800" dirty="0" smtClean="0"/>
              <a:t>SIR-X-Model welches die Verhaltensänderungen der </a:t>
            </a:r>
            <a:r>
              <a:rPr lang="de-DE" sz="1800" dirty="0"/>
              <a:t>Bevölkerung </a:t>
            </a:r>
            <a:r>
              <a:rPr lang="de-DE" sz="1800" dirty="0" smtClean="0"/>
              <a:t>berücksichtigt</a:t>
            </a:r>
            <a:endParaRPr lang="de-DE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6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2500</Words>
  <Application>Microsoft Office PowerPoint</Application>
  <PresentationFormat>Bildschirmpräsentation (4:3)</PresentationFormat>
  <Paragraphs>816</Paragraphs>
  <Slides>54</Slides>
  <Notes>37</Notes>
  <HiddenSlides>10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5" baseType="lpstr">
      <vt:lpstr>Office-Design</vt:lpstr>
      <vt:lpstr>COVID-19:   Lage National  Informationen für den Krisenstab</vt:lpstr>
      <vt:lpstr>Fälle und Todesfälle pro Bundesland (Datenstand: 17.04.2020. 00:00)</vt:lpstr>
      <vt:lpstr>Epikurve nach Erkrankungsbeginn, ersatzweise Meldedatum</vt:lpstr>
      <vt:lpstr>Epikurve nach Meldedatum  Dashboard</vt:lpstr>
      <vt:lpstr>Epikurve nach Meldedatum und Krankheitsstatus</vt:lpstr>
      <vt:lpstr>Nowcast – an der Heiden, 16.04.2020 (mit Datenstand 15.04.2020):  Tägliche Fallzahlen</vt:lpstr>
      <vt:lpstr>PowerPoint-Präsentation</vt:lpstr>
      <vt:lpstr>Nowcast – an der Heiden, 13.04.2020 (mit Datenstand 12.04.2020): Kumulativ</vt:lpstr>
      <vt:lpstr>Forecast – Brockmann (Stand 16.04.2020)  SIR-X-Model welches die Verhaltensänderungen der Bevölkerung berücksichtigt</vt:lpstr>
      <vt:lpstr>IHME – Forecast für Deutschland, Stand 13.04.2020</vt:lpstr>
      <vt:lpstr>PowerPoint-Präsentation</vt:lpstr>
      <vt:lpstr>Alters- &amp; Geschlechtsverteilung: Gesamtfälle</vt:lpstr>
      <vt:lpstr>Alters- &amp; Geschlechtsverteilung: Todesfälle</vt:lpstr>
      <vt:lpstr>Fall-Verstorbenen-Anteil (Datenstand: 17.04.2020, 0:00Uhr)</vt:lpstr>
      <vt:lpstr>DIVI Intensivregister</vt:lpstr>
      <vt:lpstr>DIVI Intensivregister</vt:lpstr>
      <vt:lpstr>Hintergrund  zur Schätzung der Genesenden</vt:lpstr>
      <vt:lpstr>COVID-19: Nosokomiale Ausbrüche in Krankenhäusern und Pflegeheimen</vt:lpstr>
      <vt:lpstr>PowerPoint-Präsentation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7-Tageskarte - Vergleich mit Vorwoche</vt:lpstr>
      <vt:lpstr>Trendanalyse der Bundesländer</vt:lpstr>
      <vt:lpstr>Übermittelte COVID-19-Fälle nach Expositionsort</vt:lpstr>
      <vt:lpstr>Expositionsorte national (Datenstand 11.04.2020, 0:00 Uhr)</vt:lpstr>
      <vt:lpstr>Mobilität in Deutschland: 2. Report vom 15.04.2020</vt:lpstr>
      <vt:lpstr>Mobilitätsanalyse (Mobility Change) von Google mit 6 Kategorien und auch nach Bundesland (Datenstand: 11.04.2020)</vt:lpstr>
      <vt:lpstr>Mobilitätsanalyse – Teil 2</vt:lpstr>
      <vt:lpstr>GrippeWeb – KW 15</vt:lpstr>
      <vt:lpstr>AGInfluenza ARE-Konsultationen KW 15</vt:lpstr>
      <vt:lpstr>Abb. 3: Anteil positiver Influenza-, RS-, hMP-, PI- und Rhinoviren an allen im Rahmen des Sentinels ein­ge­sandten Proben (Positivenrate, rechte y-Achse, Linien) sowie die Anzahl der an das NRZ für Influ­en­za­viren eingesandten Sentinelproben (linke y-Achse, graue Balken) von der 40. KW 2019 bis zur 15. KW 2020.</vt:lpstr>
      <vt:lpstr>COVID-19-Fälle</vt:lpstr>
      <vt:lpstr>COVID-19-Fälle</vt:lpstr>
      <vt:lpstr>COVID-19-Fälle mit chronischen Vorerkrankungen</vt:lpstr>
      <vt:lpstr>ICOSARI – KW 15</vt:lpstr>
      <vt:lpstr>ICOSARI – Anteil COVID-19 an SARI  15.04.2020</vt:lpstr>
      <vt:lpstr>EUROMOMO-Woche 14</vt:lpstr>
      <vt:lpstr>PowerPoint-Präsentation</vt:lpstr>
      <vt:lpstr>EUROMOMO-Woche 15: Weekly Z-Score by country</vt:lpstr>
      <vt:lpstr>EUROMOMO-Woche 15: Weekly Z-Score by country</vt:lpstr>
      <vt:lpstr>EUROMOMO-Woche 15: Weekly Z-Score by country</vt:lpstr>
      <vt:lpstr>Anzahl Labortestungen</vt:lpstr>
      <vt:lpstr>Antibiotika-Resistenz-Surveillance (ARS) (Datenstand 14.04.2020): </vt:lpstr>
      <vt:lpstr>PowerPoint-Präsentation</vt:lpstr>
      <vt:lpstr>Amtshilfeersuchen</vt:lpstr>
      <vt:lpstr>Backup</vt:lpstr>
      <vt:lpstr>Hintergrund</vt:lpstr>
      <vt:lpstr>Aufbau der SARI-Surveillance</vt:lpstr>
      <vt:lpstr>Sentinel-Krankenhäuser</vt:lpstr>
      <vt:lpstr>Datensätze in der Wochenlieferung</vt:lpstr>
      <vt:lpstr>PowerPoint-Präsentation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Hellenbrand, Wiebke</cp:lastModifiedBy>
  <cp:revision>1083</cp:revision>
  <cp:lastPrinted>2020-03-31T05:01:40Z</cp:lastPrinted>
  <dcterms:created xsi:type="dcterms:W3CDTF">2015-11-02T12:29:13Z</dcterms:created>
  <dcterms:modified xsi:type="dcterms:W3CDTF">2020-04-17T09:08:47Z</dcterms:modified>
</cp:coreProperties>
</file>