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2"/>
  </p:notesMasterIdLst>
  <p:sldIdLst>
    <p:sldId id="278" r:id="rId3"/>
    <p:sldId id="276" r:id="rId4"/>
    <p:sldId id="279" r:id="rId5"/>
    <p:sldId id="280" r:id="rId6"/>
    <p:sldId id="271" r:id="rId7"/>
    <p:sldId id="273" r:id="rId8"/>
    <p:sldId id="277" r:id="rId9"/>
    <p:sldId id="269" r:id="rId10"/>
    <p:sldId id="270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486" autoAdjust="0"/>
  </p:normalViewPr>
  <p:slideViewPr>
    <p:cSldViewPr>
      <p:cViewPr varScale="1">
        <p:scale>
          <a:sx n="133" d="100"/>
          <a:sy n="133" d="100"/>
        </p:scale>
        <p:origin x="-9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C940-CF0E-4FD7-B038-825F9EB7DE84}" type="datetimeFigureOut">
              <a:rPr lang="de-DE" smtClean="0"/>
              <a:t>17.04.2020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6E081-28F7-4282-8FF7-FCBD7B8A8EF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548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https://www.terviseamet.ee/et/koroonaviirus/koroonakaart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https://koroonakaart.ee/en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https://www.terviseamet.ee/en/news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https://en.wikipedia.org/wiki/2020_coronavirus_pandemic_in_Estonia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https://ourworldindata.org/coronavirus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http://www.euro.who.int/en/countries/estonia/publications/estonia-hit-2018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https://link.springer.com/article/10.1007/s00134-012-2627-8/tables/2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 (World Bank,</a:t>
            </a:r>
            <a:r>
              <a:rPr lang="de-DE" baseline="0" dirty="0" smtClean="0"/>
              <a:t> 2018): 1.321.977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https://www.gov.pl/web/zdrowie/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https://twitter.com/MZ_GOV_PL/status/1248205422785376256?s=20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https://apps.who.int/iris/bitstream/handle/10665/325143/18176127-eng.pdf?sequence=1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https://link.springer.com/article/10.1007/s00134-012-2627-8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r>
              <a:rPr lang="de-DE" dirty="0" err="1" smtClean="0"/>
              <a:t>Popolation</a:t>
            </a:r>
            <a:r>
              <a:rPr lang="de-DE" dirty="0" smtClean="0"/>
              <a:t>: 37.855.802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https://en.wikipedia.org/wiki/2020_coronavirus_pandemic_in_Poland</a:t>
            </a:r>
          </a:p>
          <a:p>
            <a:r>
              <a:rPr lang="de-DE" dirty="0" smtClean="0"/>
              <a:t>https://www.gov.pl/web/koronawirus/aktualne-zasady-i-ograniczenia</a:t>
            </a:r>
          </a:p>
          <a:p>
            <a:r>
              <a:rPr lang="de-DE" dirty="0" smtClean="0"/>
              <a:t>https://www.nytimes.com/reuters/2020/04/09/world/europe/09reuters-health-coronavirus-poland-restrictions.html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6E081-28F7-4282-8FF7-FCBD7B8A8EF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90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2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5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9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38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87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76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27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9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38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8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79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17.04.2020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699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0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90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17.04.2020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8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2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17.04.2020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4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467544" y="332656"/>
            <a:ext cx="849694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70.000 neue COVID 19-Fälle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220317"/>
            <a:ext cx="4032448" cy="278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97" y="2220317"/>
            <a:ext cx="4257675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Opening Up America Again | The White H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8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439118"/>
            <a:ext cx="8092593" cy="5302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PHASE I</a:t>
            </a:r>
            <a:endParaRPr lang="de-DE" b="1" dirty="0"/>
          </a:p>
          <a:p>
            <a:pPr lvl="1"/>
            <a:r>
              <a:rPr lang="de-DE" b="1" dirty="0"/>
              <a:t>Ansammlungen von </a:t>
            </a:r>
            <a:r>
              <a:rPr lang="de-DE" b="1" dirty="0" smtClean="0"/>
              <a:t>weniger als </a:t>
            </a:r>
            <a:r>
              <a:rPr lang="de-DE" b="1" dirty="0"/>
              <a:t>zehn Menschen </a:t>
            </a:r>
            <a:r>
              <a:rPr lang="de-DE" b="1" dirty="0" smtClean="0"/>
              <a:t>sind möglich</a:t>
            </a:r>
            <a:endParaRPr lang="de-DE" b="1" dirty="0"/>
          </a:p>
          <a:p>
            <a:pPr lvl="1"/>
            <a:r>
              <a:rPr lang="de-DE" dirty="0"/>
              <a:t>Schulen bleiben geschlossen</a:t>
            </a:r>
          </a:p>
          <a:p>
            <a:pPr lvl="1"/>
            <a:r>
              <a:rPr lang="de-DE" b="1" dirty="0"/>
              <a:t>Restaurants, Kinos und religiöse Einrichtungen können öffnen, wenn „</a:t>
            </a:r>
            <a:r>
              <a:rPr lang="de-DE" b="1" dirty="0" err="1"/>
              <a:t>physical</a:t>
            </a:r>
            <a:r>
              <a:rPr lang="de-DE" b="1" dirty="0"/>
              <a:t> </a:t>
            </a:r>
            <a:r>
              <a:rPr lang="de-DE" b="1" dirty="0" err="1"/>
              <a:t>distancing</a:t>
            </a:r>
            <a:r>
              <a:rPr lang="de-DE" b="1" dirty="0"/>
              <a:t>“ gewährleistet werden kann.</a:t>
            </a:r>
          </a:p>
          <a:p>
            <a:pPr lvl="1"/>
            <a:r>
              <a:rPr lang="de-DE" dirty="0" smtClean="0"/>
              <a:t>Weiterhin Home Office (wenn möglich)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PHASE II</a:t>
            </a:r>
          </a:p>
          <a:p>
            <a:pPr lvl="1"/>
            <a:r>
              <a:rPr lang="de-DE" dirty="0"/>
              <a:t>Nicht essentielle Reisen wieder möglich</a:t>
            </a:r>
          </a:p>
          <a:p>
            <a:pPr lvl="1"/>
            <a:r>
              <a:rPr lang="de-DE" b="1" dirty="0"/>
              <a:t>Schulen öffnen wieder</a:t>
            </a:r>
          </a:p>
          <a:p>
            <a:pPr lvl="1"/>
            <a:r>
              <a:rPr lang="de-DE" dirty="0" smtClean="0"/>
              <a:t>Schrittweise Rückkehr zum Arbeitsplatz, Gemeinschaftsbereiche in Firmen bleiben  geschlossen</a:t>
            </a:r>
          </a:p>
          <a:p>
            <a:pPr lvl="1"/>
            <a:r>
              <a:rPr lang="de-DE" dirty="0" smtClean="0"/>
              <a:t>Besuche in Altersheimen und Krankenhäusern weiterhin untersagt</a:t>
            </a:r>
          </a:p>
          <a:p>
            <a:pPr marL="0" indent="0">
              <a:buNone/>
            </a:pPr>
            <a:r>
              <a:rPr lang="de-DE" b="1" dirty="0" smtClean="0"/>
              <a:t>PHASE III</a:t>
            </a:r>
          </a:p>
          <a:p>
            <a:pPr lvl="1"/>
            <a:r>
              <a:rPr lang="de-DE" dirty="0" smtClean="0"/>
              <a:t>Vollständige Rückkehr an Arbeitsplätze</a:t>
            </a:r>
            <a:endParaRPr lang="de-DE" dirty="0"/>
          </a:p>
          <a:p>
            <a:pPr lvl="1"/>
            <a:r>
              <a:rPr lang="de-DE" dirty="0" smtClean="0"/>
              <a:t>Besuche </a:t>
            </a:r>
            <a:r>
              <a:rPr lang="de-DE" dirty="0"/>
              <a:t>in Altersheimen und Krankenhäusern erlaubt </a:t>
            </a:r>
            <a:endParaRPr lang="de-DE" dirty="0" smtClean="0"/>
          </a:p>
          <a:p>
            <a:pPr lvl="1"/>
            <a:r>
              <a:rPr lang="de-DE" dirty="0" smtClean="0"/>
              <a:t>Gefährdete </a:t>
            </a:r>
            <a:r>
              <a:rPr lang="de-DE" dirty="0"/>
              <a:t>Bevölkerungsgruppen sollen aber weiterhin Abstand zu anderen Menschen einhalten. 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4253917" cy="141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35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467544" y="332656"/>
            <a:ext cx="849694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über 7.000 neue COVID 19-Fälle in den letzten 7 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1052736"/>
            <a:ext cx="7855200" cy="543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9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4"/>
          <p:cNvSpPr txBox="1">
            <a:spLocks/>
          </p:cNvSpPr>
          <p:nvPr/>
        </p:nvSpPr>
        <p:spPr>
          <a:xfrm>
            <a:off x="294020" y="332656"/>
            <a:ext cx="8555961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Länder mit 1.400-7.000 neue COVID 19-Fälle in 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0720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2" name="Textfeld 11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Johns Hopkins, </a:t>
            </a:r>
            <a:r>
              <a:rPr lang="de-DE" sz="1400" i="1" dirty="0">
                <a:solidFill>
                  <a:prstClr val="black"/>
                </a:solidFill>
              </a:rPr>
              <a:t>Stand </a:t>
            </a:r>
            <a:r>
              <a:rPr lang="de-DE" sz="1400" i="1" dirty="0" smtClean="0">
                <a:solidFill>
                  <a:prstClr val="black"/>
                </a:solidFill>
              </a:rPr>
              <a:t>17.04.2020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0" y="1051200"/>
            <a:ext cx="7855200" cy="54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14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5"/>
          <a:stretch/>
        </p:blipFill>
        <p:spPr bwMode="auto">
          <a:xfrm>
            <a:off x="-2622" y="188640"/>
            <a:ext cx="914662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1115616" y="116314"/>
            <a:ext cx="1656184" cy="1556792"/>
            <a:chOff x="7031484" y="1505315"/>
            <a:chExt cx="1572964" cy="159196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484" y="1505315"/>
              <a:ext cx="1572964" cy="103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585" y="2537196"/>
              <a:ext cx="1203587" cy="560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61" y="36028"/>
            <a:ext cx="3953443" cy="163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37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489654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1.434 Fälle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36 Todesfälle (Fallsterblichkeit: 2,5%)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137 aktuell hospitalisiert (10 ICU)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133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genesen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Inzidenz: 108,5 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/>
          <a:stretch/>
        </p:blipFill>
        <p:spPr bwMode="auto">
          <a:xfrm>
            <a:off x="5080000" y="576687"/>
            <a:ext cx="3718614" cy="26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Estland</a:t>
            </a:r>
            <a:endParaRPr lang="en-GB" sz="2400" dirty="0">
              <a:latin typeface="ScalaSansPro-Bold" pitchFamily="50" charset="0"/>
            </a:endParaRPr>
          </a:p>
        </p:txBody>
      </p:sp>
      <p:sp>
        <p:nvSpPr>
          <p:cNvPr id="9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282886"/>
            <a:ext cx="4752528" cy="38688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800" dirty="0" smtClean="0"/>
              <a:t>Erster Fall am 27.02. in Tallinn (iranischer Staatsbürger)</a:t>
            </a:r>
          </a:p>
          <a:p>
            <a:r>
              <a:rPr lang="de-DE" sz="1800" dirty="0" smtClean="0"/>
              <a:t>SARS-CoV-2 </a:t>
            </a:r>
            <a:r>
              <a:rPr lang="de-DE" sz="1800" dirty="0"/>
              <a:t>wurde vom italienischen Volleyballclub Power Volley </a:t>
            </a:r>
            <a:r>
              <a:rPr lang="de-DE" sz="1800" dirty="0" smtClean="0"/>
              <a:t>Milano importiert, der am </a:t>
            </a:r>
            <a:r>
              <a:rPr lang="de-DE" sz="1800" dirty="0"/>
              <a:t>4</a:t>
            </a:r>
            <a:r>
              <a:rPr lang="de-DE" sz="1800" dirty="0" smtClean="0"/>
              <a:t>./ 5</a:t>
            </a:r>
            <a:r>
              <a:rPr lang="de-DE" sz="1800" dirty="0"/>
              <a:t>. März auf der Insel </a:t>
            </a:r>
            <a:r>
              <a:rPr lang="de-DE" sz="1800" dirty="0" smtClean="0"/>
              <a:t>Saaremaa an Turnier teilnahm. Weitere Verbreitung durch später </a:t>
            </a:r>
            <a:r>
              <a:rPr lang="de-DE" sz="1800" dirty="0"/>
              <a:t>stattfindendes </a:t>
            </a:r>
            <a:r>
              <a:rPr lang="de-DE" sz="1800" dirty="0" smtClean="0"/>
              <a:t>Champagnerfest (50% der Inseleinwohner infiziert)</a:t>
            </a:r>
          </a:p>
          <a:p>
            <a:r>
              <a:rPr lang="de-DE" sz="1800" dirty="0" smtClean="0"/>
              <a:t>Zahl </a:t>
            </a:r>
            <a:r>
              <a:rPr lang="de-DE" sz="1800" dirty="0"/>
              <a:t>der Neuinfektionen </a:t>
            </a:r>
            <a:r>
              <a:rPr lang="de-DE" sz="1800" dirty="0" smtClean="0"/>
              <a:t>rückläufig</a:t>
            </a:r>
          </a:p>
          <a:p>
            <a:r>
              <a:rPr lang="de-DE" sz="1800" dirty="0" smtClean="0"/>
              <a:t>Aktuelle Verdopplungszeit</a:t>
            </a:r>
            <a:r>
              <a:rPr lang="de-DE" sz="1800" dirty="0"/>
              <a:t>: 16 </a:t>
            </a:r>
            <a:r>
              <a:rPr lang="de-DE" sz="1800" dirty="0" smtClean="0"/>
              <a:t>Tage</a:t>
            </a:r>
          </a:p>
          <a:p>
            <a:r>
              <a:rPr lang="de-DE" sz="1800" dirty="0" smtClean="0"/>
              <a:t>Ausnahmezustand </a:t>
            </a:r>
            <a:r>
              <a:rPr lang="de-DE" sz="1800" dirty="0"/>
              <a:t>seit 13.03.2020 (bis vorerst 01.05.) – Ende April soll über Lockerungen entschieden werden</a:t>
            </a:r>
          </a:p>
          <a:p>
            <a:r>
              <a:rPr lang="de-DE" sz="1800" dirty="0" smtClean="0"/>
              <a:t>Tests gesamt: 36.024, Positivanteil: 4,0%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527" y="3717032"/>
            <a:ext cx="364953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232882" y="2683272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Saaremaa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96136" y="2421662"/>
            <a:ext cx="5261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 smtClean="0">
                <a:solidFill>
                  <a:prstClr val="black"/>
                </a:solidFill>
              </a:rPr>
              <a:t>Muhu</a:t>
            </a:r>
            <a:endParaRPr lang="de-DE" sz="1100" dirty="0">
              <a:solidFill>
                <a:prstClr val="black"/>
              </a:solidFill>
            </a:endParaRPr>
          </a:p>
        </p:txBody>
      </p:sp>
      <p:cxnSp>
        <p:nvCxnSpPr>
          <p:cNvPr id="12" name="Gerade Verbindung 11"/>
          <p:cNvCxnSpPr>
            <a:stCxn id="6" idx="0"/>
          </p:cNvCxnSpPr>
          <p:nvPr/>
        </p:nvCxnSpPr>
        <p:spPr>
          <a:xfrm flipH="1" flipV="1">
            <a:off x="5940152" y="1916832"/>
            <a:ext cx="119037" cy="50483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4" idx="0"/>
          </p:cNvCxnSpPr>
          <p:nvPr/>
        </p:nvCxnSpPr>
        <p:spPr>
          <a:xfrm flipH="1" flipV="1">
            <a:off x="5528141" y="2222287"/>
            <a:ext cx="80004" cy="460985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6233248" y="431086"/>
            <a:ext cx="5645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Tallinn</a:t>
            </a:r>
            <a:endParaRPr lang="de-DE" sz="1100" dirty="0">
              <a:solidFill>
                <a:prstClr val="black"/>
              </a:solidFill>
            </a:endParaRPr>
          </a:p>
        </p:txBody>
      </p:sp>
      <p:cxnSp>
        <p:nvCxnSpPr>
          <p:cNvPr id="21" name="Gerade Verbindung 20"/>
          <p:cNvCxnSpPr/>
          <p:nvPr/>
        </p:nvCxnSpPr>
        <p:spPr>
          <a:xfrm flipH="1" flipV="1">
            <a:off x="6588224" y="692696"/>
            <a:ext cx="246465" cy="36004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https://www.terviseamet.ee/sites/default/files/Nakkushaigused/Trukised/22_eng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251520" y="1155700"/>
            <a:ext cx="8579297" cy="5302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dirty="0" smtClean="0"/>
              <a:t>Geplante Veröffentlichung des Exit-Plans (für gestern) verschoben; Einigung auf 7 Kriterien, die zur Bewertung der Lockerung herangezogen werden: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1</a:t>
            </a:r>
            <a:r>
              <a:rPr lang="de-DE" sz="2000" dirty="0"/>
              <a:t>. </a:t>
            </a:r>
            <a:r>
              <a:rPr lang="de-DE" sz="2000" dirty="0" smtClean="0"/>
              <a:t>Gesamtzahl </a:t>
            </a:r>
            <a:r>
              <a:rPr lang="de-DE" sz="2000" dirty="0"/>
              <a:t>der bekannten </a:t>
            </a:r>
            <a:r>
              <a:rPr lang="de-DE" sz="2000" dirty="0" smtClean="0"/>
              <a:t>Infektionen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2</a:t>
            </a:r>
            <a:r>
              <a:rPr lang="de-DE" sz="2000" dirty="0"/>
              <a:t>. </a:t>
            </a:r>
            <a:r>
              <a:rPr lang="de-DE" sz="2000" dirty="0" smtClean="0"/>
              <a:t>Zahl </a:t>
            </a:r>
            <a:r>
              <a:rPr lang="de-DE" sz="2000" dirty="0"/>
              <a:t>der hospitalisierten </a:t>
            </a:r>
            <a:r>
              <a:rPr lang="de-DE" sz="2000" dirty="0" smtClean="0"/>
              <a:t>Fälle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3</a:t>
            </a:r>
            <a:r>
              <a:rPr lang="de-DE" sz="2000" dirty="0"/>
              <a:t>. </a:t>
            </a:r>
            <a:r>
              <a:rPr lang="de-DE" sz="2000" dirty="0" smtClean="0"/>
              <a:t>Zahl </a:t>
            </a:r>
            <a:r>
              <a:rPr lang="de-DE" sz="2000" dirty="0"/>
              <a:t>der </a:t>
            </a:r>
            <a:r>
              <a:rPr lang="de-DE" sz="2000" dirty="0" smtClean="0"/>
              <a:t>Fälle an Beatmungsgeräten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4</a:t>
            </a:r>
            <a:r>
              <a:rPr lang="de-DE" sz="2000" dirty="0"/>
              <a:t>. </a:t>
            </a:r>
            <a:r>
              <a:rPr lang="de-DE" sz="2000" dirty="0" smtClean="0"/>
              <a:t>Situation </a:t>
            </a:r>
            <a:r>
              <a:rPr lang="de-DE" sz="2000" dirty="0"/>
              <a:t>bei geplanten </a:t>
            </a:r>
            <a:r>
              <a:rPr lang="de-DE" sz="2000" dirty="0" smtClean="0"/>
              <a:t>(elektiven) Behandlungen</a:t>
            </a:r>
            <a:r>
              <a:rPr lang="de-DE" sz="2000" dirty="0"/>
              <a:t>, d.h. Wartelisten für die </a:t>
            </a:r>
            <a:r>
              <a:rPr lang="de-DE" sz="2000" dirty="0" smtClean="0"/>
              <a:t>Routinebehandlung </a:t>
            </a:r>
            <a:r>
              <a:rPr lang="de-DE" sz="2000" dirty="0"/>
              <a:t>von Patienten in </a:t>
            </a:r>
            <a:r>
              <a:rPr lang="de-DE" sz="2000" dirty="0" smtClean="0"/>
              <a:t>Krankenhäusern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5</a:t>
            </a:r>
            <a:r>
              <a:rPr lang="de-DE" sz="2000" dirty="0"/>
              <a:t>. </a:t>
            </a:r>
            <a:r>
              <a:rPr lang="de-DE" sz="2000" dirty="0" smtClean="0"/>
              <a:t>Vorhandensein </a:t>
            </a:r>
            <a:r>
              <a:rPr lang="de-DE" sz="2000" dirty="0"/>
              <a:t>von persönlicher Schutzausrüstung (PSA) und sichtbare Bereitschaft zur </a:t>
            </a:r>
            <a:r>
              <a:rPr lang="de-DE" sz="2000" dirty="0" smtClean="0"/>
              <a:t>Abwehr der </a:t>
            </a:r>
            <a:r>
              <a:rPr lang="de-DE" sz="2000" dirty="0"/>
              <a:t>nächsten möglichen </a:t>
            </a:r>
            <a:r>
              <a:rPr lang="de-DE" sz="2000" dirty="0" smtClean="0"/>
              <a:t>Viruswelle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6</a:t>
            </a:r>
            <a:r>
              <a:rPr lang="de-DE" sz="2000" dirty="0"/>
              <a:t>. </a:t>
            </a:r>
            <a:r>
              <a:rPr lang="de-DE" sz="2000" dirty="0" smtClean="0"/>
              <a:t>Zustand </a:t>
            </a:r>
            <a:r>
              <a:rPr lang="de-DE" sz="2000" dirty="0"/>
              <a:t>der Wirtschaft, einschließlich der </a:t>
            </a:r>
            <a:r>
              <a:rPr lang="de-DE" sz="2000" dirty="0" smtClean="0"/>
              <a:t>Arbeitslosenquote</a:t>
            </a:r>
          </a:p>
          <a:p>
            <a:pPr>
              <a:lnSpc>
                <a:spcPct val="150000"/>
              </a:lnSpc>
            </a:pPr>
            <a:r>
              <a:rPr lang="de-DE" sz="2000" dirty="0" smtClean="0"/>
              <a:t>7</a:t>
            </a:r>
            <a:r>
              <a:rPr lang="de-DE" sz="2000" dirty="0"/>
              <a:t>. </a:t>
            </a:r>
            <a:r>
              <a:rPr lang="de-DE" sz="2000" dirty="0" smtClean="0"/>
              <a:t>Mentale </a:t>
            </a:r>
            <a:r>
              <a:rPr lang="de-DE" sz="2000" dirty="0"/>
              <a:t>Bereitschaft der Bevölkerung, Einschränkungen </a:t>
            </a:r>
            <a:r>
              <a:rPr lang="de-DE" sz="2000" dirty="0" smtClean="0"/>
              <a:t>zu (er-)tragen</a:t>
            </a:r>
            <a:endParaRPr lang="en-US" sz="20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548680"/>
            <a:ext cx="8092592" cy="4308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Estland - Exit</a:t>
            </a:r>
            <a:endParaRPr lang="en-GB" sz="2400" dirty="0">
              <a:latin typeface="ScalaSansPro-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7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Polen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4896544" cy="11695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7.582 Fälle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286 Todesfälle (Fallsterblichkeit: 3,8%)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2.607 aktuell hospitalisiert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774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genesen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20,0/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9" name="Inhaltsplatzhalter 1"/>
          <p:cNvSpPr>
            <a:spLocks noGrp="1"/>
          </p:cNvSpPr>
          <p:nvPr>
            <p:ph sz="quarter" idx="4294967295"/>
          </p:nvPr>
        </p:nvSpPr>
        <p:spPr>
          <a:xfrm>
            <a:off x="395536" y="2358437"/>
            <a:ext cx="4786150" cy="386886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Erster Fall am 04.03.2020 (aus Deutschland)</a:t>
            </a:r>
          </a:p>
          <a:p>
            <a:r>
              <a:rPr lang="de-DE" sz="1600" dirty="0" smtClean="0"/>
              <a:t>Verdopplungszeit: </a:t>
            </a:r>
          </a:p>
          <a:p>
            <a:pPr lvl="1"/>
            <a:r>
              <a:rPr lang="de-DE" sz="1400" dirty="0" smtClean="0"/>
              <a:t>Gesamtfallzahlen: 13 Tage</a:t>
            </a:r>
          </a:p>
          <a:p>
            <a:r>
              <a:rPr lang="de-DE" sz="1600" dirty="0" smtClean="0"/>
              <a:t>R</a:t>
            </a:r>
            <a:r>
              <a:rPr lang="de-DE" sz="1200" dirty="0" smtClean="0"/>
              <a:t>eff</a:t>
            </a:r>
            <a:r>
              <a:rPr lang="de-DE" sz="1600" dirty="0" smtClean="0"/>
              <a:t>: 0,9</a:t>
            </a:r>
          </a:p>
          <a:p>
            <a:r>
              <a:rPr lang="de-DE" sz="1600" dirty="0" smtClean="0"/>
              <a:t>Teststrategie: </a:t>
            </a:r>
          </a:p>
          <a:p>
            <a:pPr lvl="1"/>
            <a:r>
              <a:rPr lang="de-DE" sz="1400" dirty="0" smtClean="0"/>
              <a:t>Tests gesamt (Stand 15.04.): 156.493, Positivanteil: </a:t>
            </a:r>
            <a:r>
              <a:rPr lang="de-DE" sz="1400" dirty="0"/>
              <a:t>4</a:t>
            </a:r>
            <a:r>
              <a:rPr lang="de-DE" sz="1400" dirty="0" smtClean="0"/>
              <a:t>,7%</a:t>
            </a:r>
          </a:p>
          <a:p>
            <a:pPr lvl="1"/>
            <a:r>
              <a:rPr lang="de-DE" sz="1400" dirty="0"/>
              <a:t>20.000 Tests pro </a:t>
            </a:r>
            <a:r>
              <a:rPr lang="de-DE" sz="1400" dirty="0" smtClean="0"/>
              <a:t>Tag möglich (ca. 40% genutzt)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 smtClean="0"/>
              <a:t>Kapazitäten:</a:t>
            </a:r>
            <a:endParaRPr lang="de-DE" sz="1600" dirty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400" dirty="0" smtClean="0"/>
              <a:t>Krankenhausbetten: 6,6/1.000 </a:t>
            </a:r>
            <a:r>
              <a:rPr lang="de-DE" sz="1400" dirty="0" err="1" smtClean="0"/>
              <a:t>Ew</a:t>
            </a:r>
            <a:r>
              <a:rPr lang="de-DE" sz="1400" dirty="0" smtClean="0"/>
              <a:t>.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sz="1400" dirty="0" smtClean="0"/>
              <a:t>ICU-Betten</a:t>
            </a:r>
            <a:r>
              <a:rPr lang="de-DE" sz="1400" dirty="0"/>
              <a:t>: </a:t>
            </a:r>
            <a:r>
              <a:rPr lang="de-DE" sz="1400" dirty="0" smtClean="0"/>
              <a:t>6,9/100.000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.</a:t>
            </a:r>
          </a:p>
          <a:p>
            <a:pPr marL="285750">
              <a:buFont typeface="Wingdings" panose="05000000000000000000" pitchFamily="2" charset="2"/>
              <a:buChar char="§"/>
            </a:pPr>
            <a:r>
              <a:rPr lang="de-DE" sz="1600" dirty="0" smtClean="0"/>
              <a:t>Versorgungsmängel </a:t>
            </a:r>
            <a:r>
              <a:rPr lang="de-DE" sz="1600" dirty="0"/>
              <a:t>an Personal, Ausstattung und </a:t>
            </a:r>
            <a:r>
              <a:rPr lang="de-DE" sz="1600" dirty="0" smtClean="0"/>
              <a:t>Testutensilien </a:t>
            </a:r>
          </a:p>
          <a:p>
            <a:r>
              <a:rPr lang="de-DE" sz="1600" dirty="0" smtClean="0"/>
              <a:t>Am 14</a:t>
            </a:r>
            <a:r>
              <a:rPr lang="de-DE" sz="1600" dirty="0"/>
              <a:t>. April landete der erste von zwei Transporten von Hilfsgütern mit dem weltgrößten Frachtflugzeug </a:t>
            </a:r>
            <a:r>
              <a:rPr lang="de-DE" sz="1600" dirty="0" err="1"/>
              <a:t>Antonow</a:t>
            </a:r>
            <a:r>
              <a:rPr lang="de-DE" sz="1600" dirty="0"/>
              <a:t> An-225 aus China in Polen</a:t>
            </a:r>
            <a:endParaRPr lang="de-DE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22812"/>
            <a:ext cx="377718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35" y="659780"/>
            <a:ext cx="3327469" cy="346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90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363273" cy="5302250"/>
          </a:xfrm>
        </p:spPr>
        <p:txBody>
          <a:bodyPr>
            <a:normAutofit fontScale="77500" lnSpcReduction="20000"/>
          </a:bodyPr>
          <a:lstStyle/>
          <a:p>
            <a:r>
              <a:rPr lang="de-DE" sz="2400" dirty="0"/>
              <a:t>Vorsichtige Lockerung am </a:t>
            </a:r>
            <a:r>
              <a:rPr lang="de-DE" sz="2400" dirty="0" smtClean="0"/>
              <a:t>Montag: Aufenthalt </a:t>
            </a:r>
            <a:r>
              <a:rPr lang="de-DE" sz="2400" dirty="0"/>
              <a:t>in Wäldern, Parks und Grünanlagen wieder erlaubt und größere Zahl von Kunden in Lebensmittelgeschäfte werden zugelassen.</a:t>
            </a:r>
            <a:endParaRPr lang="de-DE" sz="3200" b="1" dirty="0"/>
          </a:p>
          <a:p>
            <a:r>
              <a:rPr lang="de-DE" dirty="0" smtClean="0"/>
              <a:t>Maßnahmen</a:t>
            </a:r>
            <a:r>
              <a:rPr lang="de-DE" sz="2100" dirty="0" smtClean="0"/>
              <a:t>:</a:t>
            </a:r>
            <a:endParaRPr lang="de-DE" dirty="0"/>
          </a:p>
          <a:p>
            <a:pPr lvl="1"/>
            <a:r>
              <a:rPr lang="de-DE" sz="1900" b="1" dirty="0" smtClean="0"/>
              <a:t>Ab 16.04.: Mund-Nasen-Schutz-Pflicht beim Verlassen des Hauses</a:t>
            </a:r>
          </a:p>
          <a:p>
            <a:pPr lvl="1"/>
            <a:r>
              <a:rPr lang="de-DE" sz="1900" dirty="0" smtClean="0"/>
              <a:t>Bis 19.04.:</a:t>
            </a:r>
          </a:p>
          <a:p>
            <a:pPr lvl="2"/>
            <a:r>
              <a:rPr lang="de-DE" dirty="0"/>
              <a:t>Ausgangssperre (auch kein </a:t>
            </a:r>
            <a:r>
              <a:rPr lang="de-DE" dirty="0" smtClean="0"/>
              <a:t>Sport)</a:t>
            </a:r>
            <a:endParaRPr lang="de-DE" dirty="0"/>
          </a:p>
          <a:p>
            <a:pPr lvl="2"/>
            <a:r>
              <a:rPr lang="de-DE" dirty="0" smtClean="0"/>
              <a:t>Max. 5 Personen in Glaubensstätten </a:t>
            </a:r>
          </a:p>
          <a:p>
            <a:pPr lvl="2"/>
            <a:r>
              <a:rPr lang="de-DE" dirty="0" smtClean="0"/>
              <a:t>Schließung von Kulturstätten und Restaurants</a:t>
            </a:r>
          </a:p>
          <a:p>
            <a:pPr lvl="2"/>
            <a:r>
              <a:rPr lang="de-DE" dirty="0" smtClean="0"/>
              <a:t>Eingeschränkte Nutzung von Supermärkten und weiteren Geschäften (Kundenanzahl beschränkt), sowie öffentliche Verkehrsmitteln (Hälfte der Sitze erlaubt)</a:t>
            </a:r>
          </a:p>
          <a:p>
            <a:pPr lvl="2"/>
            <a:r>
              <a:rPr lang="de-DE" dirty="0"/>
              <a:t>Besondere Einkaufzeiten für Senioren</a:t>
            </a:r>
          </a:p>
          <a:p>
            <a:pPr lvl="1"/>
            <a:r>
              <a:rPr lang="de-DE" sz="1900" dirty="0" smtClean="0"/>
              <a:t>Bis 26.04.:</a:t>
            </a:r>
          </a:p>
          <a:p>
            <a:pPr lvl="2"/>
            <a:r>
              <a:rPr lang="de-DE" dirty="0" smtClean="0"/>
              <a:t>Schließung von Universitäten, Schulen, Kindergärten (seit dem 12.03.)</a:t>
            </a:r>
          </a:p>
          <a:p>
            <a:pPr lvl="2"/>
            <a:r>
              <a:rPr lang="de-DE" dirty="0" smtClean="0"/>
              <a:t>Kein Flugverkehr</a:t>
            </a:r>
          </a:p>
          <a:p>
            <a:pPr lvl="2"/>
            <a:r>
              <a:rPr lang="de-DE" dirty="0" smtClean="0"/>
              <a:t>Kein internationaler Zugverkehr</a:t>
            </a:r>
          </a:p>
          <a:p>
            <a:pPr lvl="1"/>
            <a:r>
              <a:rPr lang="de-DE" sz="1900" dirty="0" smtClean="0"/>
              <a:t>Bis 03.05.:</a:t>
            </a:r>
          </a:p>
          <a:p>
            <a:pPr lvl="2"/>
            <a:r>
              <a:rPr lang="de-DE" dirty="0" smtClean="0"/>
              <a:t>Schließung der Grenzen (Ausnahme für </a:t>
            </a:r>
            <a:r>
              <a:rPr lang="de-DE" dirty="0" err="1" smtClean="0"/>
              <a:t>poln</a:t>
            </a:r>
            <a:r>
              <a:rPr lang="de-DE" dirty="0" smtClean="0"/>
              <a:t>. Bürger, Angehörige, Arbeiter, Waren, seit dem 15.03.)</a:t>
            </a:r>
          </a:p>
          <a:p>
            <a:pPr lvl="2"/>
            <a:r>
              <a:rPr lang="de-DE" dirty="0" smtClean="0"/>
              <a:t>Zwangsquarantäne für alle Einreisenden (14 Tage)</a:t>
            </a:r>
          </a:p>
          <a:p>
            <a:pPr lvl="1"/>
            <a:r>
              <a:rPr lang="de-DE" sz="1900" dirty="0" smtClean="0"/>
              <a:t>Auf unbestimmte Zeit: </a:t>
            </a:r>
          </a:p>
          <a:p>
            <a:pPr lvl="2"/>
            <a:r>
              <a:rPr lang="de-DE" dirty="0" smtClean="0"/>
              <a:t>Verbot von </a:t>
            </a:r>
            <a:r>
              <a:rPr lang="de-DE" dirty="0"/>
              <a:t>Massenveranstaltungen und </a:t>
            </a:r>
            <a:r>
              <a:rPr lang="de-DE" dirty="0" smtClean="0"/>
              <a:t>Versammlungen</a:t>
            </a:r>
          </a:p>
          <a:p>
            <a:pPr lvl="2"/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distancing</a:t>
            </a:r>
            <a:r>
              <a:rPr lang="de-DE" dirty="0" smtClean="0"/>
              <a:t> (bei der Arbeit: 1,5m, PPE wenn nachweislich nicht möglich)</a:t>
            </a:r>
          </a:p>
          <a:p>
            <a:pPr lvl="1"/>
            <a:endParaRPr lang="de-DE" dirty="0" smtClean="0"/>
          </a:p>
        </p:txBody>
      </p:sp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+mn-lt"/>
              </a:rPr>
              <a:t>COVID-19/ </a:t>
            </a:r>
            <a:r>
              <a:rPr lang="de-DE" sz="2800" dirty="0" smtClean="0">
                <a:latin typeface="+mn-lt"/>
              </a:rPr>
              <a:t>Polen</a:t>
            </a:r>
            <a:endParaRPr lang="en-GB" sz="2400" dirty="0">
              <a:latin typeface="+mn-lt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1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Office PowerPoint</Application>
  <PresentationFormat>Bildschirmpräsentation (4:3)</PresentationFormat>
  <Paragraphs>103</Paragraphs>
  <Slides>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Office-Design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COVID-19/ Estland</vt:lpstr>
      <vt:lpstr>PowerPoint-Präsentation</vt:lpstr>
      <vt:lpstr>COVID-19/ Polen</vt:lpstr>
      <vt:lpstr>COVID-19/ Polen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Frankreich</dc:title>
  <dc:creator>Karo, Basel</dc:creator>
  <cp:lastModifiedBy>Schönfeld, Viktoria</cp:lastModifiedBy>
  <cp:revision>83</cp:revision>
  <dcterms:created xsi:type="dcterms:W3CDTF">2020-03-17T14:32:40Z</dcterms:created>
  <dcterms:modified xsi:type="dcterms:W3CDTF">2020-04-17T10:11:41Z</dcterms:modified>
</cp:coreProperties>
</file>