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427" r:id="rId2"/>
    <p:sldId id="428" r:id="rId3"/>
    <p:sldId id="431" r:id="rId4"/>
    <p:sldId id="430" r:id="rId5"/>
    <p:sldId id="494" r:id="rId6"/>
    <p:sldId id="500" r:id="rId7"/>
    <p:sldId id="471" r:id="rId8"/>
    <p:sldId id="498" r:id="rId9"/>
    <p:sldId id="472" r:id="rId10"/>
    <p:sldId id="499" r:id="rId11"/>
    <p:sldId id="466" r:id="rId12"/>
    <p:sldId id="468" r:id="rId13"/>
    <p:sldId id="469" r:id="rId14"/>
    <p:sldId id="433" r:id="rId15"/>
    <p:sldId id="435" r:id="rId16"/>
    <p:sldId id="470" r:id="rId17"/>
    <p:sldId id="496" r:id="rId18"/>
    <p:sldId id="497" r:id="rId19"/>
    <p:sldId id="429" r:id="rId20"/>
    <p:sldId id="495" r:id="rId21"/>
    <p:sldId id="473" r:id="rId22"/>
    <p:sldId id="437" r:id="rId23"/>
    <p:sldId id="438" r:id="rId24"/>
    <p:sldId id="439" r:id="rId25"/>
    <p:sldId id="440" r:id="rId26"/>
    <p:sldId id="441" r:id="rId27"/>
    <p:sldId id="442" r:id="rId28"/>
    <p:sldId id="432" r:id="rId29"/>
    <p:sldId id="348" r:id="rId30"/>
    <p:sldId id="463" r:id="rId31"/>
    <p:sldId id="481" r:id="rId32"/>
    <p:sldId id="482" r:id="rId33"/>
    <p:sldId id="458" r:id="rId34"/>
    <p:sldId id="459" r:id="rId35"/>
    <p:sldId id="460" r:id="rId36"/>
    <p:sldId id="491" r:id="rId37"/>
    <p:sldId id="492" r:id="rId38"/>
    <p:sldId id="493" r:id="rId39"/>
    <p:sldId id="461" r:id="rId40"/>
    <p:sldId id="462" r:id="rId41"/>
    <p:sldId id="475" r:id="rId42"/>
    <p:sldId id="476" r:id="rId43"/>
    <p:sldId id="477" r:id="rId44"/>
    <p:sldId id="478" r:id="rId45"/>
    <p:sldId id="479" r:id="rId46"/>
    <p:sldId id="448" r:id="rId47"/>
    <p:sldId id="480" r:id="rId48"/>
    <p:sldId id="450" r:id="rId49"/>
    <p:sldId id="483" r:id="rId50"/>
    <p:sldId id="485" r:id="rId51"/>
    <p:sldId id="486" r:id="rId52"/>
    <p:sldId id="487" r:id="rId53"/>
    <p:sldId id="488" r:id="rId54"/>
    <p:sldId id="484" r:id="rId55"/>
    <p:sldId id="451" r:id="rId56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045AA6"/>
    <a:srgbClr val="D0D8E8"/>
    <a:srgbClr val="E9EDF4"/>
    <a:srgbClr val="367BB8"/>
    <a:srgbClr val="338BD2"/>
    <a:srgbClr val="4D8AD2"/>
    <a:srgbClr val="66A8DD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9" autoAdjust="0"/>
    <p:restoredTop sz="93623" autoAdjust="0"/>
  </p:normalViewPr>
  <p:slideViewPr>
    <p:cSldViewPr snapToGrid="0" snapToObjects="1">
      <p:cViewPr>
        <p:scale>
          <a:sx n="110" d="100"/>
          <a:sy n="110" d="100"/>
        </p:scale>
        <p:origin x="-588" y="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20.04.2020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20.04.2020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ocs.hu-berlin.de/corona/docs/forecast/results_by_country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Excel File: </a:t>
            </a:r>
            <a:r>
              <a:rPr lang="de-DE" dirty="0" err="1" smtClean="0"/>
              <a:t>Zahlen_kumulativ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762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Quelle: Bericht DIVI-Intensivregister; meist nachmittags gesendet; daher verwendet vom Vortag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Excel-Tabelle:</a:t>
            </a:r>
            <a:r>
              <a:rPr lang="de-DE" baseline="0" dirty="0" smtClean="0"/>
              <a:t> </a:t>
            </a:r>
            <a:r>
              <a:rPr lang="de-DE" dirty="0" err="1" smtClean="0"/>
              <a:t>Linelist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Reiter Exposition; Ganz unten §23 Meldungen</a:t>
            </a:r>
          </a:p>
          <a:p>
            <a:r>
              <a:rPr lang="de-DE" dirty="0" smtClean="0"/>
              <a:t>Reiter bestätigte Fälle/ Spalte S:</a:t>
            </a:r>
            <a:r>
              <a:rPr lang="de-DE" baseline="0" dirty="0" smtClean="0"/>
              <a:t> §23 Meldungen auswählen</a:t>
            </a:r>
          </a:p>
          <a:p>
            <a:r>
              <a:rPr lang="de-DE" baseline="0" dirty="0" smtClean="0"/>
              <a:t>Altersmedian (Vorsicht: Formel erkennt den Filter nicht, daher müssen Zahlen kopiert werden) und Geschlechterverteilung bestimmen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459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NEU: Datenquelle:</a:t>
            </a:r>
            <a:r>
              <a:rPr lang="de-DE" baseline="0" dirty="0" smtClean="0"/>
              <a:t> COVID-19-Cube</a:t>
            </a:r>
            <a:endParaRPr lang="de-DE" dirty="0" smtClean="0"/>
          </a:p>
          <a:p>
            <a:pPr defTabSz="457886">
              <a:defRPr/>
            </a:pPr>
            <a:endParaRPr lang="de-DE" dirty="0" smtClean="0"/>
          </a:p>
          <a:p>
            <a:pPr defTabSz="457886">
              <a:defRPr/>
            </a:pPr>
            <a:r>
              <a:rPr lang="de-DE" dirty="0" smtClean="0"/>
              <a:t>----------</a:t>
            </a:r>
          </a:p>
          <a:p>
            <a:pPr defTabSz="457886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86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86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Datenquelle: Covid19_Liste, Datenblätter: </a:t>
            </a:r>
            <a:r>
              <a:rPr lang="de-DE" dirty="0" smtClean="0"/>
              <a:t>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86">
              <a:defRPr/>
            </a:pPr>
            <a:r>
              <a:rPr lang="de-DE" baseline="0" dirty="0" smtClean="0"/>
              <a:t>Bundesland/Anzahl Nennungen: 2. </a:t>
            </a:r>
            <a:r>
              <a:rPr lang="de-DE" dirty="0" smtClean="0"/>
              <a:t>Ebene</a:t>
            </a:r>
            <a:r>
              <a:rPr lang="de-DE" baseline="0" dirty="0" smtClean="0"/>
              <a:t>; nach Deutschland filtern 	</a:t>
            </a:r>
          </a:p>
          <a:p>
            <a:pPr defTabSz="457886">
              <a:defRPr/>
            </a:pPr>
            <a:r>
              <a:rPr lang="de-DE" dirty="0"/>
              <a:t>Häufig genannte Kreise: 3. Ebene; nach Bundesländern filtern</a:t>
            </a:r>
            <a:endParaRPr lang="de-DE" baseline="0" dirty="0" smtClean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271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9165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1833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841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5976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4329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Vergleiche</a:t>
            </a:r>
            <a:r>
              <a:rPr lang="de-DE" baseline="0" dirty="0" smtClean="0"/>
              <a:t>:</a:t>
            </a:r>
          </a:p>
          <a:p>
            <a:pPr defTabSz="457886">
              <a:defRPr/>
            </a:pPr>
            <a:r>
              <a:rPr lang="de-DE" baseline="0" dirty="0" smtClean="0"/>
              <a:t>Lageprotokoll, unter: S:\Projekte\RKI_nCoV-Lage\1.Lagemanagement\1.2.Lageprotokolle\Lageprotokoll_nCoV.xlsx </a:t>
            </a:r>
          </a:p>
          <a:p>
            <a:pPr defTabSz="457886">
              <a:defRPr/>
            </a:pPr>
            <a:r>
              <a:rPr lang="de-DE" baseline="0" dirty="0" smtClean="0"/>
              <a:t>Einsatzteams, unter: S:\Projekte\RKI_nCoV-Lage\5.Unterstützung_im_Feld\Covid-19_Bereitschaft_für_BL-Einsätze.xlsx, Reiter: Teams im Einsatz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2172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Grafik: Anzahl Krankenhäuser; Rahmen ab 2012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6543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459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 smtClean="0">
                <a:hlinkClick r:id="rId3"/>
              </a:rPr>
              <a:t>http://rocs.hu-berlin.de/corona/docs/forecast/results_by_country/</a:t>
            </a:r>
            <a:endParaRPr lang="de-DE" sz="12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2DE-C6CD-423A-B668-BE689A81F15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823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DDCF-DBEB-458D-A4CF-4208AFCA6E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45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ocs.hu-berlin.de/corona/docs/forecast/results_by_country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ovid19.healthdata.org/germany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ovid19.healthdata.org/germany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covid19/mobility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rippeweb.rki.de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ki.de/DE/Content/Infekt/EpidBull/Archiv/2020/Ausgaben/14_20.pdf?__blob=publicationFil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ki.de/DE/Content/Infekt/EpidBull/Archiv/2020/Ausgaben/17_20_SARSCoV2_vorab.pdf?__blob=publicationFile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529" y="69269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324212"/>
              </p:ext>
            </p:extLst>
          </p:nvPr>
        </p:nvGraphicFramePr>
        <p:xfrm>
          <a:off x="473529" y="2157186"/>
          <a:ext cx="8659861" cy="26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20.04.2020</a:t>
                      </a:r>
                    </a:p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141.672</a:t>
                      </a:r>
                      <a:endParaRPr lang="de-DE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1.775</a:t>
                      </a:r>
                      <a:endParaRPr lang="de-DE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1,3%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170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4.404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+ 299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7,0%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3,1%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91.500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237021" y="4822166"/>
            <a:ext cx="8682692" cy="1733909"/>
          </a:xfrm>
        </p:spPr>
        <p:txBody>
          <a:bodyPr>
            <a:normAutofit fontScale="77500" lnSpcReduction="20000"/>
          </a:bodyPr>
          <a:lstStyle/>
          <a:p>
            <a:r>
              <a:rPr lang="de-DE" b="1" dirty="0" smtClean="0">
                <a:latin typeface="+mj-lt"/>
              </a:rPr>
              <a:t>Annahme: </a:t>
            </a:r>
            <a:r>
              <a:rPr lang="de-DE" dirty="0" smtClean="0">
                <a:latin typeface="+mj-lt"/>
              </a:rPr>
              <a:t>- konstante </a:t>
            </a:r>
            <a:r>
              <a:rPr lang="de-DE" dirty="0">
                <a:latin typeface="+mj-lt"/>
              </a:rPr>
              <a:t>Reproduktionszahl R &gt;</a:t>
            </a:r>
            <a:r>
              <a:rPr lang="de-DE" dirty="0" smtClean="0">
                <a:latin typeface="+mj-lt"/>
              </a:rPr>
              <a:t> </a:t>
            </a:r>
            <a:r>
              <a:rPr lang="de-DE" dirty="0">
                <a:latin typeface="+mj-lt"/>
              </a:rPr>
              <a:t>1 und </a:t>
            </a:r>
            <a:r>
              <a:rPr lang="de-DE" dirty="0" smtClean="0">
                <a:latin typeface="+mj-lt"/>
              </a:rPr>
              <a:t>Generationszeit </a:t>
            </a:r>
            <a:r>
              <a:rPr lang="de-DE" dirty="0">
                <a:latin typeface="+mj-lt"/>
              </a:rPr>
              <a:t>von 4 </a:t>
            </a:r>
            <a:r>
              <a:rPr lang="de-DE" dirty="0" smtClean="0">
                <a:latin typeface="+mj-lt"/>
              </a:rPr>
              <a:t>d und  wenn </a:t>
            </a:r>
            <a:r>
              <a:rPr lang="de-DE" dirty="0">
                <a:latin typeface="+mj-lt"/>
              </a:rPr>
              <a:t>bei 1,1% aller SARS-CoV-2 Infektionen ein intensivpflichtiger Verlauf </a:t>
            </a:r>
            <a:r>
              <a:rPr lang="de-DE" dirty="0" smtClean="0">
                <a:latin typeface="+mj-lt"/>
              </a:rPr>
              <a:t>entsteht</a:t>
            </a:r>
          </a:p>
          <a:p>
            <a:r>
              <a:rPr lang="de-DE" b="1" dirty="0" smtClean="0">
                <a:latin typeface="+mj-lt"/>
              </a:rPr>
              <a:t>Startpunkt </a:t>
            </a:r>
            <a:r>
              <a:rPr lang="de-DE" dirty="0">
                <a:latin typeface="+mj-lt"/>
              </a:rPr>
              <a:t>sind </a:t>
            </a:r>
            <a:r>
              <a:rPr lang="de-DE" dirty="0" smtClean="0">
                <a:latin typeface="+mj-lt"/>
              </a:rPr>
              <a:t>3.000 </a:t>
            </a:r>
            <a:r>
              <a:rPr lang="de-DE" dirty="0">
                <a:latin typeface="+mj-lt"/>
              </a:rPr>
              <a:t>COVID-19 Patienten in intensivmedizinischer Behandlung am 17. April 2020. </a:t>
            </a:r>
            <a:endParaRPr lang="de-DE" dirty="0" smtClean="0">
              <a:latin typeface="+mj-lt"/>
            </a:endParaRPr>
          </a:p>
          <a:p>
            <a:r>
              <a:rPr lang="de-DE" b="1" dirty="0" smtClean="0">
                <a:latin typeface="+mj-lt"/>
              </a:rPr>
              <a:t>Schwelle </a:t>
            </a:r>
            <a:r>
              <a:rPr lang="de-DE" b="1" dirty="0">
                <a:latin typeface="+mj-lt"/>
              </a:rPr>
              <a:t>1 </a:t>
            </a:r>
            <a:r>
              <a:rPr lang="de-DE" dirty="0">
                <a:latin typeface="+mj-lt"/>
              </a:rPr>
              <a:t>gibt die aktuell verfügbare Anzahl von Intensivbetten in Deutschland von etwa 15.000 Betten an (Quelle: DIVI </a:t>
            </a:r>
            <a:r>
              <a:rPr lang="de-DE" dirty="0" err="1">
                <a:latin typeface="+mj-lt"/>
              </a:rPr>
              <a:t>IntensivRegister</a:t>
            </a:r>
            <a:r>
              <a:rPr lang="de-DE" dirty="0">
                <a:latin typeface="+mj-lt"/>
              </a:rPr>
              <a:t>), </a:t>
            </a:r>
            <a:endParaRPr lang="de-DE" dirty="0" smtClean="0">
              <a:latin typeface="+mj-lt"/>
            </a:endParaRPr>
          </a:p>
          <a:p>
            <a:r>
              <a:rPr lang="de-DE" b="1" dirty="0" smtClean="0">
                <a:latin typeface="+mj-lt"/>
              </a:rPr>
              <a:t>Schwelle </a:t>
            </a:r>
            <a:r>
              <a:rPr lang="de-DE" b="1" dirty="0">
                <a:latin typeface="+mj-lt"/>
              </a:rPr>
              <a:t>2 </a:t>
            </a:r>
            <a:r>
              <a:rPr lang="de-DE" dirty="0">
                <a:latin typeface="+mj-lt"/>
              </a:rPr>
              <a:t>einen theoretischen Maximalwert von 32.000 Intensivbetten.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178" y="354142"/>
            <a:ext cx="8092592" cy="677108"/>
          </a:xfrm>
        </p:spPr>
        <p:txBody>
          <a:bodyPr/>
          <a:lstStyle/>
          <a:p>
            <a:r>
              <a:rPr lang="de-DE" dirty="0"/>
              <a:t>Modellierter Verlauf der Anzahl von COVID-19 Patienten in intensivmedizinischer Behandlung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21" y="1095765"/>
            <a:ext cx="7452803" cy="372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65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053568" y="6273225"/>
            <a:ext cx="509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hlinkClick r:id="rId3"/>
              </a:rPr>
              <a:t>http://rocs.hu-berlin.de/corona/docs/forecast/results_by_country/</a:t>
            </a:r>
            <a:endParaRPr lang="de-DE" sz="1400" dirty="0" smtClean="0"/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99141" y="461921"/>
            <a:ext cx="8092592" cy="615553"/>
          </a:xfrm>
          <a:noFill/>
        </p:spPr>
        <p:txBody>
          <a:bodyPr/>
          <a:lstStyle/>
          <a:p>
            <a:r>
              <a:rPr lang="de-DE" dirty="0" smtClean="0"/>
              <a:t>Forecast – Brockmann</a:t>
            </a:r>
            <a:r>
              <a:rPr lang="de-DE" sz="1600" b="0" dirty="0" smtClean="0"/>
              <a:t> </a:t>
            </a:r>
            <a:r>
              <a:rPr lang="de-DE" sz="1600" b="0" dirty="0"/>
              <a:t>(Stand </a:t>
            </a:r>
            <a:r>
              <a:rPr lang="de-DE" sz="1600" b="0" dirty="0" smtClean="0"/>
              <a:t>17.04.2020</a:t>
            </a:r>
            <a:r>
              <a:rPr lang="de-DE" sz="1600" b="0" dirty="0"/>
              <a:t>) </a:t>
            </a:r>
            <a:br>
              <a:rPr lang="de-DE" sz="1600" b="0" dirty="0"/>
            </a:br>
            <a:r>
              <a:rPr lang="de-DE" sz="1800" dirty="0" smtClean="0"/>
              <a:t>SIR-X-Model welches die Verhaltensänderungen der </a:t>
            </a:r>
            <a:r>
              <a:rPr lang="de-DE" sz="1800" dirty="0"/>
              <a:t>Bevölkerung </a:t>
            </a:r>
            <a:r>
              <a:rPr lang="de-DE" sz="1800" dirty="0" smtClean="0"/>
              <a:t>berücksichtigt</a:t>
            </a:r>
            <a:endParaRPr lang="de-DE" sz="18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9" y="1190756"/>
            <a:ext cx="6668382" cy="508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6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de-DE" dirty="0" smtClean="0"/>
              <a:t>IHME – Forecast für Deutschland, Stand </a:t>
            </a:r>
            <a:r>
              <a:rPr lang="de-DE" dirty="0" smtClean="0"/>
              <a:t>17.04.2020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57199" y="6147088"/>
            <a:ext cx="3144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hlinkClick r:id="rId2"/>
              </a:rPr>
              <a:t>https://covid19.healthdata.org/germany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6" y="1031250"/>
            <a:ext cx="9040483" cy="145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5" y="2487083"/>
            <a:ext cx="9040485" cy="364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77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221412" y="366653"/>
            <a:ext cx="8229600" cy="366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 smtClean="0">
                <a:solidFill>
                  <a:srgbClr val="045AA6"/>
                </a:solidFill>
              </a:rPr>
              <a:t>IHME – Forecast für Deutschland, Stand </a:t>
            </a:r>
            <a:r>
              <a:rPr lang="de-DE" sz="2400" b="1" dirty="0" smtClean="0">
                <a:solidFill>
                  <a:srgbClr val="045AA6"/>
                </a:solidFill>
              </a:rPr>
              <a:t>17.04.2020</a:t>
            </a:r>
            <a:endParaRPr lang="de-DE" sz="2400" b="1" dirty="0">
              <a:solidFill>
                <a:srgbClr val="045AA6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33194" y="5973851"/>
            <a:ext cx="398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covid19.healthdata.org/germany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62" y="855195"/>
            <a:ext cx="8531525" cy="252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12" y="3457639"/>
            <a:ext cx="8617228" cy="25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2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6" y="195532"/>
            <a:ext cx="6966292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Alters- &amp; </a:t>
            </a:r>
            <a:r>
              <a:rPr lang="de-DE" sz="2000" dirty="0">
                <a:solidFill>
                  <a:schemeClr val="bg1"/>
                </a:solidFill>
              </a:rPr>
              <a:t>Geschlechtsverteilung: Gesamtfälle; </a:t>
            </a:r>
            <a:r>
              <a:rPr lang="de-DE" sz="1200" dirty="0">
                <a:solidFill>
                  <a:schemeClr val="bg1"/>
                </a:solidFill>
              </a:rPr>
              <a:t>(Datenstand: 20.04.2020. 00:00)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476284"/>
              </p:ext>
            </p:extLst>
          </p:nvPr>
        </p:nvGraphicFramePr>
        <p:xfrm>
          <a:off x="286182" y="884275"/>
          <a:ext cx="4827217" cy="13506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(m. Angaben)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141.672</a:t>
                      </a:r>
                      <a:endParaRPr lang="de-DE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141.197)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Median/Mittelwert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50/50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70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Jahre und älter (an allen Fällen)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18%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männlich/weiblich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48%/52%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2" y="3053751"/>
            <a:ext cx="4836783" cy="271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66" y="2234920"/>
            <a:ext cx="4012334" cy="347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7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549985"/>
            <a:ext cx="7138820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Alters- &amp; </a:t>
            </a:r>
            <a:r>
              <a:rPr lang="de-DE" sz="2000" dirty="0">
                <a:solidFill>
                  <a:schemeClr val="bg1"/>
                </a:solidFill>
              </a:rPr>
              <a:t>Geschlechtsverteilung: Todesfälle; </a:t>
            </a:r>
            <a:r>
              <a:rPr lang="de-DE" sz="1400" dirty="0">
                <a:solidFill>
                  <a:schemeClr val="bg1"/>
                </a:solidFill>
              </a:rPr>
              <a:t>(Datenstand: 20.04.2020. 00:00)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470864"/>
              </p:ext>
            </p:extLst>
          </p:nvPr>
        </p:nvGraphicFramePr>
        <p:xfrm>
          <a:off x="112143" y="1865518"/>
          <a:ext cx="2812212" cy="2773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12482"/>
                <a:gridCol w="899730"/>
              </a:tblGrid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Todesfälle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006EC7"/>
                          </a:solidFill>
                        </a:rPr>
                        <a:t>4.404</a:t>
                      </a:r>
                      <a:endParaRPr lang="de-DE" sz="1400" dirty="0" smtClean="0">
                        <a:solidFill>
                          <a:srgbClr val="006EC7"/>
                        </a:solidFill>
                      </a:endParaRP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Todesfälle mit Alter und Geschlecht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006EC7"/>
                          </a:solidFill>
                        </a:rPr>
                        <a:t>4.401</a:t>
                      </a:r>
                      <a:endParaRPr lang="de-DE" sz="1400" dirty="0" smtClean="0">
                        <a:solidFill>
                          <a:srgbClr val="006EC7"/>
                        </a:solidFill>
                      </a:endParaRP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Median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Mittelwert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006EC7"/>
                          </a:solidFill>
                        </a:rPr>
                        <a:t>81</a:t>
                      </a:r>
                      <a:endParaRPr lang="de-DE" sz="1400" dirty="0">
                        <a:solidFill>
                          <a:srgbClr val="006EC7"/>
                        </a:solidFill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70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Jahre und älter 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86%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Männer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58%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Frauen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42%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334" y="1430907"/>
            <a:ext cx="56515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0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48908" y="472849"/>
            <a:ext cx="7138820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Fall-Verstorbenen-Anteil; </a:t>
            </a:r>
            <a:r>
              <a:rPr lang="de-DE" sz="1400" dirty="0" smtClean="0">
                <a:solidFill>
                  <a:schemeClr val="bg1"/>
                </a:solidFill>
              </a:rPr>
              <a:t>(Datenstand: 20.04.2020.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9" y="1091241"/>
            <a:ext cx="866933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82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</a:t>
            </a:r>
            <a:r>
              <a:rPr lang="de-DE" sz="2000" dirty="0">
                <a:solidFill>
                  <a:schemeClr val="bg1"/>
                </a:solidFill>
              </a:rPr>
              <a:t>Intensivregister; </a:t>
            </a:r>
            <a:r>
              <a:rPr lang="de-DE" sz="1400" dirty="0">
                <a:solidFill>
                  <a:schemeClr val="bg1"/>
                </a:solidFill>
              </a:rPr>
              <a:t>(Datenstand: 20.04.2020. </a:t>
            </a:r>
            <a:r>
              <a:rPr lang="de-DE" sz="1400" dirty="0" smtClean="0">
                <a:solidFill>
                  <a:schemeClr val="bg1"/>
                </a:solidFill>
              </a:rPr>
              <a:t>9:15)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07239" y="1101936"/>
            <a:ext cx="6784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Aktuelle Anzahl meldender Kliniken/Abteilungen im Register:  </a:t>
            </a:r>
            <a:r>
              <a:rPr lang="de-DE" b="1" dirty="0" smtClean="0"/>
              <a:t>1.138</a:t>
            </a:r>
            <a:endParaRPr lang="de-DE" b="1" dirty="0">
              <a:solidFill>
                <a:srgbClr val="006EC7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859596"/>
              </p:ext>
            </p:extLst>
          </p:nvPr>
        </p:nvGraphicFramePr>
        <p:xfrm>
          <a:off x="307239" y="1635125"/>
          <a:ext cx="8085887" cy="143339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866247"/>
                <a:gridCol w="1499841"/>
                <a:gridCol w="816668"/>
                <a:gridCol w="1903131"/>
              </a:tblGrid>
              <a:tr h="310718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Anzahl_Covid19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 smtClean="0">
                          <a:effectLst/>
                        </a:rPr>
                        <a:t>Prozent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Differenz zum Vortag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Aktuell: in intensivmedizinischer Behandlung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2.793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Aktuell: davon beatmet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2.009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-104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Gesamt: abgeschlossene Behandlung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6.785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Gesamt: davon verstorben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2.038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+59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728172"/>
              </p:ext>
            </p:extLst>
          </p:nvPr>
        </p:nvGraphicFramePr>
        <p:xfrm>
          <a:off x="307239" y="3482442"/>
          <a:ext cx="7783372" cy="120170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19210"/>
                <a:gridCol w="1407157"/>
                <a:gridCol w="1451130"/>
                <a:gridCol w="787173"/>
                <a:gridCol w="913942"/>
                <a:gridCol w="1904760"/>
              </a:tblGrid>
              <a:tr h="37465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Low care ICU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High care ICU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ECMO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Gesamt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Differenz zum Vortag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9593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Belegt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5.141</a:t>
                      </a:r>
                      <a:endParaRPr lang="de-DE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11.620</a:t>
                      </a:r>
                      <a:endParaRPr lang="de-DE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194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16.955 </a:t>
                      </a:r>
                      <a:endParaRPr lang="de-DE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-438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3112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3.522</a:t>
                      </a:r>
                      <a:endParaRPr lang="de-DE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8.272</a:t>
                      </a:r>
                      <a:endParaRPr lang="de-DE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466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12.260 </a:t>
                      </a:r>
                      <a:endParaRPr lang="de-DE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-405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71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</a:t>
            </a:r>
            <a:r>
              <a:rPr lang="de-DE" sz="2000" dirty="0">
                <a:solidFill>
                  <a:schemeClr val="bg1"/>
                </a:solidFill>
              </a:rPr>
              <a:t>Intensivregister; </a:t>
            </a:r>
            <a:r>
              <a:rPr lang="de-DE" sz="1400" dirty="0">
                <a:solidFill>
                  <a:schemeClr val="bg1"/>
                </a:solidFill>
              </a:rPr>
              <a:t>(Datenstand: 20.04.2020. 9:15)</a:t>
            </a:r>
          </a:p>
        </p:txBody>
      </p:sp>
      <p:sp>
        <p:nvSpPr>
          <p:cNvPr id="5" name="Rechteck 4"/>
          <p:cNvSpPr/>
          <p:nvPr/>
        </p:nvSpPr>
        <p:spPr>
          <a:xfrm>
            <a:off x="155122" y="911522"/>
            <a:ext cx="8765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Aktuelle Anzahl meldender Kliniken/Abteilungen im Register:  </a:t>
            </a:r>
            <a:r>
              <a:rPr lang="de-DE" dirty="0" smtClean="0"/>
              <a:t>1.159</a:t>
            </a:r>
            <a:endParaRPr lang="de-DE" dirty="0" smtClean="0"/>
          </a:p>
          <a:p>
            <a:r>
              <a:rPr lang="de-DE" dirty="0" smtClean="0"/>
              <a:t>COVID-19-Patienten in Behandlung: </a:t>
            </a:r>
            <a:r>
              <a:rPr lang="de-DE" dirty="0" smtClean="0"/>
              <a:t>2.793, </a:t>
            </a:r>
            <a:r>
              <a:rPr lang="de-DE" dirty="0" smtClean="0"/>
              <a:t>davon </a:t>
            </a:r>
            <a:r>
              <a:rPr lang="de-DE" dirty="0" smtClean="0"/>
              <a:t>2.009 </a:t>
            </a:r>
            <a:r>
              <a:rPr lang="de-DE" dirty="0" smtClean="0"/>
              <a:t>beatmet (</a:t>
            </a:r>
            <a:r>
              <a:rPr lang="de-DE" dirty="0" smtClean="0"/>
              <a:t>72%)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55122" y="1659949"/>
            <a:ext cx="477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COVID-19-Fälle </a:t>
            </a:r>
            <a:r>
              <a:rPr lang="de-DE" sz="1600" dirty="0"/>
              <a:t>pro ICU Bett aggregiert auf Kreisebene </a:t>
            </a:r>
          </a:p>
          <a:p>
            <a:r>
              <a:rPr lang="de-DE" sz="1600" dirty="0"/>
              <a:t>(ohne Meldungen in Grau)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3" y="2244724"/>
            <a:ext cx="3560251" cy="421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567" y="2142068"/>
            <a:ext cx="4859775" cy="431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36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791" y="337406"/>
            <a:ext cx="721620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Hintergrund  zur Schätzung der Genesenen</a:t>
            </a:r>
            <a:r>
              <a:rPr lang="de-DE" sz="2000" dirty="0">
                <a:solidFill>
                  <a:schemeClr val="bg1"/>
                </a:solidFill>
              </a:rPr>
              <a:t>; </a:t>
            </a:r>
            <a:r>
              <a:rPr lang="de-DE" sz="1400" dirty="0">
                <a:solidFill>
                  <a:schemeClr val="bg1"/>
                </a:solidFill>
              </a:rPr>
              <a:t>(Datenstand: 20.04.2020. </a:t>
            </a:r>
            <a:r>
              <a:rPr lang="de-DE" sz="1400" dirty="0" smtClean="0">
                <a:solidFill>
                  <a:schemeClr val="bg1"/>
                </a:solidFill>
              </a:rPr>
              <a:t>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36765" y="799072"/>
            <a:ext cx="8596684" cy="531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b="1" dirty="0" err="1"/>
              <a:t>GenesenStatus</a:t>
            </a:r>
            <a:r>
              <a:rPr lang="de-DE" b="1" dirty="0"/>
              <a:t>		Anzahl</a:t>
            </a:r>
          </a:p>
          <a:p>
            <a:pPr indent="182563">
              <a:spcBef>
                <a:spcPts val="300"/>
              </a:spcBef>
            </a:pPr>
            <a:r>
              <a:rPr lang="de-DE" dirty="0"/>
              <a:t>Genesen			</a:t>
            </a:r>
            <a:r>
              <a:rPr lang="de-DE" dirty="0" smtClean="0"/>
              <a:t>  </a:t>
            </a:r>
            <a:r>
              <a:rPr lang="de-DE" dirty="0" smtClean="0"/>
              <a:t>91.500</a:t>
            </a:r>
            <a:endParaRPr lang="de-DE" dirty="0" smtClean="0"/>
          </a:p>
          <a:p>
            <a:pPr indent="182563">
              <a:spcBef>
                <a:spcPts val="300"/>
              </a:spcBef>
            </a:pPr>
            <a:r>
              <a:rPr lang="de-DE" dirty="0" smtClean="0"/>
              <a:t>Offen				  </a:t>
            </a:r>
            <a:r>
              <a:rPr lang="de-DE" dirty="0" smtClean="0"/>
              <a:t>45.768</a:t>
            </a:r>
            <a:endParaRPr lang="de-DE" dirty="0" smtClean="0"/>
          </a:p>
          <a:p>
            <a:pPr indent="182563">
              <a:spcBef>
                <a:spcPts val="300"/>
              </a:spcBef>
            </a:pPr>
            <a:r>
              <a:rPr lang="de-DE" dirty="0" smtClean="0"/>
              <a:t>Verstorben</a:t>
            </a:r>
            <a:r>
              <a:rPr lang="de-DE" dirty="0"/>
              <a:t>			</a:t>
            </a:r>
            <a:r>
              <a:rPr lang="de-DE" dirty="0" smtClean="0"/>
              <a:t>    </a:t>
            </a:r>
            <a:r>
              <a:rPr lang="de-DE" dirty="0" smtClean="0"/>
              <a:t>4.404</a:t>
            </a:r>
            <a:endParaRPr lang="de-DE" dirty="0"/>
          </a:p>
          <a:p>
            <a:pPr indent="182563">
              <a:spcBef>
                <a:spcPts val="300"/>
              </a:spcBef>
            </a:pPr>
            <a:r>
              <a:rPr lang="de-DE" dirty="0" smtClean="0"/>
              <a:t>Summe</a:t>
            </a:r>
            <a:r>
              <a:rPr lang="de-DE" dirty="0"/>
              <a:t>				</a:t>
            </a:r>
            <a:r>
              <a:rPr lang="de-DE" dirty="0"/>
              <a:t>141.672</a:t>
            </a:r>
          </a:p>
          <a:p>
            <a:endParaRPr lang="de-DE" b="1" dirty="0" smtClean="0"/>
          </a:p>
          <a:p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Schätzung – Kriterien für Genesen</a:t>
            </a:r>
            <a:endParaRPr lang="de-DE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Nicht-hospitalisierte </a:t>
            </a:r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Fälle: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Erkrankungsbeginn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+ 14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wenn Erkrankungsbeginn unbekannt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Meldedatum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+ 14 Tage </a:t>
            </a:r>
          </a:p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  <a:p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Hospitalisierte 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Fälle: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Entlassungsdatum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+ 7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Wenn Entlassungsdatum unbekannt: Erkrankungsbeginn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bzw. Meldedatum +28 Tage</a:t>
            </a:r>
          </a:p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  <a:p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Ohne Angaben zur Hospitalisierung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Erkrankungsbeginn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bzw. Meldedatum +28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Tage</a:t>
            </a:r>
          </a:p>
          <a:p>
            <a:pPr indent="182563">
              <a:spcBef>
                <a:spcPts val="300"/>
              </a:spcBef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9244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20.04.2020.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113595"/>
              </p:ext>
            </p:extLst>
          </p:nvPr>
        </p:nvGraphicFramePr>
        <p:xfrm>
          <a:off x="236764" y="970548"/>
          <a:ext cx="8742135" cy="5443007"/>
        </p:xfrm>
        <a:graphic>
          <a:graphicData uri="http://schemas.openxmlformats.org/drawingml/2006/table">
            <a:tbl>
              <a:tblPr/>
              <a:tblGrid>
                <a:gridCol w="2601207"/>
                <a:gridCol w="1393156"/>
                <a:gridCol w="1899758"/>
                <a:gridCol w="1493827"/>
                <a:gridCol w="1354187"/>
              </a:tblGrid>
              <a:tr h="626023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Anzahl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Fälle/100.000 Einw.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28.253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37.849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28.971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194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141.672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5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57199" y="1328698"/>
            <a:ext cx="8092593" cy="5302250"/>
          </a:xfrm>
        </p:spPr>
        <p:txBody>
          <a:bodyPr>
            <a:normAutofit/>
          </a:bodyPr>
          <a:lstStyle/>
          <a:p>
            <a:r>
              <a:rPr lang="de-DE" dirty="0"/>
              <a:t>Seit Anfang März (</a:t>
            </a:r>
            <a:r>
              <a:rPr lang="de-DE" dirty="0" smtClean="0"/>
              <a:t>11. </a:t>
            </a:r>
            <a:r>
              <a:rPr lang="de-DE" dirty="0"/>
              <a:t>KW</a:t>
            </a:r>
            <a:r>
              <a:rPr lang="de-DE" dirty="0" smtClean="0"/>
              <a:t>)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07465"/>
              </p:ext>
            </p:extLst>
          </p:nvPr>
        </p:nvGraphicFramePr>
        <p:xfrm>
          <a:off x="599081" y="2133600"/>
          <a:ext cx="6656853" cy="3572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719"/>
                <a:gridCol w="1530012"/>
                <a:gridCol w="1761717"/>
                <a:gridCol w="1881405"/>
              </a:tblGrid>
              <a:tr h="1244149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Meldewoche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Nosokomiale </a:t>
                      </a:r>
                      <a:r>
                        <a:rPr lang="de-DE" baseline="0" dirty="0" smtClean="0"/>
                        <a:t>Ausbrüche (n=111)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Anzahl Fälle in Ausbrüchen* (n=1.613)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Anzahl Todesfälle (n=120)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241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30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168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14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605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48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418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24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181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999067" y="6019800"/>
            <a:ext cx="4290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*Fälle nach Meldedatum KW des Ausbruchs</a:t>
            </a:r>
            <a:endParaRPr lang="de-DE" dirty="0"/>
          </a:p>
        </p:txBody>
      </p:sp>
      <p:sp>
        <p:nvSpPr>
          <p:cNvPr id="9" name="Datumsplatzhalter 9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5"/>
          </p:nvPr>
        </p:nvSpPr>
        <p:spPr>
          <a:xfrm>
            <a:off x="2699791" y="6620339"/>
            <a:ext cx="5182675" cy="195750"/>
          </a:xfrm>
        </p:spPr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236765" y="669882"/>
            <a:ext cx="7984209" cy="523220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COVID-19: Nosokomiale Ausbrüche in Krankenhäusern und Pflegeheimen</a:t>
            </a:r>
            <a:r>
              <a:rPr lang="de-DE" sz="2000" dirty="0" smtClean="0">
                <a:solidFill>
                  <a:schemeClr val="bg1"/>
                </a:solidFill>
              </a:rPr>
              <a:t>; </a:t>
            </a:r>
            <a:r>
              <a:rPr lang="de-DE" sz="1400" dirty="0">
                <a:solidFill>
                  <a:schemeClr val="bg1"/>
                </a:solidFill>
              </a:rPr>
              <a:t>(Datenstand: 20.04.2020. </a:t>
            </a:r>
            <a:r>
              <a:rPr lang="de-DE" sz="1400" dirty="0" smtClean="0">
                <a:solidFill>
                  <a:schemeClr val="bg1"/>
                </a:solidFill>
              </a:rPr>
              <a:t>00:00) 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2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353682" y="819865"/>
            <a:ext cx="8420987" cy="5302250"/>
          </a:xfrm>
        </p:spPr>
        <p:txBody>
          <a:bodyPr>
            <a:normAutofit/>
          </a:bodyPr>
          <a:lstStyle/>
          <a:p>
            <a:r>
              <a:rPr lang="de-DE" dirty="0" smtClean="0"/>
              <a:t>In medizinischen Einrichtungen* </a:t>
            </a:r>
            <a:r>
              <a:rPr lang="de-DE" dirty="0"/>
              <a:t>gemäß </a:t>
            </a:r>
            <a:r>
              <a:rPr lang="de-DE" dirty="0" smtClean="0"/>
              <a:t>§ 23 </a:t>
            </a:r>
            <a:r>
              <a:rPr lang="de-DE" dirty="0"/>
              <a:t>Abs. 3 IfSG </a:t>
            </a:r>
            <a:r>
              <a:rPr lang="de-DE" dirty="0" smtClean="0"/>
              <a:t>tätig</a:t>
            </a:r>
          </a:p>
          <a:p>
            <a:pPr lvl="1">
              <a:spcBef>
                <a:spcPts val="200"/>
              </a:spcBef>
            </a:pPr>
            <a:r>
              <a:rPr lang="de-DE" dirty="0" smtClean="0"/>
              <a:t>7.413 </a:t>
            </a:r>
            <a:r>
              <a:rPr lang="de-DE" dirty="0" smtClean="0"/>
              <a:t>übermittelte COVID-19-Fälle</a:t>
            </a:r>
          </a:p>
          <a:p>
            <a:pPr lvl="1">
              <a:spcBef>
                <a:spcPts val="200"/>
              </a:spcBef>
            </a:pPr>
            <a:r>
              <a:rPr lang="de-DE" dirty="0" smtClean="0"/>
              <a:t>Altersmedian:  42 Jahre</a:t>
            </a:r>
          </a:p>
          <a:p>
            <a:pPr lvl="1">
              <a:spcBef>
                <a:spcPts val="200"/>
              </a:spcBef>
            </a:pPr>
            <a:r>
              <a:rPr lang="de-DE" dirty="0"/>
              <a:t>Geschlechterverteilung</a:t>
            </a:r>
            <a:r>
              <a:rPr lang="de-DE" dirty="0" smtClean="0"/>
              <a:t>:  72</a:t>
            </a:r>
            <a:r>
              <a:rPr lang="de-DE" dirty="0"/>
              <a:t>% </a:t>
            </a:r>
            <a:r>
              <a:rPr lang="de-DE" dirty="0" smtClean="0"/>
              <a:t>weiblich;  </a:t>
            </a:r>
            <a:r>
              <a:rPr lang="de-DE" dirty="0" smtClean="0"/>
              <a:t>28% </a:t>
            </a:r>
            <a:r>
              <a:rPr lang="de-DE" dirty="0" smtClean="0"/>
              <a:t>männlich</a:t>
            </a:r>
            <a:endParaRPr lang="de-DE" dirty="0"/>
          </a:p>
          <a:p>
            <a:pPr lvl="1">
              <a:spcBef>
                <a:spcPts val="200"/>
              </a:spcBef>
            </a:pPr>
            <a:r>
              <a:rPr lang="de-DE" dirty="0" smtClean="0"/>
              <a:t>Hospitalisiert: </a:t>
            </a:r>
            <a:r>
              <a:rPr lang="de-DE" dirty="0" smtClean="0"/>
              <a:t>305</a:t>
            </a:r>
            <a:r>
              <a:rPr lang="de-DE" dirty="0" smtClean="0"/>
              <a:t> </a:t>
            </a:r>
            <a:r>
              <a:rPr lang="de-DE" dirty="0" smtClean="0"/>
              <a:t>Personen (4%; </a:t>
            </a:r>
            <a:r>
              <a:rPr lang="de-DE" dirty="0" smtClean="0"/>
              <a:t>6.940 Fälle </a:t>
            </a:r>
            <a:r>
              <a:rPr lang="de-DE" dirty="0" smtClean="0"/>
              <a:t>m. Angaben)</a:t>
            </a:r>
            <a:endParaRPr lang="de-DE" dirty="0"/>
          </a:p>
          <a:p>
            <a:pPr lvl="1">
              <a:spcBef>
                <a:spcPts val="200"/>
              </a:spcBef>
            </a:pPr>
            <a:r>
              <a:rPr lang="de-DE" dirty="0" smtClean="0"/>
              <a:t>Verstorben: </a:t>
            </a:r>
            <a:r>
              <a:rPr lang="de-DE" dirty="0" smtClean="0"/>
              <a:t>13 </a:t>
            </a:r>
            <a:r>
              <a:rPr lang="de-DE" dirty="0"/>
              <a:t>P</a:t>
            </a:r>
            <a:r>
              <a:rPr lang="de-DE" dirty="0" smtClean="0"/>
              <a:t>ersonen (</a:t>
            </a:r>
            <a:r>
              <a:rPr lang="de-DE" dirty="0" smtClean="0"/>
              <a:t>0,18%; </a:t>
            </a:r>
            <a:r>
              <a:rPr lang="de-DE" dirty="0"/>
              <a:t>7.380 </a:t>
            </a:r>
            <a:r>
              <a:rPr lang="de-DE" dirty="0" smtClean="0"/>
              <a:t>Fälle mit </a:t>
            </a:r>
            <a:r>
              <a:rPr lang="de-DE" dirty="0" smtClean="0"/>
              <a:t>Angaben)</a:t>
            </a:r>
            <a:endParaRPr lang="de-DE" dirty="0" smtClean="0"/>
          </a:p>
          <a:p>
            <a:pPr lvl="2">
              <a:spcBef>
                <a:spcPts val="200"/>
              </a:spcBef>
            </a:pPr>
            <a:r>
              <a:rPr lang="de-DE" dirty="0" smtClean="0"/>
              <a:t>12</a:t>
            </a:r>
            <a:r>
              <a:rPr lang="de-DE" dirty="0" smtClean="0"/>
              <a:t> </a:t>
            </a:r>
            <a:r>
              <a:rPr lang="de-DE" dirty="0" smtClean="0"/>
              <a:t>Personen an COVID-19 ; bei 1 </a:t>
            </a:r>
            <a:r>
              <a:rPr lang="de-DE" dirty="0"/>
              <a:t>P</a:t>
            </a:r>
            <a:r>
              <a:rPr lang="de-DE" dirty="0" smtClean="0"/>
              <a:t>erson Grund nicht erhoben</a:t>
            </a:r>
          </a:p>
          <a:p>
            <a:pPr lvl="2">
              <a:spcBef>
                <a:spcPts val="200"/>
              </a:spcBef>
            </a:pPr>
            <a:r>
              <a:rPr lang="de-DE" dirty="0" smtClean="0"/>
              <a:t>11</a:t>
            </a:r>
            <a:r>
              <a:rPr lang="de-DE" dirty="0" smtClean="0"/>
              <a:t> </a:t>
            </a:r>
            <a:r>
              <a:rPr lang="de-DE" dirty="0" smtClean="0"/>
              <a:t>Männer, </a:t>
            </a:r>
            <a:r>
              <a:rPr lang="de-DE" dirty="0" smtClean="0"/>
              <a:t>2 Frauen; </a:t>
            </a:r>
            <a:r>
              <a:rPr lang="de-DE" dirty="0" smtClean="0"/>
              <a:t>Altersspanne: </a:t>
            </a:r>
            <a:r>
              <a:rPr lang="de-DE" dirty="0" smtClean="0"/>
              <a:t>48-82 </a:t>
            </a:r>
            <a:r>
              <a:rPr lang="de-DE" dirty="0" smtClean="0"/>
              <a:t>Jahre</a:t>
            </a:r>
          </a:p>
          <a:p>
            <a:pPr lvl="2"/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sz="1600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437071"/>
            <a:ext cx="7984209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unter Personal in medizinischen </a:t>
            </a:r>
            <a:r>
              <a:rPr lang="de-DE" sz="2000" dirty="0">
                <a:solidFill>
                  <a:schemeClr val="bg1"/>
                </a:solidFill>
              </a:rPr>
              <a:t>Einrichtungen; </a:t>
            </a:r>
            <a:r>
              <a:rPr lang="de-DE" sz="1400" dirty="0">
                <a:solidFill>
                  <a:schemeClr val="bg1"/>
                </a:solidFill>
              </a:rPr>
              <a:t>(Datenstand: 20.04.2020. </a:t>
            </a:r>
            <a:r>
              <a:rPr lang="de-DE" sz="1400" dirty="0" smtClean="0">
                <a:solidFill>
                  <a:schemeClr val="bg1"/>
                </a:solidFill>
              </a:rPr>
              <a:t>00:00) 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0" y="632914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*Zu den Einrichtungen zählen z.B. </a:t>
            </a:r>
            <a:r>
              <a:rPr lang="de-DE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Krankenhäuser</a:t>
            </a:r>
            <a:r>
              <a:rPr lang="de-DE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Arztpraxen, Dialyseeinrichtungen, ambulante Pflegedienste </a:t>
            </a:r>
            <a:r>
              <a:rPr lang="de-DE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und  Rettungsdienste</a:t>
            </a:r>
            <a:endParaRPr lang="de-DE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e-DE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53" y="3573246"/>
            <a:ext cx="457835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0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017" y="175041"/>
            <a:ext cx="6800849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970038"/>
              </p:ext>
            </p:extLst>
          </p:nvPr>
        </p:nvGraphicFramePr>
        <p:xfrm>
          <a:off x="254017" y="536889"/>
          <a:ext cx="6800849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6481"/>
                <a:gridCol w="6304368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141.672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13" y="902649"/>
            <a:ext cx="7798903" cy="551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66413"/>
            <a:ext cx="6784521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23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875538"/>
              </p:ext>
            </p:extLst>
          </p:nvPr>
        </p:nvGraphicFramePr>
        <p:xfrm>
          <a:off x="236765" y="519637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15.548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5" y="1392185"/>
            <a:ext cx="7397612" cy="523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5391" y="189709"/>
            <a:ext cx="6775895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5-Tage-Inzidenz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24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312473"/>
              </p:ext>
            </p:extLst>
          </p:nvPr>
        </p:nvGraphicFramePr>
        <p:xfrm>
          <a:off x="236765" y="528263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11.562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mit 5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mit 5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5" y="1505180"/>
            <a:ext cx="7237802" cy="511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017" y="189709"/>
            <a:ext cx="6767269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3-Tage-Inzidenz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25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971223"/>
              </p:ext>
            </p:extLst>
          </p:nvPr>
        </p:nvGraphicFramePr>
        <p:xfrm>
          <a:off x="236765" y="528263"/>
          <a:ext cx="6784521" cy="914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5.036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3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de-DE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3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63" y="1442663"/>
            <a:ext cx="7021286" cy="496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23419"/>
            <a:ext cx="7425266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Verteilung: 7-Tageskarte - Vergleich mit Vorwoche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20.04.2020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26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3" y="1026543"/>
            <a:ext cx="7555013" cy="534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540" y="205575"/>
            <a:ext cx="6504317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Trendanalyse der Bundesländer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</a:t>
            </a:r>
            <a:r>
              <a:rPr lang="de-DE" dirty="0" smtClean="0"/>
              <a:t>20</a:t>
            </a:r>
            <a:r>
              <a:rPr lang="de-DE" dirty="0" smtClean="0"/>
              <a:t>.04.2020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55122" y="812766"/>
            <a:ext cx="7086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N</a:t>
            </a:r>
            <a:r>
              <a:rPr lang="de-DE" dirty="0" smtClean="0"/>
              <a:t>ach </a:t>
            </a:r>
            <a:r>
              <a:rPr lang="de-DE" dirty="0"/>
              <a:t>Erkrankungs- bzw. Meldedatum-Diagnoseverzug v. 5 Tagen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69" y="1155700"/>
            <a:ext cx="7508936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601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28</a:t>
            </a:fld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4" y="1517578"/>
            <a:ext cx="7224386" cy="457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46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9694" y="184865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Expositionsorte national </a:t>
            </a:r>
            <a:r>
              <a:rPr lang="de-DE" sz="1600" b="0" dirty="0">
                <a:solidFill>
                  <a:schemeClr val="tx1"/>
                </a:solidFill>
              </a:rPr>
              <a:t>(Datenstand </a:t>
            </a:r>
            <a:r>
              <a:rPr lang="de-DE" sz="1600" b="0" dirty="0" smtClean="0">
                <a:solidFill>
                  <a:schemeClr val="tx1"/>
                </a:solidFill>
              </a:rPr>
              <a:t>11.04.2020, </a:t>
            </a:r>
            <a:r>
              <a:rPr lang="de-DE" sz="1600" b="0" dirty="0">
                <a:solidFill>
                  <a:schemeClr val="tx1"/>
                </a:solidFill>
              </a:rPr>
              <a:t>0:00 </a:t>
            </a:r>
            <a:r>
              <a:rPr lang="de-DE" sz="1600" b="0" dirty="0" smtClean="0">
                <a:solidFill>
                  <a:schemeClr val="tx1"/>
                </a:solidFill>
              </a:rPr>
              <a:t>Uhr)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29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303927"/>
              </p:ext>
            </p:extLst>
          </p:nvPr>
        </p:nvGraphicFramePr>
        <p:xfrm>
          <a:off x="529165" y="894446"/>
          <a:ext cx="8167159" cy="5780650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342685"/>
                <a:gridCol w="1740891"/>
                <a:gridCol w="4083583"/>
              </a:tblGrid>
              <a:tr h="465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</a:rPr>
                        <a:t>Bundesland (Expositionsort)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 dirty="0">
                          <a:effectLst/>
                        </a:rPr>
                        <a:t>Anzahl Nennungen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 dirty="0">
                          <a:effectLst/>
                        </a:rPr>
                        <a:t>Häufig genannte </a:t>
                      </a:r>
                      <a:r>
                        <a:rPr lang="de-DE" sz="1400" u="none" strike="noStrike" dirty="0" smtClean="0">
                          <a:effectLst/>
                        </a:rPr>
                        <a:t>Kreise </a:t>
                      </a:r>
                    </a:p>
                    <a:p>
                      <a:pPr algn="r" fontAlgn="ctr"/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43929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Bayern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15812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Rosenheim:  1.537; Tirschenreuth: 952; </a:t>
                      </a:r>
                    </a:p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Freising: 736; </a:t>
                      </a:r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Traunstein: 608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; SK Nürnberg: 599</a:t>
                      </a:r>
                      <a:endParaRPr lang="de-DE" sz="1200" u="none" strike="noStrike" kern="12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43344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Nordrhein-Westfalen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14249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Aachen: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1.405;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Heinsberg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: 1.087; 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LK Steinfurt 762; Borken: 644; SK Essen 513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894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Baden-Württemberg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7154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Ortenaukreis: 532; Esslingen: 528; SK Freiburg i. Breisgau: 511, </a:t>
                      </a:r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SK Stuttgart: 501</a:t>
                      </a:r>
                      <a:endParaRPr lang="de-DE" sz="120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Niedersachsen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LK Osnabrück: 579, LK Harburg: 341; SK Osnabrück 341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Berlin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3269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Mitte: 504, </a:t>
                      </a:r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Charlottenburg-Wilmersdorf: 366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; Neukölln: 360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Hessen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2694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 Frankfurt am Main: 384; LK Schwalm-Eder-Kreis:</a:t>
                      </a:r>
                      <a:r>
                        <a:rPr lang="de-DE" sz="120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259; LK Lahn-Dill-Kreis: 200</a:t>
                      </a:r>
                      <a:endParaRPr lang="de-DE" sz="120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Brandenburg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1209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Potsdam: 382; LK Barnim: 157</a:t>
                      </a:r>
                      <a:endParaRPr lang="de-DE" sz="120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Rheinland-Pfalz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1128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0414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Saarland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973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Hamburg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889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Thüringen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Schleswig-Holstein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Sachsen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663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Sachsen-Anhalt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3477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Mecklenburg-Vorpommern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Bremen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241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219693" y="523419"/>
            <a:ext cx="538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Deutschland als Expositionsland: 53.748 Nennungen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72" y="503309"/>
            <a:ext cx="6784521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Epikurve</a:t>
            </a:r>
            <a:r>
              <a:rPr lang="de-DE" sz="2000" dirty="0" smtClean="0">
                <a:solidFill>
                  <a:schemeClr val="bg1"/>
                </a:solidFill>
              </a:rPr>
              <a:t> nach Erkrankungsbeginn, ersatzweise </a:t>
            </a:r>
            <a:r>
              <a:rPr lang="de-DE" sz="2000" dirty="0">
                <a:solidFill>
                  <a:schemeClr val="bg1"/>
                </a:solidFill>
              </a:rPr>
              <a:t>Meldedatum </a:t>
            </a:r>
            <a:r>
              <a:rPr lang="de-DE" sz="1400" dirty="0">
                <a:solidFill>
                  <a:schemeClr val="bg1"/>
                </a:solidFill>
              </a:rPr>
              <a:t>(Datenstand: 20.04.2020. 00:00)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32" y="1339970"/>
            <a:ext cx="83947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5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523419"/>
            <a:ext cx="8092592" cy="338554"/>
          </a:xfrm>
        </p:spPr>
        <p:txBody>
          <a:bodyPr/>
          <a:lstStyle/>
          <a:p>
            <a:r>
              <a:rPr lang="de-DE" dirty="0" smtClean="0"/>
              <a:t>Mobilität in Deutschland: 2. Report vom 15.04.2020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30</a:t>
            </a:fld>
            <a:endParaRPr lang="de-DE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7856"/>
            <a:ext cx="8093075" cy="449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57200" y="1124526"/>
            <a:ext cx="8216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Abnahme der Mobilität im Vergleich zu Anfang März wird geringer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Abnahme der Mobilität am Wochenende vom 4.-5. April nicht mehr sichtbar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Korreliert mit Anstieg der Personen, die Distanzierungsmaßnahmen eher ablehnen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84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7" y="2006184"/>
            <a:ext cx="7401959" cy="472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2651" y="354142"/>
            <a:ext cx="7669815" cy="677108"/>
          </a:xfrm>
        </p:spPr>
        <p:txBody>
          <a:bodyPr/>
          <a:lstStyle/>
          <a:p>
            <a:r>
              <a:rPr lang="de-DE" dirty="0"/>
              <a:t>Mobilitätsanalyse (Mobility Change) von Google mit 6 Kategorien und auch nach </a:t>
            </a:r>
            <a:r>
              <a:rPr lang="de-DE" dirty="0" smtClean="0"/>
              <a:t>Bundesland </a:t>
            </a:r>
            <a:r>
              <a:rPr lang="de-DE" sz="1800" b="0" dirty="0" smtClean="0">
                <a:solidFill>
                  <a:schemeClr val="tx1"/>
                </a:solidFill>
              </a:rPr>
              <a:t>(Datenstand: 11.04.2020)</a:t>
            </a:r>
            <a:endParaRPr lang="de-DE" sz="1800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212650" y="1212963"/>
            <a:ext cx="8633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Allgemein hat die Mobilität in Deutschland abgenommen, aber in "</a:t>
            </a:r>
            <a:r>
              <a:rPr lang="de-DE" dirty="0" smtClean="0"/>
              <a:t>Parks" </a:t>
            </a:r>
            <a:r>
              <a:rPr lang="de-DE" dirty="0"/>
              <a:t>und "Residential </a:t>
            </a:r>
            <a:r>
              <a:rPr lang="de-DE" dirty="0" err="1"/>
              <a:t>area</a:t>
            </a:r>
            <a:r>
              <a:rPr lang="de-DE" dirty="0"/>
              <a:t>" wurde ein Anstieg beobachtet. </a:t>
            </a:r>
          </a:p>
        </p:txBody>
      </p:sp>
      <p:sp>
        <p:nvSpPr>
          <p:cNvPr id="9" name="Rechteck 8"/>
          <p:cNvSpPr/>
          <p:nvPr/>
        </p:nvSpPr>
        <p:spPr>
          <a:xfrm>
            <a:off x="5602551" y="6151000"/>
            <a:ext cx="34252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u="sng" dirty="0">
                <a:hlinkClick r:id="rId3"/>
              </a:rPr>
              <a:t>https://www.google.com/covid19/mobility/</a:t>
            </a:r>
            <a:r>
              <a:rPr lang="de-D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968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Mobilitätsanalyse – Teil 2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32</a:t>
            </a:fld>
            <a:endParaRPr lang="de-DE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9" y="1155700"/>
            <a:ext cx="7861956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3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GrippeWeb</a:t>
            </a:r>
            <a:r>
              <a:rPr lang="de-DE" dirty="0" smtClean="0"/>
              <a:t> – KW 15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33</a:t>
            </a:fld>
            <a:endParaRPr lang="de-DE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7" t="33268" r="63259" b="20988"/>
          <a:stretch/>
        </p:blipFill>
        <p:spPr bwMode="auto">
          <a:xfrm>
            <a:off x="680482" y="1307696"/>
            <a:ext cx="6889899" cy="506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132717" y="6443932"/>
            <a:ext cx="3907766" cy="374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https://grippeweb.rki.de/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10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AGInfluenza</a:t>
            </a:r>
            <a:r>
              <a:rPr lang="de-DE" dirty="0" smtClean="0"/>
              <a:t> ARE-Konsultationen KW 15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34</a:t>
            </a:fld>
            <a:endParaRPr lang="de-DE" dirty="0"/>
          </a:p>
        </p:txBody>
      </p:sp>
      <p:pic>
        <p:nvPicPr>
          <p:cNvPr id="7" name="Grafik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" t="14403" r="917"/>
          <a:stretch/>
        </p:blipFill>
        <p:spPr bwMode="auto">
          <a:xfrm>
            <a:off x="674207" y="1260455"/>
            <a:ext cx="7651086" cy="4721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hteck 5"/>
          <p:cNvSpPr/>
          <p:nvPr/>
        </p:nvSpPr>
        <p:spPr>
          <a:xfrm>
            <a:off x="564824" y="5981665"/>
            <a:ext cx="8431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/>
              <a:t>Abb. 2:</a:t>
            </a:r>
            <a:r>
              <a:rPr lang="de-DE" sz="1200" dirty="0"/>
              <a:t> Werte der Konsultationsinzidenz von der 40. KW 2018 bis zur 15. KW 2020 in fünf Altersgruppen und ge­samt in Deutschland pro 100.000 Einwohner in der jeweiligen Altersgruppe. Die senkrechte Linie mar­kiert die 1. KW des Jahres</a:t>
            </a:r>
          </a:p>
        </p:txBody>
      </p:sp>
    </p:spTree>
    <p:extLst>
      <p:ext uri="{BB962C8B-B14F-4D97-AF65-F5344CB8AC3E}">
        <p14:creationId xmlns:p14="http://schemas.microsoft.com/office/powerpoint/2010/main" val="397659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182" y="5859996"/>
            <a:ext cx="8697433" cy="553998"/>
          </a:xfrm>
        </p:spPr>
        <p:txBody>
          <a:bodyPr/>
          <a:lstStyle/>
          <a:p>
            <a:r>
              <a:rPr lang="de-DE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Abb</a:t>
            </a:r>
            <a:r>
              <a: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3: </a:t>
            </a:r>
            <a:r>
              <a:rPr lang="de-DE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Anteil positiver Influenza-, RS-, </a:t>
            </a:r>
            <a:r>
              <a:rPr lang="de-DE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hMP</a:t>
            </a:r>
            <a:r>
              <a:rPr lang="de-DE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-, PI- und </a:t>
            </a:r>
            <a:r>
              <a:rPr lang="de-DE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Rhinoviren</a:t>
            </a:r>
            <a:r>
              <a:rPr lang="de-DE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allen im Rahmen des </a:t>
            </a:r>
            <a:r>
              <a:rPr lang="de-DE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Sentinels</a:t>
            </a:r>
            <a:r>
              <a:rPr lang="de-DE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ein­ge­sandten Proben (</a:t>
            </a:r>
            <a:r>
              <a:rPr lang="de-DE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Positivenrate</a:t>
            </a:r>
            <a:r>
              <a:rPr lang="de-DE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rechte y-Achse, Linien) sowie die Anzahl der an das NRZ für </a:t>
            </a:r>
            <a:r>
              <a:rPr lang="de-DE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Influ­en­za­viren</a:t>
            </a:r>
            <a:r>
              <a:rPr lang="de-DE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eingesandten </a:t>
            </a:r>
            <a:r>
              <a:rPr lang="de-DE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Sentinelproben</a:t>
            </a:r>
            <a:r>
              <a:rPr lang="de-DE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(linke y-Achse, graue Balken) von der 40. KW 2019 bis zur 15. KW </a:t>
            </a:r>
            <a:r>
              <a:rPr lang="de-DE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2020.</a:t>
            </a:r>
            <a:endParaRPr lang="de-DE" sz="12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35</a:t>
            </a:fld>
            <a:endParaRPr lang="de-DE" dirty="0"/>
          </a:p>
        </p:txBody>
      </p:sp>
      <p:pic>
        <p:nvPicPr>
          <p:cNvPr id="7" name="Grafik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6" r="1968" b="3407"/>
          <a:stretch/>
        </p:blipFill>
        <p:spPr bwMode="auto">
          <a:xfrm>
            <a:off x="564825" y="1392865"/>
            <a:ext cx="7984967" cy="42530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AG Influenza ARE-</a:t>
            </a:r>
            <a:r>
              <a:rPr lang="de-DE" dirty="0" err="1" smtClean="0"/>
              <a:t>Positivenrate</a:t>
            </a:r>
            <a:r>
              <a:rPr lang="de-DE" dirty="0" smtClean="0"/>
              <a:t> KW 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36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39520" y="900518"/>
            <a:ext cx="8092591" cy="5295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Hospitalisiert mit respiratorischer Diagnose</a:t>
            </a:r>
            <a:r>
              <a:rPr lang="de-DE" dirty="0" smtClean="0"/>
              <a:t>, Datenstand 09.04.2020</a:t>
            </a:r>
            <a:endParaRPr lang="de-DE" b="1" dirty="0" smtClean="0"/>
          </a:p>
          <a:p>
            <a:endParaRPr lang="de-DE" b="1" dirty="0"/>
          </a:p>
          <a:p>
            <a:pPr marL="0" indent="0">
              <a:buNone/>
            </a:pPr>
            <a:r>
              <a:rPr lang="de-DE" dirty="0" smtClean="0"/>
              <a:t>N=1.253, Datenstand 09.04.2020</a:t>
            </a:r>
          </a:p>
          <a:p>
            <a:endParaRPr lang="de-DE" b="1" dirty="0" smtClean="0"/>
          </a:p>
          <a:p>
            <a:r>
              <a:rPr lang="de-DE" i="1" dirty="0" smtClean="0"/>
              <a:t>Anteil männliche Fälle:			55%</a:t>
            </a:r>
          </a:p>
          <a:p>
            <a:endParaRPr lang="de-DE" b="1" dirty="0" smtClean="0"/>
          </a:p>
          <a:p>
            <a:r>
              <a:rPr lang="de-DE" dirty="0" smtClean="0"/>
              <a:t>Anteil Intensivpatienten: 			32%</a:t>
            </a:r>
          </a:p>
          <a:p>
            <a:endParaRPr lang="de-DE" dirty="0" smtClean="0"/>
          </a:p>
          <a:p>
            <a:r>
              <a:rPr lang="de-DE" dirty="0" smtClean="0"/>
              <a:t>Anteil beatmeter Patienten:		14%</a:t>
            </a:r>
          </a:p>
          <a:p>
            <a:endParaRPr lang="de-DE" dirty="0" smtClean="0"/>
          </a:p>
          <a:p>
            <a:r>
              <a:rPr lang="de-DE" dirty="0" smtClean="0"/>
              <a:t>Anteil </a:t>
            </a:r>
            <a:r>
              <a:rPr lang="de-DE" dirty="0"/>
              <a:t>v</a:t>
            </a:r>
            <a:r>
              <a:rPr lang="de-DE" dirty="0" smtClean="0"/>
              <a:t>erstorbener Patienten:	  8%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i="1" dirty="0" smtClean="0"/>
              <a:t>Anteil noch liegend:				58%</a:t>
            </a:r>
            <a:r>
              <a:rPr lang="de-DE" dirty="0" smtClean="0"/>
              <a:t>	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39520" y="354142"/>
            <a:ext cx="8092592" cy="338554"/>
          </a:xfrm>
        </p:spPr>
        <p:txBody>
          <a:bodyPr/>
          <a:lstStyle/>
          <a:p>
            <a:r>
              <a:rPr lang="de-DE" dirty="0" smtClean="0"/>
              <a:t>COVID-19-Fälle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7101"/>
            <a:ext cx="8282763" cy="381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8772"/>
            <a:ext cx="8282763" cy="38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0" y="1727101"/>
            <a:ext cx="8300443" cy="381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atumsplatzhalter 2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smtClean="0">
                <a:solidFill>
                  <a:srgbClr val="006EC7"/>
                </a:solidFill>
              </a:rPr>
              <a:t>20.04.2020</a:t>
            </a:r>
            <a:endParaRPr lang="de-DE" sz="1200" dirty="0">
              <a:solidFill>
                <a:srgbClr val="006EC7"/>
              </a:solidFill>
            </a:endParaRPr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282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381559" y="868620"/>
            <a:ext cx="8092591" cy="5295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Hospitalisiert mit respiratorischer Diagnose</a:t>
            </a:r>
            <a:r>
              <a:rPr lang="de-DE" dirty="0" smtClean="0"/>
              <a:t>,</a:t>
            </a:r>
            <a:r>
              <a:rPr lang="de-DE" b="1" dirty="0" smtClean="0"/>
              <a:t> </a:t>
            </a:r>
            <a:r>
              <a:rPr lang="de-DE" dirty="0" smtClean="0"/>
              <a:t>Datenstand 09.04.2020</a:t>
            </a:r>
          </a:p>
          <a:p>
            <a:endParaRPr lang="de-DE" b="1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81558" y="376987"/>
            <a:ext cx="8092592" cy="338554"/>
          </a:xfrm>
        </p:spPr>
        <p:txBody>
          <a:bodyPr/>
          <a:lstStyle/>
          <a:p>
            <a:r>
              <a:rPr lang="de-DE" dirty="0" smtClean="0"/>
              <a:t>COVID-19-Fälle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80" y="1796903"/>
            <a:ext cx="8187070" cy="406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umsplatzhalter 2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smtClean="0">
                <a:solidFill>
                  <a:srgbClr val="006EC7"/>
                </a:solidFill>
              </a:rPr>
              <a:t>20.04.2020</a:t>
            </a:r>
            <a:endParaRPr lang="de-DE" sz="1200" dirty="0">
              <a:solidFill>
                <a:srgbClr val="006EC7"/>
              </a:solidFill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221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964313"/>
            <a:ext cx="8092591" cy="5295899"/>
          </a:xfrm>
        </p:spPr>
        <p:txBody>
          <a:bodyPr>
            <a:normAutofit/>
          </a:bodyPr>
          <a:lstStyle/>
          <a:p>
            <a:r>
              <a:rPr lang="de-DE" b="1" dirty="0" smtClean="0"/>
              <a:t>Erste Anhaltspunkte:</a:t>
            </a:r>
          </a:p>
          <a:p>
            <a:pPr marL="0" indent="0">
              <a:buNone/>
            </a:pPr>
            <a:r>
              <a:rPr lang="de-DE" sz="2000" dirty="0" smtClean="0"/>
              <a:t>Bluthochdruck, Diabetes/Stoffwechselerkrankungen, COPD, Krebs/Lymphom, Niereninsuffizienz, Lebererkrankung (siehe </a:t>
            </a:r>
            <a:r>
              <a:rPr lang="de-DE" sz="2000" dirty="0" err="1" smtClean="0"/>
              <a:t>EpidBull</a:t>
            </a:r>
            <a:r>
              <a:rPr lang="de-DE" sz="2000" dirty="0" smtClean="0"/>
              <a:t> </a:t>
            </a:r>
            <a:r>
              <a:rPr lang="de-DE" sz="2000" dirty="0" smtClean="0"/>
              <a:t>14/2020; </a:t>
            </a:r>
            <a:r>
              <a:rPr lang="de-DE" sz="2000" dirty="0" smtClean="0">
                <a:hlinkClick r:id="rId3"/>
              </a:rPr>
              <a:t>https://www.rki.de/DE/Content/Infekt/EpidBull/Archiv/2020/Ausgaben/14_20.pdf?__blob=publicationFile</a:t>
            </a:r>
            <a:endParaRPr lang="de-DE" sz="2000" dirty="0" smtClean="0"/>
          </a:p>
          <a:p>
            <a:endParaRPr lang="de-DE" b="1" dirty="0"/>
          </a:p>
          <a:p>
            <a:r>
              <a:rPr lang="de-DE" sz="2000" dirty="0"/>
              <a:t>w</a:t>
            </a:r>
            <a:r>
              <a:rPr lang="de-DE" sz="2000" dirty="0" smtClean="0"/>
              <a:t>eitere unter Beobachtung, tiefere Auswertung in Arbeit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199" y="345089"/>
            <a:ext cx="8092592" cy="338554"/>
          </a:xfrm>
        </p:spPr>
        <p:txBody>
          <a:bodyPr/>
          <a:lstStyle/>
          <a:p>
            <a:r>
              <a:rPr lang="de-DE" dirty="0" smtClean="0"/>
              <a:t>COVID-19-Fälle mit chronischen Vorerkrankungen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3698503"/>
            <a:ext cx="7984967" cy="219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umsplatzhalter 2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smtClean="0">
                <a:solidFill>
                  <a:srgbClr val="006EC7"/>
                </a:solidFill>
              </a:rPr>
              <a:t>20.04.2020</a:t>
            </a:r>
            <a:endParaRPr lang="de-DE" sz="1200" dirty="0">
              <a:solidFill>
                <a:srgbClr val="006EC7"/>
              </a:solidFill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201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ICOSARI – KW 15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39</a:t>
            </a:fld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5" y="1296558"/>
            <a:ext cx="8474148" cy="36475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861237" y="5156791"/>
            <a:ext cx="610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Abbildung ist im vorläufigen Bericht noch nicht finalisiert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05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349420"/>
            <a:ext cx="6992171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Epikurve</a:t>
            </a:r>
            <a:r>
              <a:rPr lang="de-DE" sz="2000" dirty="0" smtClean="0">
                <a:solidFill>
                  <a:schemeClr val="bg1"/>
                </a:solidFill>
              </a:rPr>
              <a:t> nach Meldedatum </a:t>
            </a:r>
            <a:r>
              <a:rPr lang="de-DE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de-DE" sz="2000" dirty="0">
                <a:solidFill>
                  <a:schemeClr val="bg1"/>
                </a:solidFill>
              </a:rPr>
              <a:t>Dashboard; </a:t>
            </a:r>
            <a:r>
              <a:rPr lang="de-DE" sz="1400" dirty="0">
                <a:solidFill>
                  <a:schemeClr val="bg1"/>
                </a:solidFill>
              </a:rPr>
              <a:t>(Datenstand: 20.04.2020. 00:00)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8" y="1344133"/>
            <a:ext cx="8382000" cy="51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6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338554"/>
          </a:xfrm>
        </p:spPr>
        <p:txBody>
          <a:bodyPr/>
          <a:lstStyle/>
          <a:p>
            <a:r>
              <a:rPr lang="de-DE" dirty="0" smtClean="0"/>
              <a:t>ICOSARI – Anteil COVID-19 an SARI		15.04.2020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DDCF-DBEB-458D-A4CF-4208AFCA6EC5}" type="slidenum">
              <a:rPr lang="de-DE" smtClean="0"/>
              <a:t>40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861237" y="5156791"/>
            <a:ext cx="610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Tabelle ist im vorläufigen Bericht noch nicht finalisiert</a:t>
            </a:r>
            <a:endParaRPr lang="de-D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9" y="1552329"/>
            <a:ext cx="9086864" cy="381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56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4B3DDCF-DBEB-458D-A4CF-4208AFCA6EC5}" type="slidenum">
              <a:rPr lang="de-DE" smtClean="0"/>
              <a:t>41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/>
              <a:t>EUROMOMO-Woche 14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91" y="1155700"/>
            <a:ext cx="6166493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216989" y="1104189"/>
            <a:ext cx="413793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500" dirty="0" smtClean="0"/>
              <a:t>15</a:t>
            </a:r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385540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42</a:t>
            </a:fld>
            <a:endParaRPr lang="de-DE" dirty="0"/>
          </a:p>
        </p:txBody>
      </p:sp>
      <p:sp>
        <p:nvSpPr>
          <p:cNvPr id="8" name="Titel 6"/>
          <p:cNvSpPr txBox="1">
            <a:spLocks/>
          </p:cNvSpPr>
          <p:nvPr/>
        </p:nvSpPr>
        <p:spPr>
          <a:xfrm>
            <a:off x="609600" y="506542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EUROMOMO-Woche 15 – </a:t>
            </a:r>
            <a:r>
              <a:rPr lang="de-DE" dirty="0" err="1" smtClean="0"/>
              <a:t>Pooled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deaths</a:t>
            </a:r>
            <a:endParaRPr lang="de-DE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27" y="1155700"/>
            <a:ext cx="6754681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7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43</a:t>
            </a:fld>
            <a:endParaRPr lang="de-DE" dirty="0"/>
          </a:p>
        </p:txBody>
      </p:sp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EUROMOMO-Woche </a:t>
            </a:r>
            <a:r>
              <a:rPr lang="de-DE" dirty="0"/>
              <a:t>15: </a:t>
            </a:r>
            <a:r>
              <a:rPr lang="de-DE" dirty="0" err="1"/>
              <a:t>Weekly</a:t>
            </a:r>
            <a:r>
              <a:rPr lang="de-DE" dirty="0"/>
              <a:t> Z-Score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country</a:t>
            </a:r>
            <a:endParaRPr lang="de-DE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1031250"/>
            <a:ext cx="72866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22" y="5560628"/>
            <a:ext cx="6858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44</a:t>
            </a:fld>
            <a:endParaRPr lang="de-DE" dirty="0"/>
          </a:p>
        </p:txBody>
      </p:sp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EUROMOMO-Woche </a:t>
            </a:r>
            <a:r>
              <a:rPr lang="de-DE" dirty="0"/>
              <a:t>15: </a:t>
            </a:r>
            <a:r>
              <a:rPr lang="de-DE" dirty="0" err="1"/>
              <a:t>Weekly</a:t>
            </a:r>
            <a:r>
              <a:rPr lang="de-DE" dirty="0"/>
              <a:t> Z-Score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country</a:t>
            </a:r>
            <a:endParaRPr lang="de-DE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244600"/>
            <a:ext cx="724852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21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45</a:t>
            </a:fld>
            <a:endParaRPr lang="de-D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84" y="1155700"/>
            <a:ext cx="7515306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EUROMOMO-Woche 15: </a:t>
            </a:r>
            <a:r>
              <a:rPr lang="de-DE" dirty="0" err="1"/>
              <a:t>W</a:t>
            </a:r>
            <a:r>
              <a:rPr lang="de-DE" dirty="0" err="1" smtClean="0"/>
              <a:t>eekly</a:t>
            </a:r>
            <a:r>
              <a:rPr lang="de-DE" dirty="0" smtClean="0"/>
              <a:t> Z-Score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country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71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Anzahl Labortestungen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66061" y="5376562"/>
            <a:ext cx="8136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In KW 15 gaben 25 Labore einen Rückstau von insgesamt  3423 abzuarbeitenden Proben an. 47 Labore nannten Lieferschwierigkeiten für Reagenzien (siehe Anhang), hauptsächlich von Fa. Roche und </a:t>
            </a:r>
            <a:r>
              <a:rPr lang="de-DE" dirty="0" err="1"/>
              <a:t>Qiagen</a:t>
            </a:r>
            <a:r>
              <a:rPr lang="de-DE" dirty="0"/>
              <a:t> und vermehrt auch </a:t>
            </a:r>
            <a:r>
              <a:rPr lang="de-DE" dirty="0" err="1"/>
              <a:t>Abstrichtupfer</a:t>
            </a:r>
            <a:r>
              <a:rPr lang="de-DE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27" y="924036"/>
            <a:ext cx="83915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42" y="3662142"/>
            <a:ext cx="5406254" cy="142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91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276999"/>
          </a:xfrm>
        </p:spPr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de-DE" b="1" dirty="0" smtClean="0">
                <a:solidFill>
                  <a:srgbClr val="045AA6"/>
                </a:solidFill>
              </a:rPr>
              <a:t>Antibiotika-Resistenz-</a:t>
            </a:r>
            <a:r>
              <a:rPr lang="de-DE" b="1" dirty="0" err="1" smtClean="0">
                <a:solidFill>
                  <a:srgbClr val="045AA6"/>
                </a:solidFill>
              </a:rPr>
              <a:t>Surveillance</a:t>
            </a:r>
            <a:r>
              <a:rPr lang="de-DE" b="1" dirty="0" smtClean="0">
                <a:solidFill>
                  <a:srgbClr val="045AA6"/>
                </a:solidFill>
              </a:rPr>
              <a:t> (ARS) </a:t>
            </a:r>
            <a:r>
              <a:rPr lang="de-DE" sz="1400" dirty="0" smtClean="0"/>
              <a:t>(Datenstand 14.04.2020)</a:t>
            </a:r>
            <a:r>
              <a:rPr lang="de-DE" b="1" dirty="0" smtClean="0">
                <a:solidFill>
                  <a:srgbClr val="045AA6"/>
                </a:solidFill>
              </a:rPr>
              <a:t>: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47</a:t>
            </a:fld>
            <a:endParaRPr lang="de-DE" dirty="0"/>
          </a:p>
        </p:txBody>
      </p:sp>
      <p:sp>
        <p:nvSpPr>
          <p:cNvPr id="7" name="Inhaltsplatzhalter 6"/>
          <p:cNvSpPr txBox="1">
            <a:spLocks noGrp="1"/>
          </p:cNvSpPr>
          <p:nvPr>
            <p:ph sz="quarter" idx="13"/>
          </p:nvPr>
        </p:nvSpPr>
        <p:spPr>
          <a:xfrm>
            <a:off x="180753" y="1152451"/>
            <a:ext cx="80925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Über aggregierte </a:t>
            </a:r>
            <a:r>
              <a:rPr lang="de-DE" dirty="0"/>
              <a:t>wöchentliche Erfassung von SARS-CoV-2-Labortestungen hinaus </a:t>
            </a:r>
            <a:r>
              <a:rPr lang="de-DE" dirty="0" smtClean="0"/>
              <a:t>(s.o.) melden beteiligte Labore </a:t>
            </a:r>
            <a:r>
              <a:rPr lang="de-DE" dirty="0"/>
              <a:t>seit </a:t>
            </a:r>
            <a:r>
              <a:rPr lang="de-DE" dirty="0" smtClean="0"/>
              <a:t>01.01.2020 </a:t>
            </a:r>
            <a:r>
              <a:rPr lang="de-DE" dirty="0"/>
              <a:t>detaillierte Daten zu </a:t>
            </a:r>
            <a:r>
              <a:rPr lang="de-DE" dirty="0" smtClean="0"/>
              <a:t>SARS-CoV-2-Testungen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Derzeit </a:t>
            </a:r>
            <a:r>
              <a:rPr lang="de-DE" b="1" dirty="0"/>
              <a:t>50 </a:t>
            </a:r>
            <a:r>
              <a:rPr lang="de-DE" dirty="0" smtClean="0"/>
              <a:t>Labore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b="1" dirty="0"/>
              <a:t>458.745 </a:t>
            </a:r>
            <a:r>
              <a:rPr lang="de-DE" dirty="0" smtClean="0"/>
              <a:t>übermittelte Testergebnisse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b="1" dirty="0"/>
              <a:t>39.663 </a:t>
            </a:r>
            <a:r>
              <a:rPr lang="de-DE" b="1" dirty="0" smtClean="0"/>
              <a:t>(8,6%</a:t>
            </a:r>
            <a:r>
              <a:rPr lang="de-DE" dirty="0" smtClean="0"/>
              <a:t>) positiv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59"/>
          <a:stretch/>
        </p:blipFill>
        <p:spPr bwMode="auto">
          <a:xfrm>
            <a:off x="4861945" y="2371062"/>
            <a:ext cx="4210492" cy="414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0" t="37106" r="1064" b="44939"/>
          <a:stretch/>
        </p:blipFill>
        <p:spPr bwMode="auto">
          <a:xfrm>
            <a:off x="8114464" y="5499165"/>
            <a:ext cx="870655" cy="74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22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48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Amtshilfeersuchen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405139"/>
              </p:ext>
            </p:extLst>
          </p:nvPr>
        </p:nvGraphicFramePr>
        <p:xfrm>
          <a:off x="112141" y="585353"/>
          <a:ext cx="8971473" cy="6272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640"/>
                <a:gridCol w="976632"/>
                <a:gridCol w="1029233"/>
                <a:gridCol w="3911821"/>
                <a:gridCol w="2272147"/>
              </a:tblGrid>
              <a:tr h="31534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BL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Kreis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Datum Beginn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Details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RKI-Mitarbeitende</a:t>
                      </a:r>
                      <a:endParaRPr lang="de-DE" sz="1100" dirty="0"/>
                    </a:p>
                  </a:txBody>
                  <a:tcPr/>
                </a:tc>
              </a:tr>
              <a:tr h="40399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Starnberg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30.01.2020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WEBASO-Cluster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Nadine Zeitlmann,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Andreas Reich,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Sonja </a:t>
                      </a:r>
                      <a:r>
                        <a:rPr lang="de-DE" sz="1000" dirty="0" err="1" smtClean="0"/>
                        <a:t>Boender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N.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baseline="0" dirty="0" smtClean="0"/>
                        <a:t>Muller, </a:t>
                      </a:r>
                      <a:r>
                        <a:rPr lang="de-DE" sz="1000" dirty="0" smtClean="0"/>
                        <a:t>Kirsten Pörtner</a:t>
                      </a:r>
                      <a:endParaRPr lang="de-DE" sz="1000" dirty="0"/>
                    </a:p>
                  </a:txBody>
                  <a:tcPr/>
                </a:tc>
              </a:tr>
              <a:tr h="284584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Heinsberg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27.02.2020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Fälle nach Karnevalsveranstaltung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Juliane Seidel,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M. </a:t>
                      </a:r>
                      <a:r>
                        <a:rPr lang="de-DE" sz="1000" dirty="0" smtClean="0"/>
                        <a:t>Schranz,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Doreen</a:t>
                      </a:r>
                      <a:r>
                        <a:rPr lang="de-DE" sz="1000" baseline="0" dirty="0" smtClean="0"/>
                        <a:t> Staat</a:t>
                      </a:r>
                      <a:endParaRPr lang="de-DE" sz="1000" dirty="0"/>
                    </a:p>
                  </a:txBody>
                  <a:tcPr/>
                </a:tc>
              </a:tr>
              <a:tr h="40399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Telefonische Beratung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01.03.2020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Fachliche Unterstützung des RKI bei den vielfältigen Anfragen Ministerium für Arbeit, Gesundheit und Soziales in NRW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err="1" smtClean="0"/>
                        <a:t>Muna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Abu Sin</a:t>
                      </a:r>
                      <a:endParaRPr lang="de-DE" sz="1000" dirty="0"/>
                    </a:p>
                  </a:txBody>
                  <a:tcPr/>
                </a:tc>
              </a:tr>
              <a:tr h="40399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Freising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05.03.2020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Ausbruchs im Landkreis, Unterstützung bei </a:t>
                      </a:r>
                      <a:r>
                        <a:rPr lang="de-DE" sz="1000" dirty="0" err="1" smtClean="0"/>
                        <a:t>KoNa</a:t>
                      </a:r>
                      <a:r>
                        <a:rPr lang="de-DE" sz="10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Michael Brandl, Jennifer Bender, Nadine Zeitlmann</a:t>
                      </a:r>
                      <a:endParaRPr lang="de-DE" sz="1000" dirty="0"/>
                    </a:p>
                  </a:txBody>
                  <a:tcPr/>
                </a:tc>
              </a:tr>
              <a:tr h="30900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Mitte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9.03.22.03.20</a:t>
                      </a:r>
                      <a:endParaRPr lang="de-DE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Cluster</a:t>
                      </a:r>
                      <a:r>
                        <a:rPr lang="de-DE" sz="1000" baseline="0" dirty="0" smtClean="0"/>
                        <a:t> im </a:t>
                      </a:r>
                      <a:r>
                        <a:rPr lang="de-DE" sz="1000" dirty="0" smtClean="0"/>
                        <a:t>Zusammenhang mit einem Großraumbüro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Nadine</a:t>
                      </a:r>
                      <a:r>
                        <a:rPr lang="de-DE" sz="1000" baseline="0" dirty="0" smtClean="0"/>
                        <a:t> Muller</a:t>
                      </a:r>
                      <a:endParaRPr lang="de-DE" sz="1000" dirty="0"/>
                    </a:p>
                  </a:txBody>
                  <a:tcPr/>
                </a:tc>
              </a:tr>
              <a:tr h="40399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Nürnberg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10.03.2020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Unterstützung bei </a:t>
                      </a:r>
                      <a:r>
                        <a:rPr lang="de-DE" sz="1000" dirty="0" err="1" smtClean="0"/>
                        <a:t>KoNa</a:t>
                      </a:r>
                      <a:r>
                        <a:rPr lang="de-DE" sz="1000" dirty="0" smtClean="0"/>
                        <a:t> in Arztpraxis mit SARS-CoV-2-positivem Arzt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Sonia </a:t>
                      </a:r>
                      <a:r>
                        <a:rPr lang="de-DE" sz="1000" dirty="0" err="1" smtClean="0"/>
                        <a:t>Boender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Kai Michaelis,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Jennifer Bender</a:t>
                      </a:r>
                      <a:endParaRPr lang="de-DE" sz="1000" dirty="0"/>
                    </a:p>
                  </a:txBody>
                  <a:tcPr/>
                </a:tc>
              </a:tr>
              <a:tr h="40399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Tirschenreuth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19.03.2020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40 Fälle nach Starkbierfest;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Europäisches mobiles Labor angefordert (Kapazität bis zu 100 Proben/Tag)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Michael Brandl,</a:t>
                      </a:r>
                      <a:r>
                        <a:rPr lang="de-DE" sz="1000" baseline="0" dirty="0" smtClean="0"/>
                        <a:t> S</a:t>
                      </a:r>
                      <a:r>
                        <a:rPr lang="de-DE" sz="1000" dirty="0" smtClean="0"/>
                        <a:t>ybille </a:t>
                      </a:r>
                      <a:r>
                        <a:rPr lang="de-DE" sz="1000" dirty="0" err="1" smtClean="0"/>
                        <a:t>Rehmet</a:t>
                      </a:r>
                      <a:endParaRPr lang="de-DE" sz="1000" dirty="0"/>
                    </a:p>
                  </a:txBody>
                  <a:tcPr/>
                </a:tc>
              </a:tr>
              <a:tr h="40399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Sankt Wendel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20.03.2020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Ausbruch im Krankenhaus mit SARS-CoV2-positiven Mitarbeitern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Tim </a:t>
                      </a:r>
                      <a:r>
                        <a:rPr lang="de-DE" sz="1000" dirty="0" err="1" smtClean="0"/>
                        <a:t>Eckmanns</a:t>
                      </a:r>
                      <a:r>
                        <a:rPr lang="de-DE" sz="1000" dirty="0" smtClean="0"/>
                        <a:t>, Kirsten Pörtner</a:t>
                      </a:r>
                      <a:endParaRPr lang="de-DE" sz="1000" dirty="0"/>
                    </a:p>
                  </a:txBody>
                  <a:tcPr/>
                </a:tc>
              </a:tr>
              <a:tr h="40399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Wittenberg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26.03.2020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Großer Ausbruch LK Wittenberg – Unterstützung bei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KoNa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  in Altenpflegeheim 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zusätzl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. Ausbruch in Krankenhaus</a:t>
                      </a:r>
                      <a:endParaRPr lang="de-DE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Christina Frank,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Marina Lewandowsky,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Neil Saad</a:t>
                      </a:r>
                      <a:endParaRPr lang="de-DE" sz="1000" dirty="0"/>
                    </a:p>
                  </a:txBody>
                  <a:tcPr/>
                </a:tc>
              </a:tr>
              <a:tr h="362863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HH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Hamburg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30.03.2020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Probleme mit der Datenerfassung und Übermittlung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Herman Claus</a:t>
                      </a:r>
                      <a:endParaRPr lang="de-DE" sz="1000" dirty="0"/>
                    </a:p>
                  </a:txBody>
                  <a:tcPr/>
                </a:tc>
              </a:tr>
              <a:tr h="40399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Potsdam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03.04.2020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Ausbruch im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Ernst-von-Bergmann-Klinikum Potsdam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Tim </a:t>
                      </a:r>
                      <a:r>
                        <a:rPr lang="de-DE" sz="1000" dirty="0" err="1" smtClean="0"/>
                        <a:t>Eckmanns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Muna</a:t>
                      </a:r>
                      <a:r>
                        <a:rPr lang="de-DE" sz="1000" dirty="0" smtClean="0"/>
                        <a:t> Abu Sin,</a:t>
                      </a:r>
                      <a:r>
                        <a:rPr lang="de-DE" sz="1000" baseline="0" dirty="0" smtClean="0"/>
                        <a:t> Felix </a:t>
                      </a:r>
                      <a:r>
                        <a:rPr lang="de-DE" sz="1000" baseline="0" dirty="0" err="1" smtClean="0"/>
                        <a:t>Moek</a:t>
                      </a:r>
                      <a:endParaRPr lang="de-DE" sz="1000" dirty="0"/>
                    </a:p>
                  </a:txBody>
                  <a:tcPr/>
                </a:tc>
              </a:tr>
              <a:tr h="419659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Halberstadt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03.04.2020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Ausbruch in einer Flüchtlingsunterkunft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Sabine </a:t>
                      </a:r>
                      <a:r>
                        <a:rPr lang="de-DE" sz="1000" dirty="0" err="1" smtClean="0"/>
                        <a:t>Vygen</a:t>
                      </a:r>
                      <a:r>
                        <a:rPr lang="de-DE" sz="1000" dirty="0" smtClean="0"/>
                        <a:t>-Bonnet,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Navina</a:t>
                      </a:r>
                      <a:r>
                        <a:rPr lang="de-DE" sz="1000" dirty="0" smtClean="0"/>
                        <a:t> </a:t>
                      </a:r>
                      <a:r>
                        <a:rPr lang="de-DE" sz="1000" dirty="0" err="1" smtClean="0"/>
                        <a:t>Sarma</a:t>
                      </a:r>
                      <a:endParaRPr lang="de-DE" sz="1000" dirty="0"/>
                    </a:p>
                  </a:txBody>
                  <a:tcPr/>
                </a:tc>
              </a:tr>
              <a:tr h="559377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Berlin Hellersdorf &amp; Lichtenberg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03.04.2020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Ausbruch in Unfallkrankenhaus  Hellersdorf– 3 nosokomiale Infektionen, 25 MA positiv; Ausbruch in KH Lichtenberg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Tim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Eckmanns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e-DE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Sebastian Haller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39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HB</a:t>
                      </a:r>
                    </a:p>
                    <a:p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Bremen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08.04.2020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Klinikum Links der Weser – noch keine genauen</a:t>
                      </a:r>
                      <a:r>
                        <a:rPr lang="de-DE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Infos</a:t>
                      </a:r>
                      <a:endParaRPr lang="de-DE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Tim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Eckmanns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 &amp;</a:t>
                      </a:r>
                      <a:r>
                        <a:rPr lang="de-DE" sz="1000" baseline="0" dirty="0" smtClean="0">
                          <a:solidFill>
                            <a:schemeClr val="tx1"/>
                          </a:solidFill>
                        </a:rPr>
                        <a:t> Sebastian Haller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5858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Berlin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19.04.2020</a:t>
                      </a:r>
                      <a:endParaRPr lang="de-DE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Berliner Domchor</a:t>
                      </a:r>
                      <a:endParaRPr lang="de-DE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Udo Buchholz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55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Backup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92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349420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Epikurve</a:t>
            </a:r>
            <a:r>
              <a:rPr lang="de-DE" sz="2000" dirty="0" smtClean="0">
                <a:solidFill>
                  <a:schemeClr val="bg1"/>
                </a:solidFill>
              </a:rPr>
              <a:t> nach Meldedatum </a:t>
            </a:r>
            <a:r>
              <a:rPr lang="de-DE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und Krankheitsstatus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55" y="785004"/>
            <a:ext cx="8319957" cy="492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824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199" y="1155699"/>
            <a:ext cx="8092593" cy="5073651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Postpandemische </a:t>
            </a:r>
            <a:r>
              <a:rPr lang="de-DE" dirty="0" err="1" smtClean="0"/>
              <a:t>Influenzasurveillance</a:t>
            </a:r>
            <a:r>
              <a:rPr lang="de-DE" dirty="0" smtClean="0"/>
              <a:t> -                         Empfehlungen der WHO (2010)</a:t>
            </a:r>
          </a:p>
          <a:p>
            <a:endParaRPr lang="de-DE" dirty="0" smtClean="0"/>
          </a:p>
          <a:p>
            <a:r>
              <a:rPr lang="de-DE" dirty="0" smtClean="0"/>
              <a:t>Bisherige Informationsquellen für schwere Influenzakrankheitsverläufe fehlten</a:t>
            </a:r>
          </a:p>
          <a:p>
            <a:endParaRPr lang="de-DE" dirty="0" smtClean="0"/>
          </a:p>
          <a:p>
            <a:r>
              <a:rPr lang="de-DE" dirty="0" smtClean="0"/>
              <a:t>Konzept der </a:t>
            </a:r>
            <a:r>
              <a:rPr lang="de-DE" dirty="0" err="1" smtClean="0"/>
              <a:t>syndromischen</a:t>
            </a:r>
            <a:r>
              <a:rPr lang="de-DE" dirty="0" smtClean="0"/>
              <a:t> </a:t>
            </a:r>
            <a:r>
              <a:rPr lang="de-DE" dirty="0" err="1" smtClean="0"/>
              <a:t>Sentinelsurveillance</a:t>
            </a:r>
            <a:r>
              <a:rPr lang="de-DE" dirty="0" smtClean="0"/>
              <a:t> für Influenza - weiter entwickelt aus Arbeitsgemeinschaft Influenza</a:t>
            </a:r>
          </a:p>
          <a:p>
            <a:endParaRPr lang="de-DE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85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lvl="1" indent="0">
              <a:spcBef>
                <a:spcPts val="900"/>
              </a:spcBef>
              <a:buNone/>
            </a:pPr>
            <a:r>
              <a:rPr lang="de-DE" b="1" dirty="0" smtClean="0"/>
              <a:t>Seit KW 40/2015</a:t>
            </a:r>
          </a:p>
          <a:p>
            <a:pPr lvl="1">
              <a:spcBef>
                <a:spcPts val="900"/>
              </a:spcBef>
            </a:pPr>
            <a:r>
              <a:rPr lang="de-DE" u="sng" dirty="0" smtClean="0"/>
              <a:t>wöchentliche</a:t>
            </a:r>
            <a:r>
              <a:rPr lang="de-DE" dirty="0" smtClean="0"/>
              <a:t> Datenlieferung 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Daten von </a:t>
            </a:r>
            <a:r>
              <a:rPr lang="de-DE" u="sng" dirty="0" smtClean="0"/>
              <a:t>entlassenen</a:t>
            </a:r>
            <a:r>
              <a:rPr lang="de-DE" dirty="0" smtClean="0"/>
              <a:t> Patienten mit J-Diagnose (resp. ICD10-Codes)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Einweisungs-, Haupt-, Nebendiagnosen 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Beatmungsdauer, Dauer der Intensivbehandlung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Alter, Geschlecht, Bundesland (PLZ 2-Steller)</a:t>
            </a:r>
          </a:p>
          <a:p>
            <a:pPr marL="457200" lvl="1" indent="0">
              <a:spcBef>
                <a:spcPts val="900"/>
              </a:spcBef>
              <a:buNone/>
            </a:pPr>
            <a:r>
              <a:rPr lang="de-DE" b="1" dirty="0" smtClean="0"/>
              <a:t>Seit KW 13/2020</a:t>
            </a:r>
          </a:p>
          <a:p>
            <a:pPr lvl="1">
              <a:spcBef>
                <a:spcPts val="900"/>
              </a:spcBef>
            </a:pPr>
            <a:r>
              <a:rPr lang="de-DE" u="sng" dirty="0" smtClean="0"/>
              <a:t>tägliche</a:t>
            </a:r>
            <a:r>
              <a:rPr lang="de-DE" dirty="0" smtClean="0"/>
              <a:t> Datenlieferung 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Daten von </a:t>
            </a:r>
            <a:r>
              <a:rPr lang="de-DE" u="sng" dirty="0" smtClean="0"/>
              <a:t>entlassenen</a:t>
            </a:r>
            <a:r>
              <a:rPr lang="de-DE" dirty="0" smtClean="0"/>
              <a:t> und </a:t>
            </a:r>
            <a:r>
              <a:rPr lang="de-DE" u="sng" dirty="0" smtClean="0"/>
              <a:t>liegenden </a:t>
            </a:r>
            <a:r>
              <a:rPr lang="de-DE" dirty="0" smtClean="0"/>
              <a:t>Patienten </a:t>
            </a:r>
            <a:r>
              <a:rPr lang="de-DE" i="1" dirty="0" smtClean="0">
                <a:solidFill>
                  <a:srgbClr val="045AA6"/>
                </a:solidFill>
              </a:rPr>
              <a:t>- vorläufige Daten, Validierung läuft</a:t>
            </a:r>
          </a:p>
          <a:p>
            <a:pPr marL="457200" lvl="1" indent="0">
              <a:spcBef>
                <a:spcPts val="900"/>
              </a:spcBef>
              <a:buNone/>
            </a:pPr>
            <a:r>
              <a:rPr lang="de-DE" b="1" dirty="0" smtClean="0"/>
              <a:t>Seit KW 15/2020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Lieferung von Beatmungsprozeduren (Sauerstoffgabe, invasiv, nicht-invasiv, ECMO) </a:t>
            </a:r>
            <a:r>
              <a:rPr lang="de-DE" i="1" dirty="0" smtClean="0">
                <a:solidFill>
                  <a:srgbClr val="045AA6"/>
                </a:solidFill>
              </a:rPr>
              <a:t>– noch im Aufbau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der SARI-Surveillance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51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220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199" y="1360968"/>
            <a:ext cx="4683601" cy="4629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2019:</a:t>
            </a:r>
          </a:p>
          <a:p>
            <a:r>
              <a:rPr lang="de-DE" dirty="0" smtClean="0"/>
              <a:t>ca. 6% der Patienten in D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 smtClean="0"/>
              <a:t>Aktuell:</a:t>
            </a:r>
          </a:p>
          <a:p>
            <a:r>
              <a:rPr lang="de-DE" dirty="0" smtClean="0"/>
              <a:t>73 Krankenhäuser mit     wöchentlicher Lieferung</a:t>
            </a:r>
          </a:p>
          <a:p>
            <a:endParaRPr lang="de-DE" dirty="0" smtClean="0"/>
          </a:p>
          <a:p>
            <a:r>
              <a:rPr lang="de-DE" dirty="0" smtClean="0"/>
              <a:t>ca. 50 Häuser mit täglicher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Lieferung, noch variabel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Sentinel</a:t>
            </a:r>
            <a:r>
              <a:rPr lang="de-DE" dirty="0" smtClean="0"/>
              <a:t>-Krankenhäuser</a:t>
            </a:r>
            <a:endParaRPr lang="de-DE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3930" y="692696"/>
            <a:ext cx="3951897" cy="55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umsplatzhalter 3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08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1155699"/>
            <a:ext cx="8092591" cy="5295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Datensatz </a:t>
            </a:r>
            <a:r>
              <a:rPr lang="de-DE" b="1" dirty="0" smtClean="0"/>
              <a:t>(alle Patienten mit respiratorischer Diagnose/J-Code)</a:t>
            </a:r>
            <a:endParaRPr lang="de-DE" b="1" dirty="0"/>
          </a:p>
          <a:p>
            <a:r>
              <a:rPr lang="de-DE" dirty="0" err="1" smtClean="0"/>
              <a:t>PatientenID</a:t>
            </a:r>
            <a:r>
              <a:rPr lang="de-DE" dirty="0" smtClean="0"/>
              <a:t>, Klinik, Aufnahme- und </a:t>
            </a:r>
            <a:r>
              <a:rPr lang="de-DE" i="1" dirty="0" err="1" smtClean="0">
                <a:solidFill>
                  <a:srgbClr val="045AA6"/>
                </a:solidFill>
              </a:rPr>
              <a:t>Entlassdatum</a:t>
            </a:r>
            <a:r>
              <a:rPr lang="de-DE" dirty="0" smtClean="0"/>
              <a:t>, Alter, Geschlecht</a:t>
            </a:r>
          </a:p>
          <a:p>
            <a:r>
              <a:rPr lang="de-DE" i="1" dirty="0" smtClean="0">
                <a:solidFill>
                  <a:srgbClr val="045AA6"/>
                </a:solidFill>
              </a:rPr>
              <a:t>(vorläufige)</a:t>
            </a:r>
            <a:r>
              <a:rPr lang="de-DE" dirty="0" smtClean="0"/>
              <a:t> Haupt- und Nebendiagnosen, Einweisungsdiagnosen, </a:t>
            </a:r>
            <a:r>
              <a:rPr lang="de-DE" i="1" dirty="0" smtClean="0">
                <a:solidFill>
                  <a:srgbClr val="045AA6"/>
                </a:solidFill>
              </a:rPr>
              <a:t>Beatmungsprozeduren</a:t>
            </a:r>
          </a:p>
          <a:p>
            <a:r>
              <a:rPr lang="de-DE" dirty="0" smtClean="0"/>
              <a:t>Beatmungsdauer</a:t>
            </a:r>
            <a:r>
              <a:rPr lang="de-DE" dirty="0"/>
              <a:t>, </a:t>
            </a:r>
            <a:r>
              <a:rPr lang="de-DE" dirty="0" smtClean="0"/>
              <a:t>Dauer der Intensivbehandlung, Entlassungsart</a:t>
            </a:r>
          </a:p>
          <a:p>
            <a:r>
              <a:rPr lang="de-DE" dirty="0" smtClean="0"/>
              <a:t>Hauptabteilung</a:t>
            </a:r>
            <a:r>
              <a:rPr lang="de-DE" dirty="0"/>
              <a:t>, PLZ (3St.) </a:t>
            </a:r>
          </a:p>
          <a:p>
            <a:pPr marL="0" indent="0">
              <a:buNone/>
            </a:pPr>
            <a:endParaRPr lang="de-DE" b="1" dirty="0" smtClean="0">
              <a:solidFill>
                <a:srgbClr val="006EC7"/>
              </a:solidFill>
            </a:endParaRPr>
          </a:p>
          <a:p>
            <a:pPr marL="0" indent="0">
              <a:buNone/>
            </a:pPr>
            <a:r>
              <a:rPr lang="de-DE" b="1" dirty="0" smtClean="0"/>
              <a:t>Datensatz (alle Patienten der </a:t>
            </a:r>
            <a:r>
              <a:rPr lang="de-DE" b="1" dirty="0" err="1" smtClean="0"/>
              <a:t>Sentinel</a:t>
            </a:r>
            <a:r>
              <a:rPr lang="de-DE" b="1" dirty="0" smtClean="0"/>
              <a:t>-Kliniken)</a:t>
            </a:r>
          </a:p>
          <a:p>
            <a:r>
              <a:rPr lang="de-DE" dirty="0" err="1" smtClean="0"/>
              <a:t>PatientenID</a:t>
            </a:r>
            <a:r>
              <a:rPr lang="de-DE" dirty="0" smtClean="0"/>
              <a:t>, Klinik, Aufnahme- und </a:t>
            </a:r>
            <a:r>
              <a:rPr lang="de-DE" dirty="0" err="1" smtClean="0"/>
              <a:t>Entlassdatum</a:t>
            </a:r>
            <a:r>
              <a:rPr lang="de-DE" dirty="0" smtClean="0"/>
              <a:t>, Alter, Geschlecht</a:t>
            </a:r>
          </a:p>
          <a:p>
            <a:r>
              <a:rPr lang="de-DE" dirty="0" smtClean="0"/>
              <a:t>Dauer der Intensivbehandlung, Entlassungsart</a:t>
            </a:r>
          </a:p>
          <a:p>
            <a:r>
              <a:rPr lang="de-DE" dirty="0"/>
              <a:t>PLZ (2St</a:t>
            </a:r>
            <a:r>
              <a:rPr lang="de-DE" dirty="0" smtClean="0"/>
              <a:t>.)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Datensätze in der Wochenlieferung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53</a:t>
            </a:fld>
            <a:endParaRPr lang="de-DE" dirty="0"/>
          </a:p>
        </p:txBody>
      </p:sp>
      <p:sp>
        <p:nvSpPr>
          <p:cNvPr id="16" name="Datumsplatzhalter 3"/>
          <p:cNvSpPr txBox="1">
            <a:spLocks/>
          </p:cNvSpPr>
          <p:nvPr/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200" dirty="0">
                <a:solidFill>
                  <a:srgbClr val="006EC7"/>
                </a:solidFill>
              </a:rPr>
              <a:t>15.04.2020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301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54</a:t>
            </a:fld>
            <a:endParaRPr lang="de-DE" dirty="0"/>
          </a:p>
        </p:txBody>
      </p:sp>
      <p:sp>
        <p:nvSpPr>
          <p:cNvPr id="7" name="Inhaltsplatzhalter 5"/>
          <p:cNvSpPr txBox="1">
            <a:spLocks/>
          </p:cNvSpPr>
          <p:nvPr/>
        </p:nvSpPr>
        <p:spPr>
          <a:xfrm>
            <a:off x="457199" y="1155699"/>
            <a:ext cx="8092591" cy="52958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seit KW 8/2020: COVID-19 codiert als U07.1!</a:t>
            </a:r>
          </a:p>
          <a:p>
            <a:endParaRPr lang="de-DE" smtClean="0"/>
          </a:p>
          <a:p>
            <a:r>
              <a:rPr lang="de-DE" smtClean="0"/>
              <a:t>seit KW 9/2020: ICOSARI-View für COVID-19 vorbereitet</a:t>
            </a:r>
          </a:p>
          <a:p>
            <a:endParaRPr lang="de-DE" b="1" u="sng" smtClean="0"/>
          </a:p>
          <a:p>
            <a:pPr marL="0" indent="0">
              <a:buFont typeface="Wingdings" charset="2"/>
              <a:buNone/>
            </a:pPr>
            <a:r>
              <a:rPr lang="de-DE" b="1" u="sng" smtClean="0"/>
              <a:t>Hauptdiagnose</a:t>
            </a:r>
            <a:r>
              <a:rPr lang="de-DE" b="1" smtClean="0"/>
              <a:t>: </a:t>
            </a:r>
            <a:r>
              <a:rPr lang="de-DE" smtClean="0"/>
              <a:t>respiratorischer Infekt, z.B. </a:t>
            </a:r>
          </a:p>
          <a:p>
            <a:pPr marL="0" indent="0">
              <a:buFont typeface="Wingdings" charset="2"/>
              <a:buNone/>
            </a:pPr>
            <a:r>
              <a:rPr lang="de-DE" smtClean="0"/>
              <a:t>				</a:t>
            </a:r>
            <a:r>
              <a:rPr lang="de-DE" smtClean="0">
                <a:sym typeface="Wingdings" panose="05000000000000000000" pitchFamily="2" charset="2"/>
              </a:rPr>
              <a:t> </a:t>
            </a:r>
            <a:r>
              <a:rPr lang="de-DE" smtClean="0"/>
              <a:t>Rhinitis (J00)</a:t>
            </a:r>
          </a:p>
          <a:p>
            <a:pPr marL="0" indent="0">
              <a:buFont typeface="Wingdings" charset="2"/>
              <a:buNone/>
            </a:pPr>
            <a:r>
              <a:rPr lang="de-DE" smtClean="0">
                <a:sym typeface="Wingdings" panose="05000000000000000000" pitchFamily="2" charset="2"/>
              </a:rPr>
              <a:t>				 </a:t>
            </a:r>
            <a:r>
              <a:rPr lang="de-DE" smtClean="0"/>
              <a:t>Tracheitis (J04.1)</a:t>
            </a:r>
          </a:p>
          <a:p>
            <a:pPr marL="0" indent="0">
              <a:buFont typeface="Wingdings" charset="2"/>
              <a:buNone/>
            </a:pPr>
            <a:r>
              <a:rPr lang="de-DE" smtClean="0">
                <a:sym typeface="Wingdings" panose="05000000000000000000" pitchFamily="2" charset="2"/>
              </a:rPr>
              <a:t>				 </a:t>
            </a:r>
            <a:r>
              <a:rPr lang="de-DE" smtClean="0"/>
              <a:t>Akute Bronchitis (J20.*)</a:t>
            </a:r>
          </a:p>
          <a:p>
            <a:pPr marL="0" indent="0">
              <a:buFont typeface="Wingdings" charset="2"/>
              <a:buNone/>
            </a:pPr>
            <a:r>
              <a:rPr lang="de-DE" smtClean="0">
                <a:sym typeface="Wingdings" panose="05000000000000000000" pitchFamily="2" charset="2"/>
              </a:rPr>
              <a:t>				 </a:t>
            </a:r>
            <a:r>
              <a:rPr lang="de-DE" smtClean="0"/>
              <a:t>Pneumonie (J12.*/J18.*)</a:t>
            </a:r>
          </a:p>
          <a:p>
            <a:pPr marL="0" indent="0">
              <a:buFont typeface="Wingdings" charset="2"/>
              <a:buNone/>
            </a:pPr>
            <a:r>
              <a:rPr lang="de-DE" smtClean="0">
                <a:sym typeface="Wingdings" panose="05000000000000000000" pitchFamily="2" charset="2"/>
              </a:rPr>
              <a:t>				</a:t>
            </a:r>
            <a:r>
              <a:rPr lang="de-DE" smtClean="0">
                <a:solidFill>
                  <a:srgbClr val="367BB8"/>
                </a:solidFill>
                <a:sym typeface="Wingdings" panose="05000000000000000000" pitchFamily="2" charset="2"/>
              </a:rPr>
              <a:t></a:t>
            </a:r>
            <a:r>
              <a:rPr lang="de-DE" i="1" smtClean="0">
                <a:solidFill>
                  <a:srgbClr val="367BB8"/>
                </a:solidFill>
                <a:sym typeface="Wingdings" panose="05000000000000000000" pitchFamily="2" charset="2"/>
              </a:rPr>
              <a:t> </a:t>
            </a:r>
            <a:r>
              <a:rPr lang="de-DE" i="1" smtClean="0">
                <a:solidFill>
                  <a:srgbClr val="367BB8"/>
                </a:solidFill>
              </a:rPr>
              <a:t>ggf. Sepsis (A41.*)</a:t>
            </a:r>
          </a:p>
          <a:p>
            <a:endParaRPr lang="de-DE" smtClean="0"/>
          </a:p>
          <a:p>
            <a:endParaRPr lang="de-DE" dirty="0"/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457199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ICD-10 Code COVID-19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724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55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Neue Themen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709114"/>
            <a:ext cx="8092593" cy="5302250"/>
          </a:xfrm>
        </p:spPr>
        <p:txBody>
          <a:bodyPr>
            <a:normAutofit/>
          </a:bodyPr>
          <a:lstStyle/>
          <a:p>
            <a:r>
              <a:rPr lang="de-DE" dirty="0" smtClean="0"/>
              <a:t>Reproduktionszahl Schätzung:  </a:t>
            </a:r>
          </a:p>
          <a:p>
            <a:pPr lvl="1"/>
            <a:r>
              <a:rPr lang="de-DE" dirty="0" smtClean="0"/>
              <a:t>R </a:t>
            </a:r>
            <a:r>
              <a:rPr lang="de-DE" dirty="0"/>
              <a:t>= </a:t>
            </a:r>
            <a:r>
              <a:rPr lang="de-DE" dirty="0" smtClean="0"/>
              <a:t>0,7 </a:t>
            </a:r>
            <a:r>
              <a:rPr lang="de-DE" dirty="0"/>
              <a:t>(95%-Konfidenzintervall: </a:t>
            </a:r>
            <a:r>
              <a:rPr lang="de-DE" dirty="0" smtClean="0"/>
              <a:t>0,5 – 0,8) </a:t>
            </a:r>
          </a:p>
          <a:p>
            <a:r>
              <a:rPr lang="de-DE" dirty="0" smtClean="0"/>
              <a:t>Diese </a:t>
            </a:r>
            <a:r>
              <a:rPr lang="de-DE" dirty="0"/>
              <a:t>Schätzung basiert auf </a:t>
            </a:r>
            <a:endParaRPr lang="de-DE" dirty="0" smtClean="0"/>
          </a:p>
          <a:p>
            <a:pPr lvl="1"/>
            <a:r>
              <a:rPr lang="de-DE" dirty="0" smtClean="0"/>
              <a:t>den übermittelten </a:t>
            </a:r>
            <a:r>
              <a:rPr lang="de-DE" dirty="0"/>
              <a:t>COVID-19 Fällen mit Stand </a:t>
            </a:r>
            <a:r>
              <a:rPr lang="de-DE" dirty="0" smtClean="0"/>
              <a:t>15.04.2020 </a:t>
            </a:r>
          </a:p>
          <a:p>
            <a:pPr lvl="1"/>
            <a:r>
              <a:rPr lang="de-DE" dirty="0" smtClean="0"/>
              <a:t>Annahme </a:t>
            </a:r>
            <a:r>
              <a:rPr lang="de-DE" dirty="0"/>
              <a:t>einer </a:t>
            </a:r>
            <a:r>
              <a:rPr lang="de-DE" dirty="0" smtClean="0"/>
              <a:t>mittleren Generationszeit </a:t>
            </a:r>
            <a:r>
              <a:rPr lang="de-DE" dirty="0"/>
              <a:t>von 4 Tagen. </a:t>
            </a:r>
            <a:endParaRPr lang="de-DE" dirty="0" smtClean="0"/>
          </a:p>
          <a:p>
            <a:pPr lvl="1"/>
            <a:r>
              <a:rPr lang="de-DE" dirty="0" smtClean="0"/>
              <a:t>Fälle </a:t>
            </a:r>
            <a:r>
              <a:rPr lang="de-DE" dirty="0"/>
              <a:t>mit Erkrankungsbeginn in den </a:t>
            </a:r>
            <a:r>
              <a:rPr lang="de-DE" dirty="0" smtClean="0"/>
              <a:t>letzten 3 </a:t>
            </a:r>
            <a:r>
              <a:rPr lang="de-DE" dirty="0"/>
              <a:t>Tagen </a:t>
            </a:r>
            <a:r>
              <a:rPr lang="de-DE" dirty="0" smtClean="0"/>
              <a:t>nicht berücksichtigt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r>
              <a:rPr lang="de-DE" dirty="0"/>
              <a:t>Methodik </a:t>
            </a:r>
            <a:r>
              <a:rPr lang="de-DE" dirty="0" smtClean="0"/>
              <a:t>siehe </a:t>
            </a:r>
            <a:r>
              <a:rPr lang="de-DE" dirty="0" err="1" smtClean="0"/>
              <a:t>Epid</a:t>
            </a:r>
            <a:r>
              <a:rPr lang="de-DE" dirty="0"/>
              <a:t>. Bull. 17 | 2020 Online vorab: 9. April 2020</a:t>
            </a:r>
          </a:p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www.rki.de/DE/Content/Infekt/EpidBull/Archiv/2020/Ausgaben/17_20_SARSCoV2_vorab.pdf</a:t>
            </a:r>
            <a:r>
              <a:rPr lang="de-DE" dirty="0">
                <a:hlinkClick r:id="rId2"/>
              </a:rPr>
              <a:t>?__</a:t>
            </a:r>
            <a:r>
              <a:rPr lang="de-DE" dirty="0" smtClean="0">
                <a:hlinkClick r:id="rId2"/>
              </a:rPr>
              <a:t>blob=publicationFile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95532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Schätzung der Reproduktionszahl (R)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4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9563" y="248042"/>
            <a:ext cx="8092592" cy="677108"/>
          </a:xfrm>
          <a:noFill/>
          <a:ln>
            <a:noFill/>
          </a:ln>
        </p:spPr>
        <p:txBody>
          <a:bodyPr/>
          <a:lstStyle/>
          <a:p>
            <a:r>
              <a:rPr lang="de-DE" dirty="0" err="1" smtClean="0"/>
              <a:t>Nowcast</a:t>
            </a:r>
            <a:r>
              <a:rPr lang="de-DE" dirty="0" smtClean="0"/>
              <a:t> – an der Heiden, 20.04.2020 (mit Datenstand </a:t>
            </a:r>
            <a:r>
              <a:rPr lang="de-DE" dirty="0" smtClean="0">
                <a:solidFill>
                  <a:srgbClr val="FF0000"/>
                </a:solidFill>
              </a:rPr>
              <a:t>15.04.2020</a:t>
            </a:r>
            <a:r>
              <a:rPr lang="de-DE" dirty="0" smtClean="0"/>
              <a:t>): </a:t>
            </a:r>
            <a:br>
              <a:rPr lang="de-DE" dirty="0" smtClean="0"/>
            </a:br>
            <a:r>
              <a:rPr lang="de-DE" dirty="0" smtClean="0"/>
              <a:t>Tägliche Fallzahlen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7" y="1133336"/>
            <a:ext cx="8093075" cy="459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11886" y="6026320"/>
            <a:ext cx="8574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Geschätzte Reproduktionszahl: 0,8 (95% KI: 0,5-0,8) </a:t>
            </a:r>
            <a:r>
              <a:rPr lang="de-DE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berücksichtigt Daten bis 12.04.2020</a:t>
            </a:r>
            <a:endParaRPr lang="de-DE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2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53682" y="716353"/>
            <a:ext cx="8420987" cy="5302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sz="1600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539552" y="6525344"/>
            <a:ext cx="1860421" cy="195750"/>
          </a:xfrm>
          <a:prstGeom prst="rect">
            <a:avLst/>
          </a:prstGeom>
        </p:spPr>
        <p:txBody>
          <a:bodyPr/>
          <a:lstStyle/>
          <a:p>
            <a:r>
              <a:rPr lang="de-DE" sz="1400" smtClean="0">
                <a:solidFill>
                  <a:srgbClr val="0070C0"/>
                </a:solidFill>
              </a:rPr>
              <a:t>20.04.2020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2699792" y="6525344"/>
            <a:ext cx="5182675" cy="195750"/>
          </a:xfrm>
          <a:prstGeom prst="rect">
            <a:avLst/>
          </a:prstGeom>
        </p:spPr>
        <p:txBody>
          <a:bodyPr/>
          <a:lstStyle/>
          <a:p>
            <a:r>
              <a:rPr lang="de-DE" sz="1400" smtClean="0">
                <a:solidFill>
                  <a:srgbClr val="0070C0"/>
                </a:solidFill>
              </a:rPr>
              <a:t>COVID-19: Lage National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95531"/>
            <a:ext cx="8511699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Geschätzte Reproduktionszahl nach Bundesland, Datenstand 20.04.2020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533905"/>
              </p:ext>
            </p:extLst>
          </p:nvPr>
        </p:nvGraphicFramePr>
        <p:xfrm>
          <a:off x="539552" y="980728"/>
          <a:ext cx="5329608" cy="4680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0435"/>
                <a:gridCol w="1870038"/>
                <a:gridCol w="1739135"/>
              </a:tblGrid>
              <a:tr h="849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Bundesland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geschätzte Reproduktionszahl (Punktschätzer)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95%-Präditionsintervall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BW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( 0,8 - 1,1 )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BY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0,8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( 0,7 - 1,0 )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BE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( 0,7 - 1,1 )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BB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( 0,7 - 1,1 )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HB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1,3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( 0,9 - 1,8 )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HH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( 0,7 - 1,1 )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HE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1,1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( 0,9 - 1,3 )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MV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1,6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( 1,1 - 2,1 )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NI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( 0,7 - 1,0 )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NW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( 0,7 - 1,0 )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RP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( 0,7 - 1,1 )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SL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1,1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( 0,8 - 1,4 )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SN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( 0,7 - 1,1 )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ST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( 0,8 - 1,3 )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SH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0,8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( 0,6 - 1,0 )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TH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( 0,7 - 1,2 )</a:t>
                      </a:r>
                      <a:endParaRPr lang="de-DE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21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  <a:noFill/>
        </p:spPr>
        <p:txBody>
          <a:bodyPr/>
          <a:lstStyle/>
          <a:p>
            <a:r>
              <a:rPr lang="de-DE" dirty="0" err="1"/>
              <a:t>Nowcast</a:t>
            </a:r>
            <a:r>
              <a:rPr lang="de-DE" dirty="0"/>
              <a:t> – an der Heiden, </a:t>
            </a:r>
            <a:r>
              <a:rPr lang="de-DE" dirty="0" smtClean="0"/>
              <a:t>13.04.2020 </a:t>
            </a:r>
            <a:r>
              <a:rPr lang="de-DE" dirty="0"/>
              <a:t>(mit Datenstand </a:t>
            </a:r>
            <a:r>
              <a:rPr lang="de-DE" dirty="0" smtClean="0"/>
              <a:t>12.04.2020</a:t>
            </a:r>
            <a:r>
              <a:rPr lang="de-DE" dirty="0"/>
              <a:t>): </a:t>
            </a:r>
            <a:r>
              <a:rPr lang="de-DE" dirty="0" smtClean="0"/>
              <a:t>Kumulativ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81" y="1637414"/>
            <a:ext cx="7488095" cy="44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0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2677</Words>
  <Application>Microsoft Office PowerPoint</Application>
  <PresentationFormat>Bildschirmpräsentation (4:3)</PresentationFormat>
  <Paragraphs>830</Paragraphs>
  <Slides>55</Slides>
  <Notes>37</Notes>
  <HiddenSlides>17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56" baseType="lpstr">
      <vt:lpstr>Office-Design</vt:lpstr>
      <vt:lpstr>COVID-19:   Lage National  Informationen für den Krisenstab</vt:lpstr>
      <vt:lpstr>Fälle und Todesfälle pro Bundesland (Datenstand: 20.04.2020. 00:00)</vt:lpstr>
      <vt:lpstr>Epikurve nach Erkrankungsbeginn, ersatzweise Meldedatum (Datenstand: 20.04.2020. 00:00)</vt:lpstr>
      <vt:lpstr>Epikurve nach Meldedatum  Dashboard; (Datenstand: 20.04.2020. 00:00)</vt:lpstr>
      <vt:lpstr>Epikurve nach Meldedatum und Krankheitsstatus</vt:lpstr>
      <vt:lpstr>PowerPoint-Präsentation</vt:lpstr>
      <vt:lpstr>Nowcast – an der Heiden, 20.04.2020 (mit Datenstand 15.04.2020):  Tägliche Fallzahlen</vt:lpstr>
      <vt:lpstr>PowerPoint-Präsentation</vt:lpstr>
      <vt:lpstr>Nowcast – an der Heiden, 13.04.2020 (mit Datenstand 12.04.2020): Kumulativ</vt:lpstr>
      <vt:lpstr>Modellierter Verlauf der Anzahl von COVID-19 Patienten in intensivmedizinischer Behandlung </vt:lpstr>
      <vt:lpstr>Forecast – Brockmann (Stand 17.04.2020)  SIR-X-Model welches die Verhaltensänderungen der Bevölkerung berücksichtigt</vt:lpstr>
      <vt:lpstr>IHME – Forecast für Deutschland, Stand 17.04.2020</vt:lpstr>
      <vt:lpstr>PowerPoint-Präsentation</vt:lpstr>
      <vt:lpstr>Alters- &amp; Geschlechtsverteilung: Gesamtfälle; (Datenstand: 20.04.2020. 00:00)</vt:lpstr>
      <vt:lpstr>Alters- &amp; Geschlechtsverteilung: Todesfälle; (Datenstand: 20.04.2020. 00:00)</vt:lpstr>
      <vt:lpstr>PowerPoint-Präsentation</vt:lpstr>
      <vt:lpstr>DIVI Intensivregister; (Datenstand: 20.04.2020. 9:15)</vt:lpstr>
      <vt:lpstr>DIVI Intensivregister; (Datenstand: 20.04.2020. 9:15)</vt:lpstr>
      <vt:lpstr>Hintergrund  zur Schätzung der Genesenen; (Datenstand: 20.04.2020. 00:00)</vt:lpstr>
      <vt:lpstr>PowerPoint-Präsentation</vt:lpstr>
      <vt:lpstr>PowerPoint-Präsentation</vt:lpstr>
      <vt:lpstr>Geographische Verteilung in Deutschland</vt:lpstr>
      <vt:lpstr>Geographische Verteilung in Deutschland: 7-Tage-Inzidenz </vt:lpstr>
      <vt:lpstr>Geographische Verteilung in Deutschland: 5-Tage-Inzidenz </vt:lpstr>
      <vt:lpstr>Geographische Verteilung in Deutschland: 3-Tage-Inzidenz </vt:lpstr>
      <vt:lpstr>Geographische Verteilung: 7-Tageskarte - Vergleich mit Vorwoche</vt:lpstr>
      <vt:lpstr>Trendanalyse der Bundesländer</vt:lpstr>
      <vt:lpstr>Übermittelte COVID-19-Fälle nach Expositionsort</vt:lpstr>
      <vt:lpstr>Expositionsorte national (Datenstand 11.04.2020, 0:00 Uhr)</vt:lpstr>
      <vt:lpstr>Mobilität in Deutschland: 2. Report vom 15.04.2020</vt:lpstr>
      <vt:lpstr>Mobilitätsanalyse (Mobility Change) von Google mit 6 Kategorien und auch nach Bundesland (Datenstand: 11.04.2020)</vt:lpstr>
      <vt:lpstr>Mobilitätsanalyse – Teil 2</vt:lpstr>
      <vt:lpstr>GrippeWeb – KW 15</vt:lpstr>
      <vt:lpstr>AGInfluenza ARE-Konsultationen KW 15</vt:lpstr>
      <vt:lpstr>Abb. 3: Anteil positiver Influenza-, RS-, hMP-, PI- und Rhinoviren an allen im Rahmen des Sentinels ein­ge­sandten Proben (Positivenrate, rechte y-Achse, Linien) sowie die Anzahl der an das NRZ für Influ­en­za­viren eingesandten Sentinelproben (linke y-Achse, graue Balken) von der 40. KW 2019 bis zur 15. KW 2020.</vt:lpstr>
      <vt:lpstr>COVID-19-Fälle</vt:lpstr>
      <vt:lpstr>COVID-19-Fälle</vt:lpstr>
      <vt:lpstr>COVID-19-Fälle mit chronischen Vorerkrankungen</vt:lpstr>
      <vt:lpstr>ICOSARI – KW 15</vt:lpstr>
      <vt:lpstr>ICOSARI – Anteil COVID-19 an SARI  15.04.2020</vt:lpstr>
      <vt:lpstr>EUROMOMO-Woche 14</vt:lpstr>
      <vt:lpstr>PowerPoint-Präsentation</vt:lpstr>
      <vt:lpstr>EUROMOMO-Woche 15: Weekly Z-Score by country</vt:lpstr>
      <vt:lpstr>EUROMOMO-Woche 15: Weekly Z-Score by country</vt:lpstr>
      <vt:lpstr>EUROMOMO-Woche 15: Weekly Z-Score by country</vt:lpstr>
      <vt:lpstr>Anzahl Labortestungen</vt:lpstr>
      <vt:lpstr>Antibiotika-Resistenz-Surveillance (ARS) (Datenstand 14.04.2020): </vt:lpstr>
      <vt:lpstr>Amtshilfeersuchen</vt:lpstr>
      <vt:lpstr>Backup</vt:lpstr>
      <vt:lpstr>Hintergrund</vt:lpstr>
      <vt:lpstr>Aufbau der SARI-Surveillance</vt:lpstr>
      <vt:lpstr>Sentinel-Krankenhäuser</vt:lpstr>
      <vt:lpstr>Datensätze in der Wochenlieferung</vt:lpstr>
      <vt:lpstr>PowerPoint-Präsentation</vt:lpstr>
      <vt:lpstr>Neue Themen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Koch, Judith</cp:lastModifiedBy>
  <cp:revision>1104</cp:revision>
  <cp:lastPrinted>2020-03-31T05:01:40Z</cp:lastPrinted>
  <dcterms:created xsi:type="dcterms:W3CDTF">2015-11-02T12:29:13Z</dcterms:created>
  <dcterms:modified xsi:type="dcterms:W3CDTF">2020-04-20T10:43:06Z</dcterms:modified>
</cp:coreProperties>
</file>