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16"/>
  </p:notesMasterIdLst>
  <p:sldIdLst>
    <p:sldId id="284" r:id="rId4"/>
    <p:sldId id="285" r:id="rId5"/>
    <p:sldId id="288" r:id="rId6"/>
    <p:sldId id="286" r:id="rId7"/>
    <p:sldId id="287" r:id="rId8"/>
    <p:sldId id="273" r:id="rId9"/>
    <p:sldId id="269" r:id="rId10"/>
    <p:sldId id="277" r:id="rId11"/>
    <p:sldId id="283" r:id="rId12"/>
    <p:sldId id="276" r:id="rId13"/>
    <p:sldId id="280" r:id="rId14"/>
    <p:sldId id="27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2996" autoAdjust="0"/>
  </p:normalViewPr>
  <p:slideViewPr>
    <p:cSldViewPr>
      <p:cViewPr varScale="1">
        <p:scale>
          <a:sx n="64" d="100"/>
          <a:sy n="64" d="100"/>
        </p:scale>
        <p:origin x="-15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Population</a:t>
            </a:r>
            <a:r>
              <a:rPr lang="de-DE" baseline="0" dirty="0" smtClean="0"/>
              <a:t> </a:t>
            </a:r>
            <a:r>
              <a:rPr lang="de-DE" dirty="0" smtClean="0"/>
              <a:t>57.779.622</a:t>
            </a:r>
            <a:r>
              <a:rPr lang="de-DE" baseline="0" dirty="0" smtClean="0"/>
              <a:t> (World Bank)</a:t>
            </a:r>
          </a:p>
          <a:p>
            <a:r>
              <a:rPr lang="de-DE" baseline="0" dirty="0" smtClean="0"/>
              <a:t>Population Provinzen http://www.statssa.gov.za/?p=11341</a:t>
            </a:r>
          </a:p>
          <a:p>
            <a:r>
              <a:rPr lang="de-DE" baseline="0" dirty="0" smtClean="0"/>
              <a:t>https://sacoronavirus.co.za/2020/04/13/sas-covid-19-epidemic-trends-next-steps/https://sacoronavirus.co.za/2020/04/13/sas-covid-19-epidemic-trends-next-steps/</a:t>
            </a:r>
          </a:p>
          <a:p>
            <a:r>
              <a:rPr lang="de-DE" baseline="0" dirty="0" err="1" smtClean="0"/>
              <a:t>Armutstatistik</a:t>
            </a:r>
            <a:r>
              <a:rPr lang="de-DE" baseline="0" dirty="0" smtClean="0"/>
              <a:t>: http://www.statssa.gov.za/?p=12075</a:t>
            </a:r>
          </a:p>
          <a:p>
            <a:r>
              <a:rPr lang="de-DE" baseline="0" dirty="0" smtClean="0"/>
              <a:t>Karte: https://en.wikipedia.org/wiki/2020_coronavirus_pandemic_in_South_Africa</a:t>
            </a:r>
          </a:p>
          <a:p>
            <a:r>
              <a:rPr lang="de-DE" dirty="0" smtClean="0"/>
              <a:t>https://sacoronavirus.co.za/</a:t>
            </a:r>
          </a:p>
          <a:p>
            <a:r>
              <a:rPr lang="de-DE" dirty="0" smtClean="0"/>
              <a:t>https://www.gov.za/speeches/president-cyril-ramaphosa-update-coronavirus-covid-19-lockdown-30-mar-2020-0000</a:t>
            </a:r>
          </a:p>
          <a:p>
            <a:r>
              <a:rPr lang="de-DE" dirty="0" smtClean="0"/>
              <a:t>https://www.africanews.com/2020/04/14/coronavirus-africa-update-on-the-ongoing-novel-coronavirus-covid-19-global-epidemic-brief-13//</a:t>
            </a:r>
          </a:p>
          <a:p>
            <a:r>
              <a:rPr lang="de-DE" dirty="0" smtClean="0"/>
              <a:t>https://www.iol.co.za/news/south-africa/prof-karim-explains-why-sas-covid-19-community-transmissions-are-low-46693596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9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1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7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5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48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4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8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72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30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24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9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1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0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20.04.2020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1196752"/>
            <a:ext cx="3672408" cy="25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55576" y="141277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761.964 Fälle</a:t>
            </a:r>
          </a:p>
          <a:p>
            <a:r>
              <a:rPr lang="de-DE" sz="1400" b="1" dirty="0" smtClean="0"/>
              <a:t>35.314 Tote</a:t>
            </a:r>
            <a:endParaRPr 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960440" cy="27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5" r="38818"/>
          <a:stretch/>
        </p:blipFill>
        <p:spPr bwMode="auto">
          <a:xfrm>
            <a:off x="6261550" y="5698290"/>
            <a:ext cx="252453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910059" y="4114800"/>
            <a:ext cx="4689951" cy="2435423"/>
            <a:chOff x="530121" y="2367435"/>
            <a:chExt cx="6777675" cy="38146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5" b="5890"/>
            <a:stretch/>
          </p:blipFill>
          <p:spPr bwMode="auto">
            <a:xfrm>
              <a:off x="611559" y="2367435"/>
              <a:ext cx="6696237" cy="381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14"/>
            <a:stretch/>
          </p:blipFill>
          <p:spPr bwMode="auto">
            <a:xfrm>
              <a:off x="530121" y="4276977"/>
              <a:ext cx="6696236" cy="190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98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55" y="3700983"/>
            <a:ext cx="5296980" cy="310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Südafrika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79512" y="1052736"/>
            <a:ext cx="89155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Einzigartiger epidemischer Verlauf wegen drastischer Frühintervention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Übergang in exponentielles Wachstum ist fast </a:t>
            </a:r>
            <a:r>
              <a:rPr lang="de-DE" sz="2200" dirty="0" smtClean="0">
                <a:solidFill>
                  <a:prstClr val="black"/>
                </a:solidFill>
              </a:rPr>
              <a:t>unvermeidlich („nicht ob, sondern wann“)</a:t>
            </a:r>
            <a:endParaRPr lang="de-DE" sz="2200" dirty="0">
              <a:solidFill>
                <a:prstClr val="black"/>
              </a:solidFill>
            </a:endParaRP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Systematischer </a:t>
            </a:r>
            <a:r>
              <a:rPr lang="de-DE" sz="2200" dirty="0" smtClean="0">
                <a:solidFill>
                  <a:prstClr val="black"/>
                </a:solidFill>
              </a:rPr>
              <a:t>Ansatz </a:t>
            </a:r>
            <a:r>
              <a:rPr lang="de-DE" sz="2200" dirty="0">
                <a:solidFill>
                  <a:prstClr val="black"/>
                </a:solidFill>
              </a:rPr>
              <a:t>um Infektionsraten niedrig zu halten bei gleichzeitiger schrittweiser Lockerung der Sperre 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 smtClean="0">
                <a:solidFill>
                  <a:prstClr val="black"/>
                </a:solidFill>
              </a:rPr>
              <a:t>Strukturvorteil</a:t>
            </a:r>
            <a:r>
              <a:rPr lang="de-DE" sz="2200" dirty="0">
                <a:solidFill>
                  <a:prstClr val="black"/>
                </a:solidFill>
              </a:rPr>
              <a:t>: Aktive Fallfindung durch </a:t>
            </a:r>
            <a:r>
              <a:rPr lang="de-DE" sz="2200" dirty="0" smtClean="0">
                <a:solidFill>
                  <a:prstClr val="black"/>
                </a:solidFill>
              </a:rPr>
              <a:t>HCW in mehr </a:t>
            </a:r>
            <a:r>
              <a:rPr lang="de-DE" sz="2200" dirty="0">
                <a:solidFill>
                  <a:prstClr val="black"/>
                </a:solidFill>
              </a:rPr>
              <a:t>als &gt;28.000 Local Health </a:t>
            </a:r>
            <a:r>
              <a:rPr lang="de-DE" sz="2200" dirty="0" smtClean="0">
                <a:solidFill>
                  <a:prstClr val="black"/>
                </a:solidFill>
              </a:rPr>
              <a:t>Care Facilities im ganzen Land (incl. Testung)</a:t>
            </a:r>
            <a:endParaRPr lang="de-DE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2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5770985" cy="530225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Erster Todesfall in Italien am 21.02.2020; Dorf mit 3000 </a:t>
            </a:r>
            <a:r>
              <a:rPr lang="de-DE" dirty="0" err="1" smtClean="0"/>
              <a:t>Ew</a:t>
            </a:r>
            <a:r>
              <a:rPr lang="de-DE" dirty="0" smtClean="0"/>
              <a:t>.; Quarantäne für 2 Wochen</a:t>
            </a:r>
            <a:endParaRPr lang="de-DE" dirty="0"/>
          </a:p>
          <a:p>
            <a:r>
              <a:rPr lang="de-DE" dirty="0" smtClean="0"/>
              <a:t>Abstriche bei 85,9% (Beginn der Quarantäne) und </a:t>
            </a:r>
            <a:r>
              <a:rPr lang="de-DE" dirty="0"/>
              <a:t>71,5</a:t>
            </a:r>
            <a:r>
              <a:rPr lang="de-DE" dirty="0" smtClean="0"/>
              <a:t>% (Ende</a:t>
            </a:r>
            <a:r>
              <a:rPr lang="de-DE" dirty="0"/>
              <a:t> der Quarantäne</a:t>
            </a:r>
            <a:r>
              <a:rPr lang="de-DE" dirty="0" smtClean="0"/>
              <a:t>) </a:t>
            </a:r>
            <a:r>
              <a:rPr lang="de-DE" dirty="0"/>
              <a:t>der Bevölkerung </a:t>
            </a:r>
          </a:p>
          <a:p>
            <a:r>
              <a:rPr lang="de-DE" dirty="0" smtClean="0"/>
              <a:t>I: Prävalenz 2,6%; II: 1,2</a:t>
            </a:r>
            <a:r>
              <a:rPr lang="de-DE" dirty="0"/>
              <a:t>% </a:t>
            </a:r>
            <a:endParaRPr lang="de-DE" dirty="0" smtClean="0"/>
          </a:p>
          <a:p>
            <a:r>
              <a:rPr lang="de-DE" dirty="0" smtClean="0"/>
              <a:t>43,2</a:t>
            </a:r>
            <a:r>
              <a:rPr lang="de-DE" dirty="0"/>
              <a:t>% </a:t>
            </a:r>
            <a:r>
              <a:rPr lang="de-DE" dirty="0" smtClean="0"/>
              <a:t>(n=43)der </a:t>
            </a:r>
            <a:r>
              <a:rPr lang="de-DE" dirty="0"/>
              <a:t>bestätigten </a:t>
            </a:r>
            <a:r>
              <a:rPr lang="de-DE" dirty="0" smtClean="0"/>
              <a:t>SARS-CoV-2 Infektionen in </a:t>
            </a:r>
            <a:r>
              <a:rPr lang="de-DE" dirty="0"/>
              <a:t>den beiden Erhebungen </a:t>
            </a:r>
            <a:r>
              <a:rPr lang="de-DE" dirty="0" smtClean="0"/>
              <a:t>(n=102) waren </a:t>
            </a:r>
            <a:r>
              <a:rPr lang="de-DE" dirty="0"/>
              <a:t>asymptomatisch. </a:t>
            </a:r>
            <a:endParaRPr lang="de-DE" dirty="0" smtClean="0"/>
          </a:p>
          <a:p>
            <a:r>
              <a:rPr lang="de-DE" dirty="0"/>
              <a:t>K</a:t>
            </a:r>
            <a:r>
              <a:rPr lang="de-DE" dirty="0" smtClean="0"/>
              <a:t>einen </a:t>
            </a:r>
            <a:r>
              <a:rPr lang="de-DE" dirty="0"/>
              <a:t>statistisch signifikanten Unterschied in der Viruslast </a:t>
            </a:r>
            <a:r>
              <a:rPr lang="de-DE" dirty="0" smtClean="0"/>
              <a:t>von symptomatischen vs. asymptomatischen Verläufen</a:t>
            </a:r>
          </a:p>
          <a:p>
            <a:r>
              <a:rPr lang="de-DE" dirty="0" smtClean="0"/>
              <a:t>Neuinfektionen </a:t>
            </a:r>
            <a:r>
              <a:rPr lang="de-DE" dirty="0"/>
              <a:t>in der zweiten </a:t>
            </a:r>
            <a:r>
              <a:rPr lang="de-DE" dirty="0" smtClean="0"/>
              <a:t>Erhebung meist durch community transmission vor </a:t>
            </a:r>
            <a:r>
              <a:rPr lang="de-DE" dirty="0"/>
              <a:t>der Abriegelung oder von asymptomatischen </a:t>
            </a:r>
            <a:r>
              <a:rPr lang="de-DE" dirty="0" smtClean="0"/>
              <a:t>Infektionen </a:t>
            </a:r>
            <a:r>
              <a:rPr lang="de-DE" dirty="0"/>
              <a:t>im gleichen </a:t>
            </a:r>
            <a:r>
              <a:rPr lang="de-DE" dirty="0" smtClean="0"/>
              <a:t>Haushalt</a:t>
            </a:r>
          </a:p>
          <a:p>
            <a:r>
              <a:rPr lang="de-DE" dirty="0" smtClean="0"/>
              <a:t>Keines </a:t>
            </a:r>
            <a:r>
              <a:rPr lang="de-DE" dirty="0"/>
              <a:t>der </a:t>
            </a:r>
            <a:r>
              <a:rPr lang="de-DE" dirty="0" smtClean="0"/>
              <a:t>374 Kinder wurde </a:t>
            </a:r>
            <a:r>
              <a:rPr lang="de-DE" dirty="0"/>
              <a:t>positiv auf eine SARS-CoV-2-Infektion </a:t>
            </a:r>
            <a:r>
              <a:rPr lang="de-DE" dirty="0" smtClean="0"/>
              <a:t>getestet, obwohl </a:t>
            </a:r>
            <a:r>
              <a:rPr lang="de-DE" dirty="0"/>
              <a:t>mindestens 13 von ihnen mit </a:t>
            </a:r>
            <a:r>
              <a:rPr lang="de-DE" dirty="0" smtClean="0"/>
              <a:t>infizierten Familienmitgliedern </a:t>
            </a:r>
            <a:r>
              <a:rPr lang="de-DE" dirty="0" smtClean="0"/>
              <a:t>zusammenlebten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9848" y="642174"/>
            <a:ext cx="8092592" cy="338554"/>
          </a:xfrm>
        </p:spPr>
        <p:txBody>
          <a:bodyPr/>
          <a:lstStyle/>
          <a:p>
            <a:r>
              <a:rPr lang="en-US" dirty="0"/>
              <a:t>Suppression of COVID-19 outbreak in the municipality of </a:t>
            </a:r>
            <a:r>
              <a:rPr lang="en-US" dirty="0" err="1" smtClean="0"/>
              <a:t>Vò</a:t>
            </a:r>
            <a:r>
              <a:rPr lang="en-US" dirty="0" smtClean="0"/>
              <a:t>, </a:t>
            </a:r>
            <a:r>
              <a:rPr lang="en-US" dirty="0"/>
              <a:t>Italy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16" y="1404072"/>
            <a:ext cx="2109713" cy="18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329111" cy="224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Offener Brief von 37 </a:t>
            </a:r>
            <a:r>
              <a:rPr lang="en-US" sz="2400" dirty="0"/>
              <a:t>E</a:t>
            </a:r>
            <a:r>
              <a:rPr lang="en-US" sz="2400" dirty="0" smtClean="0"/>
              <a:t>xperten (</a:t>
            </a:r>
            <a:r>
              <a:rPr lang="en-US" sz="2400" dirty="0" err="1" smtClean="0"/>
              <a:t>u.a</a:t>
            </a:r>
            <a:r>
              <a:rPr lang="en-US" sz="2400" dirty="0" smtClean="0"/>
              <a:t>. London </a:t>
            </a:r>
            <a:r>
              <a:rPr lang="en-US" sz="2400" dirty="0"/>
              <a:t>School of Hygiene &amp; Tropical </a:t>
            </a:r>
            <a:r>
              <a:rPr lang="en-US" sz="2400" dirty="0" smtClean="0"/>
              <a:t>Medicine, University </a:t>
            </a:r>
            <a:r>
              <a:rPr lang="en-US" sz="2400" dirty="0"/>
              <a:t>College London, </a:t>
            </a:r>
            <a:r>
              <a:rPr lang="en-US" sz="2400" dirty="0" smtClean="0"/>
              <a:t>University </a:t>
            </a:r>
            <a:r>
              <a:rPr lang="en-US" sz="2400" dirty="0"/>
              <a:t>of Oxford</a:t>
            </a:r>
            <a:r>
              <a:rPr lang="en-US" sz="2400" dirty="0" smtClean="0"/>
              <a:t>, </a:t>
            </a:r>
            <a:r>
              <a:rPr lang="en-US" sz="2400" dirty="0"/>
              <a:t>Imperial College London, </a:t>
            </a:r>
            <a:r>
              <a:rPr lang="en-US" sz="2400" dirty="0" smtClean="0"/>
              <a:t>New </a:t>
            </a:r>
            <a:r>
              <a:rPr lang="en-US" sz="2400" dirty="0"/>
              <a:t>York </a:t>
            </a:r>
            <a:r>
              <a:rPr lang="en-US" sz="2400" dirty="0" smtClean="0"/>
              <a:t>University) </a:t>
            </a:r>
          </a:p>
          <a:p>
            <a:r>
              <a:rPr lang="de-DE" sz="2400" dirty="0" smtClean="0"/>
              <a:t>Wöchentliches Screening der gesamten Bevölkerung </a:t>
            </a:r>
          </a:p>
          <a:p>
            <a:r>
              <a:rPr lang="de-DE" sz="2400" dirty="0" smtClean="0"/>
              <a:t>Pilotierung in mehreren Städten mit 200.000-300.000 Einwohnern</a:t>
            </a:r>
          </a:p>
          <a:p>
            <a:r>
              <a:rPr lang="de-DE" sz="2400" dirty="0" smtClean="0"/>
              <a:t>Bei 200.000 Personen und 90%iger Compliance 26.000 </a:t>
            </a:r>
            <a:r>
              <a:rPr lang="de-DE" sz="2400" dirty="0"/>
              <a:t>Tests pro </a:t>
            </a:r>
            <a:r>
              <a:rPr lang="de-DE" sz="2400" dirty="0" smtClean="0"/>
              <a:t>Tag</a:t>
            </a:r>
          </a:p>
          <a:p>
            <a:r>
              <a:rPr lang="de-DE" sz="2400" dirty="0" smtClean="0"/>
              <a:t>Quarantäne des gesamten Haushalts </a:t>
            </a:r>
            <a:r>
              <a:rPr lang="de-DE" sz="2400" dirty="0"/>
              <a:t>nach </a:t>
            </a:r>
            <a:r>
              <a:rPr lang="de-DE" sz="2400" dirty="0" smtClean="0"/>
              <a:t>positivem Testergebnis bis alle Bewohner </a:t>
            </a:r>
            <a:r>
              <a:rPr lang="de-DE" sz="2400" dirty="0"/>
              <a:t>des </a:t>
            </a:r>
            <a:r>
              <a:rPr lang="de-DE" sz="2400" dirty="0" smtClean="0"/>
              <a:t>Haushalts negativ getestet sind</a:t>
            </a:r>
            <a:endParaRPr lang="de-DE" sz="2400" dirty="0"/>
          </a:p>
          <a:p>
            <a:r>
              <a:rPr lang="de-DE" sz="2400" dirty="0" smtClean="0"/>
              <a:t>Ansonsten keine Einschränkungen der öffentlichen Lebens</a:t>
            </a:r>
          </a:p>
          <a:p>
            <a:r>
              <a:rPr lang="de-DE" sz="2400" dirty="0" smtClean="0"/>
              <a:t>Nationale Einführung: 10 </a:t>
            </a:r>
            <a:r>
              <a:rPr lang="de-DE" sz="2400" dirty="0"/>
              <a:t>Millionen </a:t>
            </a:r>
            <a:r>
              <a:rPr lang="de-DE" sz="2400" dirty="0" smtClean="0"/>
              <a:t>Tests pro Tag, „</a:t>
            </a:r>
            <a:r>
              <a:rPr lang="de-DE" sz="2400" dirty="0" err="1" smtClean="0"/>
              <a:t>Dunkirk</a:t>
            </a:r>
            <a:r>
              <a:rPr lang="de-DE" sz="2400" dirty="0" smtClean="0"/>
              <a:t> </a:t>
            </a:r>
            <a:r>
              <a:rPr lang="de-DE" sz="2400" dirty="0" err="1" smtClean="0"/>
              <a:t>spirit</a:t>
            </a:r>
            <a:r>
              <a:rPr lang="de-DE" sz="2400" dirty="0" smtClean="0"/>
              <a:t>“</a:t>
            </a: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en-US" dirty="0" err="1" smtClean="0"/>
              <a:t>Alternativer</a:t>
            </a:r>
            <a:r>
              <a:rPr lang="en-US" dirty="0" smtClean="0"/>
              <a:t> Exit – “Universal </a:t>
            </a:r>
            <a:r>
              <a:rPr lang="en-US" dirty="0"/>
              <a:t>weekly </a:t>
            </a:r>
            <a:r>
              <a:rPr lang="en-US" dirty="0" smtClean="0"/>
              <a:t>testing” (Lancet, 17.04.2020)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0" y="1051200"/>
            <a:ext cx="7945200" cy="55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4020" y="332656"/>
            <a:ext cx="855596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R0 Trend für Länder mit über 7.000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4" y="1085258"/>
            <a:ext cx="7806372" cy="53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4020" y="332656"/>
            <a:ext cx="855596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 COVID 19-Fälle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1051200"/>
            <a:ext cx="7945200" cy="54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4020" y="332656"/>
            <a:ext cx="855596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 und einem R0&gt;1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20.04.2020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/>
        </p:blipFill>
        <p:spPr bwMode="auto">
          <a:xfrm>
            <a:off x="539552" y="980728"/>
            <a:ext cx="7573000" cy="523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92592" cy="338554"/>
          </a:xfrm>
        </p:spPr>
        <p:txBody>
          <a:bodyPr/>
          <a:lstStyle/>
          <a:p>
            <a:r>
              <a:rPr lang="en-US" dirty="0" smtClean="0"/>
              <a:t>“Breaking the curve”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73879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0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Südafrika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3158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54 </a:t>
            </a:r>
            <a:r>
              <a:rPr lang="de-DE" sz="1600" b="1" dirty="0" smtClean="0">
                <a:solidFill>
                  <a:prstClr val="black"/>
                </a:solidFill>
              </a:rPr>
              <a:t>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</a:t>
            </a:r>
            <a:r>
              <a:rPr lang="de-DE" sz="1600" b="1" dirty="0" smtClean="0">
                <a:solidFill>
                  <a:prstClr val="black"/>
                </a:solidFill>
              </a:rPr>
              <a:t>1,7%)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</a:t>
            </a:r>
            <a:r>
              <a:rPr lang="de-DE" sz="1600" b="1" dirty="0" smtClean="0">
                <a:solidFill>
                  <a:prstClr val="black"/>
                </a:solidFill>
              </a:rPr>
              <a:t>Fälle: 690 (ICU: 202) </a:t>
            </a:r>
            <a:endParaRPr lang="de-DE" sz="16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</a:t>
            </a:r>
            <a:r>
              <a:rPr lang="de-DE" sz="1600" b="1" dirty="0" smtClean="0">
                <a:solidFill>
                  <a:prstClr val="black"/>
                </a:solidFill>
              </a:rPr>
              <a:t>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4,5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215959"/>
            <a:ext cx="5619847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Meistbetroffene Regionen (nach Inzidenzen / 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):  </a:t>
            </a:r>
            <a:r>
              <a:rPr lang="de-DE" sz="1600" dirty="0"/>
              <a:t>Western Cape (11,6), </a:t>
            </a:r>
            <a:r>
              <a:rPr lang="de-DE" sz="1600" dirty="0" err="1"/>
              <a:t>Gauteng</a:t>
            </a:r>
            <a:r>
              <a:rPr lang="de-DE" sz="1600" dirty="0" smtClean="0"/>
              <a:t> (6,6</a:t>
            </a:r>
            <a:r>
              <a:rPr lang="de-DE" sz="1600" dirty="0" smtClean="0"/>
              <a:t>)</a:t>
            </a:r>
            <a:endParaRPr lang="de-DE" sz="1600" dirty="0" smtClean="0"/>
          </a:p>
          <a:p>
            <a:r>
              <a:rPr lang="de-DE" sz="1600" dirty="0" smtClean="0"/>
              <a:t>Testung</a:t>
            </a:r>
            <a:r>
              <a:rPr lang="de-DE" sz="1600" dirty="0"/>
              <a:t>:  114.711 Tests </a:t>
            </a:r>
            <a:r>
              <a:rPr lang="de-DE" sz="1600" dirty="0" smtClean="0"/>
              <a:t>durchgeführt; </a:t>
            </a:r>
            <a:r>
              <a:rPr lang="de-DE" sz="1600" dirty="0"/>
              <a:t>Positivanteil </a:t>
            </a:r>
            <a:r>
              <a:rPr lang="de-DE" sz="1600" dirty="0" smtClean="0"/>
              <a:t>2,7%; Ziel </a:t>
            </a:r>
            <a:r>
              <a:rPr lang="de-DE" sz="1600" dirty="0"/>
              <a:t>10.000 – 15.000 Tests pro Tag</a:t>
            </a:r>
          </a:p>
          <a:p>
            <a:pPr lvl="1"/>
            <a:r>
              <a:rPr lang="de-DE" sz="1600" dirty="0"/>
              <a:t>Drive-Through </a:t>
            </a:r>
            <a:r>
              <a:rPr lang="de-DE" sz="1600" dirty="0" err="1"/>
              <a:t>Testing</a:t>
            </a:r>
            <a:r>
              <a:rPr lang="de-DE" sz="1600" dirty="0"/>
              <a:t>, Mobile </a:t>
            </a:r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units</a:t>
            </a:r>
            <a:r>
              <a:rPr lang="de-DE" sz="1600" dirty="0"/>
              <a:t> / „community </a:t>
            </a:r>
            <a:r>
              <a:rPr lang="de-DE" sz="1600" dirty="0" err="1"/>
              <a:t>health</a:t>
            </a:r>
            <a:r>
              <a:rPr lang="de-DE" sz="1600" dirty="0"/>
              <a:t> care </a:t>
            </a:r>
            <a:r>
              <a:rPr lang="de-DE" sz="1600" dirty="0" err="1"/>
              <a:t>workers</a:t>
            </a:r>
            <a:r>
              <a:rPr lang="de-DE" sz="1600" dirty="0"/>
              <a:t>“  </a:t>
            </a:r>
            <a:r>
              <a:rPr lang="de-DE" sz="1600" dirty="0" smtClean="0"/>
              <a:t>für </a:t>
            </a:r>
            <a:r>
              <a:rPr lang="de-DE" sz="1600" dirty="0"/>
              <a:t>mobile </a:t>
            </a:r>
            <a:r>
              <a:rPr lang="de-DE" sz="1600" dirty="0" err="1"/>
              <a:t>Testing</a:t>
            </a:r>
            <a:r>
              <a:rPr lang="de-DE" sz="1600" dirty="0"/>
              <a:t> eingesetzt</a:t>
            </a:r>
          </a:p>
          <a:p>
            <a:pPr lvl="1"/>
            <a:r>
              <a:rPr lang="de-DE" sz="1600" dirty="0" smtClean="0"/>
              <a:t>Strategie </a:t>
            </a:r>
            <a:r>
              <a:rPr lang="de-DE" sz="1600" dirty="0"/>
              <a:t>erweitert von Kontaktpersonen und Personen in Risikogebieten auf Personen mit </a:t>
            </a:r>
            <a:r>
              <a:rPr lang="de-DE" sz="1600" dirty="0" smtClean="0"/>
              <a:t>COVID-19-ähnlichen-Symptomen</a:t>
            </a:r>
            <a:endParaRPr lang="de-DE" sz="1600" dirty="0"/>
          </a:p>
          <a:p>
            <a:r>
              <a:rPr lang="de-DE" sz="1600" dirty="0" smtClean="0"/>
              <a:t>Maßnahmen</a:t>
            </a:r>
            <a:endParaRPr lang="de-DE" sz="1600" dirty="0" smtClean="0"/>
          </a:p>
          <a:p>
            <a:pPr lvl="1"/>
            <a:r>
              <a:rPr lang="de-DE" sz="1600" dirty="0" smtClean="0"/>
              <a:t>15.03.:  Landesweite Ausrufung des Katastrophenfalls</a:t>
            </a:r>
          </a:p>
          <a:p>
            <a:pPr lvl="1"/>
            <a:r>
              <a:rPr lang="de-DE" sz="1600" dirty="0" smtClean="0"/>
              <a:t>23.03</a:t>
            </a:r>
            <a:r>
              <a:rPr lang="de-DE" sz="1600" dirty="0"/>
              <a:t>.: Landesweiter </a:t>
            </a:r>
            <a:r>
              <a:rPr lang="de-DE" sz="1600" dirty="0" smtClean="0"/>
              <a:t>Lock-down angekündigt </a:t>
            </a:r>
            <a:r>
              <a:rPr lang="de-DE" sz="1600" dirty="0" smtClean="0"/>
              <a:t>bis </a:t>
            </a:r>
            <a:r>
              <a:rPr lang="de-DE" sz="1600" dirty="0" smtClean="0"/>
              <a:t>zum 16.04</a:t>
            </a:r>
            <a:r>
              <a:rPr lang="de-DE" sz="1600" dirty="0" smtClean="0"/>
              <a:t>., wurde am 09.04. bis 30.04. </a:t>
            </a:r>
            <a:r>
              <a:rPr lang="de-DE" sz="1600" dirty="0" smtClean="0"/>
              <a:t>verlängert; Ausgangssperre, Geschäfte und Schulen geschlossen, keine Versammlungen, Grenzen (auch im Land) </a:t>
            </a:r>
            <a:r>
              <a:rPr lang="de-DE" sz="1600" dirty="0" smtClean="0"/>
              <a:t>geschlossen, </a:t>
            </a:r>
            <a:r>
              <a:rPr lang="de-DE" sz="1600" dirty="0" smtClean="0"/>
              <a:t>kein </a:t>
            </a:r>
            <a:r>
              <a:rPr lang="de-DE" sz="1600" dirty="0" smtClean="0"/>
              <a:t>Flugverkehr </a:t>
            </a:r>
          </a:p>
          <a:p>
            <a:pPr lvl="1"/>
            <a:endParaRPr lang="de-DE" sz="1600" dirty="0" smtClean="0"/>
          </a:p>
          <a:p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53" y="4433268"/>
            <a:ext cx="3046051" cy="21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57" y="1052736"/>
            <a:ext cx="2819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16216" y="1124744"/>
            <a:ext cx="432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4114801" cy="5302250"/>
          </a:xfrm>
        </p:spPr>
        <p:txBody>
          <a:bodyPr>
            <a:normAutofit/>
          </a:bodyPr>
          <a:lstStyle/>
          <a:p>
            <a:r>
              <a:rPr lang="de-DE" sz="2400" dirty="0"/>
              <a:t>Bis zum Ende der ersten sieben Tage der Abriegelung waren insgesamt 2.289 Personen wegen Verstoßes gegen die Abriegelungsbefehle verhaftet </a:t>
            </a:r>
            <a:r>
              <a:rPr lang="de-DE" sz="2400" dirty="0" smtClean="0"/>
              <a:t>worden</a:t>
            </a:r>
          </a:p>
          <a:p>
            <a:r>
              <a:rPr lang="de-DE" sz="2400" dirty="0" smtClean="0"/>
              <a:t>6 Todesfälle in Zusammenhang mit Polizeikontrollen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nsgesamt </a:t>
            </a:r>
            <a:r>
              <a:rPr lang="de-DE" sz="2400" dirty="0"/>
              <a:t>über 17.000 Festnahmen wegen verschiedener </a:t>
            </a:r>
            <a:r>
              <a:rPr lang="de-DE" sz="2400" dirty="0" smtClean="0"/>
              <a:t>Verbrechen</a:t>
            </a:r>
            <a:r>
              <a:rPr lang="de-DE" sz="2400" dirty="0" smtClean="0"/>
              <a:t>.</a:t>
            </a:r>
            <a:endParaRPr lang="de-DE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5525"/>
            <a:ext cx="3744416" cy="22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Südafrika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Two South African soldiers sit on top of their armored personnel carrier in Johannesburg city cente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/>
          <a:stretch/>
        </p:blipFill>
        <p:spPr bwMode="auto">
          <a:xfrm>
            <a:off x="4932041" y="3645024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72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4306" r="14338" b="48537"/>
          <a:stretch/>
        </p:blipFill>
        <p:spPr bwMode="auto">
          <a:xfrm>
            <a:off x="2187724" y="1124744"/>
            <a:ext cx="429751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5" y="2348880"/>
            <a:ext cx="58356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Südafrika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2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Office-Design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“Breaking the curve”</vt:lpstr>
      <vt:lpstr>COVID-19/ Südafrika</vt:lpstr>
      <vt:lpstr>PowerPoint-Präsentation</vt:lpstr>
      <vt:lpstr>PowerPoint-Präsentation</vt:lpstr>
      <vt:lpstr>PowerPoint-Präsentation</vt:lpstr>
      <vt:lpstr>Suppression of COVID-19 outbreak in the municipality of Vò, Italy</vt:lpstr>
      <vt:lpstr>Alternativer Exit – “Universal weekly testing” (Lancet, 17.04.2020) 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Jansen, Andreas</cp:lastModifiedBy>
  <cp:revision>148</cp:revision>
  <dcterms:created xsi:type="dcterms:W3CDTF">2020-03-17T14:32:40Z</dcterms:created>
  <dcterms:modified xsi:type="dcterms:W3CDTF">2020-04-20T10:12:33Z</dcterms:modified>
</cp:coreProperties>
</file>