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7" r:id="rId4"/>
    <p:sldId id="266" r:id="rId5"/>
    <p:sldId id="268" r:id="rId6"/>
    <p:sldId id="257" r:id="rId7"/>
    <p:sldId id="263" r:id="rId8"/>
    <p:sldId id="261" r:id="rId9"/>
    <p:sldId id="25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0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1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2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4" name="Rechteck 12"/>
          <p:cNvSpPr/>
          <p:nvPr/>
        </p:nvSpPr>
        <p:spPr>
          <a:xfrm>
            <a:off x="6409266" y="118533"/>
            <a:ext cx="2411206" cy="92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5" name="Bild 2" descr="Bild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0" y="1384874"/>
            <a:ext cx="8746484" cy="435864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extfeld 20"/>
          <p:cNvSpPr/>
          <p:nvPr/>
        </p:nvSpPr>
        <p:spPr>
          <a:xfrm>
            <a:off x="3624352" y="2264791"/>
            <a:ext cx="5124113" cy="2678578"/>
          </a:xfrm>
          <a:prstGeom prst="rect">
            <a:avLst/>
          </a:prstGeom>
          <a:solidFill>
            <a:srgbClr val="4D8AD2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lnSpc>
                <a:spcPts val="12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 sz="2800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7" name="Gerade Verbindung 22"/>
          <p:cNvSpPr/>
          <p:nvPr/>
        </p:nvSpPr>
        <p:spPr>
          <a:xfrm flipH="1">
            <a:off x="3934889" y="2015660"/>
            <a:ext cx="1" cy="316041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8" name="Gerade Verbindung 23"/>
          <p:cNvSpPr/>
          <p:nvPr/>
        </p:nvSpPr>
        <p:spPr>
          <a:xfrm>
            <a:off x="8439733" y="2009668"/>
            <a:ext cx="1" cy="3166403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9" name="Rechteck 1"/>
          <p:cNvSpPr/>
          <p:nvPr/>
        </p:nvSpPr>
        <p:spPr>
          <a:xfrm>
            <a:off x="89646" y="6432175"/>
            <a:ext cx="8658819" cy="425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3934890" y="2267305"/>
            <a:ext cx="4504845" cy="1548941"/>
          </a:xfrm>
          <a:prstGeom prst="rect">
            <a:avLst/>
          </a:prstGeom>
        </p:spPr>
        <p:txBody>
          <a:bodyPr lIns="107999" tIns="107999" rIns="107999" bIns="10799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35412" y="3816244"/>
            <a:ext cx="4503738" cy="1127126"/>
          </a:xfrm>
          <a:prstGeom prst="rect">
            <a:avLst/>
          </a:prstGeom>
        </p:spPr>
        <p:txBody>
          <a:bodyPr lIns="107999" tIns="107999" rIns="107999" bIns="107999" anchor="b"/>
          <a:lstStyle>
            <a:lvl1pPr marL="0" indent="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2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0378" y="332655"/>
            <a:ext cx="2050095" cy="5946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hteck 13"/>
          <p:cNvSpPr/>
          <p:nvPr/>
        </p:nvSpPr>
        <p:spPr>
          <a:xfrm>
            <a:off x="8748463" y="2267304"/>
            <a:ext cx="395538" cy="2676065"/>
          </a:xfrm>
          <a:prstGeom prst="rect">
            <a:avLst/>
          </a:prstGeom>
          <a:solidFill>
            <a:srgbClr val="80A5DC"/>
          </a:solidFill>
          <a:ln w="12700">
            <a:miter lim="400000"/>
          </a:ln>
        </p:spPr>
        <p:txBody>
          <a:bodyPr lIns="45719" rIns="45719" anchor="ctr"/>
          <a:lstStyle/>
          <a:p>
            <a:pPr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9400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4528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1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2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3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06442" y="1155699"/>
            <a:ext cx="3943351" cy="529590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1904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8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9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00" name="Bild 14" descr="Bild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53477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2911CA-0C0D-4F0F-84CF-C2416D7FF593}" type="datetimeFigureOut">
              <a:rPr lang="de-DE" smtClean="0"/>
              <a:t>22.04.2020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33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12"/>
          <p:cNvSpPr/>
          <p:nvPr/>
        </p:nvSpPr>
        <p:spPr>
          <a:xfrm>
            <a:off x="2594238" y="6628376"/>
            <a:ext cx="1" cy="229624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Gerade Verbindung 13"/>
          <p:cNvSpPr/>
          <p:nvPr/>
        </p:nvSpPr>
        <p:spPr>
          <a:xfrm>
            <a:off x="457200" y="6622712"/>
            <a:ext cx="0" cy="23528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Gerade Verbindung 15"/>
          <p:cNvSpPr/>
          <p:nvPr/>
        </p:nvSpPr>
        <p:spPr>
          <a:xfrm>
            <a:off x="8564139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5" name="Bild 14" descr="Bild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06622" y="182309"/>
            <a:ext cx="1656185" cy="48039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erade Verbindung 16"/>
          <p:cNvSpPr/>
          <p:nvPr/>
        </p:nvSpPr>
        <p:spPr>
          <a:xfrm>
            <a:off x="8045635" y="6636373"/>
            <a:ext cx="1" cy="221628"/>
          </a:xfrm>
          <a:prstGeom prst="line">
            <a:avLst/>
          </a:prstGeom>
          <a:ln w="63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198" y="1155700"/>
            <a:ext cx="8092594" cy="5302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692695"/>
            <a:ext cx="8092593" cy="338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7764" y="6622712"/>
            <a:ext cx="167184" cy="1568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pPr hangingPunct="0"/>
            <a:fld id="{86CB4B4D-7CA3-9044-876B-883B54F8677D}" type="slidenum">
              <a:rPr kern="0">
                <a:latin typeface="Calibri"/>
                <a:cs typeface="Calibri"/>
                <a:sym typeface="Calibri"/>
              </a:rPr>
              <a:pPr hangingPunct="0"/>
              <a:t>‹Nr.›</a:t>
            </a:fld>
            <a:endParaRPr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4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06EC7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71525" marR="0" indent="-31432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93800" marR="0" indent="-2794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85925" marR="0" indent="-314325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8028" marR="0" indent="-35922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▪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37460" marR="0" indent="-25146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4660" marR="0" indent="-25146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1859" marR="0" indent="-25145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09059" marR="0" indent="-25145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006EC7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233772" y="332656"/>
            <a:ext cx="867645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 COVID 19-Fällen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67251" cy="552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59632" y="1556792"/>
            <a:ext cx="213917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825.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306 </a:t>
            </a:r>
            <a:r>
              <a:rPr kumimoji="0" lang="en-US" sz="28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Fälle</a:t>
            </a:r>
            <a:endParaRPr kumimoji="0" lang="en-US" sz="28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baseline="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45.075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Tote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32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233772" y="332656"/>
            <a:ext cx="867645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7.000 neuen COVID 19-Fällen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33615" cy="54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99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524798" y="332656"/>
            <a:ext cx="809440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R0 Trend für Länder mit über 7.000 Fällen in den letzten 7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8" y="1052736"/>
            <a:ext cx="7770388" cy="535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1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1.400-7.000 neuen COVID 19-Fällen in den letzten 7 Tagen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2103"/>
            <a:ext cx="7638104" cy="53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07006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&gt;100 Fällen und einem R0&gt;1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ScalaSansPro-Bold" pitchFamily="50" charset="0"/>
              <a:ea typeface="+mj-ea"/>
              <a:cs typeface="+mj-cs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22.04.2020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- Größe des Punktes: Anzahl der Fälle in den letzte 7 Tagen</a:t>
            </a:r>
          </a:p>
          <a:p>
            <a:r>
              <a:rPr lang="de-DE" sz="1200" dirty="0"/>
              <a:t>-</a:t>
            </a:r>
            <a:r>
              <a:rPr lang="de-DE" sz="1200" dirty="0" smtClean="0"/>
              <a:t> Farbe: Fälle der letzten 7 Tage als % der Gesamtfallzahl (je heller desto höher die Prozentzahl)</a:t>
            </a:r>
            <a:endParaRPr lang="de-DE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776864" cy="536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1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el 4"/>
          <p:cNvSpPr txBox="1">
            <a:spLocks noGrp="1"/>
          </p:cNvSpPr>
          <p:nvPr>
            <p:ph type="title"/>
          </p:nvPr>
        </p:nvSpPr>
        <p:spPr>
          <a:xfrm>
            <a:off x="457199" y="548679"/>
            <a:ext cx="8092594" cy="430889"/>
          </a:xfrm>
          <a:prstGeom prst="rect">
            <a:avLst/>
          </a:prstGeom>
        </p:spPr>
        <p:txBody>
          <a:bodyPr/>
          <a:lstStyle/>
          <a:p>
            <a:pPr>
              <a:defRPr sz="2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dirty="0"/>
              <a:t>COVID-19/ </a:t>
            </a:r>
            <a:r>
              <a:rPr dirty="0" err="1" smtClean="0"/>
              <a:t>Russland</a:t>
            </a:r>
            <a:r>
              <a:rPr sz="2800" dirty="0" smtClean="0"/>
              <a:t> </a:t>
            </a:r>
            <a:endParaRPr sz="1400" b="0" dirty="0"/>
          </a:p>
        </p:txBody>
      </p:sp>
      <p:sp>
        <p:nvSpPr>
          <p:cNvPr id="112" name="Gerade Verbindung 7"/>
          <p:cNvSpPr/>
          <p:nvPr/>
        </p:nvSpPr>
        <p:spPr>
          <a:xfrm>
            <a:off x="-1" y="980728"/>
            <a:ext cx="7236298" cy="1"/>
          </a:xfrm>
          <a:prstGeom prst="line">
            <a:avLst/>
          </a:prstGeom>
          <a:ln w="190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3" name="Textfeld 4"/>
          <p:cNvSpPr txBox="1"/>
          <p:nvPr/>
        </p:nvSpPr>
        <p:spPr>
          <a:xfrm>
            <a:off x="251519" y="1052736"/>
            <a:ext cx="4896546" cy="95410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lvl="1" indent="-285750" hangingPunct="0">
              <a:buSzPct val="100000"/>
              <a:buFont typeface="Wingdings" panose="05000000000000000000" pitchFamily="2" charset="2"/>
              <a:buChar char="§"/>
              <a:defRPr sz="1400" b="1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ru-RU" sz="1400" b="1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52</a:t>
            </a:r>
            <a:r>
              <a:rPr sz="1400" b="1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.</a:t>
            </a:r>
            <a:r>
              <a:rPr lang="ru-RU" sz="1400" b="1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763</a:t>
            </a:r>
            <a:r>
              <a:rPr sz="1400" b="1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r>
              <a:rPr sz="1400" b="1" kern="0" dirty="0" err="1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Fälle</a:t>
            </a:r>
            <a:r>
              <a:rPr sz="1400" b="1" kern="0" dirty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r>
              <a:rPr sz="1400" kern="0" dirty="0" smtClean="0">
                <a:solidFill>
                  <a:srgbClr val="000000"/>
                </a:solidFill>
                <a:latin typeface="ScalaSansPro-Regular"/>
                <a:ea typeface="ScalaSansPro-Regular"/>
                <a:cs typeface="ScalaSansPro-Regular"/>
                <a:sym typeface="ScalaSansPro-Regular"/>
              </a:rPr>
              <a:t>(+</a:t>
            </a:r>
            <a:r>
              <a:rPr lang="ru-RU" sz="1400" kern="0" dirty="0" smtClean="0">
                <a:solidFill>
                  <a:srgbClr val="000000"/>
                </a:solidFill>
                <a:latin typeface="ScalaSansPro-Regular"/>
                <a:ea typeface="ScalaSansPro-Regular"/>
                <a:cs typeface="ScalaSansPro-Regular"/>
                <a:sym typeface="ScalaSansPro-Regular"/>
              </a:rPr>
              <a:t>5</a:t>
            </a:r>
            <a:r>
              <a:rPr sz="1400" kern="0" dirty="0" smtClean="0">
                <a:solidFill>
                  <a:srgbClr val="000000"/>
                </a:solidFill>
                <a:latin typeface="ScalaSansPro-Regular"/>
                <a:ea typeface="ScalaSansPro-Regular"/>
                <a:cs typeface="ScalaSansPro-Regular"/>
                <a:sym typeface="ScalaSansPro-Regular"/>
              </a:rPr>
              <a:t>.</a:t>
            </a:r>
            <a:r>
              <a:rPr lang="ru-RU" sz="1400" kern="0" dirty="0" smtClean="0">
                <a:solidFill>
                  <a:srgbClr val="000000"/>
                </a:solidFill>
                <a:latin typeface="ScalaSansPro-Regular"/>
                <a:ea typeface="ScalaSansPro-Regular"/>
                <a:cs typeface="ScalaSansPro-Regular"/>
                <a:sym typeface="ScalaSansPro-Regular"/>
              </a:rPr>
              <a:t>642</a:t>
            </a:r>
            <a:r>
              <a:rPr sz="1400" kern="0" dirty="0" smtClean="0">
                <a:solidFill>
                  <a:srgbClr val="000000"/>
                </a:solidFill>
                <a:latin typeface="ScalaSansPro-Regular"/>
                <a:ea typeface="ScalaSansPro-Regular"/>
                <a:cs typeface="ScalaSansPro-Regular"/>
                <a:sym typeface="ScalaSansPro-Regular"/>
              </a:rPr>
              <a:t>)</a:t>
            </a:r>
            <a:endParaRPr sz="1400" kern="0" dirty="0">
              <a:solidFill>
                <a:srgbClr val="000000"/>
              </a:solidFill>
              <a:latin typeface="ScalaSansPro-Regular"/>
              <a:ea typeface="ScalaSansPro-Regular"/>
              <a:cs typeface="ScalaSansPro-Regular"/>
              <a:sym typeface="ScalaSansPro-Regular"/>
            </a:endParaRPr>
          </a:p>
          <a:p>
            <a:pPr marL="0" lvl="8" hangingPunct="0">
              <a:buSzPct val="100000"/>
              <a:defRPr sz="1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de-DE" sz="1400" kern="0" dirty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	- </a:t>
            </a:r>
            <a:r>
              <a:rPr lang="ru-RU" sz="1400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456</a:t>
            </a:r>
            <a:r>
              <a:rPr sz="1400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r>
              <a:rPr sz="1400" kern="0" dirty="0" err="1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Todesfälle</a:t>
            </a:r>
            <a:endParaRPr lang="de-DE" sz="1400" kern="0" dirty="0">
              <a:solidFill>
                <a:srgbClr val="000000"/>
              </a:solidFill>
              <a:latin typeface="ScalaSansPro-Bold"/>
              <a:ea typeface="ScalaSansPro-Bold"/>
              <a:cs typeface="ScalaSansPro-Bold"/>
              <a:sym typeface="ScalaSansPro-Bold"/>
            </a:endParaRPr>
          </a:p>
          <a:p>
            <a:pPr marL="0" lvl="8" hangingPunct="0">
              <a:buSzPct val="100000"/>
              <a:defRPr sz="1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de-DE" sz="1400" kern="0" dirty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	- </a:t>
            </a:r>
            <a:r>
              <a:rPr sz="1400" kern="0" dirty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Fall</a:t>
            </a:r>
            <a:r>
              <a:rPr lang="de-DE" sz="1400" kern="0" dirty="0" err="1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sterblichkeit</a:t>
            </a:r>
            <a:r>
              <a:rPr sz="1400" kern="0" dirty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: </a:t>
            </a:r>
            <a:r>
              <a:rPr sz="1400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r>
              <a:rPr lang="de-DE" sz="1400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0,9</a:t>
            </a:r>
            <a:r>
              <a:rPr sz="1400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%</a:t>
            </a:r>
            <a:endParaRPr sz="1400" kern="0" dirty="0">
              <a:solidFill>
                <a:srgbClr val="000000"/>
              </a:solidFill>
              <a:latin typeface="ScalaSansPro-Bold"/>
              <a:ea typeface="ScalaSansPro-Bold"/>
              <a:cs typeface="ScalaSansPro-Bold"/>
              <a:sym typeface="ScalaSansPro-Bold"/>
            </a:endParaRPr>
          </a:p>
          <a:p>
            <a:pPr marL="285750" indent="-285750" hangingPunct="0">
              <a:buSzPct val="100000"/>
              <a:buFont typeface="Wingdings" panose="05000000000000000000" pitchFamily="2" charset="2"/>
              <a:buChar char="§"/>
              <a:defRPr sz="1400" b="1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sz="1400" b="1" kern="0" dirty="0" err="1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Inzidenz</a:t>
            </a:r>
            <a:r>
              <a:rPr sz="1400" b="1" kern="0" dirty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 : </a:t>
            </a:r>
            <a:r>
              <a:rPr sz="1400" b="1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r>
              <a:rPr lang="de-DE" sz="1400" b="1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36,5</a:t>
            </a:r>
            <a:r>
              <a:rPr sz="1400" b="1" kern="0" dirty="0" smtClean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/ </a:t>
            </a:r>
            <a:r>
              <a:rPr sz="1400" b="1" kern="0" dirty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100.000 </a:t>
            </a:r>
            <a:r>
              <a:rPr sz="1400" b="1" kern="0" dirty="0" err="1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Ew</a:t>
            </a:r>
            <a:r>
              <a:rPr sz="1400" b="1" kern="0" dirty="0">
                <a:solidFill>
                  <a:srgbClr val="000000"/>
                </a:solidFill>
                <a:latin typeface="ScalaSansPro-Bold"/>
                <a:ea typeface="ScalaSansPro-Bold"/>
                <a:cs typeface="ScalaSansPro-Bold"/>
                <a:sym typeface="ScalaSansPro-Bold"/>
              </a:rPr>
              <a:t>. </a:t>
            </a:r>
          </a:p>
        </p:txBody>
      </p:sp>
      <p:graphicFrame>
        <p:nvGraphicFramePr>
          <p:cNvPr id="114" name="Tabelle 2"/>
          <p:cNvGraphicFramePr/>
          <p:nvPr>
            <p:extLst>
              <p:ext uri="{D42A27DB-BD31-4B8C-83A1-F6EECF244321}">
                <p14:modId xmlns:p14="http://schemas.microsoft.com/office/powerpoint/2010/main" val="1196396917"/>
              </p:ext>
            </p:extLst>
          </p:nvPr>
        </p:nvGraphicFramePr>
        <p:xfrm>
          <a:off x="369849" y="2048795"/>
          <a:ext cx="4634199" cy="1365215"/>
        </p:xfrm>
        <a:graphic>
          <a:graphicData uri="http://schemas.openxmlformats.org/drawingml/2006/table">
            <a:tbl>
              <a:tblPr firstRow="1"/>
              <a:tblGrid>
                <a:gridCol w="1753879"/>
                <a:gridCol w="1080120"/>
                <a:gridCol w="720080"/>
                <a:gridCol w="1080120"/>
              </a:tblGrid>
              <a:tr h="273043">
                <a:tc>
                  <a:txBody>
                    <a:bodyPr/>
                    <a:lstStyle/>
                    <a:p>
                      <a:pPr algn="l" defTabSz="457200">
                        <a:defRPr sz="1800" b="0"/>
                      </a:pPr>
                      <a:r>
                        <a:rPr sz="1050" b="1" dirty="0"/>
                        <a:t>Region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/>
                      </a:pPr>
                      <a:r>
                        <a:rPr sz="1050" b="1"/>
                        <a:t>Fallzahlen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/>
                      </a:pPr>
                      <a:r>
                        <a:rPr sz="1050" b="1" dirty="0" err="1"/>
                        <a:t>Inzidenz</a:t>
                      </a:r>
                      <a:endParaRPr sz="105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/>
                      </a:pPr>
                      <a:r>
                        <a:rPr sz="1050" b="1" dirty="0" err="1"/>
                        <a:t>Todesfälle</a:t>
                      </a:r>
                      <a:endParaRPr sz="1050" b="1" dirty="0"/>
                    </a:p>
                  </a:txBody>
                  <a:tcPr marL="45720" marR="45720" horzOverflow="overflow"/>
                </a:tc>
              </a:tr>
              <a:tr h="27304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/>
                        <a:t>Moskau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ru-RU" sz="1050" b="1" dirty="0" smtClean="0"/>
                        <a:t>29</a:t>
                      </a:r>
                      <a:r>
                        <a:rPr sz="1050" b="1" dirty="0" smtClean="0"/>
                        <a:t>.</a:t>
                      </a:r>
                      <a:r>
                        <a:rPr lang="ru-RU" sz="1050" b="1" dirty="0" smtClean="0"/>
                        <a:t>433 (3.083)</a:t>
                      </a:r>
                      <a:endParaRPr sz="105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245,2</a:t>
                      </a:r>
                      <a:endParaRPr sz="105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ru-RU" sz="1050" b="1" dirty="0" smtClean="0"/>
                        <a:t>233</a:t>
                      </a:r>
                      <a:endParaRPr sz="1050" b="1" dirty="0"/>
                    </a:p>
                  </a:txBody>
                  <a:tcPr marL="45720" marR="45720" horzOverflow="overflow"/>
                </a:tc>
              </a:tr>
              <a:tr h="27304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50" b="1"/>
                        <a:t>St. Petersburg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ru-RU" sz="1050" b="1" dirty="0" smtClean="0"/>
                        <a:t>1.973 (127)</a:t>
                      </a:r>
                      <a:endParaRPr sz="1050" b="1" dirty="0"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39,5</a:t>
                      </a:r>
                      <a:endParaRPr sz="1050" b="1" dirty="0"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ru-RU" sz="1050" b="1" dirty="0" smtClean="0"/>
                        <a:t>11</a:t>
                      </a:r>
                      <a:endParaRPr sz="1050" b="1" dirty="0"/>
                    </a:p>
                  </a:txBody>
                  <a:tcPr marL="45720" marR="45720" horzOverflow="overflow">
                    <a:noFill/>
                  </a:tcPr>
                </a:tc>
              </a:tr>
              <a:tr h="27304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err="1" smtClean="0"/>
                        <a:t>Nizhny</a:t>
                      </a:r>
                      <a:r>
                        <a:rPr lang="de-DE" sz="1050" b="1" baseline="0" dirty="0" smtClean="0"/>
                        <a:t> </a:t>
                      </a:r>
                      <a:r>
                        <a:rPr lang="de-DE" sz="1050" b="1" baseline="0" dirty="0" err="1" smtClean="0"/>
                        <a:t>Novgorod</a:t>
                      </a:r>
                      <a:r>
                        <a:rPr lang="ru-RU" sz="1050" b="1" baseline="0" dirty="0" smtClean="0"/>
                        <a:t> </a:t>
                      </a:r>
                      <a:r>
                        <a:rPr lang="de-DE" sz="1050" b="1" baseline="0" dirty="0" smtClean="0"/>
                        <a:t>Oblast</a:t>
                      </a:r>
                      <a:endParaRPr sz="105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860</a:t>
                      </a:r>
                      <a:r>
                        <a:rPr lang="de-DE" sz="1050" b="1" baseline="0" dirty="0" smtClean="0"/>
                        <a:t> (101)</a:t>
                      </a:r>
                      <a:endParaRPr sz="105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26,1</a:t>
                      </a:r>
                      <a:endParaRPr sz="105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5</a:t>
                      </a:r>
                    </a:p>
                  </a:txBody>
                  <a:tcPr marL="45720" marR="45720" horzOverflow="overflow"/>
                </a:tc>
              </a:tr>
              <a:tr h="273043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Komi Republik</a:t>
                      </a:r>
                      <a:endParaRPr sz="1050" b="1" dirty="0"/>
                    </a:p>
                  </a:txBody>
                  <a:tcPr marL="45720" marR="45720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507 (16)</a:t>
                      </a:r>
                      <a:endParaRPr sz="1050" b="1" dirty="0"/>
                    </a:p>
                  </a:txBody>
                  <a:tcPr marL="45720" marR="45720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56,3</a:t>
                      </a:r>
                      <a:endParaRPr sz="1050" b="1" dirty="0"/>
                    </a:p>
                  </a:txBody>
                  <a:tcPr marL="45720" marR="45720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de-DE" sz="1050" b="1" dirty="0" smtClean="0"/>
                        <a:t>3</a:t>
                      </a:r>
                    </a:p>
                  </a:txBody>
                  <a:tcPr marL="45720" marR="45720" horzOverflow="overflow">
                    <a:lnB w="12700">
                      <a:solidFill>
                        <a:schemeClr val="accent1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0930"/>
            <a:ext cx="3020306" cy="28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1"/>
            <a:ext cx="3479325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1"/>
          <p:cNvSpPr>
            <a:spLocks noGrp="1"/>
          </p:cNvSpPr>
          <p:nvPr>
            <p:ph type="body" idx="1"/>
          </p:nvPr>
        </p:nvSpPr>
        <p:spPr>
          <a:xfrm>
            <a:off x="379377" y="3538977"/>
            <a:ext cx="4186810" cy="2993380"/>
          </a:xfrm>
        </p:spPr>
        <p:txBody>
          <a:bodyPr>
            <a:normAutofit fontScale="85000" lnSpcReduction="20000"/>
          </a:bodyPr>
          <a:lstStyle/>
          <a:p>
            <a:pPr marL="285750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400" dirty="0"/>
              <a:t>Verbreitung der Infektion in allen 85 Regionen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400" dirty="0"/>
              <a:t>Signifikante Zunahme der Fälle in </a:t>
            </a:r>
            <a:r>
              <a:rPr lang="de-DE" sz="2400" dirty="0" err="1"/>
              <a:t>Nizhny</a:t>
            </a:r>
            <a:r>
              <a:rPr lang="de-DE" sz="2400" dirty="0"/>
              <a:t> </a:t>
            </a:r>
            <a:r>
              <a:rPr lang="de-DE" sz="2400" dirty="0" err="1"/>
              <a:t>Novgorod</a:t>
            </a:r>
            <a:r>
              <a:rPr lang="de-DE" sz="2400" dirty="0"/>
              <a:t>, </a:t>
            </a:r>
            <a:r>
              <a:rPr lang="de-DE" sz="2400" dirty="0" err="1"/>
              <a:t>Syktyvkar</a:t>
            </a:r>
            <a:r>
              <a:rPr lang="de-DE" sz="2400" dirty="0"/>
              <a:t>, </a:t>
            </a:r>
            <a:r>
              <a:rPr lang="de-DE" sz="2400" dirty="0" err="1"/>
              <a:t>Yekaterinburg</a:t>
            </a:r>
            <a:r>
              <a:rPr lang="de-DE" sz="2400" dirty="0"/>
              <a:t> und </a:t>
            </a:r>
            <a:r>
              <a:rPr lang="de-DE" sz="2400" dirty="0" smtClean="0"/>
              <a:t>Ufa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400" dirty="0" smtClean="0"/>
              <a:t>Teststrategie:</a:t>
            </a:r>
            <a:endParaRPr lang="de-DE" sz="2400" dirty="0"/>
          </a:p>
          <a:p>
            <a:pPr marL="714375" lvl="1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100" dirty="0">
                <a:latin typeface="Calibri" panose="020F0502020204030204" pitchFamily="34" charset="0"/>
              </a:rPr>
              <a:t>2.141.604 (Positivanteil 2,5%)</a:t>
            </a:r>
          </a:p>
          <a:p>
            <a:pPr marL="714375" lvl="1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100" dirty="0">
                <a:latin typeface="Calibri" panose="020F0502020204030204" pitchFamily="34" charset="0"/>
              </a:rPr>
              <a:t>220 Labore im Land</a:t>
            </a:r>
          </a:p>
          <a:p>
            <a:pPr marL="714375" lvl="1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100" dirty="0"/>
              <a:t>Testung aller symptomatischer Personen und Kontaktpersonen</a:t>
            </a:r>
          </a:p>
          <a:p>
            <a:pPr marL="714375" lvl="1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100" dirty="0"/>
              <a:t>8 selbstentwickelte Teste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50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198" y="1340768"/>
            <a:ext cx="3682754" cy="53022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20.000 </a:t>
            </a:r>
            <a:r>
              <a:rPr lang="en-US" dirty="0" err="1" smtClean="0"/>
              <a:t>Betten</a:t>
            </a:r>
            <a:r>
              <a:rPr lang="en-US" dirty="0" smtClean="0"/>
              <a:t> in </a:t>
            </a:r>
            <a:r>
              <a:rPr lang="en-US" dirty="0"/>
              <a:t>der </a:t>
            </a:r>
            <a:r>
              <a:rPr lang="en-US" dirty="0" err="1" smtClean="0"/>
              <a:t>Hauptstadtregion</a:t>
            </a:r>
            <a:endParaRPr lang="en-US" dirty="0" smtClean="0"/>
          </a:p>
          <a:p>
            <a:r>
              <a:rPr lang="en-US" dirty="0"/>
              <a:t>24 </a:t>
            </a:r>
            <a:r>
              <a:rPr lang="en-US" dirty="0" err="1" smtClean="0"/>
              <a:t>Krankenhäuser</a:t>
            </a:r>
            <a:r>
              <a:rPr lang="en-US" dirty="0" smtClean="0"/>
              <a:t> </a:t>
            </a:r>
            <a:r>
              <a:rPr lang="en-US" dirty="0"/>
              <a:t>für COVID-19-Patienten</a:t>
            </a:r>
          </a:p>
          <a:p>
            <a:r>
              <a:rPr lang="en-US" dirty="0" err="1"/>
              <a:t>Fertigstellung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Neubaus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Einzugsbereich</a:t>
            </a:r>
            <a:r>
              <a:rPr lang="en-US" dirty="0"/>
              <a:t> </a:t>
            </a:r>
            <a:r>
              <a:rPr lang="en-US" dirty="0" err="1"/>
              <a:t>Moskaus</a:t>
            </a:r>
            <a:r>
              <a:rPr lang="en-US" dirty="0"/>
              <a:t> (</a:t>
            </a:r>
            <a:r>
              <a:rPr lang="de-DE" dirty="0" err="1"/>
              <a:t>Voronovskoye</a:t>
            </a:r>
            <a:r>
              <a:rPr lang="de-DE" dirty="0"/>
              <a:t>) mit 800 Betten</a:t>
            </a:r>
          </a:p>
          <a:p>
            <a:r>
              <a:rPr lang="en-US" dirty="0" err="1" smtClean="0"/>
              <a:t>Insgesamt</a:t>
            </a:r>
            <a:r>
              <a:rPr lang="en-US" dirty="0" smtClean="0"/>
              <a:t> 70,000 </a:t>
            </a:r>
            <a:r>
              <a:rPr lang="en-US" dirty="0" err="1" smtClean="0"/>
              <a:t>Betten</a:t>
            </a:r>
            <a:r>
              <a:rPr lang="en-US" dirty="0" smtClean="0"/>
              <a:t> und  </a:t>
            </a:r>
            <a:r>
              <a:rPr lang="en-US" dirty="0"/>
              <a:t>40,000 </a:t>
            </a:r>
            <a:r>
              <a:rPr lang="en-US" dirty="0" err="1" smtClean="0"/>
              <a:t>Beatmungsplätze</a:t>
            </a:r>
            <a:endParaRPr lang="en-US" dirty="0" smtClean="0"/>
          </a:p>
          <a:p>
            <a:r>
              <a:rPr lang="de-DE" dirty="0" smtClean="0"/>
              <a:t>„An der Grenze“ – aber noch beherrschbar (Moskau)</a:t>
            </a:r>
            <a:endParaRPr lang="de-DE" dirty="0"/>
          </a:p>
          <a:p>
            <a:r>
              <a:rPr lang="en-US" dirty="0" err="1" smtClean="0"/>
              <a:t>Medizinische</a:t>
            </a:r>
            <a:r>
              <a:rPr lang="en-US" dirty="0" smtClean="0"/>
              <a:t> </a:t>
            </a:r>
            <a:r>
              <a:rPr lang="en-US" dirty="0" err="1" smtClean="0"/>
              <a:t>Unterstützung</a:t>
            </a:r>
            <a:r>
              <a:rPr lang="en-US" dirty="0" smtClean="0"/>
              <a:t> von </a:t>
            </a:r>
            <a:r>
              <a:rPr lang="de-DE" dirty="0" smtClean="0"/>
              <a:t>Serbien, Weißrussland</a:t>
            </a:r>
            <a:r>
              <a:rPr lang="de-DE" dirty="0"/>
              <a:t>, Nordkorea, Mongolei, Armenien, </a:t>
            </a:r>
            <a:r>
              <a:rPr lang="de-DE" dirty="0" smtClean="0"/>
              <a:t>Kasachstan, USA, China, Italien</a:t>
            </a:r>
            <a:endParaRPr lang="en-US" dirty="0"/>
          </a:p>
        </p:txBody>
      </p:sp>
      <p:sp>
        <p:nvSpPr>
          <p:cNvPr id="4" name="AutoShape 2" descr="https://upload.wikimedia.org/wikipedia/commons/thumb/f/f6/%D0%9A%D0%BE%D1%80%D0%BE%D0%BD%D0%B0%D0%B2%D0%B8%D1%80%D1%83%D1%81%D0%BD%D1%8B%D0%B9_%D1%86%D0%B5%D0%BD%D1%82%D1%80_%D0%B2_%D0%9D%D0%BE%D0%B2%D0%BE%D0%B9_%D0%9C%D0%BE%D1%81%D0%BA%D0%B2%D0%B5_%D1%81_%D0%BA%D0%BE%D0%BF%D1%82%D0%B5%D1%80%D0%B0_%2817_%D0%B0%D0%BF%D1%80%D0%B5%D0%BB%D1%8F_2020%29_11.jpg/1280px-%D0%9A%D0%BE%D1%80%D0%BE%D0%BD%D0%B0%D0%B2%D0%B8%D1%80%D1%83%D1%81%D0%BD%D1%8B%D0%B9_%D1%86%D0%B5%D0%BD%D1%82%D1%80_%D0%B2_%D0%9D%D0%BE%D0%B2%D0%BE%D0%B9_%D0%9C%D0%BE%D1%81%D0%BA%D0%B2%D0%B5_%D1%81_%D0%BA%D0%BE%D0%BF%D1%82%D0%B5%D1%80%D0%B0_%2817_%D0%B0%D0%BF%D1%80%D0%B5%D0%BB%D1%8F_2020%29_11.jpg"/>
          <p:cNvSpPr>
            <a:spLocks noChangeAspect="1" noChangeArrowheads="1"/>
          </p:cNvSpPr>
          <p:nvPr/>
        </p:nvSpPr>
        <p:spPr bwMode="auto">
          <a:xfrm>
            <a:off x="155575" y="-2270125"/>
            <a:ext cx="7143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5" y="4077072"/>
            <a:ext cx="3564903" cy="237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69" y="1394924"/>
            <a:ext cx="3596793" cy="2394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199" y="548679"/>
            <a:ext cx="8092594" cy="43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defRPr sz="2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de-DE" sz="2400" kern="0" dirty="0" smtClean="0">
                <a:latin typeface="ScalaSansPro-Bold"/>
                <a:ea typeface="ScalaSansPro-Bold"/>
                <a:cs typeface="ScalaSansPro-Bold"/>
                <a:sym typeface="ScalaSansPro-Bold"/>
              </a:rPr>
              <a:t>COVID-19/ Russland</a:t>
            </a:r>
            <a:r>
              <a:rPr lang="de-DE" sz="2800" kern="0" dirty="0" smtClean="0"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endParaRPr lang="de-DE" sz="1400" b="0" kern="0" dirty="0">
              <a:latin typeface="ScalaSansPro-Bold"/>
              <a:ea typeface="ScalaSansPro-Bold"/>
              <a:cs typeface="ScalaSansPro-Bold"/>
              <a:sym typeface="ScalaSansPro-Bold"/>
            </a:endParaRPr>
          </a:p>
        </p:txBody>
      </p:sp>
      <p:sp>
        <p:nvSpPr>
          <p:cNvPr id="8" name="Gerade Verbindung 7"/>
          <p:cNvSpPr/>
          <p:nvPr/>
        </p:nvSpPr>
        <p:spPr>
          <a:xfrm>
            <a:off x="-1" y="980728"/>
            <a:ext cx="7236298" cy="1"/>
          </a:xfrm>
          <a:prstGeom prst="line">
            <a:avLst/>
          </a:prstGeom>
          <a:ln w="190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1428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198" y="1155700"/>
            <a:ext cx="4330826" cy="5302250"/>
          </a:xfrm>
        </p:spPr>
        <p:txBody>
          <a:bodyPr>
            <a:normAutofit fontScale="92500"/>
          </a:bodyPr>
          <a:lstStyle/>
          <a:p>
            <a:endParaRPr lang="de-DE" dirty="0" smtClean="0"/>
          </a:p>
          <a:p>
            <a:r>
              <a:rPr lang="de-DE" dirty="0" err="1" smtClean="0"/>
              <a:t>Yandex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elf</a:t>
            </a:r>
            <a:r>
              <a:rPr lang="de-DE" dirty="0" smtClean="0"/>
              <a:t>-isolation </a:t>
            </a:r>
            <a:r>
              <a:rPr lang="de-DE" dirty="0" err="1" smtClean="0"/>
              <a:t>index</a:t>
            </a:r>
            <a:r>
              <a:rPr lang="de-DE" dirty="0" smtClean="0"/>
              <a:t>: Punktzahl zur Beschreibung des Grads der Mobilität/Selbstisolierung</a:t>
            </a:r>
          </a:p>
          <a:p>
            <a:r>
              <a:rPr lang="de-DE" dirty="0" smtClean="0"/>
              <a:t>0 bis 5 Skala:</a:t>
            </a:r>
          </a:p>
          <a:p>
            <a:pPr marL="457200" lvl="1" indent="0">
              <a:buNone/>
            </a:pPr>
            <a:r>
              <a:rPr lang="de-DE" dirty="0" smtClean="0"/>
              <a:t>	       </a:t>
            </a:r>
            <a:r>
              <a:rPr lang="de-DE" i="1" dirty="0" smtClean="0"/>
              <a:t>0-2,9 Punkte</a:t>
            </a:r>
            <a:r>
              <a:rPr lang="de-DE" dirty="0" smtClean="0"/>
              <a:t>: sehr viele 	Menschen auf den Straßen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      </a:t>
            </a:r>
            <a:r>
              <a:rPr lang="de-DE" i="1" dirty="0" smtClean="0"/>
              <a:t>3-3,9 Punkte</a:t>
            </a:r>
            <a:r>
              <a:rPr lang="de-DE" dirty="0" smtClean="0"/>
              <a:t>: viele Menschen 	auf den Straßen </a:t>
            </a:r>
          </a:p>
          <a:p>
            <a:pPr marL="457200" lvl="1" indent="0">
              <a:buNone/>
            </a:pPr>
            <a:r>
              <a:rPr lang="de-DE" dirty="0" smtClean="0"/>
              <a:t>	      </a:t>
            </a:r>
            <a:r>
              <a:rPr lang="de-DE" i="1" dirty="0" smtClean="0"/>
              <a:t>4-5 Punkte</a:t>
            </a:r>
            <a:r>
              <a:rPr lang="de-DE" dirty="0" smtClean="0"/>
              <a:t>: Straßen fast leer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Stand 20.04: </a:t>
            </a:r>
          </a:p>
          <a:p>
            <a:pPr lvl="1"/>
            <a:r>
              <a:rPr lang="de-DE" dirty="0" smtClean="0"/>
              <a:t>2,6 landesweit</a:t>
            </a:r>
          </a:p>
          <a:p>
            <a:pPr lvl="1"/>
            <a:r>
              <a:rPr lang="de-DE" dirty="0" smtClean="0"/>
              <a:t>3,3 Moskau (höchste)</a:t>
            </a:r>
          </a:p>
          <a:p>
            <a:pPr lvl="1"/>
            <a:r>
              <a:rPr lang="de-DE" dirty="0" smtClean="0"/>
              <a:t>2,0 Novosibirsk (niedrigste)</a:t>
            </a:r>
          </a:p>
          <a:p>
            <a:pPr lvl="1"/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AutoShape 2" descr="https://upload.wikimedia.org/wikipedia/commons/thumb/a/a7/%D0%9F%D0%BB%D0%B0%D0%BA%D0%B0%D1%82_%D0%B1%D1%83%D0%BB%D1%8C%D0%B4%D0%BE%D0%B7%D0%B5%D1%80.jpg/800px-%D0%9F%D0%BB%D0%B0%D0%BA%D0%B0%D1%82_%D0%B1%D1%83%D0%BB%D1%8C%D0%B4%D0%BE%D0%B7%D0%B5%D1%80.jpg"/>
          <p:cNvSpPr>
            <a:spLocks noChangeAspect="1" noChangeArrowheads="1"/>
          </p:cNvSpPr>
          <p:nvPr/>
        </p:nvSpPr>
        <p:spPr bwMode="auto">
          <a:xfrm>
            <a:off x="155575" y="-3916363"/>
            <a:ext cx="5448300" cy="81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en-US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199" y="548679"/>
            <a:ext cx="8092594" cy="43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defRPr sz="2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de-DE" sz="2400" kern="0" dirty="0" smtClean="0">
                <a:latin typeface="ScalaSansPro-Bold"/>
                <a:ea typeface="ScalaSansPro-Bold"/>
                <a:cs typeface="ScalaSansPro-Bold"/>
                <a:sym typeface="ScalaSansPro-Bold"/>
              </a:rPr>
              <a:t>COVID-19/ Russland</a:t>
            </a:r>
            <a:r>
              <a:rPr lang="de-DE" sz="2800" kern="0" dirty="0" smtClean="0"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r>
              <a:rPr lang="de-DE" sz="1400" b="0" kern="0" dirty="0" smtClean="0">
                <a:latin typeface="ScalaSansPro-Bold"/>
                <a:ea typeface="ScalaSansPro-Bold"/>
                <a:cs typeface="ScalaSansPro-Bold"/>
                <a:sym typeface="ScalaSansPro-Bold"/>
              </a:rPr>
              <a:t>(21.04.2020)</a:t>
            </a:r>
            <a:endParaRPr lang="de-DE" sz="1400" b="0" kern="0" dirty="0">
              <a:latin typeface="ScalaSansPro-Bold"/>
              <a:ea typeface="ScalaSansPro-Bold"/>
              <a:cs typeface="ScalaSansPro-Bold"/>
              <a:sym typeface="ScalaSansPro-Bold"/>
            </a:endParaRPr>
          </a:p>
        </p:txBody>
      </p:sp>
      <p:sp>
        <p:nvSpPr>
          <p:cNvPr id="7" name="Gerade Verbindung 7"/>
          <p:cNvSpPr/>
          <p:nvPr/>
        </p:nvSpPr>
        <p:spPr>
          <a:xfrm>
            <a:off x="-1" y="980728"/>
            <a:ext cx="7236298" cy="1"/>
          </a:xfrm>
          <a:prstGeom prst="line">
            <a:avLst/>
          </a:prstGeom>
          <a:ln w="190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-2292" r="52880" b="2292"/>
          <a:stretch/>
        </p:blipFill>
        <p:spPr bwMode="auto">
          <a:xfrm>
            <a:off x="4838491" y="1081459"/>
            <a:ext cx="4280185" cy="486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0907"/>
            <a:ext cx="243504" cy="23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06" y="4149080"/>
            <a:ext cx="226730" cy="2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224363" cy="2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53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pload.wikimedia.org/wikipedia/commons/thumb/a/a7/%D0%9F%D0%BB%D0%B0%D0%BA%D0%B0%D1%82_%D0%B1%D1%83%D0%BB%D1%8C%D0%B4%D0%BE%D0%B7%D0%B5%D1%80.jpg/800px-%D0%9F%D0%BB%D0%B0%D0%BA%D0%B0%D1%82_%D0%B1%D1%83%D0%BB%D1%8C%D0%B4%D0%BE%D0%B7%D0%B5%D1%80.jpg"/>
          <p:cNvSpPr>
            <a:spLocks noChangeAspect="1" noChangeArrowheads="1"/>
          </p:cNvSpPr>
          <p:nvPr/>
        </p:nvSpPr>
        <p:spPr bwMode="auto">
          <a:xfrm>
            <a:off x="155575" y="-3916363"/>
            <a:ext cx="5448300" cy="81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/>
            <a:endParaRPr lang="en-US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457199" y="548679"/>
            <a:ext cx="8092594" cy="430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6EC7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defRPr sz="2400">
                <a:latin typeface="ScalaSansPro-Bold"/>
                <a:ea typeface="ScalaSansPro-Bold"/>
                <a:cs typeface="ScalaSansPro-Bold"/>
                <a:sym typeface="ScalaSansPro-Bold"/>
              </a:defRPr>
            </a:pPr>
            <a:r>
              <a:rPr lang="de-DE" sz="2400" kern="0" dirty="0" smtClean="0">
                <a:latin typeface="ScalaSansPro-Bold"/>
                <a:ea typeface="ScalaSansPro-Bold"/>
                <a:cs typeface="ScalaSansPro-Bold"/>
                <a:sym typeface="ScalaSansPro-Bold"/>
              </a:rPr>
              <a:t>COVID-19/ Russland</a:t>
            </a:r>
            <a:r>
              <a:rPr lang="de-DE" sz="2800" kern="0" dirty="0" smtClean="0">
                <a:latin typeface="ScalaSansPro-Bold"/>
                <a:ea typeface="ScalaSansPro-Bold"/>
                <a:cs typeface="ScalaSansPro-Bold"/>
                <a:sym typeface="ScalaSansPro-Bold"/>
              </a:rPr>
              <a:t> </a:t>
            </a:r>
            <a:r>
              <a:rPr lang="de-DE" sz="1400" b="0" kern="0" dirty="0" smtClean="0">
                <a:latin typeface="ScalaSansPro-Bold"/>
                <a:ea typeface="ScalaSansPro-Bold"/>
                <a:cs typeface="ScalaSansPro-Bold"/>
                <a:sym typeface="ScalaSansPro-Bold"/>
              </a:rPr>
              <a:t>(21.04.2020)</a:t>
            </a:r>
            <a:endParaRPr lang="de-DE" sz="1400" b="0" kern="0" dirty="0">
              <a:latin typeface="ScalaSansPro-Bold"/>
              <a:ea typeface="ScalaSansPro-Bold"/>
              <a:cs typeface="ScalaSansPro-Bold"/>
              <a:sym typeface="ScalaSansPro-Bold"/>
            </a:endParaRPr>
          </a:p>
        </p:txBody>
      </p:sp>
      <p:sp>
        <p:nvSpPr>
          <p:cNvPr id="7" name="Gerade Verbindung 7"/>
          <p:cNvSpPr/>
          <p:nvPr/>
        </p:nvSpPr>
        <p:spPr>
          <a:xfrm>
            <a:off x="-1" y="980728"/>
            <a:ext cx="7236298" cy="1"/>
          </a:xfrm>
          <a:prstGeom prst="line">
            <a:avLst/>
          </a:prstGeom>
          <a:ln w="19050">
            <a:solidFill>
              <a:srgbClr val="006EC7"/>
            </a:solidFill>
          </a:ln>
        </p:spPr>
        <p:txBody>
          <a:bodyPr lIns="45719" rIns="45719"/>
          <a:lstStyle/>
          <a:p>
            <a:pPr hangingPunct="0"/>
            <a:endParaRPr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7300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4283968" y="2436089"/>
            <a:ext cx="0" cy="122257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Gerade Verbindung mit Pfeil 13"/>
          <p:cNvCxnSpPr/>
          <p:nvPr/>
        </p:nvCxnSpPr>
        <p:spPr>
          <a:xfrm>
            <a:off x="5076056" y="1575954"/>
            <a:ext cx="0" cy="136323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Gerade Verbindung mit Pfeil 15"/>
          <p:cNvCxnSpPr/>
          <p:nvPr/>
        </p:nvCxnSpPr>
        <p:spPr>
          <a:xfrm>
            <a:off x="7524328" y="1796184"/>
            <a:ext cx="0" cy="127071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feld 12"/>
          <p:cNvSpPr txBox="1"/>
          <p:nvPr/>
        </p:nvSpPr>
        <p:spPr>
          <a:xfrm>
            <a:off x="4722822" y="1052736"/>
            <a:ext cx="90114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Moskau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L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ock-Down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88577" y="1547993"/>
            <a:ext cx="99078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Langesweit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Arbeitsfreie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Zeit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  <p:sp>
        <p:nvSpPr>
          <p:cNvPr id="17" name="Geschweifte Klammer rechts 16"/>
          <p:cNvSpPr/>
          <p:nvPr/>
        </p:nvSpPr>
        <p:spPr>
          <a:xfrm rot="16200000">
            <a:off x="5315843" y="2028779"/>
            <a:ext cx="288032" cy="526588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076056" y="1412776"/>
            <a:ext cx="95385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L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ock-Down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Ausweitung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311710" y="1258887"/>
            <a:ext cx="238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de-DE" sz="1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Einführung </a:t>
            </a:r>
          </a:p>
          <a:p>
            <a:pPr lvl="1" algn="ctr"/>
            <a:r>
              <a:rPr lang="de-DE" sz="14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digitaler </a:t>
            </a:r>
            <a:r>
              <a:rPr lang="de-DE" sz="1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Ausgangspässe</a:t>
            </a:r>
          </a:p>
        </p:txBody>
      </p:sp>
      <p:sp>
        <p:nvSpPr>
          <p:cNvPr id="29" name="Textplatzhalter 1"/>
          <p:cNvSpPr>
            <a:spLocks noGrp="1"/>
          </p:cNvSpPr>
          <p:nvPr>
            <p:ph type="body" idx="1"/>
          </p:nvPr>
        </p:nvSpPr>
        <p:spPr>
          <a:xfrm>
            <a:off x="-540568" y="795660"/>
            <a:ext cx="4330826" cy="1985268"/>
          </a:xfrm>
        </p:spPr>
        <p:txBody>
          <a:bodyPr>
            <a:normAutofit/>
          </a:bodyPr>
          <a:lstStyle/>
          <a:p>
            <a:endParaRPr lang="de-DE" sz="1600" dirty="0" smtClean="0"/>
          </a:p>
          <a:p>
            <a:pPr marL="457200" lvl="1" indent="0">
              <a:buNone/>
            </a:pPr>
            <a:r>
              <a:rPr lang="de-DE" sz="1600" dirty="0" smtClean="0"/>
              <a:t>	       </a:t>
            </a:r>
            <a:r>
              <a:rPr lang="de-DE" sz="1600" i="1" dirty="0" smtClean="0"/>
              <a:t>0-2,9 Punkte</a:t>
            </a:r>
            <a:r>
              <a:rPr lang="de-DE" sz="1600" dirty="0" smtClean="0"/>
              <a:t>: sehr viele 	Menschen auf den Straßen</a:t>
            </a:r>
          </a:p>
          <a:p>
            <a:pPr marL="457200" lvl="1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      </a:t>
            </a:r>
            <a:r>
              <a:rPr lang="de-DE" sz="1600" i="1" dirty="0" smtClean="0"/>
              <a:t>3-3,9 Punkte</a:t>
            </a:r>
            <a:r>
              <a:rPr lang="de-DE" sz="1600" dirty="0" smtClean="0"/>
              <a:t>: viele Menschen 	auf den Straßen </a:t>
            </a:r>
          </a:p>
          <a:p>
            <a:pPr marL="457200" lvl="1" indent="0">
              <a:buNone/>
            </a:pPr>
            <a:r>
              <a:rPr lang="de-DE" sz="1600" dirty="0" smtClean="0"/>
              <a:t>	      </a:t>
            </a:r>
            <a:r>
              <a:rPr lang="de-DE" sz="1600" i="1" dirty="0" smtClean="0"/>
              <a:t>4-5 Punkte</a:t>
            </a:r>
            <a:r>
              <a:rPr lang="de-DE" sz="1600" dirty="0" smtClean="0"/>
              <a:t>: Straßen fast leer</a:t>
            </a:r>
            <a:endParaRPr lang="de-DE" sz="1600" dirty="0"/>
          </a:p>
          <a:p>
            <a:pPr marL="0" indent="0">
              <a:buNone/>
            </a:pPr>
            <a:endParaRPr lang="de-DE" sz="1600" dirty="0" smtClean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9" y="1631525"/>
            <a:ext cx="243504" cy="23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6" y="2168086"/>
            <a:ext cx="226730" cy="2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9" y="1109544"/>
            <a:ext cx="224363" cy="2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platzhalter 1"/>
          <p:cNvSpPr txBox="1">
            <a:spLocks/>
          </p:cNvSpPr>
          <p:nvPr/>
        </p:nvSpPr>
        <p:spPr>
          <a:xfrm>
            <a:off x="424833" y="5085184"/>
            <a:ext cx="8274967" cy="1591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71525" marR="0" indent="-314325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93800" marR="0" indent="-27940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85925" marR="0" indent="-314325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8028" marR="0" indent="-359228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EC7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85750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400" kern="0" dirty="0" smtClean="0"/>
              <a:t>Zunächst Fokus auf Einreisende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400" kern="0" dirty="0" smtClean="0"/>
              <a:t>Dann größere Versammlungen und öffentliche Einrichtungen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400" kern="0" dirty="0" smtClean="0"/>
              <a:t>„Putin-Urlaub“ - (zu?) spät allgemeine Ausgangsbeschränkungen</a:t>
            </a:r>
          </a:p>
          <a:p>
            <a:pPr marL="285750" indent="-285750" hangingPunct="0">
              <a:buFont typeface="Wingdings" panose="05000000000000000000" pitchFamily="2" charset="2"/>
              <a:buChar char="§"/>
              <a:defRPr sz="1400"/>
            </a:pPr>
            <a:r>
              <a:rPr lang="de-DE" sz="2400" kern="0" dirty="0" smtClean="0"/>
              <a:t> Föderales Durcheinander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710040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Bildschirmpräsentation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Russland 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Russland (08.04.2020)</dc:title>
  <dc:creator>Karo, Basel</dc:creator>
  <cp:lastModifiedBy>Vygen-Bonnet, Sabine</cp:lastModifiedBy>
  <cp:revision>35</cp:revision>
  <dcterms:created xsi:type="dcterms:W3CDTF">2020-04-21T07:48:16Z</dcterms:created>
  <dcterms:modified xsi:type="dcterms:W3CDTF">2020-04-22T08:21:55Z</dcterms:modified>
</cp:coreProperties>
</file>