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84" r:id="rId3"/>
    <p:sldId id="285" r:id="rId4"/>
    <p:sldId id="287" r:id="rId5"/>
    <p:sldId id="286" r:id="rId6"/>
    <p:sldId id="289" r:id="rId7"/>
    <p:sldId id="290" r:id="rId8"/>
    <p:sldId id="269" r:id="rId9"/>
    <p:sldId id="272" r:id="rId10"/>
    <p:sldId id="270" r:id="rId11"/>
    <p:sldId id="277" r:id="rId12"/>
    <p:sldId id="282" r:id="rId13"/>
    <p:sldId id="279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11" autoAdjust="0"/>
  </p:normalViewPr>
  <p:slideViewPr>
    <p:cSldViewPr>
      <p:cViewPr>
        <p:scale>
          <a:sx n="70" d="100"/>
          <a:sy n="70" d="100"/>
        </p:scale>
        <p:origin x="-1156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healthorg-my.sharepoint.com/personal/hindsd_who_int1/Documents/Desktop/case%20mapper%20V5j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[case mapper V5j.xlsm]PivotChartTable1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noFill/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rgbClr val="C00000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023802440399338"/>
          <c:y val="3.841750841750842E-2"/>
          <c:w val="0.81266461784655675"/>
          <c:h val="0.66850897425700573"/>
        </c:manualLayout>
      </c:layout>
      <c:barChart>
        <c:barDir val="col"/>
        <c:grouping val="stacked"/>
        <c:varyColors val="0"/>
        <c:ser>
          <c:idx val="0"/>
          <c:order val="0"/>
          <c:tx>
            <c:v>Imported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4"/>
              <c:pt idx="0">
                <c:v>23-Jan
January</c:v>
              </c:pt>
              <c:pt idx="1">
                <c:v>24-Jan
January</c:v>
              </c:pt>
              <c:pt idx="2">
                <c:v>25-Jan
January</c:v>
              </c:pt>
              <c:pt idx="3">
                <c:v>26-Jan
January</c:v>
              </c:pt>
              <c:pt idx="4">
                <c:v>27-Jan
January</c:v>
              </c:pt>
              <c:pt idx="5">
                <c:v>28-Jan
January</c:v>
              </c:pt>
              <c:pt idx="6">
                <c:v>29-Jan
January</c:v>
              </c:pt>
              <c:pt idx="7">
                <c:v>30-Jan
January</c:v>
              </c:pt>
              <c:pt idx="8">
                <c:v>31-Jan
January</c:v>
              </c:pt>
              <c:pt idx="9">
                <c:v>01-Feb
February</c:v>
              </c:pt>
              <c:pt idx="10">
                <c:v>02-Feb
February</c:v>
              </c:pt>
              <c:pt idx="11">
                <c:v>03-Feb
February</c:v>
              </c:pt>
              <c:pt idx="12">
                <c:v>04-Feb
February</c:v>
              </c:pt>
              <c:pt idx="13">
                <c:v>05-Feb
February</c:v>
              </c:pt>
              <c:pt idx="14">
                <c:v>06-Feb
February</c:v>
              </c:pt>
              <c:pt idx="15">
                <c:v>07-Feb
February</c:v>
              </c:pt>
              <c:pt idx="16">
                <c:v>08-Feb
February</c:v>
              </c:pt>
              <c:pt idx="17">
                <c:v>09-Feb
February</c:v>
              </c:pt>
              <c:pt idx="18">
                <c:v>10-Feb
February</c:v>
              </c:pt>
              <c:pt idx="19">
                <c:v>11-Feb
February</c:v>
              </c:pt>
              <c:pt idx="20">
                <c:v>12-Feb
February</c:v>
              </c:pt>
              <c:pt idx="21">
                <c:v>13-Feb
February</c:v>
              </c:pt>
              <c:pt idx="22">
                <c:v>14-Feb
February</c:v>
              </c:pt>
              <c:pt idx="23">
                <c:v>15-Feb
February</c:v>
              </c:pt>
              <c:pt idx="24">
                <c:v>16-Feb
February</c:v>
              </c:pt>
              <c:pt idx="25">
                <c:v>17-Feb
February</c:v>
              </c:pt>
              <c:pt idx="26">
                <c:v>18-Feb
February</c:v>
              </c:pt>
              <c:pt idx="27">
                <c:v>19-Feb
February</c:v>
              </c:pt>
              <c:pt idx="28">
                <c:v>20-Feb
February</c:v>
              </c:pt>
              <c:pt idx="29">
                <c:v>21-Feb
February</c:v>
              </c:pt>
              <c:pt idx="30">
                <c:v>22-Feb
February</c:v>
              </c:pt>
              <c:pt idx="31">
                <c:v>23-Feb
February</c:v>
              </c:pt>
              <c:pt idx="32">
                <c:v>24-Feb
February</c:v>
              </c:pt>
              <c:pt idx="33">
                <c:v>25-Feb
February</c:v>
              </c:pt>
              <c:pt idx="34">
                <c:v>26-Feb
February</c:v>
              </c:pt>
              <c:pt idx="35">
                <c:v>27-Feb
February</c:v>
              </c:pt>
              <c:pt idx="36">
                <c:v>28-Feb
February</c:v>
              </c:pt>
              <c:pt idx="37">
                <c:v>29-Feb
February</c:v>
              </c:pt>
              <c:pt idx="38">
                <c:v>01-Mar
March</c:v>
              </c:pt>
              <c:pt idx="39">
                <c:v>02-Mar
March</c:v>
              </c:pt>
              <c:pt idx="40">
                <c:v>03-Mar
March</c:v>
              </c:pt>
              <c:pt idx="41">
                <c:v>04-Mar
March</c:v>
              </c:pt>
              <c:pt idx="42">
                <c:v>05-Mar
March</c:v>
              </c:pt>
              <c:pt idx="43">
                <c:v>06-Mar
March</c:v>
              </c:pt>
              <c:pt idx="44">
                <c:v>07-Mar
March</c:v>
              </c:pt>
              <c:pt idx="45">
                <c:v>08-Mar
March</c:v>
              </c:pt>
              <c:pt idx="46">
                <c:v>09-Mar
March</c:v>
              </c:pt>
              <c:pt idx="47">
                <c:v>10-Mar
March</c:v>
              </c:pt>
              <c:pt idx="48">
                <c:v>11-Mar
March</c:v>
              </c:pt>
              <c:pt idx="49">
                <c:v>12-Mar
March</c:v>
              </c:pt>
              <c:pt idx="50">
                <c:v>13-Mar
March</c:v>
              </c:pt>
              <c:pt idx="51">
                <c:v>14-Mar
March</c:v>
              </c:pt>
              <c:pt idx="52">
                <c:v>15-Mar
March</c:v>
              </c:pt>
              <c:pt idx="53">
                <c:v>16-Mar
March</c:v>
              </c:pt>
              <c:pt idx="54">
                <c:v>17-Mar
March</c:v>
              </c:pt>
              <c:pt idx="55">
                <c:v>18-Mar
March</c:v>
              </c:pt>
              <c:pt idx="56">
                <c:v>19-Mar
March</c:v>
              </c:pt>
              <c:pt idx="57">
                <c:v>20-Mar
March</c:v>
              </c:pt>
              <c:pt idx="58">
                <c:v>21-Mar
March</c:v>
              </c:pt>
              <c:pt idx="59">
                <c:v>22-Mar
March</c:v>
              </c:pt>
              <c:pt idx="60">
                <c:v>23-Mar
March</c:v>
              </c:pt>
              <c:pt idx="61">
                <c:v>24-Mar
March</c:v>
              </c:pt>
              <c:pt idx="62">
                <c:v>25-Mar
March</c:v>
              </c:pt>
              <c:pt idx="63">
                <c:v>26-Mar
March</c:v>
              </c:pt>
              <c:pt idx="64">
                <c:v>27-Mar
March</c:v>
              </c:pt>
              <c:pt idx="65">
                <c:v>28-Mar
March</c:v>
              </c:pt>
              <c:pt idx="66">
                <c:v>29-Mar
March</c:v>
              </c:pt>
              <c:pt idx="67">
                <c:v>30-Mar
March</c:v>
              </c:pt>
              <c:pt idx="68">
                <c:v>31-Mar
March</c:v>
              </c:pt>
              <c:pt idx="69">
                <c:v>01-Apr
April</c:v>
              </c:pt>
              <c:pt idx="70">
                <c:v>02-Apr
April</c:v>
              </c:pt>
              <c:pt idx="71">
                <c:v>03-Apr
April</c:v>
              </c:pt>
              <c:pt idx="72">
                <c:v>04-Apr
April</c:v>
              </c:pt>
              <c:pt idx="73">
                <c:v>05-Apr
April</c:v>
              </c:pt>
            </c:strLit>
          </c:cat>
          <c:val>
            <c:numLit>
              <c:formatCode>General</c:formatCode>
              <c:ptCount val="74"/>
              <c:pt idx="0">
                <c:v>1</c:v>
              </c:pt>
              <c:pt idx="7">
                <c:v>3</c:v>
              </c:pt>
              <c:pt idx="8">
                <c:v>1</c:v>
              </c:pt>
              <c:pt idx="10">
                <c:v>1</c:v>
              </c:pt>
              <c:pt idx="11">
                <c:v>1</c:v>
              </c:pt>
              <c:pt idx="15">
                <c:v>1</c:v>
              </c:pt>
              <c:pt idx="41">
                <c:v>1</c:v>
              </c:pt>
              <c:pt idx="43">
                <c:v>1</c:v>
              </c:pt>
              <c:pt idx="45">
                <c:v>10</c:v>
              </c:pt>
              <c:pt idx="46">
                <c:v>2</c:v>
              </c:pt>
              <c:pt idx="47">
                <c:v>2</c:v>
              </c:pt>
              <c:pt idx="50">
                <c:v>1</c:v>
              </c:pt>
              <c:pt idx="51">
                <c:v>4</c:v>
              </c:pt>
              <c:pt idx="52">
                <c:v>4</c:v>
              </c:pt>
              <c:pt idx="53">
                <c:v>4</c:v>
              </c:pt>
              <c:pt idx="54">
                <c:v>4</c:v>
              </c:pt>
              <c:pt idx="55">
                <c:v>10</c:v>
              </c:pt>
              <c:pt idx="56">
                <c:v>8</c:v>
              </c:pt>
              <c:pt idx="57">
                <c:v>4</c:v>
              </c:pt>
              <c:pt idx="58">
                <c:v>3</c:v>
              </c:pt>
              <c:pt idx="59">
                <c:v>17</c:v>
              </c:pt>
              <c:pt idx="60">
                <c:v>8</c:v>
              </c:pt>
              <c:pt idx="61">
                <c:v>6</c:v>
              </c:pt>
              <c:pt idx="62">
                <c:v>13</c:v>
              </c:pt>
              <c:pt idx="63">
                <c:v>3</c:v>
              </c:pt>
              <c:pt idx="64">
                <c:v>3</c:v>
              </c:pt>
              <c:pt idx="65">
                <c:v>6</c:v>
              </c:pt>
              <c:pt idx="66">
                <c:v>6</c:v>
              </c:pt>
              <c:pt idx="67">
                <c:v>2</c:v>
              </c:pt>
              <c:pt idx="69">
                <c:v>6</c:v>
              </c:pt>
              <c:pt idx="70">
                <c:v>5</c:v>
              </c:pt>
              <c:pt idx="71">
                <c:v>7</c:v>
              </c:pt>
              <c:pt idx="72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55-485F-B2E0-1F912EA65901}"/>
            </c:ext>
          </c:extLst>
        </c:ser>
        <c:ser>
          <c:idx val="1"/>
          <c:order val="1"/>
          <c:tx>
            <c:v>Locally transmitted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Lit>
              <c:ptCount val="74"/>
              <c:pt idx="0">
                <c:v>23-Jan
January</c:v>
              </c:pt>
              <c:pt idx="1">
                <c:v>24-Jan
January</c:v>
              </c:pt>
              <c:pt idx="2">
                <c:v>25-Jan
January</c:v>
              </c:pt>
              <c:pt idx="3">
                <c:v>26-Jan
January</c:v>
              </c:pt>
              <c:pt idx="4">
                <c:v>27-Jan
January</c:v>
              </c:pt>
              <c:pt idx="5">
                <c:v>28-Jan
January</c:v>
              </c:pt>
              <c:pt idx="6">
                <c:v>29-Jan
January</c:v>
              </c:pt>
              <c:pt idx="7">
                <c:v>30-Jan
January</c:v>
              </c:pt>
              <c:pt idx="8">
                <c:v>31-Jan
January</c:v>
              </c:pt>
              <c:pt idx="9">
                <c:v>01-Feb
February</c:v>
              </c:pt>
              <c:pt idx="10">
                <c:v>02-Feb
February</c:v>
              </c:pt>
              <c:pt idx="11">
                <c:v>03-Feb
February</c:v>
              </c:pt>
              <c:pt idx="12">
                <c:v>04-Feb
February</c:v>
              </c:pt>
              <c:pt idx="13">
                <c:v>05-Feb
February</c:v>
              </c:pt>
              <c:pt idx="14">
                <c:v>06-Feb
February</c:v>
              </c:pt>
              <c:pt idx="15">
                <c:v>07-Feb
February</c:v>
              </c:pt>
              <c:pt idx="16">
                <c:v>08-Feb
February</c:v>
              </c:pt>
              <c:pt idx="17">
                <c:v>09-Feb
February</c:v>
              </c:pt>
              <c:pt idx="18">
                <c:v>10-Feb
February</c:v>
              </c:pt>
              <c:pt idx="19">
                <c:v>11-Feb
February</c:v>
              </c:pt>
              <c:pt idx="20">
                <c:v>12-Feb
February</c:v>
              </c:pt>
              <c:pt idx="21">
                <c:v>13-Feb
February</c:v>
              </c:pt>
              <c:pt idx="22">
                <c:v>14-Feb
February</c:v>
              </c:pt>
              <c:pt idx="23">
                <c:v>15-Feb
February</c:v>
              </c:pt>
              <c:pt idx="24">
                <c:v>16-Feb
February</c:v>
              </c:pt>
              <c:pt idx="25">
                <c:v>17-Feb
February</c:v>
              </c:pt>
              <c:pt idx="26">
                <c:v>18-Feb
February</c:v>
              </c:pt>
              <c:pt idx="27">
                <c:v>19-Feb
February</c:v>
              </c:pt>
              <c:pt idx="28">
                <c:v>20-Feb
February</c:v>
              </c:pt>
              <c:pt idx="29">
                <c:v>21-Feb
February</c:v>
              </c:pt>
              <c:pt idx="30">
                <c:v>22-Feb
February</c:v>
              </c:pt>
              <c:pt idx="31">
                <c:v>23-Feb
February</c:v>
              </c:pt>
              <c:pt idx="32">
                <c:v>24-Feb
February</c:v>
              </c:pt>
              <c:pt idx="33">
                <c:v>25-Feb
February</c:v>
              </c:pt>
              <c:pt idx="34">
                <c:v>26-Feb
February</c:v>
              </c:pt>
              <c:pt idx="35">
                <c:v>27-Feb
February</c:v>
              </c:pt>
              <c:pt idx="36">
                <c:v>28-Feb
February</c:v>
              </c:pt>
              <c:pt idx="37">
                <c:v>29-Feb
February</c:v>
              </c:pt>
              <c:pt idx="38">
                <c:v>01-Mar
March</c:v>
              </c:pt>
              <c:pt idx="39">
                <c:v>02-Mar
March</c:v>
              </c:pt>
              <c:pt idx="40">
                <c:v>03-Mar
March</c:v>
              </c:pt>
              <c:pt idx="41">
                <c:v>04-Mar
March</c:v>
              </c:pt>
              <c:pt idx="42">
                <c:v>05-Mar
March</c:v>
              </c:pt>
              <c:pt idx="43">
                <c:v>06-Mar
March</c:v>
              </c:pt>
              <c:pt idx="44">
                <c:v>07-Mar
March</c:v>
              </c:pt>
              <c:pt idx="45">
                <c:v>08-Mar
March</c:v>
              </c:pt>
              <c:pt idx="46">
                <c:v>09-Mar
March</c:v>
              </c:pt>
              <c:pt idx="47">
                <c:v>10-Mar
March</c:v>
              </c:pt>
              <c:pt idx="48">
                <c:v>11-Mar
March</c:v>
              </c:pt>
              <c:pt idx="49">
                <c:v>12-Mar
March</c:v>
              </c:pt>
              <c:pt idx="50">
                <c:v>13-Mar
March</c:v>
              </c:pt>
              <c:pt idx="51">
                <c:v>14-Mar
March</c:v>
              </c:pt>
              <c:pt idx="52">
                <c:v>15-Mar
March</c:v>
              </c:pt>
              <c:pt idx="53">
                <c:v>16-Mar
March</c:v>
              </c:pt>
              <c:pt idx="54">
                <c:v>17-Mar
March</c:v>
              </c:pt>
              <c:pt idx="55">
                <c:v>18-Mar
March</c:v>
              </c:pt>
              <c:pt idx="56">
                <c:v>19-Mar
March</c:v>
              </c:pt>
              <c:pt idx="57">
                <c:v>20-Mar
March</c:v>
              </c:pt>
              <c:pt idx="58">
                <c:v>21-Mar
March</c:v>
              </c:pt>
              <c:pt idx="59">
                <c:v>22-Mar
March</c:v>
              </c:pt>
              <c:pt idx="60">
                <c:v>23-Mar
March</c:v>
              </c:pt>
              <c:pt idx="61">
                <c:v>24-Mar
March</c:v>
              </c:pt>
              <c:pt idx="62">
                <c:v>25-Mar
March</c:v>
              </c:pt>
              <c:pt idx="63">
                <c:v>26-Mar
March</c:v>
              </c:pt>
              <c:pt idx="64">
                <c:v>27-Mar
March</c:v>
              </c:pt>
              <c:pt idx="65">
                <c:v>28-Mar
March</c:v>
              </c:pt>
              <c:pt idx="66">
                <c:v>29-Mar
March</c:v>
              </c:pt>
              <c:pt idx="67">
                <c:v>30-Mar
March</c:v>
              </c:pt>
              <c:pt idx="68">
                <c:v>31-Mar
March</c:v>
              </c:pt>
              <c:pt idx="69">
                <c:v>01-Apr
April</c:v>
              </c:pt>
              <c:pt idx="70">
                <c:v>02-Apr
April</c:v>
              </c:pt>
              <c:pt idx="71">
                <c:v>03-Apr
April</c:v>
              </c:pt>
              <c:pt idx="72">
                <c:v>04-Apr
April</c:v>
              </c:pt>
              <c:pt idx="73">
                <c:v>05-Apr
April</c:v>
              </c:pt>
            </c:strLit>
          </c:cat>
          <c:val>
            <c:numLit>
              <c:formatCode>General</c:formatCode>
              <c:ptCount val="74"/>
              <c:pt idx="0">
                <c:v>1</c:v>
              </c:pt>
              <c:pt idx="8">
                <c:v>1</c:v>
              </c:pt>
              <c:pt idx="12">
                <c:v>1</c:v>
              </c:pt>
              <c:pt idx="13">
                <c:v>1</c:v>
              </c:pt>
              <c:pt idx="14">
                <c:v>1</c:v>
              </c:pt>
              <c:pt idx="16">
                <c:v>1</c:v>
              </c:pt>
              <c:pt idx="18">
                <c:v>1</c:v>
              </c:pt>
              <c:pt idx="20">
                <c:v>1</c:v>
              </c:pt>
              <c:pt idx="43">
                <c:v>1</c:v>
              </c:pt>
              <c:pt idx="44">
                <c:v>1</c:v>
              </c:pt>
              <c:pt idx="48">
                <c:v>10</c:v>
              </c:pt>
              <c:pt idx="50">
                <c:v>2</c:v>
              </c:pt>
              <c:pt idx="51">
                <c:v>2</c:v>
              </c:pt>
              <c:pt idx="54">
                <c:v>1</c:v>
              </c:pt>
              <c:pt idx="56">
                <c:v>1</c:v>
              </c:pt>
              <c:pt idx="57">
                <c:v>2</c:v>
              </c:pt>
              <c:pt idx="59">
                <c:v>2</c:v>
              </c:pt>
              <c:pt idx="60">
                <c:v>2</c:v>
              </c:pt>
              <c:pt idx="61">
                <c:v>5</c:v>
              </c:pt>
              <c:pt idx="62">
                <c:v>1</c:v>
              </c:pt>
              <c:pt idx="63">
                <c:v>2</c:v>
              </c:pt>
              <c:pt idx="64">
                <c:v>7</c:v>
              </c:pt>
              <c:pt idx="65">
                <c:v>5</c:v>
              </c:pt>
              <c:pt idx="66">
                <c:v>8</c:v>
              </c:pt>
              <c:pt idx="67">
                <c:v>14</c:v>
              </c:pt>
              <c:pt idx="68">
                <c:v>3</c:v>
              </c:pt>
              <c:pt idx="69">
                <c:v>5</c:v>
              </c:pt>
              <c:pt idx="70">
                <c:v>4</c:v>
              </c:pt>
              <c:pt idx="71">
                <c:v>3</c:v>
              </c:pt>
              <c:pt idx="72">
                <c:v>2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55-485F-B2E0-1F912EA65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5638912"/>
        <c:axId val="125645184"/>
      </c:barChart>
      <c:catAx>
        <c:axId val="12563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400" b="1"/>
                  <a:t>Date</a:t>
                </a:r>
                <a:r>
                  <a:rPr lang="en-IE" sz="1400" b="1" baseline="0"/>
                  <a:t> of Case Confimation</a:t>
                </a:r>
                <a:endParaRPr lang="en-IE" sz="1400" b="1"/>
              </a:p>
            </c:rich>
          </c:tx>
          <c:layout>
            <c:manualLayout>
              <c:xMode val="edge"/>
              <c:yMode val="edge"/>
              <c:x val="0.36691570399322559"/>
              <c:y val="0.846194001230047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645184"/>
        <c:crosses val="autoZero"/>
        <c:auto val="1"/>
        <c:lblAlgn val="ctr"/>
        <c:lblOffset val="100"/>
        <c:noMultiLvlLbl val="0"/>
        <c:extLst xmlns:c16r2="http://schemas.microsoft.com/office/drawing/2015/06/chart"/>
      </c:catAx>
      <c:valAx>
        <c:axId val="1256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sz="1600"/>
                  <a:t>Confirmed</a:t>
                </a:r>
                <a:r>
                  <a:rPr lang="en-IE" sz="1600" baseline="0"/>
                  <a:t> Cases</a:t>
                </a:r>
                <a:endParaRPr lang="en-IE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563891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1863923401807763"/>
          <c:y val="9.0754111179957533E-2"/>
          <c:w val="0.22521438503577512"/>
          <c:h val="0.1299371669450409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C9-45E9-8275-A389EAC69F0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C9-45E9-8275-A389EAC69F0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3C9-45E9-8275-A389EAC69F0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C9-45E9-8275-A389EAC69F0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9-45E9-8275-A389EAC69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https://ncov.moh.gov.vn/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https://de.wikipedia.org/wiki/COVID-19-Pandemie_in_Vietnam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 (World</a:t>
            </a:r>
            <a:r>
              <a:rPr lang="de-DE" baseline="0" dirty="0" smtClean="0"/>
              <a:t> Bank, 2018): 95.540.395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Stand 04.04.2020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7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https://en.wikipedia.org/wiki/2020_coronavirus_pandemic_in_Vietnam#Preventive_measures</a:t>
            </a:r>
          </a:p>
          <a:p>
            <a:r>
              <a:rPr lang="de-DE" dirty="0" smtClean="0"/>
              <a:t>https://www.npr.org/sections/coronavirus-live-updates/2020/04/16/835748673/in-vietnam-there-have-been-fewer-than-300-covid-19-cases-and-no-deaths-heres-why</a:t>
            </a:r>
          </a:p>
          <a:p>
            <a:r>
              <a:rPr lang="de-DE" dirty="0" smtClean="0"/>
              <a:t>https://www.reuters.com/article/us-health-coronavirus-vietnam-quarantine/vietnam-quarantines-tens-of-thousands-in-camps-amid-vigorous-attack-on-coronavirus-idUSKBN21D0ZU</a:t>
            </a:r>
          </a:p>
          <a:p>
            <a:r>
              <a:rPr lang="de-DE" dirty="0" smtClean="0"/>
              <a:t>https://e.vnexpress.net/news/news/vietnam-urges-people-to-stay-at-home-bans-gatherings-of-more-than-two-4077485.html</a:t>
            </a:r>
          </a:p>
          <a:p>
            <a:r>
              <a:rPr lang="de-DE" dirty="0" smtClean="0"/>
              <a:t>https://vn.usembassy.gov/u-s-citizen-services/covid-19-information/</a:t>
            </a:r>
          </a:p>
          <a:p>
            <a:r>
              <a:rPr lang="de-DE" dirty="0" smtClean="0"/>
              <a:t>https://thediplomat.com/2020/04/the-secret-to-vietnams-covid-19-response-success/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0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6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79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2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8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23.04.2020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4F33-A6D1-4E58-ABCA-6E027B6E5635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7D34-CF8C-4C78-B2BD-56643ADE19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8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23.04.2020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neuen COVID-19 Fällen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01474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2560"/>
            <a:ext cx="3960440" cy="272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4932040" y="1340768"/>
            <a:ext cx="3754761" cy="234484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Santa Clara County, CA  Bei Autopsien wurden zwei Personen, die am 6. und am 17. Februar 2020 zu Hause starben, positiv auf SARS-CoV-2 getestet (bisher 9. März)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charset="2"/>
              <a:buChar char="§"/>
              <a:tabLst/>
              <a:defRPr/>
            </a:pPr>
            <a:endParaRPr kumimoji="0" lang="de-D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rgbClr val="006EC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Nationale Strategie der Rockefeller Foundation</a:t>
            </a:r>
          </a:p>
        </p:txBody>
      </p:sp>
      <p:pic>
        <p:nvPicPr>
          <p:cNvPr id="11" name="Picture 2" descr="C:\Users\jansena\Desktop\Recommendation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44025"/>
            <a:ext cx="3913715" cy="19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6193"/>
            <a:ext cx="4248472" cy="26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9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0">
            <a:extLst>
              <a:ext uri="{FF2B5EF4-FFF2-40B4-BE49-F238E27FC236}">
                <a16:creationId xmlns="" xmlns:a16="http://schemas.microsoft.com/office/drawing/2014/main" id="{39CAE48C-5949-4017-A41A-8504EB7CE009}"/>
              </a:ext>
            </a:extLst>
          </p:cNvPr>
          <p:cNvSpPr/>
          <p:nvPr/>
        </p:nvSpPr>
        <p:spPr>
          <a:xfrm>
            <a:off x="1008222" y="2137519"/>
            <a:ext cx="2158394" cy="2064479"/>
          </a:xfrm>
          <a:prstGeom prst="ellipse">
            <a:avLst/>
          </a:prstGeom>
          <a:noFill/>
          <a:ln w="307975">
            <a:solidFill>
              <a:srgbClr val="00AB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C4E56D07-63A3-4B0E-BA82-978F804A15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1264" y="6400800"/>
            <a:ext cx="1224136" cy="40974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B8F647-C11A-4B15-AAFF-7D767C38859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="" xmlns:a16="http://schemas.microsoft.com/office/drawing/2014/main" id="{075D0824-2DD4-4D8D-8751-D1EA90534726}"/>
              </a:ext>
            </a:extLst>
          </p:cNvPr>
          <p:cNvSpPr txBox="1"/>
          <p:nvPr/>
        </p:nvSpPr>
        <p:spPr>
          <a:xfrm>
            <a:off x="3668796" y="1441726"/>
            <a:ext cx="488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de-DE" sz="1600" kern="0" dirty="0">
                <a:solidFill>
                  <a:srgbClr val="000000"/>
                </a:solidFill>
                <a:cs typeface="Arial"/>
                <a:sym typeface="Arial"/>
              </a:rPr>
              <a:t>Quarantäne und Behandlung im HCF für Fälle (F0) und ihre Haushaltsmitglieder/naher Kontakt (F1)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="" xmlns:a16="http://schemas.microsoft.com/office/drawing/2014/main" id="{BC3A0582-E5AC-4281-A7AB-E5FDEC0390B0}"/>
              </a:ext>
            </a:extLst>
          </p:cNvPr>
          <p:cNvSpPr txBox="1"/>
          <p:nvPr/>
        </p:nvSpPr>
        <p:spPr>
          <a:xfrm>
            <a:off x="4250657" y="2388973"/>
            <a:ext cx="4632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de-DE" sz="1600" kern="0" dirty="0">
                <a:solidFill>
                  <a:srgbClr val="000000"/>
                </a:solidFill>
                <a:cs typeface="Arial"/>
                <a:sym typeface="Arial"/>
              </a:rPr>
              <a:t>Zentralisierte Quarantäne für enge Kontakte der Fälle (F1) und/oder Haushaltsmitglieder der Fälle (F2)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="" xmlns:a16="http://schemas.microsoft.com/office/drawing/2014/main" id="{7C9068CC-8EED-4AE9-9EB1-762F2FC6A1E1}"/>
              </a:ext>
            </a:extLst>
          </p:cNvPr>
          <p:cNvSpPr txBox="1"/>
          <p:nvPr/>
        </p:nvSpPr>
        <p:spPr>
          <a:xfrm>
            <a:off x="4340849" y="3284984"/>
            <a:ext cx="44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de-DE" sz="1600" kern="0" dirty="0">
                <a:solidFill>
                  <a:srgbClr val="000000"/>
                </a:solidFill>
                <a:cs typeface="Arial"/>
                <a:sym typeface="Arial"/>
              </a:rPr>
              <a:t>Heim-/Selbstquarantäne für Kontakte der in Ring 2 unter Quarantäne stehenden Personen (F3, F3+)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877DBAE5-9435-4AC6-8CF1-316B495E001A}"/>
              </a:ext>
            </a:extLst>
          </p:cNvPr>
          <p:cNvSpPr txBox="1"/>
          <p:nvPr/>
        </p:nvSpPr>
        <p:spPr>
          <a:xfrm>
            <a:off x="3706075" y="4149080"/>
            <a:ext cx="489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de-DE" sz="1600" kern="0" dirty="0">
                <a:solidFill>
                  <a:srgbClr val="000000"/>
                </a:solidFill>
                <a:cs typeface="Arial"/>
                <a:sym typeface="Arial"/>
              </a:rPr>
              <a:t>Ganze Gemeinde, in der mehrere Fälle gemeldet wurden, unter Quarantäne stellen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grpSp>
        <p:nvGrpSpPr>
          <p:cNvPr id="10" name="Group 22">
            <a:extLst>
              <a:ext uri="{FF2B5EF4-FFF2-40B4-BE49-F238E27FC236}">
                <a16:creationId xmlns="" xmlns:a16="http://schemas.microsoft.com/office/drawing/2014/main" id="{E7FD40B3-55A2-451B-B834-54C58560B0D5}"/>
              </a:ext>
            </a:extLst>
          </p:cNvPr>
          <p:cNvGrpSpPr/>
          <p:nvPr/>
        </p:nvGrpSpPr>
        <p:grpSpPr>
          <a:xfrm>
            <a:off x="2981428" y="1481149"/>
            <a:ext cx="3274166" cy="630752"/>
            <a:chOff x="4041034" y="2288271"/>
            <a:chExt cx="3274166" cy="630752"/>
          </a:xfrm>
        </p:grpSpPr>
        <p:sp>
          <p:nvSpPr>
            <p:cNvPr id="11" name="Oval 15">
              <a:extLst>
                <a:ext uri="{FF2B5EF4-FFF2-40B4-BE49-F238E27FC236}">
                  <a16:creationId xmlns="" xmlns:a16="http://schemas.microsoft.com/office/drawing/2014/main" id="{B50ADE4C-DA29-4720-8DF2-6D92B157E58D}"/>
                </a:ext>
              </a:extLst>
            </p:cNvPr>
            <p:cNvSpPr/>
            <p:nvPr/>
          </p:nvSpPr>
          <p:spPr>
            <a:xfrm>
              <a:off x="4041034" y="2288271"/>
              <a:ext cx="630752" cy="63075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" name="Straight Connector 17">
              <a:extLst>
                <a:ext uri="{FF2B5EF4-FFF2-40B4-BE49-F238E27FC236}">
                  <a16:creationId xmlns="" xmlns:a16="http://schemas.microsoft.com/office/drawing/2014/main" id="{C262D7DE-2EFC-499B-8131-BD2E84C49691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4356410" y="2919023"/>
              <a:ext cx="2958790" cy="0"/>
            </a:xfrm>
            <a:prstGeom prst="lin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3" name="Group 23">
            <a:extLst>
              <a:ext uri="{FF2B5EF4-FFF2-40B4-BE49-F238E27FC236}">
                <a16:creationId xmlns="" xmlns:a16="http://schemas.microsoft.com/office/drawing/2014/main" id="{9926E6C8-B9C4-4EB4-B0BE-7377F95E9649}"/>
              </a:ext>
            </a:extLst>
          </p:cNvPr>
          <p:cNvGrpSpPr/>
          <p:nvPr/>
        </p:nvGrpSpPr>
        <p:grpSpPr>
          <a:xfrm>
            <a:off x="3584472" y="2400151"/>
            <a:ext cx="3274166" cy="630752"/>
            <a:chOff x="4041034" y="2288271"/>
            <a:chExt cx="3274166" cy="630752"/>
          </a:xfrm>
        </p:grpSpPr>
        <p:sp>
          <p:nvSpPr>
            <p:cNvPr id="14" name="Oval 24">
              <a:extLst>
                <a:ext uri="{FF2B5EF4-FFF2-40B4-BE49-F238E27FC236}">
                  <a16:creationId xmlns="" xmlns:a16="http://schemas.microsoft.com/office/drawing/2014/main" id="{F15EB2F6-E405-437D-B501-108154032633}"/>
                </a:ext>
              </a:extLst>
            </p:cNvPr>
            <p:cNvSpPr/>
            <p:nvPr/>
          </p:nvSpPr>
          <p:spPr>
            <a:xfrm>
              <a:off x="4041034" y="2288271"/>
              <a:ext cx="630752" cy="63075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Connector 25">
              <a:extLst>
                <a:ext uri="{FF2B5EF4-FFF2-40B4-BE49-F238E27FC236}">
                  <a16:creationId xmlns="" xmlns:a16="http://schemas.microsoft.com/office/drawing/2014/main" id="{686C6433-D23A-4E95-BA6F-FB87916FABC4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>
              <a:off x="4356410" y="2919023"/>
              <a:ext cx="2958790" cy="0"/>
            </a:xfrm>
            <a:prstGeom prst="line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oup 29">
            <a:extLst>
              <a:ext uri="{FF2B5EF4-FFF2-40B4-BE49-F238E27FC236}">
                <a16:creationId xmlns="" xmlns:a16="http://schemas.microsoft.com/office/drawing/2014/main" id="{E4C3EF12-5755-4885-BE8F-BF0F7736E38D}"/>
              </a:ext>
            </a:extLst>
          </p:cNvPr>
          <p:cNvGrpSpPr/>
          <p:nvPr/>
        </p:nvGrpSpPr>
        <p:grpSpPr>
          <a:xfrm>
            <a:off x="3045585" y="4149080"/>
            <a:ext cx="3274166" cy="630752"/>
            <a:chOff x="4041034" y="2288271"/>
            <a:chExt cx="3274166" cy="630752"/>
          </a:xfrm>
        </p:grpSpPr>
        <p:sp>
          <p:nvSpPr>
            <p:cNvPr id="17" name="Oval 30">
              <a:extLst>
                <a:ext uri="{FF2B5EF4-FFF2-40B4-BE49-F238E27FC236}">
                  <a16:creationId xmlns="" xmlns:a16="http://schemas.microsoft.com/office/drawing/2014/main" id="{3A68B100-FEA5-4109-8994-2C5250ADE717}"/>
                </a:ext>
              </a:extLst>
            </p:cNvPr>
            <p:cNvSpPr/>
            <p:nvPr/>
          </p:nvSpPr>
          <p:spPr>
            <a:xfrm>
              <a:off x="4041034" y="2288271"/>
              <a:ext cx="630752" cy="63075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Connector 31">
              <a:extLst>
                <a:ext uri="{FF2B5EF4-FFF2-40B4-BE49-F238E27FC236}">
                  <a16:creationId xmlns="" xmlns:a16="http://schemas.microsoft.com/office/drawing/2014/main" id="{35082827-4990-4F3D-B9A3-778DEF456F66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4356410" y="2919023"/>
              <a:ext cx="2958790" cy="0"/>
            </a:xfrm>
            <a:prstGeom prst="line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" name="TextBox 32">
            <a:extLst>
              <a:ext uri="{FF2B5EF4-FFF2-40B4-BE49-F238E27FC236}">
                <a16:creationId xmlns="" xmlns:a16="http://schemas.microsoft.com/office/drawing/2014/main" id="{D01AFF50-AD6A-4A11-926E-ED687FE25FC6}"/>
              </a:ext>
            </a:extLst>
          </p:cNvPr>
          <p:cNvSpPr txBox="1"/>
          <p:nvPr/>
        </p:nvSpPr>
        <p:spPr>
          <a:xfrm>
            <a:off x="3183375" y="1534059"/>
            <a:ext cx="68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3">
            <a:extLst>
              <a:ext uri="{FF2B5EF4-FFF2-40B4-BE49-F238E27FC236}">
                <a16:creationId xmlns="" xmlns:a16="http://schemas.microsoft.com/office/drawing/2014/main" id="{086528D8-3381-4F75-B64D-65CEAA588E1C}"/>
              </a:ext>
            </a:extLst>
          </p:cNvPr>
          <p:cNvSpPr txBox="1"/>
          <p:nvPr/>
        </p:nvSpPr>
        <p:spPr>
          <a:xfrm>
            <a:off x="3692120" y="2573638"/>
            <a:ext cx="68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" name="Group 42">
            <a:extLst>
              <a:ext uri="{FF2B5EF4-FFF2-40B4-BE49-F238E27FC236}">
                <a16:creationId xmlns="" xmlns:a16="http://schemas.microsoft.com/office/drawing/2014/main" id="{E59053EA-AE59-4C1C-B976-BB53486E9BE7}"/>
              </a:ext>
            </a:extLst>
          </p:cNvPr>
          <p:cNvGrpSpPr/>
          <p:nvPr/>
        </p:nvGrpSpPr>
        <p:grpSpPr>
          <a:xfrm>
            <a:off x="3612180" y="3284984"/>
            <a:ext cx="3260637" cy="655418"/>
            <a:chOff x="4198722" y="4596129"/>
            <a:chExt cx="3274166" cy="630752"/>
          </a:xfrm>
        </p:grpSpPr>
        <p:grpSp>
          <p:nvGrpSpPr>
            <p:cNvPr id="22" name="Group 26">
              <a:extLst>
                <a:ext uri="{FF2B5EF4-FFF2-40B4-BE49-F238E27FC236}">
                  <a16:creationId xmlns="" xmlns:a16="http://schemas.microsoft.com/office/drawing/2014/main" id="{A3980CD7-9D1A-4E23-A1FB-BE241E862EBA}"/>
                </a:ext>
              </a:extLst>
            </p:cNvPr>
            <p:cNvGrpSpPr/>
            <p:nvPr/>
          </p:nvGrpSpPr>
          <p:grpSpPr>
            <a:xfrm>
              <a:off x="4198722" y="4596129"/>
              <a:ext cx="3274166" cy="630752"/>
              <a:chOff x="4041034" y="2288271"/>
              <a:chExt cx="3274166" cy="630752"/>
            </a:xfrm>
          </p:grpSpPr>
          <p:sp>
            <p:nvSpPr>
              <p:cNvPr id="24" name="Oval 27">
                <a:extLst>
                  <a:ext uri="{FF2B5EF4-FFF2-40B4-BE49-F238E27FC236}">
                    <a16:creationId xmlns="" xmlns:a16="http://schemas.microsoft.com/office/drawing/2014/main" id="{622564E4-4BCC-4FE2-8F4C-2CF6232B2263}"/>
                  </a:ext>
                </a:extLst>
              </p:cNvPr>
              <p:cNvSpPr/>
              <p:nvPr/>
            </p:nvSpPr>
            <p:spPr>
              <a:xfrm>
                <a:off x="4041034" y="2288271"/>
                <a:ext cx="630752" cy="63075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" name="Straight Connector 28">
                <a:extLst>
                  <a:ext uri="{FF2B5EF4-FFF2-40B4-BE49-F238E27FC236}">
                    <a16:creationId xmlns="" xmlns:a16="http://schemas.microsoft.com/office/drawing/2014/main" id="{BFC88D51-04B1-4C0C-9875-8DD69B17C450}"/>
                  </a:ext>
                </a:extLst>
              </p:cNvPr>
              <p:cNvCxnSpPr>
                <a:cxnSpLocks/>
                <a:stCxn id="24" idx="4"/>
              </p:cNvCxnSpPr>
              <p:nvPr/>
            </p:nvCxnSpPr>
            <p:spPr>
              <a:xfrm>
                <a:off x="4356410" y="2919023"/>
                <a:ext cx="2958790" cy="0"/>
              </a:xfrm>
              <a:prstGeom prst="line">
                <a:avLst/>
              </a:prstGeom>
              <a:solidFill>
                <a:schemeClr val="bg1"/>
              </a:solidFill>
              <a:ln w="762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3" name="TextBox 34">
              <a:extLst>
                <a:ext uri="{FF2B5EF4-FFF2-40B4-BE49-F238E27FC236}">
                  <a16:creationId xmlns="" xmlns:a16="http://schemas.microsoft.com/office/drawing/2014/main" id="{FFA70FB3-38D5-4196-AEB1-215820A292FB}"/>
                </a:ext>
              </a:extLst>
            </p:cNvPr>
            <p:cNvSpPr txBox="1"/>
            <p:nvPr/>
          </p:nvSpPr>
          <p:spPr>
            <a:xfrm>
              <a:off x="4320745" y="4678703"/>
              <a:ext cx="487578" cy="38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35">
            <a:extLst>
              <a:ext uri="{FF2B5EF4-FFF2-40B4-BE49-F238E27FC236}">
                <a16:creationId xmlns="" xmlns:a16="http://schemas.microsoft.com/office/drawing/2014/main" id="{972D6949-789E-4E48-9943-76F313F0D1C0}"/>
              </a:ext>
            </a:extLst>
          </p:cNvPr>
          <p:cNvSpPr txBox="1"/>
          <p:nvPr/>
        </p:nvSpPr>
        <p:spPr>
          <a:xfrm>
            <a:off x="3219163" y="4323185"/>
            <a:ext cx="68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</a:t>
            </a:r>
            <a:endParaRPr kumimoji="0" lang="en-I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Chart 39">
            <a:extLst>
              <a:ext uri="{FF2B5EF4-FFF2-40B4-BE49-F238E27FC236}">
                <a16:creationId xmlns="" xmlns:a16="http://schemas.microsoft.com/office/drawing/2014/main" id="{A3CB958C-C22F-4F27-8347-40F20063E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6203097"/>
              </p:ext>
            </p:extLst>
          </p:nvPr>
        </p:nvGraphicFramePr>
        <p:xfrm>
          <a:off x="466933" y="2156609"/>
          <a:ext cx="3240971" cy="206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41">
            <a:extLst>
              <a:ext uri="{FF2B5EF4-FFF2-40B4-BE49-F238E27FC236}">
                <a16:creationId xmlns="" xmlns:a16="http://schemas.microsoft.com/office/drawing/2014/main" id="{1AB63CE7-C37A-46D0-8AAA-A9D6371D9A8E}"/>
              </a:ext>
            </a:extLst>
          </p:cNvPr>
          <p:cNvSpPr txBox="1"/>
          <p:nvPr/>
        </p:nvSpPr>
        <p:spPr>
          <a:xfrm>
            <a:off x="1614414" y="2873975"/>
            <a:ext cx="99909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QUARANTINE MECHANISM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="" xmlns:a16="http://schemas.microsoft.com/office/drawing/2014/main" id="{DB61A0BC-ACB1-46FF-8CB1-493F629F5084}"/>
              </a:ext>
            </a:extLst>
          </p:cNvPr>
          <p:cNvSpPr/>
          <p:nvPr/>
        </p:nvSpPr>
        <p:spPr>
          <a:xfrm>
            <a:off x="252355" y="5013176"/>
            <a:ext cx="8824452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Die </a:t>
            </a:r>
            <a:r>
              <a:rPr lang="de-DE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Abriegelung einer Gemeinde ist die Entscheidung des Provinz-</a:t>
            </a: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/</a:t>
            </a:r>
            <a:r>
              <a:rPr lang="de-DE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</a:t>
            </a: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olkskomitees</a:t>
            </a:r>
            <a:r>
              <a:rPr lang="de-DE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, die von Fall zu Fall zu treffen </a:t>
            </a: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ist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Falluntersuchung und Ermittlung </a:t>
            </a:r>
            <a:r>
              <a:rPr lang="de-DE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von </a:t>
            </a: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Kontaktpersonen durch lokale RRTs und unterstützt von </a:t>
            </a:r>
            <a:r>
              <a:rPr lang="de-DE" dirty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lokalen Behörden, Gemeinden, anderen relevanten Ministerien und Sektoren (Medien, Fluggesellschaften, Reisebüros, Arbeitsplatz usw</a:t>
            </a:r>
            <a:r>
              <a:rPr lang="de-DE" dirty="0" smtClean="0"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.)</a:t>
            </a:r>
            <a:endParaRPr lang="en-US" dirty="0"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1" name="Titel 4"/>
          <p:cNvSpPr txBox="1">
            <a:spLocks/>
          </p:cNvSpPr>
          <p:nvPr/>
        </p:nvSpPr>
        <p:spPr>
          <a:xfrm>
            <a:off x="457200" y="548680"/>
            <a:ext cx="6109794" cy="430887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Vietnam – „</a:t>
            </a:r>
            <a:r>
              <a:rPr lang="de-DE" sz="2800" dirty="0" err="1" smtClean="0">
                <a:latin typeface="ScalaSansPro-Bold" pitchFamily="50" charset="0"/>
              </a:rPr>
              <a:t>Four</a:t>
            </a:r>
            <a:r>
              <a:rPr lang="de-DE" sz="2800" dirty="0" smtClean="0">
                <a:latin typeface="ScalaSansPro-Bold" pitchFamily="50" charset="0"/>
              </a:rPr>
              <a:t> rings </a:t>
            </a:r>
            <a:r>
              <a:rPr lang="de-DE" sz="2800" dirty="0" err="1" smtClean="0">
                <a:latin typeface="ScalaSansPro-Bold" pitchFamily="50" charset="0"/>
              </a:rPr>
              <a:t>strategy</a:t>
            </a:r>
            <a:r>
              <a:rPr lang="de-DE" sz="2800" dirty="0" smtClean="0">
                <a:latin typeface="ScalaSansPro-Bold" pitchFamily="50" charset="0"/>
              </a:rPr>
              <a:t>“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60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6824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1"/>
          <p:cNvSpPr txBox="1">
            <a:spLocks/>
          </p:cNvSpPr>
          <p:nvPr/>
        </p:nvSpPr>
        <p:spPr>
          <a:xfrm>
            <a:off x="2339752" y="5229200"/>
            <a:ext cx="4046296" cy="1193180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73.925 Kontakte unter Nachverfolgung</a:t>
            </a:r>
          </a:p>
          <a:p>
            <a:r>
              <a:rPr lang="de-DE" dirty="0" smtClean="0"/>
              <a:t>1.416 isoliert in HCF</a:t>
            </a:r>
          </a:p>
          <a:p>
            <a:r>
              <a:rPr lang="de-DE" dirty="0" smtClean="0"/>
              <a:t>35.932 insoliert in zentralisierter Quarantäne</a:t>
            </a:r>
          </a:p>
          <a:p>
            <a:r>
              <a:rPr lang="de-DE" dirty="0" smtClean="0"/>
              <a:t>36.577 Selbst-Quarantäne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Vietnam</a:t>
            </a:r>
            <a:endParaRPr lang="en-GB" sz="2400" dirty="0">
              <a:latin typeface="ScalaSansPro-Bold" pitchFamily="50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5842" y="4077072"/>
            <a:ext cx="5082262" cy="881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75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55700"/>
            <a:ext cx="7787209" cy="5302250"/>
          </a:xfrm>
        </p:spPr>
        <p:txBody>
          <a:bodyPr>
            <a:normAutofit/>
          </a:bodyPr>
          <a:lstStyle/>
          <a:p>
            <a:r>
              <a:rPr lang="en-US" sz="2400" dirty="0"/>
              <a:t>Aggressive </a:t>
            </a:r>
            <a:r>
              <a:rPr lang="en-US" sz="2400" dirty="0" smtClean="0"/>
              <a:t>(</a:t>
            </a:r>
            <a:r>
              <a:rPr lang="en-US" sz="2400" dirty="0" err="1" smtClean="0"/>
              <a:t>sehr</a:t>
            </a:r>
            <a:r>
              <a:rPr lang="en-US" sz="2400" dirty="0" smtClean="0"/>
              <a:t> </a:t>
            </a:r>
            <a:r>
              <a:rPr lang="en-US" sz="2400" dirty="0" err="1" smtClean="0"/>
              <a:t>frühe</a:t>
            </a:r>
            <a:r>
              <a:rPr lang="en-US" sz="2400" dirty="0" smtClean="0"/>
              <a:t> </a:t>
            </a:r>
            <a:r>
              <a:rPr lang="en-US" sz="2400" dirty="0" err="1" smtClean="0"/>
              <a:t>Präventions</a:t>
            </a:r>
            <a:r>
              <a:rPr lang="en-US" sz="2400" dirty="0" smtClean="0"/>
              <a:t>-</a:t>
            </a:r>
            <a:r>
              <a:rPr lang="en-US" sz="2400" dirty="0" smtClean="0"/>
              <a:t>)</a:t>
            </a:r>
            <a:r>
              <a:rPr lang="en-US" sz="2400" dirty="0" err="1"/>
              <a:t>M</a:t>
            </a:r>
            <a:r>
              <a:rPr lang="en-US" sz="2400" dirty="0" err="1" smtClean="0"/>
              <a:t>aßnahmen</a:t>
            </a:r>
            <a:endParaRPr lang="en-US" sz="2400" dirty="0" smtClean="0"/>
          </a:p>
          <a:p>
            <a:r>
              <a:rPr lang="en-US" sz="2400" dirty="0" err="1" smtClean="0"/>
              <a:t>Abgestufte</a:t>
            </a:r>
            <a:r>
              <a:rPr lang="en-US" sz="2400" dirty="0" smtClean="0"/>
              <a:t> Lock-down-</a:t>
            </a:r>
            <a:r>
              <a:rPr lang="en-US" sz="2400" dirty="0" err="1" smtClean="0"/>
              <a:t>Strategie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früher</a:t>
            </a:r>
            <a:r>
              <a:rPr lang="en-US" sz="2400" dirty="0" smtClean="0"/>
              <a:t> und </a:t>
            </a:r>
            <a:r>
              <a:rPr lang="en-US" sz="2400" dirty="0" err="1" smtClean="0"/>
              <a:t>umfangreicher</a:t>
            </a:r>
            <a:r>
              <a:rPr lang="en-US" sz="2400" dirty="0" smtClean="0"/>
              <a:t> (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gezielter</a:t>
            </a:r>
            <a:r>
              <a:rPr lang="en-US" sz="2400" dirty="0" smtClean="0"/>
              <a:t>) </a:t>
            </a:r>
            <a:r>
              <a:rPr lang="en-US" sz="2400" dirty="0" err="1" smtClean="0"/>
              <a:t>Testung</a:t>
            </a:r>
            <a:endParaRPr lang="en-US" sz="2400" dirty="0" smtClean="0"/>
          </a:p>
          <a:p>
            <a:r>
              <a:rPr lang="en-US" sz="2400" dirty="0" err="1" smtClean="0"/>
              <a:t>Starkes</a:t>
            </a:r>
            <a:r>
              <a:rPr lang="en-US" sz="2400" dirty="0" smtClean="0"/>
              <a:t> Primary </a:t>
            </a:r>
            <a:r>
              <a:rPr lang="en-US" sz="2400" dirty="0" smtClean="0"/>
              <a:t>Health Care </a:t>
            </a:r>
            <a:r>
              <a:rPr lang="en-US" sz="2400" dirty="0" smtClean="0"/>
              <a:t>System (SARS-</a:t>
            </a:r>
            <a:r>
              <a:rPr lang="en-US" sz="2400" dirty="0" err="1" smtClean="0"/>
              <a:t>Erfahrung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“Whole-of-society approach” - </a:t>
            </a:r>
            <a:r>
              <a:rPr lang="de-DE" sz="2400" dirty="0" smtClean="0"/>
              <a:t>klare </a:t>
            </a:r>
            <a:r>
              <a:rPr lang="de-DE" sz="2400" dirty="0"/>
              <a:t>Kommunikation und </a:t>
            </a:r>
            <a:r>
              <a:rPr lang="de-DE" sz="2400" dirty="0" smtClean="0"/>
              <a:t>Zusammenarbeit </a:t>
            </a:r>
            <a:r>
              <a:rPr lang="de-DE" sz="2400" dirty="0"/>
              <a:t>zwischen Regierung und </a:t>
            </a:r>
            <a:r>
              <a:rPr lang="de-DE" sz="2400" dirty="0" smtClean="0"/>
              <a:t>Bürgern mit Unterstützung durch digitale Technologie</a:t>
            </a:r>
            <a:endParaRPr lang="en-US" sz="2400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smtClean="0">
                <a:latin typeface="ScalaSansPro-Bold" pitchFamily="50" charset="0"/>
              </a:rPr>
              <a:t>COVID-19/ </a:t>
            </a:r>
            <a:r>
              <a:rPr lang="de-DE" sz="2800" smtClean="0">
                <a:latin typeface="ScalaSansPro-Bold" pitchFamily="50" charset="0"/>
              </a:rPr>
              <a:t>Vietnam</a:t>
            </a:r>
            <a:endParaRPr lang="en-GB" sz="2400" dirty="0">
              <a:latin typeface="ScalaSansPro-Bold" pitchFamily="50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2"/>
          <a:stretch/>
        </p:blipFill>
        <p:spPr bwMode="auto">
          <a:xfrm>
            <a:off x="4548437" y="4264151"/>
            <a:ext cx="4423547" cy="2424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72102" y="6319703"/>
            <a:ext cx="21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Corona-Burger, Hanoi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Länder mit 7.000 – 70.000 neuen COVID-19 Fällen in den letzten 7 Tagen</a:t>
            </a: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6754"/>
            <a:ext cx="7973045" cy="548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36522"/>
            <a:ext cx="8385204" cy="577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323528" y="332656"/>
            <a:ext cx="86409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R</a:t>
            </a:r>
            <a:r>
              <a:rPr lang="de-DE" sz="1800" dirty="0" smtClean="0"/>
              <a:t>eff</a:t>
            </a:r>
            <a:r>
              <a:rPr lang="de-DE" sz="2400" dirty="0" smtClean="0"/>
              <a:t> Trend für Länder mit über 7.000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147010" y="332656"/>
            <a:ext cx="884998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neuen COVID-19 Fällen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82211" cy="54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848872" cy="54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631378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</a:t>
            </a:r>
            <a:r>
              <a:rPr lang="de-DE" sz="3200" dirty="0"/>
              <a:t>R</a:t>
            </a:r>
            <a:r>
              <a:rPr lang="de-DE" sz="2400" dirty="0"/>
              <a:t>eff &gt;</a:t>
            </a:r>
            <a:r>
              <a:rPr lang="de-DE" sz="2400" dirty="0" smtClean="0"/>
              <a:t>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5" y="1052736"/>
            <a:ext cx="770686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4"/>
          <p:cNvSpPr txBox="1">
            <a:spLocks/>
          </p:cNvSpPr>
          <p:nvPr/>
        </p:nvSpPr>
        <p:spPr>
          <a:xfrm>
            <a:off x="2036966" y="332656"/>
            <a:ext cx="5703386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&gt;100 Fällen und einem </a:t>
            </a:r>
            <a:r>
              <a:rPr lang="de-DE" sz="3200" dirty="0"/>
              <a:t>R</a:t>
            </a:r>
            <a:r>
              <a:rPr lang="de-DE" sz="2400" dirty="0"/>
              <a:t>eff </a:t>
            </a:r>
            <a:r>
              <a:rPr lang="de-DE" sz="2400" dirty="0" smtClean="0"/>
              <a:t>&lt;1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23.04.2020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-36512" y="6381328"/>
            <a:ext cx="615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- Größe des Punktes: Anzahl der Fälle in den letzte 7 Tagen</a:t>
            </a:r>
          </a:p>
          <a:p>
            <a:r>
              <a:rPr lang="de-DE" sz="1200" dirty="0">
                <a:solidFill>
                  <a:prstClr val="black"/>
                </a:solidFill>
              </a:rPr>
              <a:t>-</a:t>
            </a:r>
            <a:r>
              <a:rPr lang="de-DE" sz="1200" dirty="0" smtClean="0">
                <a:solidFill>
                  <a:prstClr val="black"/>
                </a:solidFill>
              </a:rPr>
              <a:t> Farbe: Fälle der letzten 7 Tage als % der Gesamtfallzahl (je heller desto höher die Prozentzahl)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89654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268 Fälle (+0)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 Todesfälle (Fallsterblichkeit: 0%)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54 aktuell hospitalisiert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214 genesen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Inzidenz: 0,3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Vietnam</a:t>
            </a:r>
            <a:endParaRPr lang="en-GB" sz="2400" dirty="0">
              <a:latin typeface="ScalaSansPro-Bold" pitchFamily="50" charset="0"/>
            </a:endParaRPr>
          </a:p>
        </p:txBody>
      </p:sp>
      <p:sp>
        <p:nvSpPr>
          <p:cNvPr id="9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204864"/>
            <a:ext cx="4896544" cy="431446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Erster Fälle am 23.01.2020 (</a:t>
            </a:r>
            <a:r>
              <a:rPr lang="de-DE" sz="1600" dirty="0" err="1" smtClean="0"/>
              <a:t>exWuhan</a:t>
            </a:r>
            <a:r>
              <a:rPr lang="de-DE" sz="1600" dirty="0" smtClean="0"/>
              <a:t>)</a:t>
            </a:r>
          </a:p>
          <a:p>
            <a:pPr marL="342900" lvl="1" indent="-342900"/>
            <a:r>
              <a:rPr lang="de-DE" sz="1600" dirty="0" smtClean="0"/>
              <a:t>Am stärksten betroffen sind </a:t>
            </a:r>
            <a:r>
              <a:rPr lang="it-IT" sz="1600" dirty="0"/>
              <a:t> Hanoi (112 </a:t>
            </a:r>
            <a:r>
              <a:rPr lang="it-IT" sz="1600" dirty="0" err="1" smtClean="0"/>
              <a:t>Fälle</a:t>
            </a:r>
            <a:r>
              <a:rPr lang="it-IT" sz="1600" dirty="0" smtClean="0"/>
              <a:t>) und Ho-Chi-Minh-</a:t>
            </a:r>
            <a:r>
              <a:rPr lang="it-IT" sz="1600" dirty="0" err="1" smtClean="0"/>
              <a:t>Stadt</a:t>
            </a:r>
            <a:r>
              <a:rPr lang="it-IT" sz="1600" dirty="0" smtClean="0"/>
              <a:t> </a:t>
            </a:r>
            <a:r>
              <a:rPr lang="it-IT" sz="1600" dirty="0"/>
              <a:t>(</a:t>
            </a:r>
            <a:r>
              <a:rPr lang="it-IT" sz="1600" dirty="0" smtClean="0"/>
              <a:t>55 </a:t>
            </a:r>
            <a:r>
              <a:rPr lang="it-IT" sz="1600" dirty="0" err="1" smtClean="0"/>
              <a:t>Fälle</a:t>
            </a:r>
            <a:r>
              <a:rPr lang="it-IT" sz="1600" dirty="0" smtClean="0"/>
              <a:t>)</a:t>
            </a:r>
          </a:p>
          <a:p>
            <a:pPr marL="342900" lvl="1" indent="-342900"/>
            <a:r>
              <a:rPr lang="de-DE" sz="1600" dirty="0" smtClean="0"/>
              <a:t>R</a:t>
            </a:r>
            <a:r>
              <a:rPr lang="de-DE" sz="1200" dirty="0" smtClean="0"/>
              <a:t>eff</a:t>
            </a:r>
            <a:r>
              <a:rPr lang="de-DE" sz="1600" dirty="0" smtClean="0"/>
              <a:t> </a:t>
            </a:r>
            <a:r>
              <a:rPr lang="de-DE" sz="1600" dirty="0" smtClean="0"/>
              <a:t>0,2</a:t>
            </a:r>
            <a:endParaRPr lang="de-DE" sz="1600" dirty="0" smtClean="0"/>
          </a:p>
          <a:p>
            <a:r>
              <a:rPr lang="de-DE" sz="1600" dirty="0" smtClean="0"/>
              <a:t>Teststrategie: </a:t>
            </a:r>
          </a:p>
          <a:p>
            <a:pPr lvl="1"/>
            <a:r>
              <a:rPr lang="de-DE" sz="1400" dirty="0" smtClean="0"/>
              <a:t>Tests gesamt</a:t>
            </a:r>
            <a:r>
              <a:rPr lang="de-DE" sz="1400" dirty="0"/>
              <a:t>: </a:t>
            </a:r>
            <a:r>
              <a:rPr lang="de-DE" sz="1400" dirty="0" smtClean="0"/>
              <a:t>180.067; </a:t>
            </a:r>
            <a:r>
              <a:rPr lang="de-DE" sz="1400" dirty="0" smtClean="0"/>
              <a:t>Positivanteil: </a:t>
            </a:r>
            <a:r>
              <a:rPr lang="de-DE" sz="1400" dirty="0" smtClean="0"/>
              <a:t>0,14%</a:t>
            </a:r>
          </a:p>
          <a:p>
            <a:pPr lvl="1"/>
            <a:r>
              <a:rPr lang="de-DE" sz="1400" dirty="0" smtClean="0"/>
              <a:t>Personen mit Symptomen, Kontakte (1-3), Einreisende</a:t>
            </a:r>
          </a:p>
          <a:p>
            <a:pPr lvl="1"/>
            <a:r>
              <a:rPr lang="de-DE" sz="1400" dirty="0" smtClean="0"/>
              <a:t>29 Testzentren</a:t>
            </a:r>
            <a:endParaRPr lang="de-DE" sz="1400" dirty="0" smtClean="0"/>
          </a:p>
          <a:p>
            <a:pPr lvl="1"/>
            <a:r>
              <a:rPr lang="de-DE" sz="1400" dirty="0" smtClean="0"/>
              <a:t>Testkits werden lokal produziert, Kosten pro Test ca</a:t>
            </a:r>
            <a:r>
              <a:rPr lang="de-DE" sz="1400" dirty="0"/>
              <a:t>. US$25</a:t>
            </a:r>
            <a:endParaRPr lang="de-DE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Kapazitäten:</a:t>
            </a:r>
            <a:endParaRPr lang="de-DE" sz="16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1400" dirty="0"/>
              <a:t>90,000 </a:t>
            </a:r>
            <a:r>
              <a:rPr lang="en-US" sz="1400" dirty="0" err="1"/>
              <a:t>Ärzte</a:t>
            </a:r>
            <a:r>
              <a:rPr lang="en-US" sz="1400" dirty="0"/>
              <a:t> and 125,000 </a:t>
            </a:r>
            <a:r>
              <a:rPr lang="en-US" sz="1400" dirty="0" err="1"/>
              <a:t>Pflegekräfte</a:t>
            </a:r>
            <a:r>
              <a:rPr lang="en-US" sz="1400" dirty="0"/>
              <a:t> </a:t>
            </a:r>
            <a:r>
              <a:rPr lang="en-US" sz="1400" dirty="0" err="1"/>
              <a:t>wurden</a:t>
            </a:r>
            <a:r>
              <a:rPr lang="en-US" sz="1400" dirty="0"/>
              <a:t> </a:t>
            </a:r>
            <a:r>
              <a:rPr lang="en-US" sz="1400" dirty="0" err="1"/>
              <a:t>rekrutiert</a:t>
            </a:r>
            <a:endParaRPr lang="de-DE" sz="14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400" dirty="0" smtClean="0"/>
              <a:t>Verfügbare </a:t>
            </a:r>
            <a:r>
              <a:rPr lang="de-DE" sz="1400" dirty="0" smtClean="0"/>
              <a:t>Krankenhausbetten für COVID-19 Patienten </a:t>
            </a:r>
            <a:r>
              <a:rPr lang="de-DE" sz="1400" dirty="0"/>
              <a:t>: </a:t>
            </a:r>
            <a:r>
              <a:rPr lang="de-DE" sz="1400" dirty="0" smtClean="0"/>
              <a:t>19.270</a:t>
            </a:r>
            <a:r>
              <a:rPr lang="de-DE" sz="1400" dirty="0"/>
              <a:t> </a:t>
            </a:r>
            <a:r>
              <a:rPr lang="de-DE" sz="1400" dirty="0" smtClean="0"/>
              <a:t>(Erweiterung der Betten-Kapazität auf </a:t>
            </a:r>
            <a:r>
              <a:rPr lang="en-US" sz="1400" dirty="0" smtClean="0">
                <a:solidFill>
                  <a:schemeClr val="dk1"/>
                </a:solidFill>
              </a:rPr>
              <a:t>40.226)</a:t>
            </a:r>
            <a:endParaRPr lang="de-DE" sz="14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400" dirty="0" smtClean="0"/>
              <a:t>ICU-Betten</a:t>
            </a:r>
            <a:r>
              <a:rPr lang="de-DE" sz="1400" dirty="0" smtClean="0"/>
              <a:t>: 11.000, Beatmungsgeräte: &gt; 3.000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400" dirty="0" smtClean="0"/>
              <a:t>Vingroup wird </a:t>
            </a:r>
            <a:r>
              <a:rPr lang="de-DE" sz="1400" dirty="0"/>
              <a:t>invasive und nicht-invasive Beatmungsgeräte </a:t>
            </a:r>
            <a:r>
              <a:rPr lang="de-DE" sz="1400" dirty="0" smtClean="0"/>
              <a:t>herstellen (Lizenz aus USA); bei </a:t>
            </a:r>
            <a:r>
              <a:rPr lang="de-DE" sz="1400" dirty="0"/>
              <a:t>Bedarf 5.000 nicht-invasive sowie 10.000 invasive </a:t>
            </a:r>
            <a:r>
              <a:rPr lang="de-DE" sz="1400" dirty="0" smtClean="0"/>
              <a:t>Geräte</a:t>
            </a:r>
            <a:endParaRPr lang="de-DE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517211" cy="329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15819" r="1527" b="10167"/>
          <a:stretch/>
        </p:blipFill>
        <p:spPr bwMode="auto">
          <a:xfrm>
            <a:off x="5337197" y="4797152"/>
            <a:ext cx="379819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Brace 4">
            <a:extLst>
              <a:ext uri="{FF2B5EF4-FFF2-40B4-BE49-F238E27FC236}">
                <a16:creationId xmlns="" xmlns:a16="http://schemas.microsoft.com/office/drawing/2014/main" id="{99A2BB4C-2D67-4DB5-B22C-AE43DF0B75F6}"/>
              </a:ext>
            </a:extLst>
          </p:cNvPr>
          <p:cNvSpPr/>
          <p:nvPr/>
        </p:nvSpPr>
        <p:spPr>
          <a:xfrm rot="5400000">
            <a:off x="1833545" y="2992802"/>
            <a:ext cx="496797" cy="2033389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E59ED1-2422-4445-9C2A-40EB1C426504}"/>
              </a:ext>
            </a:extLst>
          </p:cNvPr>
          <p:cNvSpPr txBox="1"/>
          <p:nvPr/>
        </p:nvSpPr>
        <p:spPr>
          <a:xfrm>
            <a:off x="1588550" y="3295064"/>
            <a:ext cx="105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wave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="" xmlns:a16="http://schemas.microsoft.com/office/drawing/2014/main" id="{0D1E362D-D8B7-4362-BCBC-22F30B21D6C3}"/>
              </a:ext>
            </a:extLst>
          </p:cNvPr>
          <p:cNvSpPr/>
          <p:nvPr/>
        </p:nvSpPr>
        <p:spPr>
          <a:xfrm rot="5400000">
            <a:off x="6459610" y="529376"/>
            <a:ext cx="462073" cy="311745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0E7B5E-9305-400D-98CC-3979FFEFEE8E}"/>
              </a:ext>
            </a:extLst>
          </p:cNvPr>
          <p:cNvSpPr txBox="1"/>
          <p:nvPr/>
        </p:nvSpPr>
        <p:spPr>
          <a:xfrm>
            <a:off x="6167100" y="1434978"/>
            <a:ext cx="119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 wave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56EE6E40-942C-45E8-B241-0E3E1D178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190175"/>
              </p:ext>
            </p:extLst>
          </p:nvPr>
        </p:nvGraphicFramePr>
        <p:xfrm>
          <a:off x="217054" y="1524786"/>
          <a:ext cx="8769502" cy="482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eft Brace 14">
            <a:extLst>
              <a:ext uri="{FF2B5EF4-FFF2-40B4-BE49-F238E27FC236}">
                <a16:creationId xmlns="" xmlns:a16="http://schemas.microsoft.com/office/drawing/2014/main" id="{7E3C2D56-F35B-4A47-8ED6-C9D3C84E5012}"/>
              </a:ext>
            </a:extLst>
          </p:cNvPr>
          <p:cNvSpPr/>
          <p:nvPr/>
        </p:nvSpPr>
        <p:spPr>
          <a:xfrm rot="5400000">
            <a:off x="1973245" y="2992803"/>
            <a:ext cx="496797" cy="2033389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1E7D59-1DEE-4470-AC8C-F9BCDAFC5B63}"/>
              </a:ext>
            </a:extLst>
          </p:cNvPr>
          <p:cNvSpPr txBox="1"/>
          <p:nvPr/>
        </p:nvSpPr>
        <p:spPr>
          <a:xfrm>
            <a:off x="1702850" y="3263315"/>
            <a:ext cx="105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Welle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="" xmlns:a16="http://schemas.microsoft.com/office/drawing/2014/main" id="{B351D8C6-2204-4D02-BD98-3100EDA610C3}"/>
              </a:ext>
            </a:extLst>
          </p:cNvPr>
          <p:cNvSpPr/>
          <p:nvPr/>
        </p:nvSpPr>
        <p:spPr>
          <a:xfrm rot="5400000">
            <a:off x="6478660" y="249978"/>
            <a:ext cx="462073" cy="311745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EDD5BA-2155-4E31-82C8-4B7BD4F1DCE9}"/>
              </a:ext>
            </a:extLst>
          </p:cNvPr>
          <p:cNvSpPr txBox="1"/>
          <p:nvPr/>
        </p:nvSpPr>
        <p:spPr>
          <a:xfrm>
            <a:off x="6167100" y="1149229"/>
            <a:ext cx="119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Welle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C08941-ADC1-439E-ADCC-352101E851F2}"/>
              </a:ext>
            </a:extLst>
          </p:cNvPr>
          <p:cNvSpPr txBox="1"/>
          <p:nvPr/>
        </p:nvSpPr>
        <p:spPr>
          <a:xfrm>
            <a:off x="2221643" y="5976862"/>
            <a:ext cx="484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Bisher</a:t>
            </a:r>
            <a:r>
              <a:rPr lang="en-US" sz="2400" dirty="0" smtClean="0"/>
              <a:t> </a:t>
            </a:r>
            <a:r>
              <a:rPr lang="en-US" sz="2400" dirty="0" err="1" smtClean="0"/>
              <a:t>keine</a:t>
            </a:r>
            <a:r>
              <a:rPr lang="en-US" sz="2400" dirty="0" smtClean="0"/>
              <a:t> </a:t>
            </a:r>
            <a:r>
              <a:rPr lang="en-US" sz="2400" dirty="0"/>
              <a:t>community </a:t>
            </a:r>
            <a:r>
              <a:rPr lang="en-US" sz="2400" dirty="0" smtClean="0"/>
              <a:t>transmission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="" xmlns:a16="http://schemas.microsoft.com/office/drawing/2014/main" id="{48E832CC-33C9-4A06-BC00-1BA353D2335A}"/>
              </a:ext>
            </a:extLst>
          </p:cNvPr>
          <p:cNvSpPr txBox="1"/>
          <p:nvPr/>
        </p:nvSpPr>
        <p:spPr>
          <a:xfrm>
            <a:off x="2652199" y="2306142"/>
            <a:ext cx="522801" cy="28274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(63%)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="" xmlns:a16="http://schemas.microsoft.com/office/drawing/2014/main" id="{720C7FCF-52F7-4B1B-96CB-FD39879922DE}"/>
              </a:ext>
            </a:extLst>
          </p:cNvPr>
          <p:cNvSpPr txBox="1"/>
          <p:nvPr/>
        </p:nvSpPr>
        <p:spPr>
          <a:xfrm>
            <a:off x="2910841" y="1989837"/>
            <a:ext cx="522801" cy="28274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u="none" strike="noStrike" dirty="0">
                <a:solidFill>
                  <a:srgbClr val="000000"/>
                </a:solidFill>
                <a:latin typeface="Calibri"/>
                <a:cs typeface="Calibri"/>
              </a:rPr>
              <a:t>(37%)</a:t>
            </a:r>
          </a:p>
        </p:txBody>
      </p:sp>
      <p:cxnSp>
        <p:nvCxnSpPr>
          <p:cNvPr id="21" name="Gerade Verbindung 2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Vietnam</a:t>
            </a:r>
            <a:endParaRPr lang="en-GB" sz="2400" dirty="0">
              <a:latin typeface="ScalaSansPro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9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7787209" cy="5302250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/>
              <a:t>Maßnahmen: </a:t>
            </a:r>
          </a:p>
          <a:p>
            <a:pPr lvl="1"/>
            <a:r>
              <a:rPr lang="de-DE" sz="2400" dirty="0"/>
              <a:t>Frühe Schließung der Grenzen, Aussetzung von Inlandsflügen</a:t>
            </a:r>
          </a:p>
          <a:p>
            <a:pPr lvl="1"/>
            <a:r>
              <a:rPr lang="it-IT" sz="2400" dirty="0" err="1"/>
              <a:t>Mundschutz-Pflicht</a:t>
            </a:r>
            <a:r>
              <a:rPr lang="it-IT" sz="2400" dirty="0"/>
              <a:t> in </a:t>
            </a:r>
            <a:r>
              <a:rPr lang="it-IT" sz="2400" dirty="0" err="1"/>
              <a:t>öffentlichen</a:t>
            </a:r>
            <a:r>
              <a:rPr lang="it-IT" sz="2400" dirty="0"/>
              <a:t> </a:t>
            </a:r>
            <a:r>
              <a:rPr lang="it-IT" sz="2400" dirty="0" err="1"/>
              <a:t>Orten</a:t>
            </a:r>
            <a:r>
              <a:rPr lang="it-IT" sz="2400" dirty="0"/>
              <a:t> </a:t>
            </a:r>
          </a:p>
          <a:p>
            <a:pPr lvl="1"/>
            <a:r>
              <a:rPr lang="de-DE" sz="2400" b="1" dirty="0" smtClean="0"/>
              <a:t>Skalierte </a:t>
            </a:r>
            <a:r>
              <a:rPr lang="de-DE" sz="2400" b="1" dirty="0"/>
              <a:t>Quarantäne-Strategie</a:t>
            </a:r>
            <a:r>
              <a:rPr lang="de-DE" sz="2400" dirty="0"/>
              <a:t>: von Familien bis „large-</a:t>
            </a:r>
            <a:r>
              <a:rPr lang="de-DE" sz="2400" dirty="0" err="1"/>
              <a:t>scale</a:t>
            </a:r>
            <a:r>
              <a:rPr lang="de-DE" sz="2400" dirty="0"/>
              <a:t> </a:t>
            </a:r>
            <a:r>
              <a:rPr lang="de-DE" sz="2400" dirty="0"/>
              <a:t>l</a:t>
            </a:r>
            <a:r>
              <a:rPr lang="de-DE" sz="2400" dirty="0" smtClean="0"/>
              <a:t>ock-</a:t>
            </a:r>
            <a:r>
              <a:rPr lang="de-DE" sz="2400" dirty="0" err="1" smtClean="0"/>
              <a:t>downs</a:t>
            </a:r>
            <a:r>
              <a:rPr lang="de-DE" sz="2400" dirty="0" smtClean="0"/>
              <a:t>“ </a:t>
            </a:r>
            <a:r>
              <a:rPr lang="de-DE" sz="2400" dirty="0"/>
              <a:t>von stark betroffenen Orten, Dörfern oder Communities</a:t>
            </a:r>
          </a:p>
          <a:p>
            <a:pPr lvl="1"/>
            <a:r>
              <a:rPr lang="de-DE" sz="2400" dirty="0" smtClean="0"/>
              <a:t>Proaktive Kontaktnachverfolgung </a:t>
            </a:r>
            <a:r>
              <a:rPr lang="de-DE" sz="2400" dirty="0" smtClean="0"/>
              <a:t>und </a:t>
            </a:r>
            <a:r>
              <a:rPr lang="de-DE" sz="2400" dirty="0"/>
              <a:t>strenge Richtlinien für Quarantäne der Kontakte in speziellen </a:t>
            </a:r>
            <a:r>
              <a:rPr lang="de-DE" sz="2400" b="1" dirty="0" smtClean="0"/>
              <a:t>Quarantänelagern</a:t>
            </a:r>
          </a:p>
          <a:p>
            <a:pPr lvl="1"/>
            <a:r>
              <a:rPr lang="de-DE" sz="2400" dirty="0" smtClean="0"/>
              <a:t>Nationale „Social </a:t>
            </a:r>
            <a:r>
              <a:rPr lang="de-DE" sz="2400" dirty="0"/>
              <a:t>Distancing </a:t>
            </a:r>
            <a:r>
              <a:rPr lang="de-DE" sz="2400" dirty="0" err="1" smtClean="0"/>
              <a:t>Campaign</a:t>
            </a:r>
            <a:r>
              <a:rPr lang="de-DE" sz="2400" dirty="0" smtClean="0"/>
              <a:t>“ (1.-15.4.; max</a:t>
            </a:r>
            <a:r>
              <a:rPr lang="de-DE" sz="2400" dirty="0"/>
              <a:t>. 2 Personen zusammen in der Öffentlichkeit, Häuser sollen soweit möglich nicht verlassen werden) </a:t>
            </a:r>
            <a:r>
              <a:rPr lang="de-DE" sz="2400" dirty="0" smtClean="0"/>
              <a:t>– bei ca</a:t>
            </a:r>
            <a:r>
              <a:rPr lang="de-DE" sz="2400" dirty="0" smtClean="0"/>
              <a:t>. 10-20 neuen </a:t>
            </a:r>
            <a:r>
              <a:rPr lang="de-DE" sz="2400" dirty="0" smtClean="0"/>
              <a:t>Fällen pro Tag</a:t>
            </a:r>
            <a:r>
              <a:rPr lang="de-DE" sz="2400" dirty="0"/>
              <a:t> </a:t>
            </a:r>
            <a:r>
              <a:rPr lang="de-DE" sz="2400" dirty="0" smtClean="0"/>
              <a:t>(Bev. 90 </a:t>
            </a:r>
            <a:r>
              <a:rPr lang="de-DE" sz="2400" dirty="0" err="1" smtClean="0"/>
              <a:t>Mio</a:t>
            </a:r>
            <a:r>
              <a:rPr lang="de-DE" sz="2400" dirty="0" smtClean="0"/>
              <a:t>)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2271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Vietnam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Bildschirmpräsentation (4:3)</PresentationFormat>
  <Paragraphs>97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Vietnam</vt:lpstr>
      <vt:lpstr>COVID-19/ Vietnam</vt:lpstr>
      <vt:lpstr>COVID-19/ Vietnam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Jansen, Andreas</cp:lastModifiedBy>
  <cp:revision>133</cp:revision>
  <dcterms:created xsi:type="dcterms:W3CDTF">2020-03-17T14:32:40Z</dcterms:created>
  <dcterms:modified xsi:type="dcterms:W3CDTF">2020-04-23T08:17:48Z</dcterms:modified>
</cp:coreProperties>
</file>