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427" r:id="rId2"/>
    <p:sldId id="428" r:id="rId3"/>
    <p:sldId id="431" r:id="rId4"/>
    <p:sldId id="430" r:id="rId5"/>
    <p:sldId id="494" r:id="rId6"/>
    <p:sldId id="500" r:id="rId7"/>
    <p:sldId id="509" r:id="rId8"/>
    <p:sldId id="501" r:id="rId9"/>
    <p:sldId id="502" r:id="rId10"/>
    <p:sldId id="498" r:id="rId11"/>
    <p:sldId id="472" r:id="rId12"/>
    <p:sldId id="499" r:id="rId13"/>
    <p:sldId id="466" r:id="rId14"/>
    <p:sldId id="468" r:id="rId15"/>
    <p:sldId id="469" r:id="rId16"/>
    <p:sldId id="433" r:id="rId17"/>
    <p:sldId id="508" r:id="rId18"/>
    <p:sldId id="435" r:id="rId19"/>
    <p:sldId id="470" r:id="rId20"/>
    <p:sldId id="496" r:id="rId21"/>
    <p:sldId id="497" r:id="rId22"/>
    <p:sldId id="429" r:id="rId23"/>
    <p:sldId id="495" r:id="rId24"/>
    <p:sldId id="473" r:id="rId25"/>
    <p:sldId id="437" r:id="rId26"/>
    <p:sldId id="438" r:id="rId27"/>
    <p:sldId id="439" r:id="rId28"/>
    <p:sldId id="440" r:id="rId29"/>
    <p:sldId id="441" r:id="rId30"/>
    <p:sldId id="442" r:id="rId31"/>
    <p:sldId id="432" r:id="rId32"/>
    <p:sldId id="348" r:id="rId33"/>
    <p:sldId id="463" r:id="rId34"/>
    <p:sldId id="481" r:id="rId35"/>
    <p:sldId id="482" r:id="rId36"/>
    <p:sldId id="503" r:id="rId37"/>
    <p:sldId id="458" r:id="rId38"/>
    <p:sldId id="459" r:id="rId39"/>
    <p:sldId id="460" r:id="rId40"/>
    <p:sldId id="461" r:id="rId41"/>
    <p:sldId id="510" r:id="rId42"/>
    <p:sldId id="511" r:id="rId43"/>
    <p:sldId id="512" r:id="rId44"/>
    <p:sldId id="504" r:id="rId45"/>
    <p:sldId id="491" r:id="rId46"/>
    <p:sldId id="492" r:id="rId47"/>
    <p:sldId id="493" r:id="rId48"/>
    <p:sldId id="462" r:id="rId49"/>
    <p:sldId id="475" r:id="rId50"/>
    <p:sldId id="476" r:id="rId51"/>
    <p:sldId id="477" r:id="rId52"/>
    <p:sldId id="478" r:id="rId53"/>
    <p:sldId id="479" r:id="rId54"/>
    <p:sldId id="505" r:id="rId55"/>
    <p:sldId id="506" r:id="rId56"/>
    <p:sldId id="507" r:id="rId57"/>
    <p:sldId id="448" r:id="rId58"/>
    <p:sldId id="480" r:id="rId59"/>
    <p:sldId id="450" r:id="rId60"/>
    <p:sldId id="483" r:id="rId61"/>
    <p:sldId id="485" r:id="rId62"/>
    <p:sldId id="486" r:id="rId63"/>
    <p:sldId id="487" r:id="rId64"/>
    <p:sldId id="488" r:id="rId65"/>
    <p:sldId id="484" r:id="rId66"/>
    <p:sldId id="451" r:id="rId6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662" autoAdjust="0"/>
  </p:normalViewPr>
  <p:slideViewPr>
    <p:cSldViewPr snapToGrid="0" snapToObjects="1">
      <p:cViewPr>
        <p:scale>
          <a:sx n="80" d="100"/>
          <a:sy n="8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Folien von Ute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hlinkClick r:id="rId3"/>
              </a:rPr>
              <a:t>http://rocs.hu-berlin.de/corona/docs/forecast/results_by_country/</a:t>
            </a:r>
            <a:endParaRPr lang="de-DE" sz="12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ocs.hu-berlin.de/corona/docs/forecast/results_by_count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rippeweb.rki.de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DE/Content/Infekt/EpidBull/Archiv/2020/Ausgaben/14_20.pdf?__blob=publicationFil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destatis.de/DE/Themen/Querschnitt/Corona/Gesellschaft/bevoelkerung-sterbefaelle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coronavirus/2019-ncov/covid-data/covidview/04102020/nchs-data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221688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22.04.2020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+ 2.237</a:t>
                      </a:r>
                      <a:endParaRPr lang="de-D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4.879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+ 281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+ 6,1%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3,3%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99.400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3682" y="716353"/>
            <a:ext cx="8420987" cy="530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39552" y="6525344"/>
            <a:ext cx="1860421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22.04.2020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99792" y="6525344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z="1400" smtClean="0">
                <a:solidFill>
                  <a:srgbClr val="0070C0"/>
                </a:solidFill>
              </a:rPr>
              <a:t>COVID-19: Lage National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1"/>
            <a:ext cx="851169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Geschätzte Reproduktionszahl nach Bundesland, Datenstand 20.04.2020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33905"/>
              </p:ext>
            </p:extLst>
          </p:nvPr>
        </p:nvGraphicFramePr>
        <p:xfrm>
          <a:off x="539552" y="980728"/>
          <a:ext cx="5329608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35"/>
                <a:gridCol w="1870038"/>
                <a:gridCol w="1739135"/>
              </a:tblGrid>
              <a:tr h="8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Bundesland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geschätzte Reproduktionszahl (Punktschätzer)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95%-Präditionsintervall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BY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1,3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( 0,9 - 1,8 )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MV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1,6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( 1,1 - 2,1 )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NI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RP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( 0,8 - 1,4 )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SN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ST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( 0,6 - 1,0 )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( 0,7 - 1,2 )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13.04.2020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37021" y="4822166"/>
            <a:ext cx="8682692" cy="1733909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>
                <a:latin typeface="+mj-lt"/>
              </a:rPr>
              <a:t>Annahme: </a:t>
            </a:r>
            <a:r>
              <a:rPr lang="de-DE" dirty="0" smtClean="0">
                <a:latin typeface="+mj-lt"/>
              </a:rPr>
              <a:t>- konstante </a:t>
            </a:r>
            <a:r>
              <a:rPr lang="de-DE" dirty="0">
                <a:latin typeface="+mj-lt"/>
              </a:rPr>
              <a:t>Reproduktionszahl R &gt;</a:t>
            </a:r>
            <a:r>
              <a:rPr lang="de-DE" dirty="0" smtClean="0">
                <a:latin typeface="+mj-lt"/>
              </a:rPr>
              <a:t> </a:t>
            </a:r>
            <a:r>
              <a:rPr lang="de-DE" dirty="0">
                <a:latin typeface="+mj-lt"/>
              </a:rPr>
              <a:t>1 und </a:t>
            </a:r>
            <a:r>
              <a:rPr lang="de-DE" dirty="0" smtClean="0">
                <a:latin typeface="+mj-lt"/>
              </a:rPr>
              <a:t>Generationszeit </a:t>
            </a:r>
            <a:r>
              <a:rPr lang="de-DE" dirty="0">
                <a:latin typeface="+mj-lt"/>
              </a:rPr>
              <a:t>von 4 </a:t>
            </a:r>
            <a:r>
              <a:rPr lang="de-DE" dirty="0" smtClean="0">
                <a:latin typeface="+mj-lt"/>
              </a:rPr>
              <a:t>d und  wenn </a:t>
            </a:r>
            <a:r>
              <a:rPr lang="de-DE" dirty="0">
                <a:latin typeface="+mj-lt"/>
              </a:rPr>
              <a:t>bei 1,1% aller SARS-CoV-2 Infektionen ein intensivpflichtiger Verlauf </a:t>
            </a:r>
            <a:r>
              <a:rPr lang="de-DE" dirty="0" smtClean="0">
                <a:latin typeface="+mj-lt"/>
              </a:rPr>
              <a:t>entsteht</a:t>
            </a:r>
          </a:p>
          <a:p>
            <a:r>
              <a:rPr lang="de-DE" b="1" dirty="0" smtClean="0">
                <a:latin typeface="+mj-lt"/>
              </a:rPr>
              <a:t>Startpunkt </a:t>
            </a:r>
            <a:r>
              <a:rPr lang="de-DE" dirty="0">
                <a:latin typeface="+mj-lt"/>
              </a:rPr>
              <a:t>sind </a:t>
            </a:r>
            <a:r>
              <a:rPr lang="de-DE" dirty="0" smtClean="0">
                <a:latin typeface="+mj-lt"/>
              </a:rPr>
              <a:t>3.000 </a:t>
            </a:r>
            <a:r>
              <a:rPr lang="de-DE" dirty="0">
                <a:latin typeface="+mj-lt"/>
              </a:rPr>
              <a:t>COVID-19 Patienten in intensivmedizinischer Behandlung am 17. April 2020. </a:t>
            </a:r>
            <a:endParaRPr lang="de-DE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Schwelle </a:t>
            </a:r>
            <a:r>
              <a:rPr lang="de-DE" b="1" dirty="0">
                <a:latin typeface="+mj-lt"/>
              </a:rPr>
              <a:t>1 </a:t>
            </a:r>
            <a:r>
              <a:rPr lang="de-DE" dirty="0">
                <a:latin typeface="+mj-lt"/>
              </a:rPr>
              <a:t>gibt die aktuell verfügbare Anzahl von Intensivbetten in Deutschland von etwa 15.000 Betten an (Quelle: DIVI </a:t>
            </a:r>
            <a:r>
              <a:rPr lang="de-DE" dirty="0" err="1">
                <a:latin typeface="+mj-lt"/>
              </a:rPr>
              <a:t>IntensivRegister</a:t>
            </a:r>
            <a:r>
              <a:rPr lang="de-DE" dirty="0">
                <a:latin typeface="+mj-lt"/>
              </a:rPr>
              <a:t>), </a:t>
            </a:r>
            <a:endParaRPr lang="de-DE" dirty="0" smtClean="0">
              <a:latin typeface="+mj-lt"/>
            </a:endParaRPr>
          </a:p>
          <a:p>
            <a:r>
              <a:rPr lang="de-DE" b="1" dirty="0" smtClean="0">
                <a:latin typeface="+mj-lt"/>
              </a:rPr>
              <a:t>Schwelle </a:t>
            </a:r>
            <a:r>
              <a:rPr lang="de-DE" b="1" dirty="0">
                <a:latin typeface="+mj-lt"/>
              </a:rPr>
              <a:t>2 </a:t>
            </a:r>
            <a:r>
              <a:rPr lang="de-DE" dirty="0">
                <a:latin typeface="+mj-lt"/>
              </a:rPr>
              <a:t>einen theoretischen Maximalwert von 32.000 Intensivbetten.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178" y="354142"/>
            <a:ext cx="8092592" cy="677108"/>
          </a:xfrm>
        </p:spPr>
        <p:txBody>
          <a:bodyPr/>
          <a:lstStyle/>
          <a:p>
            <a:r>
              <a:rPr lang="de-DE" dirty="0"/>
              <a:t>Modellierter Verlauf der Anzahl von COVID-19 Patienten in intensivmedizinischer Behandlung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1" y="1095765"/>
            <a:ext cx="7452803" cy="372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6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3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461921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Forecast – Brockmann</a:t>
            </a:r>
            <a:r>
              <a:rPr lang="de-DE" sz="1600" b="0" dirty="0" smtClean="0"/>
              <a:t> </a:t>
            </a:r>
            <a:r>
              <a:rPr lang="de-DE" sz="1600" b="0" dirty="0"/>
              <a:t>(Stand </a:t>
            </a:r>
            <a:r>
              <a:rPr lang="de-DE" sz="1600" b="0" dirty="0" smtClean="0"/>
              <a:t>17.04.2020</a:t>
            </a:r>
            <a:r>
              <a:rPr lang="de-DE" sz="1600" b="0" dirty="0"/>
              <a:t>) </a:t>
            </a:r>
            <a:br>
              <a:rPr lang="de-DE" sz="1600" b="0" dirty="0"/>
            </a:br>
            <a:r>
              <a:rPr lang="de-DE" sz="1800" dirty="0" smtClean="0"/>
              <a:t>SIR-X-Model welches die Verhaltensänderungen der </a:t>
            </a:r>
            <a:r>
              <a:rPr lang="de-DE" sz="1800" dirty="0"/>
              <a:t>Bevölkerung </a:t>
            </a:r>
            <a:r>
              <a:rPr lang="de-DE" sz="1800" dirty="0" smtClean="0"/>
              <a:t>berücksichtigt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6" y="1230040"/>
            <a:ext cx="6453187" cy="504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/>
              <a:t>IHME – Forecast für Deutschland, Stand 21.04.2020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198" y="6249508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" y="1362031"/>
            <a:ext cx="8896863" cy="11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" y="2487083"/>
            <a:ext cx="8896863" cy="37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21.04.2020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21412" y="6309495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3" y="733245"/>
            <a:ext cx="8577948" cy="282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9" y="3561026"/>
            <a:ext cx="8474322" cy="28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Gesamtfälle; </a:t>
            </a:r>
            <a:r>
              <a:rPr lang="de-DE" sz="1200" dirty="0">
                <a:solidFill>
                  <a:schemeClr val="bg1"/>
                </a:solidFill>
              </a:rPr>
              <a:t>(Datenstand: </a:t>
            </a:r>
            <a:r>
              <a:rPr lang="de-DE" sz="1200" dirty="0" smtClean="0">
                <a:solidFill>
                  <a:schemeClr val="bg1"/>
                </a:solidFill>
              </a:rPr>
              <a:t>22.04.2020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76399"/>
              </p:ext>
            </p:extLst>
          </p:nvPr>
        </p:nvGraphicFramePr>
        <p:xfrm>
          <a:off x="429057" y="1017625"/>
          <a:ext cx="6162243" cy="1277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6805"/>
                <a:gridCol w="2105438"/>
              </a:tblGrid>
              <a:tr h="31587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145.694    (145.501)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50/50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19%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062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" y="2630435"/>
            <a:ext cx="7604126" cy="385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22.04.2020</a:t>
            </a:r>
            <a:r>
              <a:rPr lang="de-DE" sz="12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77009"/>
              </p:ext>
            </p:extLst>
          </p:nvPr>
        </p:nvGraphicFramePr>
        <p:xfrm>
          <a:off x="286182" y="10366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145.500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96" y="1408150"/>
            <a:ext cx="6148387" cy="501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7138820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</a:t>
            </a:r>
            <a:r>
              <a:rPr lang="de-DE" sz="2000" dirty="0">
                <a:solidFill>
                  <a:schemeClr val="bg1"/>
                </a:solidFill>
              </a:rPr>
              <a:t>Geschlechtsverteilung: Todesfälle;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48354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4.879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4.876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de-DE" sz="1400" kern="1200" dirty="0">
                        <a:solidFill>
                          <a:srgbClr val="006EC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006EC7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de-DE" sz="1400" kern="1200" dirty="0">
                        <a:solidFill>
                          <a:srgbClr val="006EC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565" y="1295400"/>
            <a:ext cx="615443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8908" y="472849"/>
            <a:ext cx="7138820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Fall-Verstorbenen-Anteil; </a:t>
            </a:r>
            <a:r>
              <a:rPr lang="de-DE" sz="1400" dirty="0" smtClean="0">
                <a:solidFill>
                  <a:schemeClr val="bg1"/>
                </a:solidFill>
              </a:rPr>
              <a:t>(Datenstand: 22.04.2020.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762125"/>
            <a:ext cx="86693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22.04.2020.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634" y="6329548"/>
            <a:ext cx="7944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*am Vortag aus Hessen negative Zahl aufgrund Softwareproblemen, deshalb heute höhere Zunahme</a:t>
            </a:r>
            <a:endParaRPr lang="de-DE" sz="14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007580"/>
              </p:ext>
            </p:extLst>
          </p:nvPr>
        </p:nvGraphicFramePr>
        <p:xfrm>
          <a:off x="236765" y="913899"/>
          <a:ext cx="8402409" cy="5134481"/>
        </p:xfrm>
        <a:graphic>
          <a:graphicData uri="http://schemas.openxmlformats.org/drawingml/2006/table">
            <a:tbl>
              <a:tblPr/>
              <a:tblGrid>
                <a:gridCol w="2500122"/>
                <a:gridCol w="1339017"/>
                <a:gridCol w="1825932"/>
                <a:gridCol w="1435776"/>
                <a:gridCol w="1301562"/>
              </a:tblGrid>
              <a:tr h="5394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28.898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1.063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38.814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5.312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2.389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7.380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9.236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30.185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5.593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2.367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4.273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1.395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2.496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82*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936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1.872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72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145.694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2.237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4.879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9:15)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7239" y="1101936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Aktuelle Anzahl meldender Kliniken/Abteilungen im Register:  </a:t>
            </a:r>
            <a:r>
              <a:rPr lang="de-DE" b="1" dirty="0" smtClean="0"/>
              <a:t>1.230</a:t>
            </a:r>
            <a:endParaRPr lang="de-DE" b="1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59317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7.453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7514"/>
              </p:ext>
            </p:extLst>
          </p:nvPr>
        </p:nvGraphicFramePr>
        <p:xfrm>
          <a:off x="307239" y="3482442"/>
          <a:ext cx="7783372" cy="12017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13.034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198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19.199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+579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3112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8.691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527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12.686</a:t>
                      </a:r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+62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</a:t>
            </a:r>
            <a:r>
              <a:rPr lang="de-DE" sz="2000" dirty="0">
                <a:solidFill>
                  <a:schemeClr val="bg1"/>
                </a:solidFill>
              </a:rPr>
              <a:t>Intensivregister;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9:15)</a:t>
            </a: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1.230</a:t>
            </a:r>
          </a:p>
          <a:p>
            <a:r>
              <a:rPr lang="de-DE" dirty="0" smtClean="0"/>
              <a:t>COVID-19-Patienten in Behandlung: </a:t>
            </a:r>
            <a:r>
              <a:rPr lang="de-DE" dirty="0" smtClean="0">
                <a:solidFill>
                  <a:srgbClr val="000000"/>
                </a:solidFill>
              </a:rPr>
              <a:t>2.799</a:t>
            </a:r>
            <a:r>
              <a:rPr lang="de-DE" dirty="0" smtClean="0"/>
              <a:t>, davon 2.046 beatmet (73%)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38" y="2462252"/>
            <a:ext cx="26860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44724"/>
            <a:ext cx="3233737" cy="433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44724"/>
            <a:ext cx="5248275" cy="430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791" y="337406"/>
            <a:ext cx="721620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Genesenen</a:t>
            </a:r>
            <a:r>
              <a:rPr lang="de-DE" sz="2000" dirty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99.444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Offen				  41.371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4.879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Summe</a:t>
            </a:r>
            <a:r>
              <a:rPr lang="de-DE" dirty="0"/>
              <a:t>				</a:t>
            </a:r>
            <a:r>
              <a:rPr lang="de-DE" dirty="0" smtClean="0"/>
              <a:t>145.694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199" y="1328698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Seit Anfang März (</a:t>
            </a:r>
            <a:r>
              <a:rPr lang="de-DE" dirty="0" smtClean="0"/>
              <a:t>11. </a:t>
            </a:r>
            <a:r>
              <a:rPr lang="de-DE" dirty="0"/>
              <a:t>KW</a:t>
            </a:r>
            <a:r>
              <a:rPr lang="de-DE" dirty="0" smtClean="0"/>
              <a:t>)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7465"/>
              </p:ext>
            </p:extLst>
          </p:nvPr>
        </p:nvGraphicFramePr>
        <p:xfrm>
          <a:off x="599081" y="2133600"/>
          <a:ext cx="6656853" cy="3572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530012"/>
                <a:gridCol w="1761717"/>
                <a:gridCol w="1881405"/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Meldewoche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Nosokomiale </a:t>
                      </a:r>
                      <a:r>
                        <a:rPr lang="de-DE" baseline="0" dirty="0" smtClean="0"/>
                        <a:t>Ausbrüche (n=111)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Fälle in Ausbrüchen* (n=1.613)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Todesfälle (n=120)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99067" y="6019800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*Fälle nach Meldedatum KW des Ausbruchs</a:t>
            </a:r>
            <a:endParaRPr lang="de-DE" dirty="0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620339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236765" y="669882"/>
            <a:ext cx="7984209" cy="523220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COVID-19: Nosokomiale Ausbrüche in Krankenhäusern und Pflegeheimen</a:t>
            </a:r>
            <a:r>
              <a:rPr lang="de-DE" sz="2000" dirty="0" smtClean="0">
                <a:solidFill>
                  <a:schemeClr val="bg1"/>
                </a:solidFill>
              </a:rPr>
              <a:t>; </a:t>
            </a:r>
            <a:r>
              <a:rPr lang="de-DE" sz="1400" dirty="0">
                <a:solidFill>
                  <a:schemeClr val="bg1"/>
                </a:solidFill>
              </a:rPr>
              <a:t>(Datenstand: 20.04.2020.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3682" y="819865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7.862 übermittelte COVID-19-Fälle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Altersmedian:  41 Jahre</a:t>
            </a:r>
          </a:p>
          <a:p>
            <a:pPr lvl="1">
              <a:spcBef>
                <a:spcPts val="200"/>
              </a:spcBef>
            </a:pPr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28% männlich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Hospitalisiert: 333 Personen (4,5%; 7.365 Fälle mit Angaben)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Verstorben: 18 Personen (0,23%; 7.827 Fälle mit Angaben)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14 Personen an COVID-19; 4 Personen aufgrund anderer Ursache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11 Männer, 7 Frauen; Altersspanne: 23-82 Jahre</a:t>
            </a:r>
          </a:p>
          <a:p>
            <a:pPr lvl="2"/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437071"/>
            <a:ext cx="798420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</a:t>
            </a:r>
            <a:r>
              <a:rPr lang="de-DE" sz="2000" dirty="0">
                <a:solidFill>
                  <a:schemeClr val="bg1"/>
                </a:solidFill>
              </a:rPr>
              <a:t>Einrichtungen;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smtClean="0">
                <a:solidFill>
                  <a:schemeClr val="bg1"/>
                </a:solidFill>
              </a:rPr>
              <a:t>00:00)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63291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*Zu den Einrichtungen zählen z.B.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Krankenhäuser</a:t>
            </a:r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Arztpraxen, Dialyseeinrichtungen, ambulante Pflegedienste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 Rettungsdienste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9" y="3506340"/>
            <a:ext cx="4468812" cy="273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96435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145.694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" y="1038178"/>
            <a:ext cx="7890406" cy="558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521416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15.489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373077"/>
            <a:ext cx="7098042" cy="50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55206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8.869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2" y="1445547"/>
            <a:ext cx="7057934" cy="500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121034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3.865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442663"/>
            <a:ext cx="7185870" cy="51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9" y="970945"/>
            <a:ext cx="7662395" cy="541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</a:t>
            </a:r>
            <a:r>
              <a:rPr lang="de-DE" sz="2000" dirty="0">
                <a:solidFill>
                  <a:schemeClr val="bg1"/>
                </a:solidFill>
              </a:rPr>
              <a:t>Meldedatum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247775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22.04.2020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0" y="1243777"/>
            <a:ext cx="749007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4" y="1517578"/>
            <a:ext cx="7224386" cy="45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Deutschland: 2. Report vom 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56"/>
            <a:ext cx="8093075" cy="44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57200" y="1124526"/>
            <a:ext cx="8216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im Vergleich zu Anfang März wird geringer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am Wochenende vom 4.-5. April nicht mehr sichtbar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Korreliert mit Anstieg der Personen, die Distanzierungsmaßnahmen eher ablehnen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AGI, Stand 15. KW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5" y="918328"/>
            <a:ext cx="4772793" cy="544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9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3268" r="63259" b="20988"/>
          <a:stretch/>
        </p:blipFill>
        <p:spPr bwMode="auto">
          <a:xfrm>
            <a:off x="680482" y="1307696"/>
            <a:ext cx="6889899" cy="50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03226" y="6435447"/>
            <a:ext cx="3907766" cy="3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https://grippeweb.rki.de/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16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38</a:t>
            </a:fld>
            <a:endParaRPr lang="de-D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5" y="1257264"/>
            <a:ext cx="7668639" cy="497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Influenza: ARE-</a:t>
            </a:r>
            <a:r>
              <a:rPr lang="de-DE" dirty="0" err="1" smtClean="0"/>
              <a:t>Positivenrate</a:t>
            </a:r>
            <a:r>
              <a:rPr lang="de-DE" dirty="0" smtClean="0"/>
              <a:t> KW 16</a:t>
            </a: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1" y="1279188"/>
            <a:ext cx="83534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99217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bg1"/>
                </a:solidFill>
              </a:rPr>
              <a:t>Dashboard;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957263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14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8" y="1475378"/>
            <a:ext cx="8812472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3145499"/>
              </p:ext>
            </p:extLst>
          </p:nvPr>
        </p:nvGraphicFramePr>
        <p:xfrm>
          <a:off x="286746" y="1091385"/>
          <a:ext cx="7095129" cy="3186579"/>
        </p:xfrm>
        <a:graphic>
          <a:graphicData uri="http://schemas.openxmlformats.org/drawingml/2006/table">
            <a:tbl>
              <a:tblPr firstRow="1" firstCol="1" bandRow="1"/>
              <a:tblGrid>
                <a:gridCol w="1622428"/>
                <a:gridCol w="1423196"/>
                <a:gridCol w="1572233"/>
                <a:gridCol w="2477272"/>
              </a:tblGrid>
              <a:tr h="50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KW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Anzahl Testungen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Positiv getestet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Anzahl übermittelnde Labore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0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Bis einschließlich KW10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124.716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3.892 (3,1%)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90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127.457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7.582 (5,9%)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114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348.619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23.820 (6,8%)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152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361.374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31.391 (8,7%)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408.173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36.850 (9,0%)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152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378.881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30.700 (8,1%)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160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323.449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21.538 (6,7%)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161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Summe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2.072.669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155.773</a:t>
                      </a:r>
                      <a:endParaRPr lang="de-DE" sz="16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/>
              <a:t>(Datenstand 20.04.2020, 0:00 Uhr)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6" y="4271963"/>
            <a:ext cx="6348412" cy="158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86746" y="5565259"/>
            <a:ext cx="8161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 KW 16 gaben 34 Labore einen Rückstau von insg. 2.258 abzuarbeitenden Proben an. 50 Labore nannten Lieferschwierigkeiten für Reagenzien, hauptsächlich Extraktionskits und </a:t>
            </a:r>
            <a:r>
              <a:rPr lang="de-DE" dirty="0" err="1" smtClean="0"/>
              <a:t>Abstrichtupfer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061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Anteil der positiven Testungen nach Datum der Probenentnahme für Deutschland (Datenstand 21.04.2020)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504950"/>
            <a:ext cx="6113495" cy="474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533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412211"/>
            <a:ext cx="6712275" cy="52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Anteil der positiven Testungen nach Datum der Probenentnahme und Bundesland </a:t>
            </a:r>
            <a:r>
              <a:rPr lang="de-DE" sz="1600" dirty="0" smtClean="0"/>
              <a:t>(Datenstand 21.04.2020)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86629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Notaufnahmen: Konsultationen alle Ursachen (Stand 21.04.2020)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7573"/>
            <a:ext cx="8188325" cy="487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9520" y="900518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520" y="354142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22.04.2020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1559" y="868620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1558" y="376987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22.04.2020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964313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14/2020; </a:t>
            </a:r>
            <a:r>
              <a:rPr lang="de-DE" sz="2000" dirty="0" smtClean="0">
                <a:hlinkClick r:id="rId3"/>
              </a:rPr>
              <a:t>https://www.rki.de/DE/Content/Infekt/EpidBull/Archiv/2020/Ausgaben/14_20.pdf?__blob=publicationFile</a:t>
            </a:r>
            <a:endParaRPr lang="de-DE" sz="2000" dirty="0" smtClean="0"/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45089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22.04.2020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48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Tabelle ist im vorläufigen Bericht noch nicht finalisiert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552329"/>
            <a:ext cx="9086864" cy="38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49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</a:t>
            </a:r>
            <a:r>
              <a:rPr lang="de-DE" dirty="0" smtClean="0"/>
              <a:t>15</a:t>
            </a:r>
            <a:endParaRPr lang="de-DE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1164732"/>
            <a:ext cx="5258548" cy="52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 </a:t>
            </a:r>
            <a:b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de-DE" sz="1400" dirty="0" smtClean="0">
                <a:solidFill>
                  <a:schemeClr val="bg1"/>
                </a:solidFill>
              </a:rPr>
              <a:t>(</a:t>
            </a:r>
            <a:r>
              <a:rPr lang="de-DE" sz="1400" dirty="0">
                <a:solidFill>
                  <a:schemeClr val="bg1"/>
                </a:solidFill>
              </a:rPr>
              <a:t>Datenstand: </a:t>
            </a:r>
            <a:r>
              <a:rPr lang="de-DE" sz="1400" dirty="0" smtClean="0">
                <a:solidFill>
                  <a:schemeClr val="bg1"/>
                </a:solidFill>
              </a:rPr>
              <a:t>22.04.2020</a:t>
            </a:r>
            <a:r>
              <a:rPr lang="de-DE" sz="1400" dirty="0">
                <a:solidFill>
                  <a:schemeClr val="bg1"/>
                </a:solidFill>
              </a:rPr>
              <a:t>. 00:00)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958365"/>
            <a:ext cx="8724900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09600" y="506542"/>
            <a:ext cx="8092592" cy="677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Europa:</a:t>
            </a:r>
          </a:p>
          <a:p>
            <a:r>
              <a:rPr lang="de-DE" dirty="0" smtClean="0"/>
              <a:t>EUROMOMO-Woche 15 –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7950"/>
            <a:ext cx="6748991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283244"/>
            <a:ext cx="7045441" cy="123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692696"/>
            <a:ext cx="7204517" cy="468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5339749"/>
            <a:ext cx="65166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5" y="1192602"/>
            <a:ext cx="6706787" cy="41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15: </a:t>
            </a:r>
            <a:r>
              <a:rPr lang="de-DE" dirty="0" err="1"/>
              <a:t>W</a:t>
            </a:r>
            <a:r>
              <a:rPr lang="de-DE" dirty="0" err="1" smtClean="0"/>
              <a:t>eekly</a:t>
            </a:r>
            <a:r>
              <a:rPr lang="de-DE" dirty="0" smtClean="0"/>
              <a:t> Z-Score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050588"/>
            <a:ext cx="71342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Deutschland (bis Mitte März 2020)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04938"/>
            <a:ext cx="90709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6038850"/>
            <a:ext cx="8229600" cy="375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 smtClean="0">
                <a:hlinkClick r:id="rId4"/>
              </a:rPr>
              <a:t>https://www.destatis.de/DE/Themen/Querschnitt/Corona/Gesellschaft/bevoelkerung-sterbefaelle.html</a:t>
            </a:r>
            <a:endParaRPr lang="de-DE" sz="15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9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55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Berlin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2" y="1547812"/>
            <a:ext cx="822960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05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Exzessmortalität</a:t>
            </a:r>
            <a:r>
              <a:rPr lang="de-DE" dirty="0" smtClean="0"/>
              <a:t> USA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66812"/>
            <a:ext cx="8429625" cy="494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36396" y="6165304"/>
            <a:ext cx="7516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https://www.cdc.gov/coronavirus/2019-ncov/covid-data/covidview/04102020/nchs-data.html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897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3423 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276999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de-DE" b="1" dirty="0" smtClean="0">
                <a:solidFill>
                  <a:srgbClr val="045AA6"/>
                </a:solidFill>
              </a:rPr>
              <a:t>Antibiotika-Resistenz-</a:t>
            </a:r>
            <a:r>
              <a:rPr lang="de-DE" b="1" dirty="0" err="1" smtClean="0">
                <a:solidFill>
                  <a:srgbClr val="045AA6"/>
                </a:solidFill>
              </a:rPr>
              <a:t>Surveillance</a:t>
            </a:r>
            <a:r>
              <a:rPr lang="de-DE" b="1" dirty="0" smtClean="0">
                <a:solidFill>
                  <a:srgbClr val="045AA6"/>
                </a:solidFill>
              </a:rPr>
              <a:t> (ARS) </a:t>
            </a:r>
            <a:r>
              <a:rPr lang="de-DE" sz="1400" dirty="0" smtClean="0"/>
              <a:t>(Datenstand 14.04.2020)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180753" y="1152451"/>
            <a:ext cx="8092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458.745 </a:t>
            </a:r>
            <a:r>
              <a:rPr lang="de-DE" dirty="0" smtClean="0"/>
              <a:t>übermittelte Testergebnisse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39.663 </a:t>
            </a:r>
            <a:r>
              <a:rPr lang="de-DE" b="1" dirty="0" smtClean="0"/>
              <a:t>(8,6%</a:t>
            </a:r>
            <a:r>
              <a:rPr lang="de-DE" dirty="0" smtClean="0"/>
              <a:t>) positiv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/>
          <a:stretch/>
        </p:blipFill>
        <p:spPr bwMode="auto">
          <a:xfrm>
            <a:off x="4861945" y="2371062"/>
            <a:ext cx="4210492" cy="41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0" t="37106" r="1064" b="44939"/>
          <a:stretch/>
        </p:blipFill>
        <p:spPr bwMode="auto">
          <a:xfrm>
            <a:off x="8114464" y="5499165"/>
            <a:ext cx="870655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05139"/>
              </p:ext>
            </p:extLst>
          </p:nvPr>
        </p:nvGraphicFramePr>
        <p:xfrm>
          <a:off x="112141" y="585353"/>
          <a:ext cx="8971473" cy="627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640"/>
                <a:gridCol w="976632"/>
                <a:gridCol w="1029233"/>
                <a:gridCol w="3911821"/>
                <a:gridCol w="2272147"/>
              </a:tblGrid>
              <a:tr h="31534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BL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N.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2845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M.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0900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9.03.22.03.20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863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659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59377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9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858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19.04.2020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Berliner Domchor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Udo Buchholz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85874"/>
            <a:ext cx="8092593" cy="4725489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0,91 </a:t>
            </a:r>
            <a:r>
              <a:rPr lang="de-DE" dirty="0"/>
              <a:t>(95%-Konfidenzintervall: </a:t>
            </a:r>
            <a:r>
              <a:rPr lang="de-DE" dirty="0" smtClean="0"/>
              <a:t>0,77 – 1,1)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17.04.2020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21.04.2020)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30" y="692696"/>
            <a:ext cx="3951897" cy="5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64</a:t>
            </a:fld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65</a:t>
            </a:fld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199" y="1155699"/>
            <a:ext cx="8092591" cy="5295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seit KW 8/2020: COVID-19 codiert als U07.1!</a:t>
            </a:r>
          </a:p>
          <a:p>
            <a:endParaRPr lang="de-DE" smtClean="0"/>
          </a:p>
          <a:p>
            <a:r>
              <a:rPr lang="de-DE" smtClean="0"/>
              <a:t>seit KW 9/2020: ICOSARI-View für COVID-19 vorbereitet</a:t>
            </a:r>
          </a:p>
          <a:p>
            <a:endParaRPr lang="de-DE" b="1" u="sng" smtClean="0"/>
          </a:p>
          <a:p>
            <a:pPr marL="0" indent="0">
              <a:buFont typeface="Wingdings" charset="2"/>
              <a:buNone/>
            </a:pPr>
            <a:r>
              <a:rPr lang="de-DE" b="1" u="sng" smtClean="0"/>
              <a:t>Hauptdiagnose</a:t>
            </a:r>
            <a:r>
              <a:rPr lang="de-DE" b="1" smtClean="0"/>
              <a:t>: </a:t>
            </a:r>
            <a:r>
              <a:rPr lang="de-DE" smtClean="0"/>
              <a:t>respiratorischer Infekt, z.B. </a:t>
            </a:r>
          </a:p>
          <a:p>
            <a:pPr marL="0" indent="0">
              <a:buFont typeface="Wingdings" charset="2"/>
              <a:buNone/>
            </a:pPr>
            <a:r>
              <a:rPr lang="de-DE" smtClean="0"/>
              <a:t>				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mtClean="0"/>
              <a:t>Rhinitis (J00)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Tracheitis (J04.1)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Akute Bronchitis (J20.*)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Pneumonie (J12.*/J18.*)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</a:t>
            </a:r>
            <a:r>
              <a:rPr lang="de-DE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smtClean="0">
                <a:solidFill>
                  <a:srgbClr val="367BB8"/>
                </a:solidFill>
              </a:rPr>
              <a:t>ggf. Sepsis (A41.*)</a:t>
            </a:r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199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4" y="17347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 (Stand 21.04.2020)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7" y="1000125"/>
            <a:ext cx="8412964" cy="4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63" y="248042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21.04.2020 (mit </a:t>
            </a:r>
            <a:r>
              <a:rPr lang="de-DE" dirty="0"/>
              <a:t>Datenstand 16.04.2020</a:t>
            </a:r>
            <a:r>
              <a:rPr lang="de-DE" dirty="0" smtClean="0"/>
              <a:t>): </a:t>
            </a:r>
            <a:br>
              <a:rPr lang="de-DE" dirty="0" smtClean="0"/>
            </a:br>
            <a:r>
              <a:rPr lang="de-DE" dirty="0" smtClean="0"/>
              <a:t>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1886" y="6026320"/>
            <a:ext cx="857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FF00"/>
                </a:solidFill>
              </a:rPr>
              <a:t>Geschätzte Reproduktionszahl: 0,8 (95% KI: 0,5-0,8) </a:t>
            </a:r>
            <a:r>
              <a:rPr lang="de-DE" sz="1600" i="1" dirty="0" smtClean="0">
                <a:solidFill>
                  <a:srgbClr val="FFFF00"/>
                </a:solidFill>
              </a:rPr>
              <a:t>berücksichtigt Daten bis 12.04.2020</a:t>
            </a:r>
            <a:endParaRPr lang="de-DE" sz="1600" i="1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354347"/>
            <a:ext cx="7907330" cy="44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0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63" y="248042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21.04.2020 (mit Datenstand </a:t>
            </a:r>
            <a:r>
              <a:rPr lang="de-DE" dirty="0"/>
              <a:t>16.04.2020)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Tägliche 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22.04.2020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4" y="1121434"/>
            <a:ext cx="8808331" cy="49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2858</Words>
  <Application>Microsoft Office PowerPoint</Application>
  <PresentationFormat>Bildschirmpräsentation (4:3)</PresentationFormat>
  <Paragraphs>924</Paragraphs>
  <Slides>66</Slides>
  <Notes>41</Notes>
  <HiddenSlides>20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Office-Design</vt:lpstr>
      <vt:lpstr>COVID-19:   Lage National  Informationen für den Krisenstab</vt:lpstr>
      <vt:lpstr>Fälle und Todesfälle pro Bundesland (Datenstand: 22.04.2020. 00:00)</vt:lpstr>
      <vt:lpstr>Epikurve nach Erkrankungsbeginn, ersatzweise Meldedatum (Datenstand: 22.04.2020. 00:00)</vt:lpstr>
      <vt:lpstr>Epikurve nach Meldedatum  Dashboard; (Datenstand: 22.04.2020. 00:00)</vt:lpstr>
      <vt:lpstr>Epikurve nach Meldedatum und Krankheitsstatus  (Datenstand: 22.04.2020. 00:00)</vt:lpstr>
      <vt:lpstr>PowerPoint-Präsentation</vt:lpstr>
      <vt:lpstr>PowerPoint-Präsentation</vt:lpstr>
      <vt:lpstr>Nowcast – an der Heiden, 21.04.2020 (mit Datenstand 16.04.2020):  Tägliche Fallzahlen</vt:lpstr>
      <vt:lpstr>Nowcast – an der Heiden, 21.04.2020 (mit Datenstand 16.04.2020):  Tägliche Fallzahlen</vt:lpstr>
      <vt:lpstr>PowerPoint-Präsentation</vt:lpstr>
      <vt:lpstr>Nowcast – an der Heiden, 13.04.2020 (mit Datenstand 12.04.2020): Kumulativ</vt:lpstr>
      <vt:lpstr>Modellierter Verlauf der Anzahl von COVID-19 Patienten in intensivmedizinischer Behandlung </vt:lpstr>
      <vt:lpstr>Forecast – Brockmann (Stand 17.04.2020)  SIR-X-Model welches die Verhaltensänderungen der Bevölkerung berücksichtigt</vt:lpstr>
      <vt:lpstr>IHME – Forecast für Deutschland, Stand 21.04.2020</vt:lpstr>
      <vt:lpstr>PowerPoint-Präsentation</vt:lpstr>
      <vt:lpstr>Alters- &amp; Geschlechtsverteilung: Gesamtfälle; (Datenstand: 22.04.2020. 00:00)</vt:lpstr>
      <vt:lpstr>Altersverteilung nach Meldewoche: Gesamtfälle  (Datenstand: 22.04.2020. 00:00)</vt:lpstr>
      <vt:lpstr>Alters- &amp; Geschlechtsverteilung: Todesfälle; (Datenstand: 22.04.2020. 00:00)</vt:lpstr>
      <vt:lpstr>PowerPoint-Präsentation</vt:lpstr>
      <vt:lpstr>DIVI Intensivregister; (Datenstand: 22.04.2020. 9:15)</vt:lpstr>
      <vt:lpstr>DIVI Intensivregister; (Datenstand: 22.04.2020. 9:15)</vt:lpstr>
      <vt:lpstr>Hintergrund  zur Schätzung der Genesenen; (Datenstand: 22.04.2020. 00:00)</vt:lpstr>
      <vt:lpstr>PowerPoint-Präsentation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Übermittelte COVID-19-Fälle nach Expositionsort</vt:lpstr>
      <vt:lpstr>Expositionsorte national (Datenstand 11.04.2020, 0:00 Uhr)</vt:lpstr>
      <vt:lpstr>Mobilität in Deutschland: 2. Report vom 15.04.2020</vt:lpstr>
      <vt:lpstr>Mobilitätsanalyse (Mobility Change) von Google mit 6 Kategorien und auch nach Bundesland (Datenstand: 11.04.2020)</vt:lpstr>
      <vt:lpstr>Mobilitätsanalyse – Teil 2</vt:lpstr>
      <vt:lpstr>AGI, Stand 15. KW</vt:lpstr>
      <vt:lpstr>GrippeWeb – KW 15</vt:lpstr>
      <vt:lpstr>AGInfluenza ARE-Konsultationen KW 16</vt:lpstr>
      <vt:lpstr>PowerPoint-Präsentation</vt:lpstr>
      <vt:lpstr>ICOSARI – KW 14</vt:lpstr>
      <vt:lpstr>Anzahl Labortestungen (Datenstand 20.04.2020, 0:00 Uhr)</vt:lpstr>
      <vt:lpstr>Anteil der positiven Testungen nach Datum der Probenentnahme für Deutschland (Datenstand 21.04.2020)</vt:lpstr>
      <vt:lpstr>Anteil der positiven Testungen nach Datum der Probenentnahme und Bundesland (Datenstand 21.04.2020)</vt:lpstr>
      <vt:lpstr>PowerPoint-Präsentation</vt:lpstr>
      <vt:lpstr>COVID-19-Fälle</vt:lpstr>
      <vt:lpstr>COVID-19-Fälle</vt:lpstr>
      <vt:lpstr>COVID-19-Fälle mit chronischen Vorerkrankungen</vt:lpstr>
      <vt:lpstr>ICOSARI – Anteil COVID-19 an SARI  15.04.2020</vt:lpstr>
      <vt:lpstr>EUROMOMO-Woche 15</vt:lpstr>
      <vt:lpstr>PowerPoint-Präsentation</vt:lpstr>
      <vt:lpstr>EUROMOMO-Woche 15: Weekly Z-Score by country</vt:lpstr>
      <vt:lpstr>EUROMOMO-Woche 15: Weekly Z-Score by country</vt:lpstr>
      <vt:lpstr>EUROMOMO-Woche 15: Weekly Z-Score by country</vt:lpstr>
      <vt:lpstr>Exzessmortalität Deutschland (bis Mitte März 2020)</vt:lpstr>
      <vt:lpstr>Exzessmortalität Berlin</vt:lpstr>
      <vt:lpstr>Exzessmortalität USA</vt:lpstr>
      <vt:lpstr>Anzahl Labortestungen</vt:lpstr>
      <vt:lpstr>Antibiotika-Resistenz-Surveillance (ARS) (Datenstand 14.04.2020): </vt:lpstr>
      <vt:lpstr>Amtshilfeersuchen</vt:lpstr>
      <vt:lpstr>Backup</vt:lpstr>
      <vt:lpstr>Hintergrund</vt:lpstr>
      <vt:lpstr>Aufbau der SARI-Surveillance</vt:lpstr>
      <vt:lpstr>Sentinel-Krankenhäuser</vt:lpstr>
      <vt:lpstr>Datensätze in der Wochenlieferung</vt:lpstr>
      <vt:lpstr>PowerPoint-Präsentation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1153</cp:revision>
  <cp:lastPrinted>2020-04-22T06:04:56Z</cp:lastPrinted>
  <dcterms:created xsi:type="dcterms:W3CDTF">2015-11-02T12:29:13Z</dcterms:created>
  <dcterms:modified xsi:type="dcterms:W3CDTF">2020-04-22T12:38:27Z</dcterms:modified>
</cp:coreProperties>
</file>