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27" r:id="rId2"/>
    <p:sldId id="428" r:id="rId3"/>
    <p:sldId id="431" r:id="rId4"/>
    <p:sldId id="430" r:id="rId5"/>
    <p:sldId id="494" r:id="rId6"/>
    <p:sldId id="500" r:id="rId7"/>
    <p:sldId id="509" r:id="rId8"/>
    <p:sldId id="498" r:id="rId9"/>
    <p:sldId id="433" r:id="rId10"/>
    <p:sldId id="508" r:id="rId11"/>
    <p:sldId id="435" r:id="rId12"/>
    <p:sldId id="470" r:id="rId13"/>
    <p:sldId id="515" r:id="rId14"/>
    <p:sldId id="497" r:id="rId15"/>
    <p:sldId id="496" r:id="rId16"/>
    <p:sldId id="495" r:id="rId17"/>
    <p:sldId id="473" r:id="rId18"/>
    <p:sldId id="437" r:id="rId19"/>
    <p:sldId id="438" r:id="rId20"/>
    <p:sldId id="439" r:id="rId21"/>
    <p:sldId id="440" r:id="rId22"/>
    <p:sldId id="441" r:id="rId23"/>
    <p:sldId id="442" r:id="rId24"/>
    <p:sldId id="432" r:id="rId25"/>
    <p:sldId id="481" r:id="rId26"/>
    <p:sldId id="482" r:id="rId27"/>
    <p:sldId id="504" r:id="rId28"/>
    <p:sldId id="513" r:id="rId29"/>
    <p:sldId id="512" r:id="rId30"/>
    <p:sldId id="511" r:id="rId31"/>
    <p:sldId id="514" r:id="rId32"/>
    <p:sldId id="476" r:id="rId33"/>
    <p:sldId id="477" r:id="rId34"/>
    <p:sldId id="478" r:id="rId35"/>
    <p:sldId id="479" r:id="rId36"/>
    <p:sldId id="505" r:id="rId37"/>
    <p:sldId id="506" r:id="rId38"/>
    <p:sldId id="507" r:id="rId39"/>
    <p:sldId id="510" r:id="rId40"/>
    <p:sldId id="448" r:id="rId41"/>
    <p:sldId id="450" r:id="rId42"/>
    <p:sldId id="483" r:id="rId4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93662" autoAdjust="0"/>
  </p:normalViewPr>
  <p:slideViewPr>
    <p:cSldViewPr snapToGrid="0" snapToObjects="1">
      <p:cViewPr>
        <p:scale>
          <a:sx n="80" d="100"/>
          <a:sy n="80" d="100"/>
        </p:scale>
        <p:origin x="-143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3.Kommunikation\3.7.Lageberichte\2020-04-23\Covid19_Liste_Stand_2020-04-23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[Covid19_Liste_Stand_2020-04-23.xlsm]Genesen_Abbildung!PivotTable2</c:name>
    <c:fmtId val="4"/>
  </c:pivotSource>
  <c:chart>
    <c:autoTitleDeleted val="1"/>
    <c:pivotFmts>
      <c:pivotFmt>
        <c:idx val="0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1"/>
        <c:spPr>
          <a:solidFill>
            <a:schemeClr val="bg1">
              <a:lumMod val="50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5"/>
        <c:spPr>
          <a:solidFill>
            <a:schemeClr val="bg1">
              <a:lumMod val="50000"/>
            </a:schemeClr>
          </a:solidFill>
        </c:spPr>
        <c:marker>
          <c:symbol val="none"/>
        </c:marker>
      </c:pivotFmt>
      <c:pivotFmt>
        <c:idx val="6"/>
        <c:spPr>
          <a:solidFill>
            <a:schemeClr val="accent2">
              <a:lumMod val="75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8"/>
        <c:spPr>
          <a:solidFill>
            <a:schemeClr val="bg1">
              <a:lumMod val="50000"/>
            </a:schemeClr>
          </a:solidFill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Genesen_Abbildung!$B$3:$B$4</c:f>
              <c:strCache>
                <c:ptCount val="1"/>
                <c:pt idx="0">
                  <c:v>verstorben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Genesen_Abbildung!$A$5:$A$79</c:f>
              <c:strCache>
                <c:ptCount val="74"/>
                <c:pt idx="0">
                  <c:v>28.01.2020</c:v>
                </c:pt>
                <c:pt idx="1">
                  <c:v>29.01.2020</c:v>
                </c:pt>
                <c:pt idx="2">
                  <c:v>31.01.2020</c:v>
                </c:pt>
                <c:pt idx="3">
                  <c:v>03.02.2020</c:v>
                </c:pt>
                <c:pt idx="4">
                  <c:v>04.02.2020</c:v>
                </c:pt>
                <c:pt idx="5">
                  <c:v>06.02.2020</c:v>
                </c:pt>
                <c:pt idx="6">
                  <c:v>07.02.2020</c:v>
                </c:pt>
                <c:pt idx="7">
                  <c:v>11.02.2020</c:v>
                </c:pt>
                <c:pt idx="8">
                  <c:v>12.02.2020</c:v>
                </c:pt>
                <c:pt idx="9">
                  <c:v>16.02.2020</c:v>
                </c:pt>
                <c:pt idx="10">
                  <c:v>20.02.2020</c:v>
                </c:pt>
                <c:pt idx="11">
                  <c:v>22.02.2020</c:v>
                </c:pt>
                <c:pt idx="12">
                  <c:v>23.02.2020</c:v>
                </c:pt>
                <c:pt idx="13">
                  <c:v>24.02.2020</c:v>
                </c:pt>
                <c:pt idx="14">
                  <c:v>25.02.2020</c:v>
                </c:pt>
                <c:pt idx="15">
                  <c:v>26.02.2020</c:v>
                </c:pt>
                <c:pt idx="16">
                  <c:v>27.02.2020</c:v>
                </c:pt>
                <c:pt idx="17">
                  <c:v>28.02.2020</c:v>
                </c:pt>
                <c:pt idx="18">
                  <c:v>29.02.2020</c:v>
                </c:pt>
                <c:pt idx="19">
                  <c:v>01.03.2020</c:v>
                </c:pt>
                <c:pt idx="20">
                  <c:v>02.03.2020</c:v>
                </c:pt>
                <c:pt idx="21">
                  <c:v>03.03.2020</c:v>
                </c:pt>
                <c:pt idx="22">
                  <c:v>04.03.2020</c:v>
                </c:pt>
                <c:pt idx="23">
                  <c:v>05.03.2020</c:v>
                </c:pt>
                <c:pt idx="24">
                  <c:v>06.03.2020</c:v>
                </c:pt>
                <c:pt idx="25">
                  <c:v>07.03.2020</c:v>
                </c:pt>
                <c:pt idx="26">
                  <c:v>08.03.2020</c:v>
                </c:pt>
                <c:pt idx="27">
                  <c:v>09.03.2020</c:v>
                </c:pt>
                <c:pt idx="28">
                  <c:v>10.03.2020</c:v>
                </c:pt>
                <c:pt idx="29">
                  <c:v>11.03.2020</c:v>
                </c:pt>
                <c:pt idx="30">
                  <c:v>12.03.2020</c:v>
                </c:pt>
                <c:pt idx="31">
                  <c:v>13.03.2020</c:v>
                </c:pt>
                <c:pt idx="32">
                  <c:v>14.03.2020</c:v>
                </c:pt>
                <c:pt idx="33">
                  <c:v>15.03.2020</c:v>
                </c:pt>
                <c:pt idx="34">
                  <c:v>16.03.2020</c:v>
                </c:pt>
                <c:pt idx="35">
                  <c:v>17.03.2020</c:v>
                </c:pt>
                <c:pt idx="36">
                  <c:v>18.03.2020</c:v>
                </c:pt>
                <c:pt idx="37">
                  <c:v>19.03.2020</c:v>
                </c:pt>
                <c:pt idx="38">
                  <c:v>20.03.2020</c:v>
                </c:pt>
                <c:pt idx="39">
                  <c:v>21.03.2020</c:v>
                </c:pt>
                <c:pt idx="40">
                  <c:v>22.03.2020</c:v>
                </c:pt>
                <c:pt idx="41">
                  <c:v>23.03.2020</c:v>
                </c:pt>
                <c:pt idx="42">
                  <c:v>24.03.2020</c:v>
                </c:pt>
                <c:pt idx="43">
                  <c:v>25.03.2020</c:v>
                </c:pt>
                <c:pt idx="44">
                  <c:v>26.03.2020</c:v>
                </c:pt>
                <c:pt idx="45">
                  <c:v>27.03.2020</c:v>
                </c:pt>
                <c:pt idx="46">
                  <c:v>28.03.2020</c:v>
                </c:pt>
                <c:pt idx="47">
                  <c:v>29.03.2020</c:v>
                </c:pt>
                <c:pt idx="48">
                  <c:v>30.03.2020</c:v>
                </c:pt>
                <c:pt idx="49">
                  <c:v>31.03.2020</c:v>
                </c:pt>
                <c:pt idx="50">
                  <c:v>01.04.2020</c:v>
                </c:pt>
                <c:pt idx="51">
                  <c:v>02.04.2020</c:v>
                </c:pt>
                <c:pt idx="52">
                  <c:v>03.04.2020</c:v>
                </c:pt>
                <c:pt idx="53">
                  <c:v>04.04.2020</c:v>
                </c:pt>
                <c:pt idx="54">
                  <c:v>05.04.2020</c:v>
                </c:pt>
                <c:pt idx="55">
                  <c:v>06.04.2020</c:v>
                </c:pt>
                <c:pt idx="56">
                  <c:v>07.04.2020</c:v>
                </c:pt>
                <c:pt idx="57">
                  <c:v>08.04.2020</c:v>
                </c:pt>
                <c:pt idx="58">
                  <c:v>09.04.2020</c:v>
                </c:pt>
                <c:pt idx="59">
                  <c:v>10.04.2020</c:v>
                </c:pt>
                <c:pt idx="60">
                  <c:v>11.04.2020</c:v>
                </c:pt>
                <c:pt idx="61">
                  <c:v>12.04.2020</c:v>
                </c:pt>
                <c:pt idx="62">
                  <c:v>13.04.2020</c:v>
                </c:pt>
                <c:pt idx="63">
                  <c:v>14.04.2020</c:v>
                </c:pt>
                <c:pt idx="64">
                  <c:v>15.04.2020</c:v>
                </c:pt>
                <c:pt idx="65">
                  <c:v>16.04.2020</c:v>
                </c:pt>
                <c:pt idx="66">
                  <c:v>17.04.2020</c:v>
                </c:pt>
                <c:pt idx="67">
                  <c:v>18.04.2020</c:v>
                </c:pt>
                <c:pt idx="68">
                  <c:v>19.04.2020</c:v>
                </c:pt>
                <c:pt idx="69">
                  <c:v>20.04.2020</c:v>
                </c:pt>
                <c:pt idx="70">
                  <c:v>21.04.2020</c:v>
                </c:pt>
                <c:pt idx="71">
                  <c:v>22.04.2020</c:v>
                </c:pt>
                <c:pt idx="72">
                  <c:v>23.04.2020</c:v>
                </c:pt>
                <c:pt idx="73">
                  <c:v>07.07.2020</c:v>
                </c:pt>
              </c:strCache>
            </c:strRef>
          </c:cat>
          <c:val>
            <c:numRef>
              <c:f>Genesen_Abbildung!$B$5:$B$79</c:f>
              <c:numCache>
                <c:formatCode>General</c:formatCode>
                <c:ptCount val="74"/>
                <c:pt idx="22">
                  <c:v>2</c:v>
                </c:pt>
                <c:pt idx="23">
                  <c:v>1</c:v>
                </c:pt>
                <c:pt idx="24">
                  <c:v>4</c:v>
                </c:pt>
                <c:pt idx="25">
                  <c:v>4</c:v>
                </c:pt>
                <c:pt idx="27">
                  <c:v>5</c:v>
                </c:pt>
                <c:pt idx="28">
                  <c:v>4</c:v>
                </c:pt>
                <c:pt idx="29">
                  <c:v>7</c:v>
                </c:pt>
                <c:pt idx="30">
                  <c:v>11</c:v>
                </c:pt>
                <c:pt idx="31">
                  <c:v>13</c:v>
                </c:pt>
                <c:pt idx="32">
                  <c:v>18</c:v>
                </c:pt>
                <c:pt idx="33">
                  <c:v>12</c:v>
                </c:pt>
                <c:pt idx="34">
                  <c:v>30</c:v>
                </c:pt>
                <c:pt idx="35">
                  <c:v>38</c:v>
                </c:pt>
                <c:pt idx="36">
                  <c:v>57</c:v>
                </c:pt>
                <c:pt idx="37">
                  <c:v>52</c:v>
                </c:pt>
                <c:pt idx="38">
                  <c:v>93</c:v>
                </c:pt>
                <c:pt idx="39">
                  <c:v>84</c:v>
                </c:pt>
                <c:pt idx="40">
                  <c:v>67</c:v>
                </c:pt>
                <c:pt idx="41">
                  <c:v>106</c:v>
                </c:pt>
                <c:pt idx="42">
                  <c:v>143</c:v>
                </c:pt>
                <c:pt idx="43">
                  <c:v>167</c:v>
                </c:pt>
                <c:pt idx="44">
                  <c:v>219</c:v>
                </c:pt>
                <c:pt idx="45">
                  <c:v>240</c:v>
                </c:pt>
                <c:pt idx="46">
                  <c:v>214</c:v>
                </c:pt>
                <c:pt idx="47">
                  <c:v>134</c:v>
                </c:pt>
                <c:pt idx="48">
                  <c:v>217</c:v>
                </c:pt>
                <c:pt idx="49">
                  <c:v>285</c:v>
                </c:pt>
                <c:pt idx="50">
                  <c:v>309</c:v>
                </c:pt>
                <c:pt idx="51">
                  <c:v>318</c:v>
                </c:pt>
                <c:pt idx="52">
                  <c:v>269</c:v>
                </c:pt>
                <c:pt idx="53">
                  <c:v>177</c:v>
                </c:pt>
                <c:pt idx="54">
                  <c:v>127</c:v>
                </c:pt>
                <c:pt idx="55">
                  <c:v>205</c:v>
                </c:pt>
                <c:pt idx="56">
                  <c:v>208</c:v>
                </c:pt>
                <c:pt idx="57">
                  <c:v>234</c:v>
                </c:pt>
                <c:pt idx="58">
                  <c:v>191</c:v>
                </c:pt>
                <c:pt idx="59">
                  <c:v>108</c:v>
                </c:pt>
                <c:pt idx="60">
                  <c:v>96</c:v>
                </c:pt>
                <c:pt idx="61">
                  <c:v>79</c:v>
                </c:pt>
                <c:pt idx="62">
                  <c:v>93</c:v>
                </c:pt>
                <c:pt idx="63">
                  <c:v>111</c:v>
                </c:pt>
                <c:pt idx="64">
                  <c:v>87</c:v>
                </c:pt>
                <c:pt idx="65">
                  <c:v>81</c:v>
                </c:pt>
                <c:pt idx="66">
                  <c:v>61</c:v>
                </c:pt>
                <c:pt idx="67">
                  <c:v>27</c:v>
                </c:pt>
                <c:pt idx="68">
                  <c:v>23</c:v>
                </c:pt>
                <c:pt idx="69">
                  <c:v>30</c:v>
                </c:pt>
                <c:pt idx="70">
                  <c:v>24</c:v>
                </c:pt>
                <c:pt idx="71">
                  <c:v>9</c:v>
                </c:pt>
              </c:numCache>
            </c:numRef>
          </c:val>
        </c:ser>
        <c:ser>
          <c:idx val="1"/>
          <c:order val="1"/>
          <c:tx>
            <c:strRef>
              <c:f>Genesen_Abbildung!$C$3:$C$4</c:f>
              <c:strCache>
                <c:ptCount val="1"/>
                <c:pt idx="0">
                  <c:v>genesen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Genesen_Abbildung!$A$5:$A$79</c:f>
              <c:strCache>
                <c:ptCount val="74"/>
                <c:pt idx="0">
                  <c:v>28.01.2020</c:v>
                </c:pt>
                <c:pt idx="1">
                  <c:v>29.01.2020</c:v>
                </c:pt>
                <c:pt idx="2">
                  <c:v>31.01.2020</c:v>
                </c:pt>
                <c:pt idx="3">
                  <c:v>03.02.2020</c:v>
                </c:pt>
                <c:pt idx="4">
                  <c:v>04.02.2020</c:v>
                </c:pt>
                <c:pt idx="5">
                  <c:v>06.02.2020</c:v>
                </c:pt>
                <c:pt idx="6">
                  <c:v>07.02.2020</c:v>
                </c:pt>
                <c:pt idx="7">
                  <c:v>11.02.2020</c:v>
                </c:pt>
                <c:pt idx="8">
                  <c:v>12.02.2020</c:v>
                </c:pt>
                <c:pt idx="9">
                  <c:v>16.02.2020</c:v>
                </c:pt>
                <c:pt idx="10">
                  <c:v>20.02.2020</c:v>
                </c:pt>
                <c:pt idx="11">
                  <c:v>22.02.2020</c:v>
                </c:pt>
                <c:pt idx="12">
                  <c:v>23.02.2020</c:v>
                </c:pt>
                <c:pt idx="13">
                  <c:v>24.02.2020</c:v>
                </c:pt>
                <c:pt idx="14">
                  <c:v>25.02.2020</c:v>
                </c:pt>
                <c:pt idx="15">
                  <c:v>26.02.2020</c:v>
                </c:pt>
                <c:pt idx="16">
                  <c:v>27.02.2020</c:v>
                </c:pt>
                <c:pt idx="17">
                  <c:v>28.02.2020</c:v>
                </c:pt>
                <c:pt idx="18">
                  <c:v>29.02.2020</c:v>
                </c:pt>
                <c:pt idx="19">
                  <c:v>01.03.2020</c:v>
                </c:pt>
                <c:pt idx="20">
                  <c:v>02.03.2020</c:v>
                </c:pt>
                <c:pt idx="21">
                  <c:v>03.03.2020</c:v>
                </c:pt>
                <c:pt idx="22">
                  <c:v>04.03.2020</c:v>
                </c:pt>
                <c:pt idx="23">
                  <c:v>05.03.2020</c:v>
                </c:pt>
                <c:pt idx="24">
                  <c:v>06.03.2020</c:v>
                </c:pt>
                <c:pt idx="25">
                  <c:v>07.03.2020</c:v>
                </c:pt>
                <c:pt idx="26">
                  <c:v>08.03.2020</c:v>
                </c:pt>
                <c:pt idx="27">
                  <c:v>09.03.2020</c:v>
                </c:pt>
                <c:pt idx="28">
                  <c:v>10.03.2020</c:v>
                </c:pt>
                <c:pt idx="29">
                  <c:v>11.03.2020</c:v>
                </c:pt>
                <c:pt idx="30">
                  <c:v>12.03.2020</c:v>
                </c:pt>
                <c:pt idx="31">
                  <c:v>13.03.2020</c:v>
                </c:pt>
                <c:pt idx="32">
                  <c:v>14.03.2020</c:v>
                </c:pt>
                <c:pt idx="33">
                  <c:v>15.03.2020</c:v>
                </c:pt>
                <c:pt idx="34">
                  <c:v>16.03.2020</c:v>
                </c:pt>
                <c:pt idx="35">
                  <c:v>17.03.2020</c:v>
                </c:pt>
                <c:pt idx="36">
                  <c:v>18.03.2020</c:v>
                </c:pt>
                <c:pt idx="37">
                  <c:v>19.03.2020</c:v>
                </c:pt>
                <c:pt idx="38">
                  <c:v>20.03.2020</c:v>
                </c:pt>
                <c:pt idx="39">
                  <c:v>21.03.2020</c:v>
                </c:pt>
                <c:pt idx="40">
                  <c:v>22.03.2020</c:v>
                </c:pt>
                <c:pt idx="41">
                  <c:v>23.03.2020</c:v>
                </c:pt>
                <c:pt idx="42">
                  <c:v>24.03.2020</c:v>
                </c:pt>
                <c:pt idx="43">
                  <c:v>25.03.2020</c:v>
                </c:pt>
                <c:pt idx="44">
                  <c:v>26.03.2020</c:v>
                </c:pt>
                <c:pt idx="45">
                  <c:v>27.03.2020</c:v>
                </c:pt>
                <c:pt idx="46">
                  <c:v>28.03.2020</c:v>
                </c:pt>
                <c:pt idx="47">
                  <c:v>29.03.2020</c:v>
                </c:pt>
                <c:pt idx="48">
                  <c:v>30.03.2020</c:v>
                </c:pt>
                <c:pt idx="49">
                  <c:v>31.03.2020</c:v>
                </c:pt>
                <c:pt idx="50">
                  <c:v>01.04.2020</c:v>
                </c:pt>
                <c:pt idx="51">
                  <c:v>02.04.2020</c:v>
                </c:pt>
                <c:pt idx="52">
                  <c:v>03.04.2020</c:v>
                </c:pt>
                <c:pt idx="53">
                  <c:v>04.04.2020</c:v>
                </c:pt>
                <c:pt idx="54">
                  <c:v>05.04.2020</c:v>
                </c:pt>
                <c:pt idx="55">
                  <c:v>06.04.2020</c:v>
                </c:pt>
                <c:pt idx="56">
                  <c:v>07.04.2020</c:v>
                </c:pt>
                <c:pt idx="57">
                  <c:v>08.04.2020</c:v>
                </c:pt>
                <c:pt idx="58">
                  <c:v>09.04.2020</c:v>
                </c:pt>
                <c:pt idx="59">
                  <c:v>10.04.2020</c:v>
                </c:pt>
                <c:pt idx="60">
                  <c:v>11.04.2020</c:v>
                </c:pt>
                <c:pt idx="61">
                  <c:v>12.04.2020</c:v>
                </c:pt>
                <c:pt idx="62">
                  <c:v>13.04.2020</c:v>
                </c:pt>
                <c:pt idx="63">
                  <c:v>14.04.2020</c:v>
                </c:pt>
                <c:pt idx="64">
                  <c:v>15.04.2020</c:v>
                </c:pt>
                <c:pt idx="65">
                  <c:v>16.04.2020</c:v>
                </c:pt>
                <c:pt idx="66">
                  <c:v>17.04.2020</c:v>
                </c:pt>
                <c:pt idx="67">
                  <c:v>18.04.2020</c:v>
                </c:pt>
                <c:pt idx="68">
                  <c:v>19.04.2020</c:v>
                </c:pt>
                <c:pt idx="69">
                  <c:v>20.04.2020</c:v>
                </c:pt>
                <c:pt idx="70">
                  <c:v>21.04.2020</c:v>
                </c:pt>
                <c:pt idx="71">
                  <c:v>22.04.2020</c:v>
                </c:pt>
                <c:pt idx="72">
                  <c:v>23.04.2020</c:v>
                </c:pt>
                <c:pt idx="73">
                  <c:v>07.07.2020</c:v>
                </c:pt>
              </c:strCache>
            </c:strRef>
          </c:cat>
          <c:val>
            <c:numRef>
              <c:f>Genesen_Abbildung!$C$5:$C$79</c:f>
              <c:numCache>
                <c:formatCode>General</c:formatCode>
                <c:ptCount val="7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9</c:v>
                </c:pt>
                <c:pt idx="16">
                  <c:v>22</c:v>
                </c:pt>
                <c:pt idx="17">
                  <c:v>46</c:v>
                </c:pt>
                <c:pt idx="18">
                  <c:v>20</c:v>
                </c:pt>
                <c:pt idx="19">
                  <c:v>36</c:v>
                </c:pt>
                <c:pt idx="20">
                  <c:v>40</c:v>
                </c:pt>
                <c:pt idx="21">
                  <c:v>79</c:v>
                </c:pt>
                <c:pt idx="22">
                  <c:v>151</c:v>
                </c:pt>
                <c:pt idx="23">
                  <c:v>186</c:v>
                </c:pt>
                <c:pt idx="24">
                  <c:v>179</c:v>
                </c:pt>
                <c:pt idx="25">
                  <c:v>132</c:v>
                </c:pt>
                <c:pt idx="26">
                  <c:v>98</c:v>
                </c:pt>
                <c:pt idx="27">
                  <c:v>338</c:v>
                </c:pt>
                <c:pt idx="28">
                  <c:v>581</c:v>
                </c:pt>
                <c:pt idx="29">
                  <c:v>734</c:v>
                </c:pt>
                <c:pt idx="30">
                  <c:v>968</c:v>
                </c:pt>
                <c:pt idx="31">
                  <c:v>1408</c:v>
                </c:pt>
                <c:pt idx="32">
                  <c:v>1269</c:v>
                </c:pt>
                <c:pt idx="33">
                  <c:v>931</c:v>
                </c:pt>
                <c:pt idx="34">
                  <c:v>1994</c:v>
                </c:pt>
                <c:pt idx="35">
                  <c:v>2977</c:v>
                </c:pt>
                <c:pt idx="36">
                  <c:v>3471</c:v>
                </c:pt>
                <c:pt idx="37">
                  <c:v>3938</c:v>
                </c:pt>
                <c:pt idx="38">
                  <c:v>3944</c:v>
                </c:pt>
                <c:pt idx="39">
                  <c:v>3193</c:v>
                </c:pt>
                <c:pt idx="40">
                  <c:v>2227</c:v>
                </c:pt>
                <c:pt idx="41">
                  <c:v>3556</c:v>
                </c:pt>
                <c:pt idx="42">
                  <c:v>4614</c:v>
                </c:pt>
                <c:pt idx="43">
                  <c:v>5416</c:v>
                </c:pt>
                <c:pt idx="44">
                  <c:v>5560</c:v>
                </c:pt>
                <c:pt idx="45">
                  <c:v>4811</c:v>
                </c:pt>
                <c:pt idx="46">
                  <c:v>3827</c:v>
                </c:pt>
                <c:pt idx="47">
                  <c:v>2398</c:v>
                </c:pt>
                <c:pt idx="48">
                  <c:v>3091</c:v>
                </c:pt>
                <c:pt idx="49">
                  <c:v>4358</c:v>
                </c:pt>
                <c:pt idx="50">
                  <c:v>4524</c:v>
                </c:pt>
                <c:pt idx="51">
                  <c:v>4591</c:v>
                </c:pt>
                <c:pt idx="52">
                  <c:v>4236</c:v>
                </c:pt>
                <c:pt idx="53">
                  <c:v>2835</c:v>
                </c:pt>
                <c:pt idx="54">
                  <c:v>1656</c:v>
                </c:pt>
                <c:pt idx="55">
                  <c:v>2333</c:v>
                </c:pt>
                <c:pt idx="56">
                  <c:v>3367</c:v>
                </c:pt>
                <c:pt idx="57">
                  <c:v>3387</c:v>
                </c:pt>
                <c:pt idx="58">
                  <c:v>3214</c:v>
                </c:pt>
                <c:pt idx="59">
                  <c:v>1442</c:v>
                </c:pt>
                <c:pt idx="60">
                  <c:v>1050</c:v>
                </c:pt>
                <c:pt idx="61">
                  <c:v>575</c:v>
                </c:pt>
                <c:pt idx="62">
                  <c:v>439</c:v>
                </c:pt>
                <c:pt idx="63">
                  <c:v>643</c:v>
                </c:pt>
                <c:pt idx="64">
                  <c:v>710</c:v>
                </c:pt>
                <c:pt idx="65">
                  <c:v>631</c:v>
                </c:pt>
                <c:pt idx="66">
                  <c:v>392</c:v>
                </c:pt>
                <c:pt idx="67">
                  <c:v>182</c:v>
                </c:pt>
                <c:pt idx="68">
                  <c:v>123</c:v>
                </c:pt>
                <c:pt idx="69">
                  <c:v>151</c:v>
                </c:pt>
                <c:pt idx="70">
                  <c:v>127</c:v>
                </c:pt>
                <c:pt idx="71">
                  <c:v>41</c:v>
                </c:pt>
              </c:numCache>
            </c:numRef>
          </c:val>
        </c:ser>
        <c:ser>
          <c:idx val="2"/>
          <c:order val="2"/>
          <c:tx>
            <c:strRef>
              <c:f>Genesen_Abbildung!$D$3:$D$4</c:f>
              <c:strCache>
                <c:ptCount val="1"/>
                <c:pt idx="0">
                  <c:v>offen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Genesen_Abbildung!$A$5:$A$79</c:f>
              <c:strCache>
                <c:ptCount val="74"/>
                <c:pt idx="0">
                  <c:v>28.01.2020</c:v>
                </c:pt>
                <c:pt idx="1">
                  <c:v>29.01.2020</c:v>
                </c:pt>
                <c:pt idx="2">
                  <c:v>31.01.2020</c:v>
                </c:pt>
                <c:pt idx="3">
                  <c:v>03.02.2020</c:v>
                </c:pt>
                <c:pt idx="4">
                  <c:v>04.02.2020</c:v>
                </c:pt>
                <c:pt idx="5">
                  <c:v>06.02.2020</c:v>
                </c:pt>
                <c:pt idx="6">
                  <c:v>07.02.2020</c:v>
                </c:pt>
                <c:pt idx="7">
                  <c:v>11.02.2020</c:v>
                </c:pt>
                <c:pt idx="8">
                  <c:v>12.02.2020</c:v>
                </c:pt>
                <c:pt idx="9">
                  <c:v>16.02.2020</c:v>
                </c:pt>
                <c:pt idx="10">
                  <c:v>20.02.2020</c:v>
                </c:pt>
                <c:pt idx="11">
                  <c:v>22.02.2020</c:v>
                </c:pt>
                <c:pt idx="12">
                  <c:v>23.02.2020</c:v>
                </c:pt>
                <c:pt idx="13">
                  <c:v>24.02.2020</c:v>
                </c:pt>
                <c:pt idx="14">
                  <c:v>25.02.2020</c:v>
                </c:pt>
                <c:pt idx="15">
                  <c:v>26.02.2020</c:v>
                </c:pt>
                <c:pt idx="16">
                  <c:v>27.02.2020</c:v>
                </c:pt>
                <c:pt idx="17">
                  <c:v>28.02.2020</c:v>
                </c:pt>
                <c:pt idx="18">
                  <c:v>29.02.2020</c:v>
                </c:pt>
                <c:pt idx="19">
                  <c:v>01.03.2020</c:v>
                </c:pt>
                <c:pt idx="20">
                  <c:v>02.03.2020</c:v>
                </c:pt>
                <c:pt idx="21">
                  <c:v>03.03.2020</c:v>
                </c:pt>
                <c:pt idx="22">
                  <c:v>04.03.2020</c:v>
                </c:pt>
                <c:pt idx="23">
                  <c:v>05.03.2020</c:v>
                </c:pt>
                <c:pt idx="24">
                  <c:v>06.03.2020</c:v>
                </c:pt>
                <c:pt idx="25">
                  <c:v>07.03.2020</c:v>
                </c:pt>
                <c:pt idx="26">
                  <c:v>08.03.2020</c:v>
                </c:pt>
                <c:pt idx="27">
                  <c:v>09.03.2020</c:v>
                </c:pt>
                <c:pt idx="28">
                  <c:v>10.03.2020</c:v>
                </c:pt>
                <c:pt idx="29">
                  <c:v>11.03.2020</c:v>
                </c:pt>
                <c:pt idx="30">
                  <c:v>12.03.2020</c:v>
                </c:pt>
                <c:pt idx="31">
                  <c:v>13.03.2020</c:v>
                </c:pt>
                <c:pt idx="32">
                  <c:v>14.03.2020</c:v>
                </c:pt>
                <c:pt idx="33">
                  <c:v>15.03.2020</c:v>
                </c:pt>
                <c:pt idx="34">
                  <c:v>16.03.2020</c:v>
                </c:pt>
                <c:pt idx="35">
                  <c:v>17.03.2020</c:v>
                </c:pt>
                <c:pt idx="36">
                  <c:v>18.03.2020</c:v>
                </c:pt>
                <c:pt idx="37">
                  <c:v>19.03.2020</c:v>
                </c:pt>
                <c:pt idx="38">
                  <c:v>20.03.2020</c:v>
                </c:pt>
                <c:pt idx="39">
                  <c:v>21.03.2020</c:v>
                </c:pt>
                <c:pt idx="40">
                  <c:v>22.03.2020</c:v>
                </c:pt>
                <c:pt idx="41">
                  <c:v>23.03.2020</c:v>
                </c:pt>
                <c:pt idx="42">
                  <c:v>24.03.2020</c:v>
                </c:pt>
                <c:pt idx="43">
                  <c:v>25.03.2020</c:v>
                </c:pt>
                <c:pt idx="44">
                  <c:v>26.03.2020</c:v>
                </c:pt>
                <c:pt idx="45">
                  <c:v>27.03.2020</c:v>
                </c:pt>
                <c:pt idx="46">
                  <c:v>28.03.2020</c:v>
                </c:pt>
                <c:pt idx="47">
                  <c:v>29.03.2020</c:v>
                </c:pt>
                <c:pt idx="48">
                  <c:v>30.03.2020</c:v>
                </c:pt>
                <c:pt idx="49">
                  <c:v>31.03.2020</c:v>
                </c:pt>
                <c:pt idx="50">
                  <c:v>01.04.2020</c:v>
                </c:pt>
                <c:pt idx="51">
                  <c:v>02.04.2020</c:v>
                </c:pt>
                <c:pt idx="52">
                  <c:v>03.04.2020</c:v>
                </c:pt>
                <c:pt idx="53">
                  <c:v>04.04.2020</c:v>
                </c:pt>
                <c:pt idx="54">
                  <c:v>05.04.2020</c:v>
                </c:pt>
                <c:pt idx="55">
                  <c:v>06.04.2020</c:v>
                </c:pt>
                <c:pt idx="56">
                  <c:v>07.04.2020</c:v>
                </c:pt>
                <c:pt idx="57">
                  <c:v>08.04.2020</c:v>
                </c:pt>
                <c:pt idx="58">
                  <c:v>09.04.2020</c:v>
                </c:pt>
                <c:pt idx="59">
                  <c:v>10.04.2020</c:v>
                </c:pt>
                <c:pt idx="60">
                  <c:v>11.04.2020</c:v>
                </c:pt>
                <c:pt idx="61">
                  <c:v>12.04.2020</c:v>
                </c:pt>
                <c:pt idx="62">
                  <c:v>13.04.2020</c:v>
                </c:pt>
                <c:pt idx="63">
                  <c:v>14.04.2020</c:v>
                </c:pt>
                <c:pt idx="64">
                  <c:v>15.04.2020</c:v>
                </c:pt>
                <c:pt idx="65">
                  <c:v>16.04.2020</c:v>
                </c:pt>
                <c:pt idx="66">
                  <c:v>17.04.2020</c:v>
                </c:pt>
                <c:pt idx="67">
                  <c:v>18.04.2020</c:v>
                </c:pt>
                <c:pt idx="68">
                  <c:v>19.04.2020</c:v>
                </c:pt>
                <c:pt idx="69">
                  <c:v>20.04.2020</c:v>
                </c:pt>
                <c:pt idx="70">
                  <c:v>21.04.2020</c:v>
                </c:pt>
                <c:pt idx="71">
                  <c:v>22.04.2020</c:v>
                </c:pt>
                <c:pt idx="72">
                  <c:v>23.04.2020</c:v>
                </c:pt>
                <c:pt idx="73">
                  <c:v>07.07.2020</c:v>
                </c:pt>
              </c:strCache>
            </c:strRef>
          </c:cat>
          <c:val>
            <c:numRef>
              <c:f>Genesen_Abbildung!$D$5:$D$79</c:f>
              <c:numCache>
                <c:formatCode>General</c:formatCode>
                <c:ptCount val="74"/>
                <c:pt idx="4">
                  <c:v>1</c:v>
                </c:pt>
                <c:pt idx="20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3">
                  <c:v>1</c:v>
                </c:pt>
                <c:pt idx="34">
                  <c:v>1</c:v>
                </c:pt>
                <c:pt idx="36">
                  <c:v>1</c:v>
                </c:pt>
                <c:pt idx="38">
                  <c:v>7</c:v>
                </c:pt>
                <c:pt idx="39">
                  <c:v>2</c:v>
                </c:pt>
                <c:pt idx="40">
                  <c:v>1</c:v>
                </c:pt>
                <c:pt idx="41">
                  <c:v>4</c:v>
                </c:pt>
                <c:pt idx="42">
                  <c:v>11</c:v>
                </c:pt>
                <c:pt idx="43">
                  <c:v>18</c:v>
                </c:pt>
                <c:pt idx="44">
                  <c:v>21</c:v>
                </c:pt>
                <c:pt idx="45">
                  <c:v>1030</c:v>
                </c:pt>
                <c:pt idx="46">
                  <c:v>738</c:v>
                </c:pt>
                <c:pt idx="47">
                  <c:v>555</c:v>
                </c:pt>
                <c:pt idx="48">
                  <c:v>762</c:v>
                </c:pt>
                <c:pt idx="49">
                  <c:v>1326</c:v>
                </c:pt>
                <c:pt idx="50">
                  <c:v>1414</c:v>
                </c:pt>
                <c:pt idx="51">
                  <c:v>1626</c:v>
                </c:pt>
                <c:pt idx="52">
                  <c:v>1773</c:v>
                </c:pt>
                <c:pt idx="53">
                  <c:v>1238</c:v>
                </c:pt>
                <c:pt idx="54">
                  <c:v>738</c:v>
                </c:pt>
                <c:pt idx="55">
                  <c:v>1148</c:v>
                </c:pt>
                <c:pt idx="56">
                  <c:v>1561</c:v>
                </c:pt>
                <c:pt idx="57">
                  <c:v>1657</c:v>
                </c:pt>
                <c:pt idx="58">
                  <c:v>1496</c:v>
                </c:pt>
                <c:pt idx="59">
                  <c:v>1766</c:v>
                </c:pt>
                <c:pt idx="60">
                  <c:v>1784</c:v>
                </c:pt>
                <c:pt idx="61">
                  <c:v>1170</c:v>
                </c:pt>
                <c:pt idx="62">
                  <c:v>1062</c:v>
                </c:pt>
                <c:pt idx="63">
                  <c:v>1667</c:v>
                </c:pt>
                <c:pt idx="64">
                  <c:v>2453</c:v>
                </c:pt>
                <c:pt idx="65">
                  <c:v>2677</c:v>
                </c:pt>
                <c:pt idx="66">
                  <c:v>2576</c:v>
                </c:pt>
                <c:pt idx="67">
                  <c:v>1799</c:v>
                </c:pt>
                <c:pt idx="68">
                  <c:v>1227</c:v>
                </c:pt>
                <c:pt idx="69">
                  <c:v>1487</c:v>
                </c:pt>
                <c:pt idx="70">
                  <c:v>1757</c:v>
                </c:pt>
                <c:pt idx="71">
                  <c:v>1112</c:v>
                </c:pt>
                <c:pt idx="72">
                  <c:v>1</c:v>
                </c:pt>
                <c:pt idx="7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54221568"/>
        <c:axId val="154248320"/>
      </c:barChart>
      <c:catAx>
        <c:axId val="154221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Meldedatum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54248320"/>
        <c:crosses val="autoZero"/>
        <c:auto val="1"/>
        <c:lblAlgn val="ctr"/>
        <c:lblOffset val="100"/>
        <c:noMultiLvlLbl val="0"/>
      </c:catAx>
      <c:valAx>
        <c:axId val="1542483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COVID-19-Fälle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42215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exrothu\AppData\Local\Temp\1\Temp1_SitRep_20200422_v0.5.zip\SitRep_20200422_v0.5\Sumo_SitRep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statis.de/DE/Themen/Querschnitt/Corona/Gesellschaft/bevoelkerung-sterbefaelle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covid-data/covidview/04102020/nchs-data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82959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23.04.2020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148.046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+2.352</a:t>
                      </a:r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5.094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+215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+4,4%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103.300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23.04.2020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37119"/>
              </p:ext>
            </p:extLst>
          </p:nvPr>
        </p:nvGraphicFramePr>
        <p:xfrm>
          <a:off x="286182" y="10366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147.706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4" y="1435169"/>
            <a:ext cx="5982380" cy="481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7138820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Todesfälle;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15927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5.094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5.090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29" y="1262207"/>
            <a:ext cx="5896123" cy="422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8908" y="472849"/>
            <a:ext cx="7138820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Fall-Verstorbenen-Anteil; </a:t>
            </a:r>
            <a:r>
              <a:rPr lang="de-DE" sz="1400" dirty="0" smtClean="0">
                <a:solidFill>
                  <a:schemeClr val="bg1"/>
                </a:solidFill>
              </a:rPr>
              <a:t>(Datenstand: 23.04.2020.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47763"/>
            <a:ext cx="86614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9:15)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7239" y="1101936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Aktuelle Anzahl meldender Kliniken/Abteilungen im Register:  </a:t>
            </a:r>
            <a:r>
              <a:rPr lang="de-DE" b="1" dirty="0" smtClean="0"/>
              <a:t>1.241</a:t>
            </a:r>
            <a:endParaRPr lang="de-DE" b="1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243521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2.776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+447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+115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11526"/>
              </p:ext>
            </p:extLst>
          </p:nvPr>
        </p:nvGraphicFramePr>
        <p:xfrm>
          <a:off x="307239" y="3482442"/>
          <a:ext cx="7783372" cy="12017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13.251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218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19.412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+213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10.246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543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14.304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+1618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9:15)</a:t>
            </a: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1.241</a:t>
            </a:r>
          </a:p>
          <a:p>
            <a:r>
              <a:rPr lang="de-DE" dirty="0" smtClean="0"/>
              <a:t>COVID-19-Patienten in Behandlung: 2.776, davon 2.045 beatmet (74%)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8" y="2462252"/>
            <a:ext cx="2686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5" y="2590837"/>
            <a:ext cx="3665400" cy="3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898405"/>
            <a:ext cx="4669477" cy="305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Fälle nach Tätigkeit oder Betreuung in Einrichtungen;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5992" y="6012905"/>
            <a:ext cx="7626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latin typeface="Calibri" pitchFamily="34" charset="0"/>
                <a:ea typeface="MS Mincho" charset="-128"/>
                <a:cs typeface="Calibri" pitchFamily="34" charset="0"/>
              </a:rPr>
              <a:t>*nur Fälle unter 18 Jahren berücksichtigt, da bei anderer Angabe von Fehleingaben ausgegangen werden kann</a:t>
            </a:r>
            <a:endParaRPr lang="de-DE" altLang="de-D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23587"/>
              </p:ext>
            </p:extLst>
          </p:nvPr>
        </p:nvGraphicFramePr>
        <p:xfrm>
          <a:off x="332511" y="1425103"/>
          <a:ext cx="7849589" cy="4417556"/>
        </p:xfrm>
        <a:graphic>
          <a:graphicData uri="http://schemas.openxmlformats.org/drawingml/2006/table">
            <a:tbl>
              <a:tblPr firstRow="1" firstCol="1" bandRow="1"/>
              <a:tblGrid>
                <a:gridCol w="4612247"/>
                <a:gridCol w="1367014"/>
                <a:gridCol w="999613"/>
                <a:gridCol w="870715"/>
              </a:tblGrid>
              <a:tr h="773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Einrichtung gemäß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Betreut/ untergebracht  in Einrichtung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Tätigkeit in Einrichtung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Gesamt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1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23 IfSG (z.B. Krankenhäuser, ärztliche Praxen, Dialyseeinrichtungen und Rettungsdienste)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1.883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8.102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>
                          <a:effectLst/>
                          <a:latin typeface="Calibri"/>
                        </a:rPr>
                        <a:t>9.985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1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33 IfSG (z.B. Kindertageseinrichtungen, Kinderhorte, Schulen und sonstige Ausbildungsstätten, Heime und Ferienlager)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1420 *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1.675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 dirty="0" smtClean="0">
                          <a:effectLst/>
                          <a:latin typeface="Calibri"/>
                        </a:rPr>
                        <a:t>3.095</a:t>
                      </a:r>
                      <a:endParaRPr lang="de-DE" sz="10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36 IfSG (z.B. Einrichtungen zur Pflege älterer, behinderter und pflegebedürftiger Menschen, Obdachlosenunterkünfte, Einrichtungen zur gemeinschaftlichen Unterbringung von Asylsuchenden, sonstige Massenunterkünfte, Justizvollzugsanstalten)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9.679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6.173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 dirty="0">
                          <a:effectLst/>
                          <a:latin typeface="Calibri"/>
                        </a:rPr>
                        <a:t>15.852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1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42 IfSG (z.B. in Küchen von Gaststätten und sonstigen Einrichtungen mit oder zur Gemeinschaftsverpflegung)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Nicht zutreffend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832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000" b="0" i="0" u="none" strike="noStrike" dirty="0">
                          <a:effectLst/>
                          <a:latin typeface="Calibri"/>
                        </a:rPr>
                        <a:t>832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Keine Tätigkeit, Betreuung, Unterbringung  in genannten Einrichtungen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58.592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Unbekannt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58.929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6765" y="910802"/>
            <a:ext cx="828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MS Mincho" charset="-128"/>
                <a:cs typeface="Calibri" pitchFamily="34" charset="0"/>
              </a:rPr>
              <a:t>Übermittelte COVID-19-Fälle nach Tätigkeit oder Betreuung in Einrichtungen mit besonderer Relevanz für die Transmission von Infektionskrankheiten (Angaben für 148.046</a:t>
            </a:r>
            <a:r>
              <a:rPr kumimoji="0" lang="de-DE" altLang="de-DE" sz="1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MS Mincho" charset="-128"/>
                <a:cs typeface="Calibri" pitchFamily="34" charset="0"/>
              </a:rPr>
              <a:t> 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MS Mincho" charset="-128"/>
                <a:cs typeface="Calibri" pitchFamily="34" charset="0"/>
              </a:rPr>
              <a:t>Fälle)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199" y="1328698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Seit Anfang März (</a:t>
            </a:r>
            <a:r>
              <a:rPr lang="de-DE" dirty="0" smtClean="0"/>
              <a:t>11. </a:t>
            </a:r>
            <a:r>
              <a:rPr lang="de-DE" dirty="0"/>
              <a:t>KW</a:t>
            </a:r>
            <a:r>
              <a:rPr lang="de-DE" dirty="0" smtClean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465"/>
              </p:ext>
            </p:extLst>
          </p:nvPr>
        </p:nvGraphicFramePr>
        <p:xfrm>
          <a:off x="599081" y="2133600"/>
          <a:ext cx="6656853" cy="357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530012"/>
                <a:gridCol w="1761717"/>
                <a:gridCol w="1881405"/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Meldewoche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Nosokomiale </a:t>
                      </a:r>
                      <a:r>
                        <a:rPr lang="de-DE" baseline="0" dirty="0" smtClean="0"/>
                        <a:t>Ausbrüche (n=111)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Fälle in Ausbrüchen* (n=1.613)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Todesfälle (n=120)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99067" y="6019800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*Fälle nach Meldedatum KW des Ausbruchs</a:t>
            </a:r>
            <a:endParaRPr lang="de-DE" dirty="0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620339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6765" y="669882"/>
            <a:ext cx="7984209" cy="523220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COVID-19: Nosokomiale Ausbrüche in Krankenhäusern und Pflegeheimen</a:t>
            </a:r>
            <a:r>
              <a:rPr lang="de-DE" sz="2000" dirty="0" smtClean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3682" y="819865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7.862 übermittelte COVID-19-Fälle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Altersmedian:  41 Jahre</a:t>
            </a:r>
          </a:p>
          <a:p>
            <a:pPr lvl="1">
              <a:spcBef>
                <a:spcPts val="200"/>
              </a:spcBef>
            </a:pPr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28% männlich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Hospitalisiert: 333 Personen (4,5%; 7.365 Fälle mit Angaben)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Verstorben: 18 Personen (0,23%; 7.827 Fälle mit Angaben)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14 Personen an COVID-19; 4 Personen aufgrund anderer Ursache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11 Männer, 7 Frauen; Altersspanne: 23-82 Jahre</a:t>
            </a:r>
          </a:p>
          <a:p>
            <a:pPr lvl="2"/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437071"/>
            <a:ext cx="798420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</a:t>
            </a:r>
            <a:r>
              <a:rPr lang="de-DE" sz="2000" dirty="0">
                <a:solidFill>
                  <a:schemeClr val="bg1"/>
                </a:solidFill>
              </a:rPr>
              <a:t>Einrichtungen;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587589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*Zu den Einrichtungen zählen z.B.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Krankenhäuser</a:t>
            </a:r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Arztpraxen, Dialyseeinrichtungen, ambulante Pflegedienste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 Rettungsdienste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3506340"/>
            <a:ext cx="4468812" cy="27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41406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148.046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 descr="S:\Projekte\RKI_nCoV-Lage\3.Kommunikation\3.7.Lageberichte\2020-04-23\Karten\Deutsch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1" y="1036770"/>
            <a:ext cx="7203908" cy="50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28189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14.537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S:\Projekte\RKI_nCoV-Lage\3.Kommunikation\3.7.Lageberichte\2020-04-23\Karten\Meldeaktivität 7 T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474350"/>
            <a:ext cx="7280357" cy="51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23.04.2020.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07580"/>
              </p:ext>
            </p:extLst>
          </p:nvPr>
        </p:nvGraphicFramePr>
        <p:xfrm>
          <a:off x="236765" y="913899"/>
          <a:ext cx="8402409" cy="5134481"/>
        </p:xfrm>
        <a:graphic>
          <a:graphicData uri="http://schemas.openxmlformats.org/drawingml/2006/table">
            <a:tbl>
              <a:tblPr/>
              <a:tblGrid>
                <a:gridCol w="2500122"/>
                <a:gridCol w="1339017"/>
                <a:gridCol w="1825932"/>
                <a:gridCol w="1435776"/>
                <a:gridCol w="1301562"/>
              </a:tblGrid>
              <a:tr h="5394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93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63147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8.119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S:\Projekte\RKI_nCoV-Lage\3.Kommunikation\3.7.Lageberichte\2020-04-23\Karten\Meldeaktivität 5 T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0" y="1488282"/>
            <a:ext cx="6946849" cy="49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34337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4.738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0" name="Picture 2" descr="S:\Projekte\RKI_nCoV-Lage\3.Kommunikation\3.7.Lageberichte\2020-04-23\Karten\Meldeaktivität 3 T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442663"/>
            <a:ext cx="6947058" cy="491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3074" name="Picture 2" descr="S:\Projekte\RKI_nCoV-Lage\3.Kommunikation\3.7.Lageberichte\2020-04-23\Karten\Wochenvergleich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1818"/>
            <a:ext cx="7595720" cy="53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Landkreise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23.04.2020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</a:t>
            </a:r>
            <a:r>
              <a:rPr lang="de-DE" dirty="0" smtClean="0"/>
              <a:t>von </a:t>
            </a:r>
            <a:r>
              <a:rPr lang="de-DE" dirty="0"/>
              <a:t>5 Tagen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98768"/>
            <a:ext cx="7924985" cy="561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46175"/>
            <a:ext cx="72199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Notaufnahmen: Konsultationen alle Ursachen (Stand 21.04.2020)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7573"/>
            <a:ext cx="8188325" cy="48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Besuche pro Notaufnahme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74" y="1155700"/>
            <a:ext cx="603272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27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0861"/>
            <a:ext cx="8093075" cy="45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128" y="5976382"/>
            <a:ext cx="8166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hlinkClick r:id="rId3" action="ppaction://hlinkfile"/>
              </a:rPr>
              <a:t>file:///C:/</a:t>
            </a:r>
            <a:r>
              <a:rPr lang="de-DE" sz="1200" dirty="0" smtClean="0">
                <a:hlinkClick r:id="rId3" action="ppaction://hlinkfile"/>
              </a:rPr>
              <a:t>Users/rexrothu/AppData/Local/Temp/1/Temp1_SitRep_20200422_v0.5.zip/SitRep_20200422_v0.5/Sumo_SitRep.html</a:t>
            </a:r>
            <a:endParaRPr lang="de-DE" sz="1200" dirty="0" smtClean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28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</a:t>
            </a:r>
            <a:r>
              <a:rPr lang="de-DE" sz="2000" dirty="0">
                <a:solidFill>
                  <a:schemeClr val="bg1"/>
                </a:solidFill>
              </a:rPr>
              <a:t>Meldedatum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2" y="1485883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AKTIN- Syndromische Surveillance in Notaufnahmen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8973"/>
            <a:ext cx="8093075" cy="45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71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561"/>
            <a:ext cx="8093075" cy="43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1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09600" y="506542"/>
            <a:ext cx="8092592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Europa:</a:t>
            </a:r>
          </a:p>
          <a:p>
            <a:r>
              <a:rPr lang="de-DE" dirty="0" smtClean="0"/>
              <a:t>EUROMOMO-Woche 16 –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/>
          </a:p>
        </p:txBody>
      </p:sp>
      <p:pic>
        <p:nvPicPr>
          <p:cNvPr id="9" name="Billed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7"/>
          <a:stretch/>
        </p:blipFill>
        <p:spPr bwMode="auto">
          <a:xfrm>
            <a:off x="406730" y="1216471"/>
            <a:ext cx="6858000" cy="540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16: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9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0"/>
          <a:stretch/>
        </p:blipFill>
        <p:spPr bwMode="auto">
          <a:xfrm>
            <a:off x="564824" y="1031249"/>
            <a:ext cx="5936242" cy="4427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2"/>
          <a:stretch/>
        </p:blipFill>
        <p:spPr bwMode="auto">
          <a:xfrm>
            <a:off x="564825" y="5458932"/>
            <a:ext cx="5936241" cy="1151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16: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9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2"/>
          <a:stretch/>
        </p:blipFill>
        <p:spPr bwMode="auto">
          <a:xfrm>
            <a:off x="457200" y="5094514"/>
            <a:ext cx="6976753" cy="1306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7" b="33511"/>
          <a:stretch/>
        </p:blipFill>
        <p:spPr bwMode="auto">
          <a:xfrm>
            <a:off x="457200" y="1341913"/>
            <a:ext cx="6976753" cy="3657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16: </a:t>
            </a:r>
            <a:r>
              <a:rPr lang="de-DE" dirty="0" err="1"/>
              <a:t>W</a:t>
            </a:r>
            <a:r>
              <a:rPr lang="de-DE" dirty="0" err="1" smtClean="0"/>
              <a:t>eekly</a:t>
            </a:r>
            <a:r>
              <a:rPr lang="de-DE" dirty="0" smtClean="0"/>
              <a:t> Z-Score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  <p:pic>
        <p:nvPicPr>
          <p:cNvPr id="7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4"/>
          <a:stretch/>
        </p:blipFill>
        <p:spPr bwMode="auto">
          <a:xfrm>
            <a:off x="229733" y="1365661"/>
            <a:ext cx="7061716" cy="5257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Deutschland (bis Mitte März 2020)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4938"/>
            <a:ext cx="9070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6038850"/>
            <a:ext cx="8229600" cy="375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 smtClean="0">
                <a:hlinkClick r:id="rId4"/>
              </a:rPr>
              <a:t>https://www.destatis.de/DE/Themen/Querschnitt/Corona/Gesellschaft/bevoelkerung-sterbefaelle.html</a:t>
            </a:r>
            <a:endParaRPr lang="de-DE" sz="15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Berlin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2" y="1547812"/>
            <a:ext cx="822960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USA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66812"/>
            <a:ext cx="8429625" cy="49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6396" y="6165304"/>
            <a:ext cx="7516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https://www.cdc.gov/coronavirus/2019-ncov/covid-data/covidview/04102020/nchs-data.html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897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9" y="1155700"/>
            <a:ext cx="610987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99217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Dashboard;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9" y="1204531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</a:t>
            </a:r>
            <a:r>
              <a:rPr lang="de-DE" dirty="0" smtClean="0"/>
              <a:t>3.423 </a:t>
            </a:r>
            <a:r>
              <a:rPr lang="de-DE" dirty="0"/>
              <a:t>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1215"/>
              </p:ext>
            </p:extLst>
          </p:nvPr>
        </p:nvGraphicFramePr>
        <p:xfrm>
          <a:off x="112142" y="585354"/>
          <a:ext cx="8865603" cy="630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16"/>
                <a:gridCol w="965107"/>
                <a:gridCol w="1017087"/>
                <a:gridCol w="3865659"/>
                <a:gridCol w="2245334"/>
              </a:tblGrid>
              <a:tr h="28023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N.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M.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27460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9.03.22.03.20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2246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37293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922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89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17.04.2020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 Trompete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(GA Mitte)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Nadine Muller, Nadine Zeitlmann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89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20.04.2020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Berliner Domchor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Udo Buchholz, Felix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Reichert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 </a:t>
            </a:r>
            <a:b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400" dirty="0">
                <a:solidFill>
                  <a:schemeClr val="bg1"/>
                </a:solidFill>
              </a:rPr>
              <a:t>Datenstand: </a:t>
            </a:r>
            <a:r>
              <a:rPr lang="de-DE" sz="1400" dirty="0" smtClean="0">
                <a:solidFill>
                  <a:schemeClr val="bg1"/>
                </a:solidFill>
              </a:rPr>
              <a:t>23.04.2020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588780"/>
              </p:ext>
            </p:extLst>
          </p:nvPr>
        </p:nvGraphicFramePr>
        <p:xfrm>
          <a:off x="209550" y="1341912"/>
          <a:ext cx="8126928" cy="4835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85874"/>
            <a:ext cx="8092593" cy="4725489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0,9 </a:t>
            </a:r>
            <a:r>
              <a:rPr lang="de-DE" dirty="0"/>
              <a:t>(95%-Konfidenzintervall: </a:t>
            </a:r>
            <a:r>
              <a:rPr lang="de-DE" dirty="0" smtClean="0"/>
              <a:t>0,7 – 1)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18.04.2020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22.04.2020)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22.04.2020)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70218"/>
            <a:ext cx="7249216" cy="414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3682" y="716353"/>
            <a:ext cx="8420987" cy="530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39552" y="6525344"/>
            <a:ext cx="1860421" cy="195750"/>
          </a:xfrm>
          <a:prstGeom prst="rect">
            <a:avLst/>
          </a:prstGeom>
        </p:spPr>
        <p:txBody>
          <a:bodyPr/>
          <a:lstStyle/>
          <a:p>
            <a:r>
              <a:rPr lang="de-DE" sz="1400" dirty="0" smtClean="0">
                <a:solidFill>
                  <a:srgbClr val="0070C0"/>
                </a:solidFill>
              </a:rPr>
              <a:t>23.04.2020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99792" y="6525344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COVID-19: Lage National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1"/>
            <a:ext cx="8511699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Geschätzte Reproduktionszahl nach Bundesland, Datenstand 22.04.2020 (unter Berücksichtigung der Fälle bis 18.04.2020)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5039"/>
              </p:ext>
            </p:extLst>
          </p:nvPr>
        </p:nvGraphicFramePr>
        <p:xfrm>
          <a:off x="539552" y="980728"/>
          <a:ext cx="5329608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35"/>
                <a:gridCol w="1870038"/>
                <a:gridCol w="1739135"/>
              </a:tblGrid>
              <a:tr h="8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geschätzte Reproduktionszahl (Punktschätzer)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95%-</a:t>
                      </a:r>
                      <a:r>
                        <a:rPr lang="de-DE" sz="1400" dirty="0" smtClean="0">
                          <a:effectLst/>
                        </a:rPr>
                        <a:t>Prädiktionsintervall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( 0,6 - 0,9 )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BY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( 0,7 - 1,4 )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( 0,7 - 1,4 )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( 0,3 - 0,8 )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( 0,7 - 1,1 )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MV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( 0,5 - 1,5 )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NI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( 0,6 - 1,0 )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( 0,7 - 1,2 )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RP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( 0,6 - 1,0 )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( 0,4 - 0,9 )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SN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( 0,5 - 1,0 )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ST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( 0,9 - 1,9 )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( 0,7 - 1,4 )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( 0,8 - 1,5 )</a:t>
                      </a:r>
                      <a:endParaRPr lang="de-DE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Gesamtfälle; </a:t>
            </a:r>
            <a:r>
              <a:rPr lang="de-DE" sz="1200" dirty="0">
                <a:solidFill>
                  <a:schemeClr val="bg1"/>
                </a:solidFill>
              </a:rPr>
              <a:t>(Datenstand: </a:t>
            </a:r>
            <a:r>
              <a:rPr lang="de-DE" sz="1200" dirty="0" smtClean="0">
                <a:solidFill>
                  <a:schemeClr val="bg1"/>
                </a:solidFill>
              </a:rPr>
              <a:t>23.04.2020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3614"/>
              </p:ext>
            </p:extLst>
          </p:nvPr>
        </p:nvGraphicFramePr>
        <p:xfrm>
          <a:off x="429057" y="1017625"/>
          <a:ext cx="6162243" cy="1277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6805"/>
                <a:gridCol w="2105438"/>
              </a:tblGrid>
              <a:tr h="31587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148.046 (147.410)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50/50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2904445"/>
            <a:ext cx="6732587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1993</Words>
  <Application>Microsoft Office PowerPoint</Application>
  <PresentationFormat>Bildschirmpräsentation (4:3)</PresentationFormat>
  <Paragraphs>661</Paragraphs>
  <Slides>42</Slides>
  <Notes>31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Office-Design</vt:lpstr>
      <vt:lpstr>COVID-19:   Lage National  Informationen für den Krisenstab</vt:lpstr>
      <vt:lpstr>Fälle und Todesfälle pro Bundesland (Datenstand: 23.04.2020. 00:00)</vt:lpstr>
      <vt:lpstr>Epikurve nach Erkrankungsbeginn, ersatzweise Meldedatum (Datenstand: 23.04.2020. 00:00)</vt:lpstr>
      <vt:lpstr>Epikurve nach Meldedatum  Dashboard; (Datenstand: 23.04.2020. 00:00)</vt:lpstr>
      <vt:lpstr>Epikurve nach Meldedatum und Krankheitsstatus  (Datenstand: 23.04.2020. 00:00)</vt:lpstr>
      <vt:lpstr>PowerPoint-Präsentation</vt:lpstr>
      <vt:lpstr>PowerPoint-Präsentation</vt:lpstr>
      <vt:lpstr>PowerPoint-Präsentation</vt:lpstr>
      <vt:lpstr>Alters- &amp; Geschlechtsverteilung: Gesamtfälle; (Datenstand: 23.04.2020. 00:00)</vt:lpstr>
      <vt:lpstr>Altersverteilung nach Meldewoche: Gesamtfälle  (Datenstand: 23.04.2020. 00:00)</vt:lpstr>
      <vt:lpstr>Alters- &amp; Geschlechtsverteilung: Todesfälle; (Datenstand: 23.04.2020. 00:00)</vt:lpstr>
      <vt:lpstr>PowerPoint-Präsentation</vt:lpstr>
      <vt:lpstr>DIVI Intensivregister; (Datenstand: 23.04.2020. 9:15)</vt:lpstr>
      <vt:lpstr>DIVI Intensivregister; (Datenstand: 23.04.2020. 9:15)</vt:lpstr>
      <vt:lpstr>Übermittelte Fälle nach Tätigkeit oder Betreuung in Einrichtungen; (Datenstand: 23.04.2020. 0:00)</vt:lpstr>
      <vt:lpstr>PowerPoint-Präsentation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Landkreise</vt:lpstr>
      <vt:lpstr>Übermittelte COVID-19-Fälle nach Expositionsort</vt:lpstr>
      <vt:lpstr>Mobilitätsanalyse (Mobility Change) von Google mit 6 Kategorien und auch nach Bundesland (Datenstand: 11.04.2020)</vt:lpstr>
      <vt:lpstr>Mobilitätsanalyse – Teil 2</vt:lpstr>
      <vt:lpstr>PowerPoint-Präsentation</vt:lpstr>
      <vt:lpstr>Besuche pro Notaufnahme</vt:lpstr>
      <vt:lpstr>PowerPoint-Präsentation</vt:lpstr>
      <vt:lpstr>AKTIN- Syndromische Surveillance in Notaufnahmen</vt:lpstr>
      <vt:lpstr>PowerPoint-Präsentation</vt:lpstr>
      <vt:lpstr>PowerPoint-Präsentation</vt:lpstr>
      <vt:lpstr>EUROMOMO-Woche 16: Weekly Z-Score by country</vt:lpstr>
      <vt:lpstr>EUROMOMO-Woche 16: Weekly Z-Score by country</vt:lpstr>
      <vt:lpstr>EUROMOMO-Woche 16: Weekly Z-Score by country</vt:lpstr>
      <vt:lpstr>Exzessmortalität Deutschland (bis Mitte März 2020)</vt:lpstr>
      <vt:lpstr>Exzessmortalität Berlin</vt:lpstr>
      <vt:lpstr>Exzessmortalität USA</vt:lpstr>
      <vt:lpstr>PowerPoint-Präsentation</vt:lpstr>
      <vt:lpstr>Anzahl Labortestungen</vt:lpstr>
      <vt:lpstr>Amtshilfeersuchen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Schöll, Meike</cp:lastModifiedBy>
  <cp:revision>1189</cp:revision>
  <cp:lastPrinted>2020-04-22T06:04:56Z</cp:lastPrinted>
  <dcterms:created xsi:type="dcterms:W3CDTF">2015-11-02T12:29:13Z</dcterms:created>
  <dcterms:modified xsi:type="dcterms:W3CDTF">2020-04-23T08:17:56Z</dcterms:modified>
</cp:coreProperties>
</file>