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62"/>
  </p:notesMasterIdLst>
  <p:handoutMasterIdLst>
    <p:handoutMasterId r:id="rId63"/>
  </p:handoutMasterIdLst>
  <p:sldIdLst>
    <p:sldId id="427" r:id="rId3"/>
    <p:sldId id="428" r:id="rId4"/>
    <p:sldId id="431" r:id="rId5"/>
    <p:sldId id="430" r:id="rId6"/>
    <p:sldId id="494" r:id="rId7"/>
    <p:sldId id="500" r:id="rId8"/>
    <p:sldId id="509" r:id="rId9"/>
    <p:sldId id="498" r:id="rId10"/>
    <p:sldId id="433" r:id="rId11"/>
    <p:sldId id="508" r:id="rId12"/>
    <p:sldId id="435" r:id="rId13"/>
    <p:sldId id="470" r:id="rId14"/>
    <p:sldId id="515" r:id="rId15"/>
    <p:sldId id="497" r:id="rId16"/>
    <p:sldId id="496" r:id="rId17"/>
    <p:sldId id="495" r:id="rId18"/>
    <p:sldId id="473" r:id="rId19"/>
    <p:sldId id="437" r:id="rId20"/>
    <p:sldId id="438" r:id="rId21"/>
    <p:sldId id="439" r:id="rId22"/>
    <p:sldId id="440" r:id="rId23"/>
    <p:sldId id="441" r:id="rId24"/>
    <p:sldId id="442" r:id="rId25"/>
    <p:sldId id="516" r:id="rId26"/>
    <p:sldId id="525" r:id="rId27"/>
    <p:sldId id="532" r:id="rId28"/>
    <p:sldId id="526" r:id="rId29"/>
    <p:sldId id="527" r:id="rId30"/>
    <p:sldId id="528" r:id="rId31"/>
    <p:sldId id="529" r:id="rId32"/>
    <p:sldId id="530" r:id="rId33"/>
    <p:sldId id="531" r:id="rId34"/>
    <p:sldId id="432" r:id="rId35"/>
    <p:sldId id="517" r:id="rId36"/>
    <p:sldId id="518" r:id="rId37"/>
    <p:sldId id="519" r:id="rId38"/>
    <p:sldId id="520" r:id="rId39"/>
    <p:sldId id="521" r:id="rId40"/>
    <p:sldId id="522" r:id="rId41"/>
    <p:sldId id="523" r:id="rId42"/>
    <p:sldId id="524" r:id="rId43"/>
    <p:sldId id="481" r:id="rId44"/>
    <p:sldId id="482" r:id="rId45"/>
    <p:sldId id="504" r:id="rId46"/>
    <p:sldId id="513" r:id="rId47"/>
    <p:sldId id="512" r:id="rId48"/>
    <p:sldId id="511" r:id="rId49"/>
    <p:sldId id="514" r:id="rId50"/>
    <p:sldId id="476" r:id="rId51"/>
    <p:sldId id="477" r:id="rId52"/>
    <p:sldId id="478" r:id="rId53"/>
    <p:sldId id="479" r:id="rId54"/>
    <p:sldId id="505" r:id="rId55"/>
    <p:sldId id="506" r:id="rId56"/>
    <p:sldId id="507" r:id="rId57"/>
    <p:sldId id="510" r:id="rId58"/>
    <p:sldId id="448" r:id="rId59"/>
    <p:sldId id="450" r:id="rId60"/>
    <p:sldId id="483" r:id="rId6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5" autoAdjust="0"/>
    <p:restoredTop sz="86740" autoAdjust="0"/>
  </p:normalViewPr>
  <p:slideViewPr>
    <p:cSldViewPr snapToGrid="0" snapToObjects="1">
      <p:cViewPr>
        <p:scale>
          <a:sx n="70" d="100"/>
          <a:sy n="70" d="100"/>
        </p:scale>
        <p:origin x="-215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 File: </a:t>
            </a:r>
            <a:r>
              <a:rPr lang="de-DE" dirty="0" err="1" smtClean="0"/>
              <a:t>Zahlen_kumulativ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Excel-Tabelle:</a:t>
            </a:r>
            <a:r>
              <a:rPr lang="de-DE" baseline="0" dirty="0" smtClean="0"/>
              <a:t> </a:t>
            </a:r>
            <a:r>
              <a:rPr lang="de-DE" dirty="0" err="1" smtClean="0"/>
              <a:t>Linelist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Reiter Exposition; Ganz unten §23 Meldungen</a:t>
            </a:r>
          </a:p>
          <a:p>
            <a:r>
              <a:rPr lang="de-DE" dirty="0" smtClean="0"/>
              <a:t>Reiter bestätigte Fälle/ Spalte S:</a:t>
            </a:r>
            <a:r>
              <a:rPr lang="de-DE" baseline="0" dirty="0" smtClean="0"/>
              <a:t> §23 Meldungen auswählen</a:t>
            </a:r>
          </a:p>
          <a:p>
            <a:r>
              <a:rPr lang="de-DE" baseline="0" dirty="0" smtClean="0"/>
              <a:t>Altersmedian (Vorsicht: Formel erkennt den Filter nicht, daher müssen Zahlen kopiert werden) und Geschlechterverteilung bestimmen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25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26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27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28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29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39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40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>
                <a:solidFill>
                  <a:prstClr val="black"/>
                </a:solidFill>
              </a:rPr>
              <a:pPr/>
              <a:t>41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33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41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976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Folien von 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Folien von 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90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84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35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pic>
        <p:nvPicPr>
          <p:cNvPr id="20" name="Bild 19" descr="RKI_Jubilaeumslogo_PPT_EN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5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pic>
        <p:nvPicPr>
          <p:cNvPr id="15" name="Bild 14" descr="RKI_Jubilaeumslogo_PPT_EN-0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8"/>
            <a:ext cx="1729250" cy="5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49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en-US" smtClean="0"/>
              <a:t>15.04.2020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exrothu\AppData\Local\Temp\1\Temp1_SitRep_20200422_v0.5.zip\SitRep_20200422_v0.5\Sumo_SitRep.html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estatis.de/DE/Themen/Querschnitt/Corona/Gesellschaft/bevoelkerung-sterbefaelle.htm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coronavirus/2019-ncov/covid-data/covidview/04102020/nchs-data.html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393388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24.04.2020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150.383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+2.337</a:t>
                      </a:r>
                      <a:endParaRPr lang="de-D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5.321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+227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+4,5%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106.800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24.04.2020</a:t>
            </a:r>
            <a:r>
              <a:rPr lang="de-DE" sz="12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86654"/>
              </p:ext>
            </p:extLst>
          </p:nvPr>
        </p:nvGraphicFramePr>
        <p:xfrm>
          <a:off x="286182" y="10366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150.037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6" y="1428295"/>
            <a:ext cx="6278302" cy="511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549985"/>
            <a:ext cx="7138820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Todesfälle;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24.04.2020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98329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5.321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5.316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63" y="1387549"/>
            <a:ext cx="5830784" cy="41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48908" y="472849"/>
            <a:ext cx="7138820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Fall-Verstorbenen-Anteil; </a:t>
            </a:r>
            <a:r>
              <a:rPr lang="de-DE" sz="1400" dirty="0" smtClean="0">
                <a:solidFill>
                  <a:schemeClr val="bg1"/>
                </a:solidFill>
              </a:rPr>
              <a:t>(Datenstand: 24.04.2020.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47763"/>
            <a:ext cx="86614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24.04.2020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9:15)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7239" y="1101936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Aktuelle Anzahl meldender Kliniken/Abteilungen im Register:  </a:t>
            </a:r>
            <a:r>
              <a:rPr lang="de-DE" b="1" dirty="0" smtClean="0"/>
              <a:t>1.254</a:t>
            </a:r>
            <a:endParaRPr lang="de-DE" b="1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30804"/>
              </p:ext>
            </p:extLst>
          </p:nvPr>
        </p:nvGraphicFramePr>
        <p:xfrm>
          <a:off x="307239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+163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2.391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80827"/>
              </p:ext>
            </p:extLst>
          </p:nvPr>
        </p:nvGraphicFramePr>
        <p:xfrm>
          <a:off x="307239" y="3482442"/>
          <a:ext cx="7783372" cy="12017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9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13.270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19.541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+159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8.812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524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12.855</a:t>
                      </a:r>
                      <a:endParaRPr lang="de-DE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+1.401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0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24.04.2020</a:t>
            </a:r>
            <a:r>
              <a:rPr lang="de-DE" sz="1400" dirty="0">
                <a:solidFill>
                  <a:schemeClr val="bg1"/>
                </a:solidFill>
              </a:rPr>
              <a:t>. 9:15)</a:t>
            </a:r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876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1.254</a:t>
            </a:r>
          </a:p>
          <a:p>
            <a:r>
              <a:rPr lang="de-DE" dirty="0" smtClean="0"/>
              <a:t>COVID-19-Patienten in Behandlung: 2.701, davon 1.971 beatmet (73%)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38" y="2462252"/>
            <a:ext cx="2686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01" y="2590839"/>
            <a:ext cx="3254998" cy="37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583" y="3004425"/>
            <a:ext cx="4798301" cy="324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Fälle nach Tätigkeit oder Betreuung in Einrichtungen;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24.04.2020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25992" y="6012905"/>
            <a:ext cx="7626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latin typeface="Calibri" pitchFamily="34" charset="0"/>
                <a:ea typeface="MS Mincho" charset="-128"/>
                <a:cs typeface="Calibri" pitchFamily="34" charset="0"/>
              </a:rPr>
              <a:t>*nur Fälle unter 18 Jahren berücksichtigt, da bei anderer Angabe von Fehleingaben ausgegangen werden kann</a:t>
            </a:r>
            <a:endParaRPr lang="de-DE" altLang="de-DE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52315"/>
              </p:ext>
            </p:extLst>
          </p:nvPr>
        </p:nvGraphicFramePr>
        <p:xfrm>
          <a:off x="332511" y="1425103"/>
          <a:ext cx="8217281" cy="4587803"/>
        </p:xfrm>
        <a:graphic>
          <a:graphicData uri="http://schemas.openxmlformats.org/drawingml/2006/table">
            <a:tbl>
              <a:tblPr firstRow="1" firstCol="1" bandRow="1"/>
              <a:tblGrid>
                <a:gridCol w="4828295"/>
                <a:gridCol w="1431048"/>
                <a:gridCol w="1046437"/>
                <a:gridCol w="911501"/>
              </a:tblGrid>
              <a:tr h="802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Einrichtung gemäß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Betreut/ untergebracht  in Einrichtung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Tätigkeit in Einrichtung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Gesamt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3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§ 23 IfSG (z.B. Krankenhäuser, ärztliche Praxen, Dialyseeinrichtungen und Rettungsdienste)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1.948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8326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10.274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3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§ 33 IfSG (z.B. Kindertageseinrichtungen, Kinderhorte, Schulen und sonstige Ausbildungsstätten, Heime und Ferienlager)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1451*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1.708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3.159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§ 36 IfSG (z.B. Einrichtungen zur Pflege älterer, behinderter und pflegebedürftiger Menschen, Obdachlosenunterkünfte, Einrichtungen zur gemeinschaftlichen Unterbringung von Asylsuchenden, sonstige Massenunterkünfte, Justizvollzugsanstalten)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10.120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6.392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16.512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3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§ 42 IfSG (z.B. in Küchen von Gaststätten und sonstigen Einrichtungen mit oder zur Gemeinschaftsverpflegung)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Nicht zutreffend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863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de-DE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Keine Tätigkeit, Betreuung, Unterbringung  in genannten Einrichtungen</a:t>
                      </a:r>
                      <a:endParaRPr lang="de-DE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59.735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Unbekannt</a:t>
                      </a:r>
                      <a:endParaRPr lang="de-DE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59.067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6765" y="910802"/>
            <a:ext cx="8285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MS Mincho" charset="-128"/>
                <a:cs typeface="Calibri" pitchFamily="34" charset="0"/>
              </a:rPr>
              <a:t>Übermittelte COVID-19-Fälle nach Tätigkeit oder Betreuung in Einrichtungen mit besonderer Relevanz für die Transmission von Infektionskrankheiten (Angaben für 150.353</a:t>
            </a:r>
            <a:r>
              <a:rPr kumimoji="0" lang="de-DE" altLang="de-DE" sz="12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MS Mincho" charset="-128"/>
                <a:cs typeface="Calibri" pitchFamily="34" charset="0"/>
              </a:rPr>
              <a:t> 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MS Mincho" charset="-128"/>
                <a:cs typeface="Calibri" pitchFamily="34" charset="0"/>
              </a:rPr>
              <a:t>Fälle)</a:t>
            </a:r>
            <a:endParaRPr kumimoji="0" lang="de-DE" altLang="de-DE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199" y="1328698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/>
              <a:t>Seit Anfang März (</a:t>
            </a:r>
            <a:r>
              <a:rPr lang="de-DE" dirty="0" smtClean="0"/>
              <a:t>11. </a:t>
            </a:r>
            <a:r>
              <a:rPr lang="de-DE" dirty="0"/>
              <a:t>KW</a:t>
            </a:r>
            <a:r>
              <a:rPr lang="de-DE" dirty="0" smtClean="0"/>
              <a:t>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7465"/>
              </p:ext>
            </p:extLst>
          </p:nvPr>
        </p:nvGraphicFramePr>
        <p:xfrm>
          <a:off x="599081" y="2133600"/>
          <a:ext cx="6656853" cy="357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9"/>
                <a:gridCol w="1530012"/>
                <a:gridCol w="1761717"/>
                <a:gridCol w="1881405"/>
              </a:tblGrid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Meldewoche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Nosokomiale </a:t>
                      </a:r>
                      <a:r>
                        <a:rPr lang="de-DE" baseline="0" dirty="0" smtClean="0"/>
                        <a:t>Ausbrüche (n=111)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Fälle in Ausbrüchen* (n=1.613)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Todesfälle (n=120)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99067" y="6019800"/>
            <a:ext cx="429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*Fälle nach Meldedatum KW des Ausbruchs</a:t>
            </a:r>
            <a:endParaRPr lang="de-DE" dirty="0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2699791" y="6620339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36765" y="669882"/>
            <a:ext cx="7984209" cy="523220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COVID-19: Nosokomiale Ausbrüche in Krankenhäusern und Pflegeheimen</a:t>
            </a:r>
            <a:r>
              <a:rPr lang="de-DE" sz="2000" dirty="0" smtClean="0">
                <a:solidFill>
                  <a:schemeClr val="bg1"/>
                </a:solidFill>
              </a:rPr>
              <a:t>; </a:t>
            </a:r>
            <a:r>
              <a:rPr lang="de-DE" sz="1400" dirty="0">
                <a:solidFill>
                  <a:schemeClr val="bg1"/>
                </a:solidFill>
              </a:rPr>
              <a:t>(Datenstand: 20.04.2020.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53682" y="819865"/>
            <a:ext cx="8420987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In medizinischen Einrichtungen* </a:t>
            </a:r>
            <a:r>
              <a:rPr lang="de-DE" dirty="0"/>
              <a:t>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7.862 übermittelte COVID-19-Fälle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Altersmedian:  41 Jahre</a:t>
            </a:r>
          </a:p>
          <a:p>
            <a:pPr lvl="1">
              <a:spcBef>
                <a:spcPts val="200"/>
              </a:spcBef>
            </a:pPr>
            <a:r>
              <a:rPr lang="de-DE" dirty="0"/>
              <a:t>Geschlechterverteilung</a:t>
            </a:r>
            <a:r>
              <a:rPr lang="de-DE" dirty="0" smtClean="0"/>
              <a:t>:  72</a:t>
            </a:r>
            <a:r>
              <a:rPr lang="de-DE" dirty="0"/>
              <a:t>% </a:t>
            </a:r>
            <a:r>
              <a:rPr lang="de-DE" dirty="0" smtClean="0"/>
              <a:t>weiblich;  28% männlich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Hospitalisiert: 333 Personen (4,5%; 7.365 Fälle mit Angaben)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Verstorben: 18 Personen (0,23%; 7.827 Fälle mit Angaben)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14 Personen an COVID-19; 4 Personen aufgrund anderer Ursache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11 Männer, 7 Frauen; Altersspanne: 23-82 Jahre</a:t>
            </a:r>
          </a:p>
          <a:p>
            <a:pPr lvl="2"/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437071"/>
            <a:ext cx="798420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</a:t>
            </a:r>
            <a:r>
              <a:rPr lang="de-DE" sz="2000" dirty="0">
                <a:solidFill>
                  <a:schemeClr val="bg1"/>
                </a:solidFill>
              </a:rPr>
              <a:t>Einrichtungen;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587589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*Zu den Einrichtungen zählen z.B.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Krankenhäuser</a:t>
            </a:r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Arztpraxen, Dialyseeinrichtungen, ambulante Pflegedienste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  Rettungsdienste</a:t>
            </a:r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9" y="3506340"/>
            <a:ext cx="4468812" cy="273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39751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150.383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S:\Projekte\RKI_nCoV-Lage\3.Kommunikation\3.7.Lageberichte\2020-04-24\Karten\Deutsch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16" y="902649"/>
            <a:ext cx="7863607" cy="55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507680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13.387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S:\Projekte\RKI_nCoV-Lage\3.Kommunikation\3.7.Lageberichte\2020-04-24\Karten\Meldeaktivität 7 Tage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65" y="1562985"/>
            <a:ext cx="6916388" cy="48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24.04.2020.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07580"/>
              </p:ext>
            </p:extLst>
          </p:nvPr>
        </p:nvGraphicFramePr>
        <p:xfrm>
          <a:off x="236765" y="913899"/>
          <a:ext cx="8402409" cy="5134481"/>
        </p:xfrm>
        <a:graphic>
          <a:graphicData uri="http://schemas.openxmlformats.org/drawingml/2006/table">
            <a:tbl>
              <a:tblPr/>
              <a:tblGrid>
                <a:gridCol w="2500122"/>
                <a:gridCol w="1339017"/>
                <a:gridCol w="1825932"/>
                <a:gridCol w="1435776"/>
                <a:gridCol w="1301562"/>
              </a:tblGrid>
              <a:tr h="5394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93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86951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8.318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5" name="Picture 3" descr="S:\Projekte\RKI_nCoV-Lage\3.Kommunikation\3.7.Lageberichte\2020-04-24\Karten\Meldeaktivität 5 Tage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65" y="1381703"/>
            <a:ext cx="7035209" cy="49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00832"/>
              </p:ext>
            </p:extLst>
          </p:nvPr>
        </p:nvGraphicFramePr>
        <p:xfrm>
          <a:off x="236765" y="528263"/>
          <a:ext cx="6784521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5.232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8" name="Picture 2" descr="S:\Projekte\RKI_nCoV-Lage\3.Kommunikation\3.7.Lageberichte\2020-04-24\Karten\Meldeaktivität 3 Tage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65" y="1442663"/>
            <a:ext cx="7110265" cy="50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419"/>
            <a:ext cx="7425266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122" name="Picture 2" descr="S:\Projekte\RKI_nCoV-Lage\3.Kommunikation\3.7.Lageberichte\2020-04-24\Karten\Wochenvergleich_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65" y="1129366"/>
            <a:ext cx="7429833" cy="52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Landkreise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24.04.2020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</a:t>
            </a:r>
            <a:r>
              <a:rPr lang="de-DE" dirty="0" smtClean="0"/>
              <a:t>von </a:t>
            </a:r>
            <a:r>
              <a:rPr lang="de-DE" dirty="0"/>
              <a:t>5 Tagen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1166812"/>
            <a:ext cx="7283099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5907"/>
            <a:ext cx="7151237" cy="510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151237" y="1648045"/>
            <a:ext cx="19632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</a:rPr>
              <a:t>Verläufe der wöchentlich aggregierten Meldezahlen der letzten 5 Jahre (grau)</a:t>
            </a:r>
          </a:p>
          <a:p>
            <a:endParaRPr lang="de-DE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5-Jahresmittel (schwarz)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Wöchentlich aggregierte Meldezahlen bis KW16 / 2020 (rot)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Kategorien: Influenza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6159" y="1184905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mit dem 5-Jahresmittel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951436" y="1184905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Altersgruppen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9" y="1612185"/>
            <a:ext cx="4279939" cy="305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82407" y="4862341"/>
            <a:ext cx="8067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ab ca. KW12 sinken die Meldezahlen unter das 5-Jahresmittel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Starker Rückgang der Meldezahlen besonders in den Altersgruppen 0-20 und 20-40 Jahre ab KW10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Trend </a:t>
            </a:r>
            <a:r>
              <a:rPr lang="de-DE" sz="1400" dirty="0" smtClean="0"/>
              <a:t>bei Männern und Frauen ähnlich </a:t>
            </a:r>
            <a:r>
              <a:rPr lang="de-DE" sz="1400" dirty="0"/>
              <a:t>ausgeprägt (nicht dargestellt)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08" y="1612185"/>
            <a:ext cx="4086420" cy="29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6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Kategorien: </a:t>
            </a:r>
            <a:r>
              <a:rPr lang="de-DE" sz="2000" dirty="0" err="1" smtClean="0">
                <a:solidFill>
                  <a:schemeClr val="bg1"/>
                </a:solidFill>
              </a:rPr>
              <a:t>Campylobacter</a:t>
            </a:r>
            <a:r>
              <a:rPr lang="de-DE" sz="2000" dirty="0" smtClean="0">
                <a:solidFill>
                  <a:schemeClr val="bg1"/>
                </a:solidFill>
              </a:rPr>
              <a:t>-Enteritis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6766" y="1055300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mit dem 5-Jahresmittel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9" y="1502286"/>
            <a:ext cx="4278491" cy="305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99" y="1427222"/>
            <a:ext cx="4488668" cy="320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569299" y="1048805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Bundesländern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06057" y="5269009"/>
            <a:ext cx="8326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Insgesamt liegen die Meldezahlen unter dem 5-Jahresmittel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Ab KW10 deutliche Abweichung vom 5-Jahresmittel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Trend bei Vergleich nach Alter und Geschlecht ähnlich (nicht dargestellt)</a:t>
            </a:r>
          </a:p>
        </p:txBody>
      </p:sp>
    </p:spTree>
    <p:extLst>
      <p:ext uri="{BB962C8B-B14F-4D97-AF65-F5344CB8AC3E}">
        <p14:creationId xmlns:p14="http://schemas.microsoft.com/office/powerpoint/2010/main" val="25309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Kategorien: </a:t>
            </a:r>
            <a:r>
              <a:rPr lang="de-DE" sz="2000" dirty="0" err="1" smtClean="0">
                <a:solidFill>
                  <a:schemeClr val="bg1"/>
                </a:solidFill>
              </a:rPr>
              <a:t>Rotavirus</a:t>
            </a:r>
            <a:r>
              <a:rPr lang="de-DE" sz="2000" dirty="0" smtClean="0">
                <a:solidFill>
                  <a:schemeClr val="bg1"/>
                </a:solidFill>
              </a:rPr>
              <a:t>-Gastroenteritis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6" y="1435395"/>
            <a:ext cx="6445457" cy="46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36765" y="1080553"/>
            <a:ext cx="369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</a:t>
            </a:r>
            <a:r>
              <a:rPr lang="de-DE" sz="1400" dirty="0"/>
              <a:t>mit dem </a:t>
            </a:r>
            <a:r>
              <a:rPr lang="de-DE" sz="1400" dirty="0" smtClean="0"/>
              <a:t>5-Jahresmittel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6719085" y="1827955"/>
            <a:ext cx="23267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Deutliche Abweichung vom 5-Jahresmittel, insbesondere fehlender Anstieg der Meldezahlen ab KW9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034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Kategorien: Windpocken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1364848"/>
            <a:ext cx="4306407" cy="307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65" y="1390576"/>
            <a:ext cx="4270388" cy="30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47646" y="959689"/>
            <a:ext cx="369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</a:t>
            </a:r>
            <a:r>
              <a:rPr lang="de-DE" sz="1400" dirty="0"/>
              <a:t>mit dem </a:t>
            </a:r>
            <a:r>
              <a:rPr lang="de-DE" sz="1400" dirty="0" smtClean="0"/>
              <a:t>5-Jahresmittel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581765" y="964315"/>
            <a:ext cx="320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Altersgruppe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247646" y="4876035"/>
            <a:ext cx="8486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Deutlicher Abfall der Meldezahlen ab KW11, insbesondere in der Altersgruppe 0-20 Jahre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2355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Kategorien: Salmonellose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91257" y="2416320"/>
            <a:ext cx="369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Bundesland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7646" y="959689"/>
            <a:ext cx="369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</a:t>
            </a:r>
            <a:r>
              <a:rPr lang="de-DE" sz="1400" dirty="0"/>
              <a:t>mit dem </a:t>
            </a:r>
            <a:r>
              <a:rPr lang="de-DE" sz="1400" dirty="0" smtClean="0"/>
              <a:t>5-Jahresmittel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425097" y="4291232"/>
            <a:ext cx="3300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Deutlicher Rückgang der Meldezahlen ab KW10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Heterogene Verläufe in den BL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Abnehmender Trend ab KW10 in allen Altersgruppen und bei beiden Geschlechtern (nicht dargestellt)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7" y="1236688"/>
            <a:ext cx="3637666" cy="259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31" y="2797791"/>
            <a:ext cx="4834304" cy="34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</a:t>
            </a:r>
            <a:r>
              <a:rPr lang="de-DE" sz="2000" dirty="0">
                <a:solidFill>
                  <a:schemeClr val="bg1"/>
                </a:solidFill>
              </a:rPr>
              <a:t>Meldedatum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24.04.2020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431360"/>
            <a:ext cx="8394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Kategorien: Tuberkulose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6766" y="907906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mit dem 5-Jahresmittel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69299" y="907905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Bundesländern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9436" y="4563471"/>
            <a:ext cx="4069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Insgesamt liegen die Meldezahlen unterhalb des  5-Jahresmittels, besonders deutliche Abweichung ab KW10</a:t>
            </a:r>
          </a:p>
        </p:txBody>
      </p:sp>
      <p:sp>
        <p:nvSpPr>
          <p:cNvPr id="5" name="AutoShape 2" descr="data:image/png;base64,iVBORw0KGgoAAAANSUhEUgAABUAAAAPACAMAAADDuCPrAAABUFBMVEUAAAAAADoAAGYAOjoAOmYAOpAAZmYAZpAAZrYNDQ0zMzM6AAA6ADo6OgA6Ojo6OmY6OpA6ZmY6ZpA6ZrY6kNtNTU1NTW5NTY5Nbo5NbqtNjshmAABmOgBmOjpmZjpmZmZmZpBmkJBmkLZmkNtmtttmtv9uTU1ubm5ubo5ujqtujshuq+SOTU2Obk2Obm6Oq8iOq+SOyOSOyP+QOgCQZjqQZmaQkDqQkGaQkLaQtraQttuQ2/+rbk2rbm6rjm6ryOSr5P+2ZgC2Zjq2Zma2kDq2kGa2tpC2tra2ttu229u22/+2/7a2/9u2//+9vb3Ijk3Ijm7IyKvI5P/I///MDQ3MzMzbkDrbtmbbtpDbtrbb27bb29vb2//b///kq27kyI7kyKvk///r6+v/tmb/yI7/25D/27b/29v/5Kv/5Mj/5OT//7b//8j//9v//+T///+nhaO1AAAACXBIWXMAAB2HAAAdhwGP5fFlAAAgAElEQVR4nO2daYMkx3GeBzxsjmBCFsUGAVImdXFtkKBskfQlwhAhS7ZEW7M0OA3rIkQsliTWBHb+/zdPd1d315FZFZkRkflW1vt82J2e7a6KeiPq2ao+qm8eCCGEZHFTuwBCCFkrFCghhGRCgRJCSCYUKCGEZEKBEkJIJhQoIYRkQoESQkgmFCghhGRCgRJCSCYUKCGEZEKBEkJIJhQoIYRkQoESQkgmhQT6W4QQ0gB1BFpmNVKe1S5gwjO8kpiSCLiSGJKE3JQo0AP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hqkB/8b3d7vV//9Hpxst3n+x2b70fuNFfbc5q/Ginn57glcSUBDAkCTUF+uHuyBs/O9z49O3jja9NbwxWm7EaR9rppyd4JTElAQxJQkWBfvLk9T99eHjxvd3XD7ee7t58/+HFO7s3PxrfGKw2r1ov2umnJ3glMSUBDElCRYE+3X338NcnTw4Hmqc/Hw89X//x6MZwtVnFutFOPz3BK4kpCWBIEuq/iPTp2wdbfng6Dn38+7ujG8PVZq/GhXb66QleSUxJAEOSUF+gnzw5nKg/3X3/eOv5wZ2DG8PVZq/GhXb66QleSUxJAEOSUF2g//zkYMuX73Rn6wedDm6cV9fxjBBC1o6RQJ/udq//+QMFSgjZEjYCffnf/u2T3ev/YSDQr/1scGP4AJ7CL8DzLglMSQBDklD9FP7hF4dz+KUj0Mtqs1fjQjv99ASvJKYkgCFJqC/Qh+e7kTMp0Hw49RKYkgCGJAFAoEdN8lV4Gzj1EpiSAIYkoZ5AX77TafIo0PNbPrv3gfZuDFebvBpX2umnJ3glMSUBDElC1U8iff36Nz+JZAOnXgJTEsCQJFT9LPzuOx89vPzp7qDJx+PRNy4ffx/cGK42r1ov2umnJ3glMSUBDElCzedAn5+uxvT68Uz+Rf8CTC94NaZMOPUSmJIAhiSh6otIL/7kUZ/nq36+ePdRmW99FLjRX23Oavxop5+e4JXElAQwJAkAr8InrbbMaqS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p7d1a5gClxIFKiKdvrpCV5JTEnAs7t97RImwIVEgapop5+e4JXElARQoBIoUA3t9NMTvJKYkoC7uz2cQeFCokBVtNNPT/BKYkoCDgJFMyhcSBSoinb66QleSUxJAAUqgQLV0E4/PcEriSkJOAoUzKBwIVGgKtrppyd4JTGlZfYngWIZFC0kClRHO/30BK8kprQMBSqCAtXQTj89wSuJKS1zFiiUQdFCokB1tNNPT/BKYkrLXASKZFC0kChQHe300xO8kpjSInsKVAQFqqGdfnqCVxJTWqQnUCCDgoX0QIHqaKefnuCVxJQW6QsUx6BgIT1QoDra6acneCUxpUUoUBkUqIZ2+ukJXklMaYn9QKAwBsUK6QAFqqGdfnqCVxJTWmIkUBSDYoV0gALV0E4/PcEriSktQYEKoUA1tNNPT/BKYkpLjAUKYlCskA5QoBra6acneCUxpQX2E4FiGBQqpCMUqIZ2+ukJXklMaQEKVAoFqqGdfnqCVxJTWiAgUAiDQoV0hALV0E4/PcEriSktEBIogkGhQjpCgWpop5+e4JXElObZU6BSKFAN7fTTE7ySmNI8YYECGBQppBMUqIZ2+ukJXklMaZ6IQOsbFCmkExSohnb66QleSUxpHgpUDAWqoZ1+eoJXElOaZR8TaHWDAoXUQYFqaKefnuCVxJRmiQu0tkGBQuqgQDW0009P8EpiSrNQoHIoUA3t9NMTvJKY0iwzAq1sUKCQOihQDe300xO8kpjSHHsKVA4FqqGdfnqCVxJTmmNWoHUNihPSGQpUQzv99ASvJKY0x7xAqxoUJ6QzFKiGdvrpCV5JTGkOCjQBClRDO/30BK8kpjTDfkGgNQ0KE9IFClRDO/30BK8kpjTDokArGhQmpAsUqIZ2+ukJXklMaQYKNAUKVEM7/fQErySmNMOyQOsZFCakCxSohvnwagwa1SCBKcXZCwRazaAoIV2hQDXMhldl0qgGCUwpDgWaBAWqYS68OrNGNUhgSnFEAq1lUJSQrlCgGmbCqzRsVIMEphRHJtBKBkUJ6QoFqiEeXq1poxokMKUo16GlQCVQoBqi4VWbN6pBAlOKIhVoHYOChNSDAtUQC6/ewFENEphSFLFAqxgUJKQeFKiGSHgVJ45qkMCUolCgaVCgGsLh1Zw5qkECU4rRG9YlgdYwKEZIfShQDcHwqg4d1SCBKcVIEWiNz4mUX+UCFKiGUHh1p45qkMCUYlCgiVCgGgLhLQ2d89xRDRKYUowkgZY3KEZIfShQDXkC9Rw8qkECU4rQH1KBQMt/Urn0ChehQDVMwxP503HyqAYJTCkCBZoKBaphEp7Un26zRzVIYEoRUgVa2qAQIQ2gQDWMw0vwp9PwUQ0SmFKEZIGWvlZO2dUJoEA1jMJL86fL9FENEphSmMFwUqASKFANw/CS/ekwf1SDBKYUJkOgZQ2KENIQClTDILwcf5oPINUggSmFyRFo2as1llyZCApUQz+8TH8aTyDVIIEphaFAk6FANfTCy/en6QxSDRKYUpDhUEoFWtKgACGNoEA1XMNT+dNwCKkGCUwpCAWaDgWq4RKe1p9mY0g1SGBKQTIFWvILF8qtSggFquEcnoE/jeaQapDAlILkCrScQQFCGkGBaujCs/GnySBSDRKYUojRMFKgEihQDdYC1Y8i1SCBKYXIF2i5r/wqtSIxFKiGU3iG/lTPItUggSmFGA1iikBLGbR+SGMoUA3H8CztqR5GqkECUwoxGkMKVAIFquEQnqU69eO4NjUU3Pl6rC2lIoyHMEmgpb50tsxqEqBANTzz8adiHFemhqJ735WVpVSG8QymCbRMD6uHNIEC1fDMyZ/5I7kqNZTe/S6sKqVSjMePApVAgWp4pnWk+VyuSQ0VdsBzRStKqRjjyUsUaJEGVg9pAgWqIXHEspFXtB411NkDu4pWk1I5Ju1IFWiJ/tUOaQoFqmBfSqDy+VyNGmrtgqeK1pJSQSbNoEAlUKD57MsKVDSkK1FD9vYZVbSOlIoyaUWyQAs0r3ZIUyjQbPY1BLo0p+tQQ+7WmVW0ipTKMmlEukD9e1c7pCkUaC7HGUseMTMiVa1BDZmbZlnRClIqzLQNFKgECjST04wlj5gt07KS+7mwPAtGJWVtl3FFeDtibTdMm5AhUP/Gea8gmbUJ9BkKdzCY1m4flHzdResgQywmkX2Ts/Uj0O4/6fT/o5041xX9DzF5SXbkfXOUfR29ivCOZCofXAUakHME6n0Iite3tR2BllnNIucZyxgxRx5G/cxfjCm5X3xiXUevIrwdsRGBOhsUr28UaA6XGcsZMVfypn6MbVr5X3xiW0evIrwdsRWB+hoUr28UaAbXGcsaMU9sBGr8Vcuj1GrV0asIb0ekQCXg9Y0CTac3Y1kj5omVQE2/anmUWq06ehXh7Yh13RAKPneUPOvE6xsFmkx/xvJGzBE7gRp+1fJDvj4t6+hVhLcjtiNQT4Pi9Y0CTWUwY5kj5oelQM2+all91VSbOnoV4e2IFKgEvL5RoIkMZyxzxPywFajRVy2D1NGrCG9HbEignm+f8Ft0JhRoGqMZyx0xN6wFarE32JSkr+MKBTokGLhilNwKxesbBZrEeMayR8wLe4Fqdwe7lGxaeIACHRKMmwKVQIGmMJmx7BHzwkOgqh1ib5mSVR8p0CHBsDWj5FUoXt8o0ASmM5Y/Yk74CDR7jzjVVL+OERTokGDUFKgECjSB6Yzlj5gTXgLN2ye6mqrXMYYCHRAOGvpDbTBQoHICM2YxYqb4CTR9X7jUVLmOKRTogHDMkG/osFiIKXcUqJTQjNmOmAGeAk3cB6411a0jAAU6IBwy1snMCby+UaBSgjPmNWLZ+Ao0Yfb7NdWsIwgFOiAcsfco5bQRrm97ClRIeMb8RywR/6lPj8unJE0zKdA+kYBLCDS1nXB9o0CFRGas5IiJwDhsGNVUrY4YFGifSLxlBXphtlS0vu0pUBmRZm9ToIvqGtdUqYw4FGifSLqVBDr/pbOlMhFCgcqI9XqrAp2d8mlNNaqYhQLtEwm3lkDnugrWtz0FKiLa6u0KND7mgZqK17AEBdojFi4FusieApUQb/WWBRoe9GBNZUsQQIH2iGVbTaAzXcXq2zElCnSJmU5vW6CBSQ/XVLAAGRRoj1i29QQabytW344pUaALzDV66wIdjXrkPp4l5fWUAu0Ri5YCXeCUEgU6z2yjKdD+sMfugfPhqDMU6JVoshUFGu0qVN9OKVGg88z2mQI9sBQUBSqBAu0TKRapb11KFOg8s22mQE/M5+RbUk5TKdAr8bZRoLN0KVGg88y2mQKVQIFKoEAHhIsF6ts5JQp0ntku49lqewLNMSgFemGmbXVHKVgtUN/OKVGgs8w3Gc9WGxRohkEp0AszbaNAZziXSYHOM99kPFtRoBIo0Aszbas8SqFqcfp2rpICnWe+x3i2qj31IUCusNeDAr0w0zYKNM6lSgp0nvke49mq9tSHoEAl1Clprm21RylQLkzfLkVSoLMstLj2iE2pPvUB/EtKbSsFemaubdVHaVouSt+uNVKgsyx0uPqITag/9VMoUAkU6IRpuSB969VIgc6y0OHqIzah/tRPgbhI/gAK9Mxc2+qP0qRckL71SqRAZ1locP0RGwMw9RNKlJTWVgq0Y7ZtAKMEEdKEfoUU6CwL/QUYsREIUz+GApVAgQaACGlCv0IKdI6l/gKM2AiEqR+D8DVNQyjQjtm2IYwSQkhjBgVSoHMstRdhxIZATP0IClQCBRoEIKQxg/oo0DmWugsxYgMwpn5ImZJS+kqBnphvG8Qo1Q9pzLA+CnSOpe5CjNgAjKkfUv+LQsdQoCfm24YxStVDGjMsjwKdYbG5GCPWB2TqB1CgEijQCLVDGjGqjgKdYbG3ICPWA2Xq+5QqSd5YCvTEfNtARql2SCNG1VGgMyz2FmTEeqBMfR8KVEKFkubjhBmluiGNGBdHgc6w2FqUEbsCM/U9ipUkbiwFemQ+TZhRqhvSiHFxFOgMi61FGbErMFPfgwKVQIFGqRrSkEltFGic5c7CjNgFnKm/Uq4kaWc1As1c5XJNZksSMx8m0CjVDGnIpDQKNM5yY3FG7AzQ1F8oWJKwswqBmqw/WJPisXksZAk0ShVDGjItjQKNs9xYnBE7AzT1F1oSqEs5p5pyS8pmoXikUaoX0pBpZRRonOW+Ao1YB9LUnylZkqyz2QJ1rI0CnaNaSAMChVGgUQRtRRqxE1BT39GOQD0rpEDnqBbSgEBhFGgUQVuRRuwE1NR3FC1J1NqaAo1VWdwNSzVijVKlkBYTo0CjCLoKNWJHsKb+RNmSJK3NFKhrqRToPHVCWkyMAo0iaCrWiB0Am/ojrQjUt14KdJ46IS0GRoFGETQVa8QOgE39kcIlCVqbJVDnminQBR5qhLQYGAUaQ9JTsBHb4039gTYE6l32neGb8k22B26UHuoKNFwUBRpD0lK0EQOc+n35lJZ7myFQ96rPKWWMahbLBaGN0kNVgUaKokBjSFqKNmKAU7+nQGUMUsqYV/MNwhslClQNBboA3tRXSGmxt+kC9S86kFLW3JptEd4o1RRorCYKNIKoo3AjBjj1NVJaam6yQAvUHEspc371WwQ4ShSoFgp0AcCpb0CgJWqeTSl3ijWbhDhK1QQarYgCjSDqJ96IIU59hZIWmpso0CIlz6eUP8jZ24Q4ShSoEgp0AcSpp0AlLKSUP8m52wQ5StYxqNOiQCPI+mk0F3ZATn2Fdc43N02gZSouK1BJQZCjZJyDOi4KNIy0n2hgTn0FZrubJNBCBS+lpJvnjI3CHCXbGPRpUaBhpP1EA3PqKzDb3RSBlip4MSXlRCdvFegomcagT4sCDSPuJxigU1+Bue4mCLRYvRSogENJpjmow6JAw8j7iQXq1JdnrrtygZardzkl/VQnbRbqKBnGYJAWBRokoZ9YoE59BWbau06BGqpDVBDqKNnFYBAWBRokpZ9QwE59eWbaKxZowXIpUAEUqBIKdAHYqa9AvL1SgZasVpKSzXALNwx3lMxiMMiKAg2S1E8kcKe+AtH2CgVatFhRSiXHG3iUjGKwCIsCDZLWTyCAp7480fbKBFq2WApUQAWBLlVEgQZI7CcQwFNfgVh/VytQI3XICgIeJZsYLLKiQEOk9hMH5KkvT6y/IoEWrlWYUrnxhh4lixhMsqJAQyT3EwboqS9PpL8SgZYulQIVQIEqoUAXgJ76CoT7KxBo8UqlKRUbb+xRMojBJCoKNEBGP1HAnvryhBu8LNDylYpTKjXf4KOkj8EkKgo0QE4/QQCf+vIEG7wo0AqFlhOotCDsUVLHYBMVBRogp58ggE99eYINXrVA1eqQFgQ+StoYbJKiQANk9RMD9KkvT6jBSwKtUWdCSmXGG36UlDHYJEWBBsjrJwTwU1+cUIMXBFqlTgpUQFmBiiqiQCdk9hMC+KkvT6DD8wKtU2ZKSkXGG3+UVDEYJUWBTsntJwL4U1+eaYdnBVqpyqSUSow3/ihpUrAKigKdkttPBPCnvjzTDlOgkoJq9y3AqCRNDEZBUaBTsvsJwAqmvjyTDs8JtFaRaSkVGO81jJIiBqOcKNAJin5acX+f+8g1TH1xJi2eEWi1IhNT8h/vNYxSdgpmQVGgExT9NOL+Ptuga5j68oxbHBdovRopUAGTkrJjsMqJAp2g6acJB33mGnQVU1+eUYujAq1YYmpK7uO9jlHKjcEqJwp0gqqfBpwOPzMNuo6pL86oxTGB1iwxOSXv8V7HKGWmYBYTBTpB1U8959N3CtSSYYs3LNCEghD6NiJQUl4MZjlRoGOU/dRyefoz7xB0JVNfnGGPIwKtWmF6Ss7jvZZRyorBLCYKdIy2nzp6Lx9lGXQtU1+cQY/DAq1bYEZKvuO9llHKScEuJgp0jLafKgYvv1Oghgx6HBRo5QIpUAHBknJisEuJAh2h7qeC4duXcg5BVzP1xen3OCTQ2vXlpOQ63esZpdxd3SImCnSEQT+zGb/9M8Og65n64vSa3IpA09WRUhBI3/oUEmhKRRToEIN+5jJ9+3y6Qdcz9cXpNTkg0NrVUaASIiUp9nd1ShToEIt+5hH6+BEFasi1yVOB1q4tNyXH8V7RKOl2eU1IFOgYi35mEfz4ZvIh6IqmvjjXJk8EWru0fXZKftO9plFS7/b5KVGgQ0z6mUHk4++pBl3T1Bfn0uSxQGsXdoACFRAtyWDPz5sGCnSIUT+TiV4+hAI15NzlkUBrl3UkNyW38V7VKNns/RnjQIEOMepnKvHLLyUegq5q6otz7nJLAk1yR1JBOH27EC/JaP9PngYKdIhVP9OYu3xdmkHXNfXF6bo8FGjtok6UEGhaQUB9OzNTUh0DUKAjzPqZwvzlP5MMurKpL03X5YFAa9fUkZ+S03SvbJTqGIACHWLXzwSWLp9MgdpxanNfoLUrOqNIyWe81zZKVQxAgQ4x7KeYxcvPpxyCrm3qS3Nqc0+gtQu6QIEKmC2phgEo0CGW/RQi+PqOBIOubupLc2xzYwKVqiOxIKi+nXAXaHpFFGgfy37KEH39EQVqx6HNV4HWruaKKiWP6V7fKJUXAAU6wrSfEmRfHyc/BF3f1Jfm0OaLQGsX04MCFeAt0IyKKNAetv0UIP36TbFB1zf1xXm4CrR2KX10KTmM9zpHqawAKNAh9v2cR/71xdI7rnPqi/JwEWjtSgYoU7Kf7vWOUrH9f0+BDklOLyPxHilf/06BmnEWaO06hlCgAuQlFdn/9xTokOT0MhK/kuJP6SHouqe+EC0KVGCM1ILg+pYakvfuf6yIAr2Snl5O5GeS/Ck16PqnvgAngdauYoQ6JevxbmOUXPf/PQU6ID29nMg7Ev0pPIlvY+q9OQi0dg1j3AWaXBBe33yvOp1XEQV6JT29rMyPJPtTdgiqmPr79JJk4O2IjwKtXcIEfUrG092OQA947P7HiijQK+npZWV+JENWkofkT/19R+7j4+DtiHfPalcwxSAl2+luS6B78/9guooo0AsZ6eWFvs/7ymLJg7Kn/qhOH4Xi7YjNueGE7Xg3GZLp7n+siAK9kJFeXug5J/Cnhy3eI3Pqr950UCjejtikG/bzBk0vqNGQIinlVkSBXshILzP1XEctPyxv6gfSNFco3o64MTfkTXezIR2w2PtPFVGgFzLSyws9X1CLD8ya+nE9xmfyeDtis26wnO5mQzqj3Pm7imoK9Bd/stu9/tb7pxsv332y2wVv9FebsxopGellZa6Rk4dAA/WYKhRvR2zXDYbT3W5IPRQ7/4maAv3p7sjrPz7c+PTt442v/WxyY7DajNVIyUkvJ3KVmZYemzH10S9UtlIo3o7YsBvsprvhkIZk7vwnKgr0+e71P314ePHOyZNPd2++f7jx5kfjG4PV5lUrIie9jMcotbTw6PSpn/tCUBuF4u2IDbvBbrobDsmQegJ9+c7u+4e/H482H//+5MlRo5++fTgeHdwYrjavWhE56aU/RO2k+ccnT/1sPTZn8oBTj1eSWUpm091ySHbUE+inb3dn6E933314+HD39eONDyc3hqtNXo2cnPSSH2HgI1OBLn6hnYFCAaceryTPF5jzprvpkMwAeBX+KNCnp8PRx/P6r49uDFebv5olstJLfYDFOfHsItKmXiRHtUIBpx6vJGeB5hTUckhm1Bfo8UT95Tvd2fonT978aHDjvLqOZ27cFeDRRCZLMVjIaUGyRd1L70gQqDXd2yRTN3YCPZ6vb0OgVhoykllCOfd06IqoM90bJVM3ZgJ9fnwbU8+ZX/vZ4Mbw3qs+hTd7Z+XMchLOu9LKUTwZCnjehVeSZUo20914SEbUPoV//uT1w/OdS0egl9VmrkZAVnopdzb8cE98SfKpz7meXt4mAE49XkmmKdkMd+Mh2VBZoB92b6OvL9C89BLua/oB8+iyxFOfVU7eYSjg1OOV5Pgpxczpbj4kE+oK9Ke78zs9q78Kn5ee/K7GF+jQCjT/cibpCgWcerySKFAJeCXVFOjLp7s3zs9xnt/y2b0P9LuDX/ZWm7EaGXnpie9pfY242OJkU696Y1KyQgGnHq8k45QMprv9kCyoKdCnvY9qVv8kUl560jvaX6Y4skDR1Gvf2JmoUMCpxyvJOiWD4W4/JAMqCvTD/kfdX76ze+Py8ffBjeFq01cjIzM94f08vikjX6AWn4ZKcSjg1OOVRIFKwCup5kc5d2cOz3S+6F+A6UXxqzFlpie7m8s3DYWXKZh6m2oSFAo49Xglmaeknu4thKSnnkCf7wYCfXjx7uNPb3WHnIMb/dWmVyojMz3RvZy+7TK41OWpt6tGqlDAqccryfFSlxSoI7XfB5q6Wq8FZ6YnuZPXtwUHDbo49cbvppIsDnDq8UryFGje4zcRkhoK9ERmeoL7uPkz+DTo0tTbvxtg2aGAU49XkkNK2uHeREhaKNAjuekt38XRn6FD0Pmpt//GTYlCAacerySPlHTTvZGQlFCgR3LTW7yHpz9DBp2deg9/CpYLOPV4JVGgEvBKokCP5Ka3dAdffwZO4qTzxm8AACAASURBVOem3vPJhLlFA049XkkuKemGeyMh6aBAj+Smt/Dv3v6cHoLOTL1rMXMLB5x6vJL8vi+NAvWEAj2Qnd78P7v7c2rQ+NQ7FzOzeMCpxyuJApWAVxIFeiA7vdl/LeDPiUGjU1/gYDj6+XzfFWewHTcopns7IWmgQA9kpzf3j0X8OX4aNDb1RQ6GY5/P915zMhtyg2K4txOSAgr0QHZ6c/9Yxp+j1USmvozMI2sBnHq8kihQCXglUaAHstOb+8dCAh2uJzj1Xm9fCq0o8FvAqccryS0lCtQVCvQh35+z/SwlreFJfGjqi/kzstGAU49XEl5KDEkCBfrgJtDsxSbSX1Ng6svpM7IywKnHKwkvJYYkgQJ98BFoSW31VjWd+qL+DK4OcOrxSsJLiSFJoEAfvASavdR0riubTH1hf4ZWCDj1eCXhpcSQJFCgCn/CCHQfFWhxfwZWCTj1eCXhpcSQJFCgPgItfuLc/TCa+gr+nL5oBTj1eCXhpcSQJFCgXgLNX2oO5/UNpr7gy++jYoZvrapRwyx0gwCGJIECdRFoeXMFBFrLn/vR9gNOPV5JeCkxJAkUqJNA8xeaR7fG3tTX0+do5YBTj1cSXkoMSQIFqvAnkkC7VV6nvqo/B6sHnHq8kvBSYkgSKFAPgVZ67Wbfm/rK/uwXADj1eCXhpcSQJFCgPgJVLDSbvkCr+7NXAuDU45WElxJDkkCBNiTQ+8vUA/jzWgTg1OOVhJcSQ5JAgarSC/+6lr4eV3uaegh/Xt4GADj1eCXhpcSQJFCgqvTCv6737qHj1Fd8+9KIUyWAU49XEl5KDEkCBapKL/jbmm+/fJx6HH/uT1kATj1eSXgpMSQJFKgqveBvK/rr0aBI+twfDQo49Xgl4bmBIUmgQFXpBX9b+Q3sUP6EeT52AN0ggCFJ2LxAdemFflnVGHd4ugI0KN0ggCFJoEBV6YV+WdUXiFOPZ1DElOBKYkgSKFBVeoHf1dUF5NTDGRQypdoFjGFIEihQVXqB39WVBebUoxkUMyUwGJKErQtUmV7gdxToGKi3ph4BTQkLhiSBAlWlN/1VZVOgTj2WQVFTgoIhSaBAVelNf1XZE7hTj2RQ3JSAYEgSKFBVetNfUaATcC4QdQY4JRwYkgQKVJXe5De1LYE89bWzuYKcEgwMScLGBapNb/Kb2o6AnnoYg0KnhAJDkkCBqtIb/6K6IrCnvno8HdgpgcCQJFCgqvTGv6guCPCpBzEoeEoYMCQJFKgqvfEvqvsBfeoxDIqeEgQMScK2BapOb3S7vh7gpx7iDaHwKSHAkCRQoKr0RrfruwF/6hEMip8SAAxJAgWqSm90m2oIweN0CXAlMSQJFKgqveHN+mZYx9RXz2kVKdWGIUmgQFXpDW/W9sJ+LVNf26DrSKkyDEnCpgWqT29wq7YWDqxk6nnJlQlwJTEkCRSoKr3BLQB/rmbqednpMXAlMSQJFKgqvcEtCjRMsKS63xy1lpRqwpAkUKCq9Po3EM7gVzT1Nd/OtJ6UKsKQJGxZoAbp9W8g+HNNU1/RoCtKqR4MSQIFqkqv9zPEAei6pr5aZKtKqRYMSQIFqkqv9zOEP1c29bUMuq6UKsGQJFCgqvR6P1OgMWZKqmTQlaVUB4YkgQJVpXf9EeMMfnVTT4GegSuJIUnYsEAt0rv+iOHP9U19ldxWl1INGJIEClSV3vVHCjTKfEk1gltfShVgSBIoUFV6l59AzuDXOPUU6BG4khiSBApUld7lJxB/rnHqK0S3wpTKw5AkbFegJumdf0A5AF3l1JfPbo0pFYchSaBAVemdf0Dx5zqnngLdA7qBIUmgQFXpnX+gQGdYFmjp9FaZUmkYkgQKVJVe9zfMGfxKp750fOtMqTAMScJmBWqTXvc3jD/XOvWFA1xpSmVhSBIoUFV6p79wDkBXO/UUKFxJDEkCBapK7/QXjj9XO/VlI1xrSkVhSBIoUFV6p78o0FlEJRXNcLUplYQhSaBAVekd/wQ6g1/x1FOgYDAkCVsVqFF6xz+B/LniqS+Z4npTKghDkkCBqtI7/kmBziMsqWCMK06pHAxJAgWqSu/wB9IZ/KqnngKFgiFJoEBV6R3+QPLnqqe+XJBrTqkYDEnCRgVqld4e7AB03VNfLMlVp1QKhiSBAlWltwc7AF351FOgQDAkCRSoKr09BbpMgkALZbnulArBkCRQoKr00M7g1z71hcJceUplYEgSKFBVemgHoKufegoUBoYkYZsCNUsP7QB09VNfJs61p1QEhiSBAlWlh3YAuv6pLxLo6lMqAUOSQIGq0qNABaSVRIGCwJAkUKCq9NDO4BuY+hKJrj+lAjAkCZsUqF16aP5sYeoLZNpASv4wJAkUqCo9ClRAakn+obaQkjsMSQIFqgHuDL6NqadAEWBIEihQDXD+bGPq3WNtIiVvGJIEX4F+9h9//+eXG7/85r/+efBeKavVLuCIVXh4B6CNTL13rm2k5AxDkuAr0N9843N/G76RiYlAzcLD82crU0+B1ochSSgo0F++SoG608jUOyfbSEq+MCQJbgL9zTduJnwR4xTeKjvAM/hmpt432lZScoUhSfA7Av14KtBv562rv1r1Eh4sBQrYT7yS8qaeAq0NQ5LgJ9DP/vu3vvXNV1/5nW+d+YO/yVvVYLX6RViewQP2E6+kTIF6GrSZlDxhSBIKPgdqAZJA7ylQGXkleRq0nZQcYUgSCr6NyQIsgSL2E6+k3JQo0LowJAkbfCO9UXL3FKiQXIH6GbShlPxgSBJKCPQfz/xT3rr6q1UvwVCgkP3EKyk7JT+DtpSSGwxJgrdAf/XD3qvwEO8DtUqOApWSXRIFWhOGJMFZoMN3g7Yk0HsKVEq+QL0M2lRKXjAkCc4C/eDm5gt/8D/P/DXCG+mNgjvu3ID9xCtJkZKXQdtKyQmGJMH5Vfgf3Hwpb/mx1eoXYZPbPQUqRlGSk0EbS8kHhiTB+32gr/wob/mx1aqXYJTbac8G7CdeSaqUKNBqMCQJm3sjvVFuFKgclUBdDNpaSi4wJAnep/CNHoHeU6ByVCW5GLS5lDxgSBLcX0T6at7yY6tVL8Emtm63BuwnXknKlCjQSjAkCc4CfTwE/eO8FURWq16CTWwUaAJKgToYtL2UHGBIErw/C//Nm5vrBZn0H4xXC9QmtXsKNAFlSQ4GbTAlexiSBO8XkW7A3khvk9p5nwbsJ15J6pQo0CowJAkUaAb3FGgKaoGaG7TFlMxhSBK2djUmk9AuezRgP/FK0qdkbtAmU7KGIUnYmEBtQqNAk9CXRIFWgCFJoEDTuadAkzAQqLFB20zJGIYkwVmgv/7HPvWvB2qS2XV3BuwnXkkWKRkbtNGUbGFIEjb2IpJFZPcUaBoWJVGgxWFIEijQZHpHQ4D9xCvJRqCmBm01JVMYkgTnN9L//flSoP/5925e+a/VrwdqEhkFmohJSaYGbTYlSxiShHIvIv3y1S/qv6ETQKD3FGgiNiVZGrTdlAxhSBIKvgpvcWERCIH20rNYoCkNTz0FWhaGJKGgQC0OQSnQBRqeesND0IZTsoMhSSgoUIurK+sEahHYvVigtwcsVplCy1NvZ9CWUzKDIUkoegTahkD76c3c8faCxWqlND31FGhJGJKEcgL97L0bg1P4Zxru9DwegMru+CjO7q8jBqsm0uwJKUami6TXAz1fCvRb33z1pvqLSAb/4QxPI+P/IfYPPEseibZ92GB1Et92SkYwJAkl30hf/W1MBnkJBTrRZSmJNj71FGg5GJKEcgL9/B/q/akTqEFc9zKBhk1ZQqKNT73RIWjjKdnAkCRs6WpMBnGNduC4QGML8JZo61NvY9DWUzKBIUmgQFO4lwl0wY+eEm1+6inQUjAkCRRoCuPjn3A/JW70kmjzU29yCNp8ShYwJAn+Av31X712c/PKa3+ovxjog06gBmmJBCrWoodE2596C4O2n5IBDEmCu0A/uLyKpH8TU22Bjs/gg/1MM6K1RDcw9RRoGRiSBG+BHvz5+d/51je/bGPQ2gIdpze9T4YMLSW6gak3OATdQEp6GJIEZ4H+8tWbL/7k+NOvfnDzyo/y1tVfreKx+rAEAs31oJVEtzD1eoNuISU1DEmCs0B7H9/87Ac3X8pbV3+1iseqs5qcwU/7qVKghUQ3MfUUaAkYkgTnK9L/oHfUWflydvqspkc+437qDyG1Dt3E1KsPQTeRkhaGJMH7k0i9CzBVvpydOqrpAei4n0bPY2okuo2p1xp0GykpYUgSKFAxgb122E/DF9OzHbqRqVcadCMp6WBIErxP4W++fbnxscXl7PIfqo5qSaDWb4vPcuhWpp4CdYchSdjMi0jqpAJn8IN+enw2M92hW5l63SHoVlJSwZAk+L+N6Qt/c/zpH36v7tuY1EmFdtmhQNWrCJF4Mr+ZqVcZdDMpaWBIEkq8kf7mtddeM/ooEq5AHa9Sl+LQ7Uw9BeoMQ5Lg/lHO//tq90nOV/44b03D1WY/UhtU6Ay+10/vayVLHbqdqV86BL2fx6UmDXCN284oafC/mMhnf/fNxyPQ3/kzg8sp1xVoKL3zDyW+sEPk0A1N/YIhl/ApKh+4xm1olBRs5XJ22pzCe9y5n4W+8Ejg0DVN/W2AlOXmC/L45YApqyoAXOPWNEr1oEBlhPe3rp+l/Nmta04065j6kDqDeFV0F/kfsSJwjVvHKNWmlED/MW81k9XmPlCb05xAS/qzW19ULuhTv2THMj49pIRmULjGoY8SBu4C/eyvfvtvj98u95Wf5K1puNrcBypjiuxtx36W9ue+W2lwvbhTnyVCJ58eU6JA58EdJSS8BfrxqzefOwn05pVvR+6TstrMx2ljiuxsh35W8ed+H3Eo4tTbHUNaGfSUEpZB4RqHOEp4Jfm/kf70WaS//+GrNd9Ir0wpdrp3V9GfB6YeAZt6h9Pv4cLzHnkWKJJBsRq3hxulI3gluX+U8wvnM/eqH+VUphTb0+7q+vPASE8wU99Tp1tJ2QbtUoIyKErjLsCMUg+8kryvxjS4Hmi9qzEpU4oKtLo/j/QcCjD1k3Nsx5Iy8z+nhGTQ+o0bATBKE/BK2sbl7JQhRfczDH8eOPuq6tRHnp70LCnvIPSSEpBB4dxAgUrYxhGoMqToXgbjzwPO58uCdUee7HQtKcugVzfgGBTODRSoBPfnQL8U/DkXLIFC+fOA3evdGSuMrtJ56jO2tecGGIPCuaHcFMmBC8lboB/f3Hzln44//fovbm7072OqItDYPoY3X6dnZW3e6jNL0kq8pz59I/sHVygGRXND2f+JhaCF5P8+0PcO12F67bXXDtdk0h+A1hJo8NfVzpfnuKrBw6R5y3RPKXnrBmenIAZFm6XTdIM5FC0kf4F+9pc358vZ/VHemoarzXuYKqLIDnaYK8B+TkqyEKluGf4ppZY0TCnFoH46AZulR39er/QA41CwkPYFL2f3X2pezk4VUdyfiP2Ml5RuQaOD2BIppRU3SkkuUMezWqxZur0KdA/kUKyQDmzjakyqiIK712meAPu5XNKyFo3EealJ93AZSWWOUxIa9LQOJ5dAzdLx9Opu9BsAh0KFdIQCXSJ4gtfNEmA/E0qaeNLWm9eajJYzT0rBU4EKDHqNxEUlULMUfEsxgEOhQjpCgS4x40/EfmaU5CXOS03Gy4shr3ySksCg/WA8RII0S6fTq0BFtR2KFNIJCnSB0K51mSHAfuKVVC4l8c49TWnJoONFr/e/GQG3UYHuKzsUKKQOCnSBOX8i9hOvpIIpSXftQErzBp0u2NwiOI07Pz8VrcjnREUCTkhnKNAFpvtVb3QA+4lXUtGUZPt1KKUZg0ZfaUupbLEmy4VpuDw/NVdRJYfChHSBAp0nsFv1xgawn3gllU1JtFsHU5r5wFn060eSSluoyXBZKi7PTy1VVMGhMCFdoEDnmfUnYj/xSiqckmSnDqcUNujM8kz9gdK46/NTgopKOxQlpCsU6DyTfeqWAk2ldEnLu3QkpeDpxtzCLO0B0rjbJIHuCzsUJKQeFOg8411qOCuA/cQrqXxKi3t0LKWxQZfdYCcPjMb1n+AXV1TOoRgh9aFAZwnsUYP0shfsBQV6YGl/jqY0bLdEC2bqgGhcf2OSRqmQQyFCGkCBzjLvT8R+4pVUJaX5vTmeUq/hUiMYiQOicYPnpxIrKuFQiJAGUKCzTI5IRullL9gLCrRjdl+eE+j95fFSG9h4A6Fx2i94dXcoQkhDKNBZBgKdzgZgP/FKqpTS3K48k1Jn0CQRmFgDoHG3WoHuvR0KENIICnSOwVOggbkA7CdeSbVSmtmR51I69DzZAQbOqN+48RP8uRXdXjAoakj9kMZQoHMs+BOxn3gl1UspugvPpnSfs+/rdVG/ceMn+BUV3Q5Q1tWvyW5RRlCgcwxfUgikl7tgNyjQPrG9d/FTinarElO9cZMn+PUVmWu0ekgjHjeLAp3hKtDwAKD1kwIdEdlxF67bn/ctSUpJ1G7c9BVSs4rsPFo7pAGn7ck03yYEet2RYkcymQv2gwIdET5zmL3QUO73zOn0ULlxgVdIjSuy0CjOdJ+3g6fwM/QPQIN3wOnnGQp0TGh3jaV0uW/mN3VqDFo9pfGvnEZJ5VGQ6e5VT4HO0DsADd8BpJ89KNAJgR01nFJ/l878quPVHlyFXiH1rChTowjTPSyaAp2h96bq8B0Q+jmEAg0ge3pvuCsXN2jlJzqmvysxSqkeRRilYakUaJzzeVy8t9X7OYECDTHePQMpje+SeRKfr9CaKSU+UeyweqFHax+mTwukQOMs+hNADWMo0CCjuQ9/4eTwV6UNWve9CoHfFh8lgUIrv6Ej9EwxBRrl8qG+6D0A1DCCAo0wPO+6m/zjtMnZBs17Lanqu2VDv640SrMGrRVS3OwUaJzjDoT6H2IECjRGfwcYphTbZVUGXdELzLG3mNS0VeSfal2XJl4SBRrluP/M7wkYauhDgUbpv3R6N/x1pMdFDVrxA6/h39cbpRldlS3kwMKzChRolO4AdO4uIGroQYHOcNkReinN7h35Bk0/ja94vBf+h5qjFOtKnadl5+5BgUahQI3AKem8M1xSWto9dAZNUmi9a1ZF/qXqKEXEVbQk0burKNAoy2fwQGo4Q4HO0u0Q55SW949yBq0m0Ni/VB6lYHzlShLZc0+BxumeAp1PL2fBrlCg85x2ilNKoh1EYdA0hdZ6zTv6T9VHKRBfoZKk9txToHEEB6BQajhRfeoDYJV06OkhJekuohBokkFrvcAc/bf6ozSNr0RJCfbcU6BxBAegYGo4UH/qp4CVdNg77hLcpjHo1VD39wvHsjVSmn+PHkDfxl1yLynNnnsKNA4FagVaSYk7ieYk/nJ90Y6ZO86m5PMlQwvv0UPo26hTviUl23NPgUbpvhpnIb2MBfsCMfUj8EpK201MDLq4oNj1TW5zdmtpaXP/CjJKg213LCkzZgo0guQAFFANIFM/AK+kxJSyDXo67LzulnMLGr41NUBeCTMsPcGP0rfexnuVlB8xBRqBAjUDr6TUlHIM2jtrv+6bMwtacKa9QhdfIYXp23XbPa/xnPdYCjSM6Ay+ATWUAK+k5JRSDTp6yjNuUPmhpvVR6PLzU0B9O2+7Q0nKw3sKNIzoALQFNRQAr6T0lBIMGny96LKT3p+/d37Mckm2Bl0+OkDqW2c585LUz45QoGFEB6BNqMEfvJIyUpIZNP5q++ITm5KSDBUqGG6svh233bYki+eWKdAwR4Eup5eRuC9gU38Er6SclJYNuvBWpZ42Q/cRlWR2Hi85OkDrm/1zGAYLpECD3FOgduCVlJXSrEGX3+e5tCRhSTYWkSwEb5RMD8CNFkaBBpGdwbeiBmfwSspLKerHJHt2D5jWJH2wwZ4vWgLiKBlZz0yfFGgE2QFoM2rwBa+kzJRCjkyW5/lRk5rED9bv/aKHQ46ShfhM389AgQahQA3BKylboPfj2zn2DC0qLSWlAoTXGcLr2/5OfRBqePB5hAINMfj4yFx6OZG7Ajr1YOSm1NdevjwnizrVlPRwjQWED0UdJY0BrfVJgYYRHoA2pAZP8ErKTun6oXaNPPuLutaU+PhsE0gfhztKmZtub889BRqGArUEr6T8lEQXVhIvalBT6uMzdSB+EPIoZWy6iz4p0DDCM/im1OAHXkmKlGzkeV5U71ZGSVlGkF8qGK9v15BSN93HnnsKNMjxKVBRehmJ+wI99TCApDQwaFZJ6VpIuEQ+RkgDeiUlbLrTwecRCjSA9ACUahCBVxJKSn2D5pWUqoaEe6OE1KdfknTTPfVJgQaRHoBSDSLwSoJJqWfQ3JKS7JByX5iQegxLEmy6rz33FGgQCtQUvJJwUro+o5pfUtLJrHyxOCFdGZe0sOnu+qRAQ4jP4KkGEXglAaV0MaiiJLEmkmQCFNKFSUkzW17AnnsKNIT4AJRqEIFXElRKnUFVJclUkeYTqJA6AiVFNr2MPinQEBSoLXglYaV0MqiyJNnzgSlLxArpRKikkCkL2XNPgYYQn8FTDSLwSgJL6WhQbUmLzkhVClhIR8Iljba81MHnEQp0gvwAlGoQgVcSWkoHg+pLWnxFJW1xaCEdiJXU2/Si+qRAA8gPQKkGEXglwaX0aFCLkubUkSwVuJD2M6PUbXlhe+4p0ADyA1CqQQReSXgpGX0+NO6PdK/ghTQ7SrdnylVzgAKdQIEag1cSYEpWn7CPOCRDLIAhzY5SBXvuKdApCWfwVIMIvJIQUzK7RknIIzlqQQwJryQKdEzCAShiP/FKYkoi7swMGlBozqEZZEi1C5hAgY6hQK3BKwkzJVuDDt/Yk1MQZEhoUKBjkq63kJy3N5x6CaAp2Rl0eBCa99wgaEhgUKAjUg5AEfuJVxJTEnEoydCgPYVmvraCGhIWFOiIpGkD7CdeSUxJxLEku8vd987jM1+bhg0JCgp0RNr1FlLjdodTLwE3JUuDdgehue/twQ0JCQp0BAVqDl5JyClZGlT1yRzkkHCgQIckXvErOW9vOPUSoFMyN2jmQ6FDgoECHZJ4xa/UuN3h1EvATsnUoPlgh4QCBTqEArUHryTwlDAMCh4SCBTogNRrzibn7Q2nXgJ6ShAGRQ8JAwp0wO1t0uQC9hOvJKYkYlASgkHhQ4KAAh2QetHu1Ljd4dRLwE8JwKD4ISFAgfZJ/taD5Ly94dRLWEFK9Q26gpAAoED7JJ7BI/YTrySmJGJcUnWDriGk+lCgPW4pUA/wSlpFSrUNuoqQqkOB9kj1J2I/8UpiSiKmJVU26DpCqg0F2oMCdQGvpJWkVNegKwmpMhToleQzeMR+4pXElESESjK9tEgqawmpLhTolUd/UqAO4JW0mpRqGnQ1IVWFAr2SfACK2E+8kpiSiEhJ9Qy6opAqQoFeSD+DR+wnXklMSUSspGoGXVNI9aBAL6SfwSP2E68kpiQiWlItg64qpGpQoGduKVAn8EpaV0qVDLqukGpBgZ7J8CdiP/FKYkoiZkqqY9CVhVQJCvQMBeoFXklrS6mKQdcWUh1qC/TTt7/e/fTy3Se73VvvB270V5u3FkEQOWfwiP3EK4kpiZgtqYZBVxdSFWoL9OmuE+inb+8OfO1nkxuD1eatRRDEwZ8UqAt4Ja0vpQoGXV9INagr0JdPd2eBPt29+f7Di3d2b340vjFYbdZqpAJNTy89cGc49RJWmFJ5g64wpApUFegvvrc7C/STJ8fDzU/ffv3HoxvD1easRiLQrDN4xH7ilcSURCyVVNygawypPDUF+uFu951/7gT64eXv745uDFebsZoHmUD3FKgTeCWtMqXSBl1lSMWpKtA3/vzheefKp7vvH/8+3h7cGK42YzUPAoHeZj0FithPvJKYkojlkgp/MH6dIZWm9otInSNfvtOdrX/y5M2PBjfOq+t4lsXdEre3d/f3i/cipCYHg9augYzIM9IzCpSQ4tCgcMAJ9Gs/G9wY3t3pFD7zDB7xjAKvJKYkQlZSwbP49YZUkpWcwl9Wm7eWpRTyXkKC7CdeSUxJhLCkcgZdcUgFoUAPUKCe4JW05pSKGXTNIZUDRKB1X4W/pUA9wStp1SmVMuiqQyoGikDPb/ns3gf63cEve6vNW8tCCEd/UqBe4JW07pQKGXTdIZUCRaA1P4mUfQCK2E+8kpiSiISSyhh05SEVAkWgL9/ZvXH5+PvgxnC1eWuZz+DRnxSoI3glrT2lIgZde0hlQBHow4v+BZheFL0aEwXqC15Jq0+phEFXH1IRYAT68OLdR2W+9VHgRn+1eWuZjeA2+ylQxH7ilcSURKSVVMCg6w+pBLUFmrravIfNRpB/AIrYT7ySmJKIxJL8DdpASAWgQClQb/BKaiEld4O2EJI/FOgtBeoMXklNpOR9caYmQnKHAj35kwL1A6+kNlJyNmgbIXlDgSoOQBH7iVcSUxKRU5KrQVsJyZfNC1RzBo/YT7ySmJKIrJI8DdpMSK5QoI/+pEBdwSupnZQcDdpOSJ5sXaC3mqdAEfuJVxJTEpFZkp9BGwrJEQp0n38AithPvJKYkojcktwM2lJIflCgewrUGbySmkrJy6BNheTGxgV6S4H6g1dSWyk5GbStkLzYvED3mgEE7CdeSUxJhKIkH4M2FpITFKjiABSxn3glMSURmpJcDNpaSD5sW6DKM3jEfuKVxJREqEryMGhzIbmwdYEe/qRAfcErqb2UHAzaXkgebFqgt8qnQBH7iVcSUxKhLMneoA2G5MDGBXr4UzF5gP3EK4kpidCWZH5pkRZDsocCpUC9wSupyZSsDdpkSOZsWaC3FGgR8EpqNCVbgzYakjHbFujhT83UAfYTrySmJMKiJFODthqSLRSoZuYA+4lXElMSYVKSpUGbDcmUDQtUfwaP2E+8kpiSCJuSDA3abkiWbFqgx78oUG/wSmo4JTuDNhySIdsV6K3+KVDEfuKVxJREWJVkZtCWQ7JjywI9/qUawhJTBAAAHyhJREFUN8B+4pXElESYlWRl0KZDMoMCpUC9wSup7ZSMDNp2SFZsVqC3FGgp8EpqPCUbgzYekhEbFujxL92sAfYTrySmJMKyJBODth6SDRSoKj3Ng13g1EtoPiULgzYfkglbFajJGTxiP/FKYkoibEsyMGj7IVmwXYGe/qZA/cEraQMp6S8tsoGQDNioQG9NngJF7CdeSUxJhHVJaoNuISQ9mxXo6W/tjKke7QGnXsI2UtIeHWwiJC0UqCo91aM94NRL2EhKyreYbCMkJdsU6C0FWhC8kraSku5zyhsJScdWBXr6W/00kerRHnDqJWwmJdXFbrcSkoqtC1SZnu7hDnDqJWwnJc03Jm4mJA2bFKjVGTxiP/FKYkoinEq6P5HxyA2FpGCjAu1+oEBLgFfSllK675FW0IZCymfTAtW/11j3cAc49RK2l1KGRrcXUg5bFKjZGTxiP/FKYkoiSpSUpNGthpTGNgXa/UCBFgGvpG2nJLTotkOSskGB3lKgZcEriSkJNMqQJGxSoN0P+ivWAPYTrySmJKJKSXPn9AxJwrYFqk5PuwBzOPUSmNKAsEYZkoTtCdTwDB6xn3glMSUR1Usaa5QhSdiiQLsfLK45q12AOZx6CUwpSvbbRosAElKPTQtUn556CdZQDRKY0gKoBoUK6cjmBGp5Bo/YT7ySmJIIuJLuAA0KF9IWBXr+iQItBF5JTEnAHaBB4ULanEBvLZ8CRewnXklMSQRcSY8hwRkULqQNCvT8k8lXZ+sXYQzVIIEpCTiEhGZQuJAoUF16+kUYQzVIYEoCjiFRoAtsTKC3FGh58EpiSgJOIWEZFC6k7Qn0/JPJyQlgP/FKYkoi4Eo6CxTJoHAhbVmgFukZLMMWqkECUxLQhQRlULiQNiZQ4zN4xH7ilcSURMCVdA4JyaBwIW1OoJcNp0CLgVcSUxJwCQnIoHAhbUugt8ZPgSL2E68kpiQCrqRrSDgGhQtpawK9bLfNSAD2E68kpiQCrqReSDAGhQuJAtWlZ7EQU6gGCUxJQD8kFIPChbQpgd5SoFXAK4kpCRiEBGJQuJA2JtDLZhvNA2A/8UpiSiLgShqGhGFQuJC2K1Cb9EyWYgnVIIEpCRiFRIEG2ZBA7c/gEfuJVxJTEgFX0jgkBIPChbQtgV43mwItCF5JTEnAVKD1DQoX0kYFajULgP3EK4kpiYAraRISgEHhQtqQQB3O4BH7iVcSUxIBV9I0pPoGhQtpUwK9bjUFWhK8kpiSgEBI1Q0KF9J2BHpLgdYCrySmJCAUUm2DwoW0JYFeN9psDAD7iVcSUxIBV1IwpMoGhQtpqwK1Ss9oOXZQDRKYkoBwSHUNChfSZgTqcgaP2E+8kpiSCLiSIiFVNShcSBsSaG+jKdCi4JXElATEQqppULiQNilQuwkA7CdeSUxJBFxJ0ZAo0B4bEajPGTxiP/FKYkoi4EqKh1TPoHAhbUegvW2mQMuCVxJTEjAn0FoGhQtpIwK9pUArglcSUxIwE1I1g8KFtBmB9jbZsPuA/cQriSmJgCtpLqRaBoULaZsCtUvPbElWUA0SmJKA2ZAqGRQuJApUl57ZkqygGiQwJQHzIdUxKFxIGxHoYJMp0MLglcSUBCyEVMWgcCFtUKCWjQfsJ15JTEkEXElLIdUwKFxImxSoYXp2izKCapDAlAQshlTBoHAhUaC69OwWZQTVIIEpCVgOiQKlQJXp2S3KCKpBAlMSIAipuEHhQtqeQE3POwD7iVcSUxIBV5JIoIUNChfSFgVqmZ7hsmygGiQwJQGSkEobFC4kClSXnuGybKAaJDAlAaKQChsULiQKVJee4bJsoBokMCUBspDKGhQupM0J1LbfgP3EK4kpiYArSRhSUYPChbRBgZqmZ7kwE6gGCUxJgDSkkgaFC4kC1aVnuTATqAYJTEmAOKSCBoULiQLVpWe5MBOoBglMSYA8pHIGhQtpawI1bjVgP/FKYkoi4EpKCKmYQeFC2p5AbdMzXZoFVIMEpiQgJSQKNNlkFOgesp94JTElEXAlJYVUyKBwIVGguvRMl2YB1SCBKQlIFGgRg8KFtDGBWrcZsJ94JTElEXAlpYVUxqBwIW1OoMbp2S7OAKpBAlMSkBhSEYPChUSB6tKzXZwBVIMEpiQgNaQSBoULiQLVpWe7OAOoBglMSUBySAUMChfStgRq3mHAfuKVxJREwJWUHpK/QeFC2ppArdMzXp4eqkECUxKQEZK7QeFCokB16RkvTw/VIIEpCcgJydugcCFtSqD23QXsJ15JTEkEXElZITkbFC6kjQnUPD3rBaqhGiQwJQF5IVGgQpNRoHvIfuKVxJREwJWUGZKrQeFCokB16VkvUA3VIIEpCcgWqKNB4ULakkAdOgvYT7ySmJIIuJJyQ/I0KFxI2xKofXrmS9RCNUhgSgKyQ3I0KFxIFKguPfMlaqEaJDAlAfkh+RkULiQKVJee+RK1UA0SmJIARUg8Al022eoE6vHfImA/8UpiSiLgSmJIErYkUIf07BephFMvgSkJYEgSKFBVevaLVMKpl8CUBDAkCRSoKj37RSrh1EtgSgIYkoTNCNTllUHAfuKVxJREwJXEkCRsSKAe6TksUwenXgJTEsCQJFCgqvQclqmDUy+BKQlgSBLWJtBnWdzd3d3f3xFCiC15Rnq2tiNQnw9HAP6HiFcSUxIBVxJDkrC2I9C8h3ldZAuwn3glMSURcCUxJAkUqCo9j4Wq4NRLYEoCGJIEClSVnsdCVXDqJTAlAQxJwkYE6nR9GMB+4pXElETAlcSQJGxGoD7puSxVA6deAlMSwJAkUKCq9FyWqoFTL4EpCWBIEihQVXouS9XAqZfAlAQwJAnbEKjXJbIB+4lXElMSAVcSQ5KwFYE6peezWAWceglMSQBDkkCBqtLzWawCTr0EpiSAIUmgQFXp+SxWAadeAlMSwJAkUKCq9HwWq4BTL4EpCWBIErYhULf0vBacDadeAlMSwJAkUKCq9LwWnA2nXgJTEsCQJFCgqvS8FpwNp14CUxLAkCRQoKr0vBacDadeAlMSwJAkUKCq9LwWnA2nXgJTErClkPINQYFqwBuxLU19PkxJwIZCUiiCAtWAN2IbmvpcHufhWebUb2qWtjNKmr5SoBrwRmw7U5/DeR40AvUaJpyUOjYzSqq+UqAa8EZsM1OfTH8eVAJ1miaMlHpsZZR0baVANeCN2FamPonJPOgE6jNO1VMas5FRUraVAtWAN2IbmXo5wXmgQAVsY5S0faVANeCN2DamXkZ8HpQCdZknuMZtYpTUfaVANeCN2CamXsD8PGgF6jFQcI3bwijp+0qBasAbsS1M/QKCeVAL1GGi4Bq3gVEyaCsFqgFvxDYw9XMI54ECFbCBUTLoKwWqAW/ENjD1EVLmQS9Q+5GCa1z7o2TRVwpUA96ItT/1IVLnwUCg5jMF17jmR8mkrxSoBrwRa37qx2TNAwUqoPVRsmksBaoBb8Ran/o++WNkIVDroYJrXOOjZNRXClQD3ojVmfr5kD0/wJyHiUCNpwpultoWqFVfKVAN8/1UbGd+RVXfdBn+Z9+Pj+RgI1DbsYLTVdMCNesrBaphtp/KTc2sqMLUL5Xt/t6TZChQAS0L1K6xFKiGuX4abG1ORcWnfrnsEs/8p2EkUNO5gtNVwwI17CsFqmGmnzbbm15R6akX1F3mvCsFK4FaDhacrtoVqGVfKVAN8X7abXJiRTCfm+zV5LymdChQAc0K1LSxFKiGaD9NNzqpoqJTLyvcoCTTPA0FajhZcLratEDFjaVANcT6abvRKRtQdOqFhWtLMk/TUKB2owWnq1YFattYClRDpJ+225y0CSWnXlq5qiSPLC0FajZbcLpqVKDGfaVANYT7abvJaVtRburldT/Lzd8rSApUQpsCtW4sBaoh2E/bLU7cjmJTn1D1M1np+StIxlKgVsMFp6smBWreWApUQ2mBLm9KqalPKfk8Yk6Lz8BUoEbTBaerFgVq31gKVEOon7YbnLoxZaY+reDeiDksPQcKVECDAnXoLAWqIdBP2+1N3p4iU59Y7XDEbJedh61AbcYLTlftCdSjsRSohmk/bTc3fYtKTH1qrZMRM1tyLsYCNZkvOF01J1CXxlKgGib9tN3ajI0qMPXJhYZGzGK5+VgL1GLA4HTVmkB9GkuBahj303ZjczbLfeozyoyMWMXkKFABjQnUqbMUqIZRP223NWvLvKc+p8b4iNXKzVygBhMGpysKVNJYClTDsJ+2m5q3bc5Tn1Whua3U2AtUP2JwumpLoF6NpUA1DPppu6WZm+c69ZnlUaAS4HTVlEDdOkuBauj303ZDczfQc+pzi9uEQNUzBqerlgTq11kKVEOvn7bbmb2NjlOfXdk2BKodMjhdNSRQx85SoBqQBNpdOg7vO4S3IlDllMHpqh2BejaWAtVw7aftZmbjNvWaoihQCXC6akagrp2lQDVc+mm7lQqe+Uy9riajbbPDR6C6MYPTVSsC9e0sBarh3E/bjdRwUIP5ZmprMtkyS5wEqkre7X++3Ic2IlDnzlKgGu4se2RCpwbTrVTXpN4qazYiUF1VbQjUu7UUqIY70x5ZcFWD2Ubqa1IvwRovgWpCt9aVuioKVNJZClTDnWWLTBiowWITLWoyWIYtbgJVRG6qK4uqmhCoe2cpUA13pi2yYKwG7Raa1GSxEFP8BJofuJ2ujIpqQaD+naVANdyh+TOkBs0G2tRkshRLWhaoWVUNCLRAaylQDXdo/oyoIXf7jGqyWYwhjgLNf9E794GihuUUtHqBlugsBarhznbrDIiqIWPrzGqyWpAZngLNftE783HCfmUUtHaBFuksBaphRQJ9SE7BriazJVnRoEDty1q7QMu0lgLVsDo1JGybYU12izLCVaC57xrKe5i4V+kFrVughVpLgSpYpRqEm2ZZk+XCTPAVaOaL3lmPSuhVckGrFmip1lKg+axWDZJNs6zJdGkWOAs070XvnAcldSq1oDULtFhnKdBsHtashpLjt96UcskZpwLXyUgsaMUCdelqMEMKNJfDclethmLTt+qU8siYpxIfskkriAIVZEiBZnJc7trVUGb41p5SDukDVeItjmkFrVegtr2cDZECzeO03AbUUGD4GkgpmfSJKvIOnaSCVitQwz4uhkiBZtEttw01eM9eGyklkjxSZV4fSSlorQI16qAsQwo0h/Nym1GD6+w1k1ISqTNV6OAqoaCVCtSgdwkZUqAZXJbbkhr8Zq+llBJIHCqBG8qWtVKBmoQkz5ACzeCy3I2qIRG8ktYo0OJlrVOgVjFJQ6RA07kud6NqSASvpDIppU3VrBtqlLVKgVoGJcqQAk2mt9ytqiENvJIKpZQ0VjNuqFPWGgVqnJQgQwo0lf5yN6uGJPBKWpNAq9W1QoE6ZLWUIQWayGC5m1VDEngllUopZbDCbqhY1/oE6hPWfIYUaBrD5W5XDSnglVQspYTJCrihblkrE6hbWPMhUqBJjJa7YTUkgFdSuZTkozVxQ+2y1iRQz6zmM6RAUxgvd8tqkINXEr5AAepai0C9o5rPkAJNYLLcLatBDl5JBVPKcgNEXasQaIGk5jOkQOVMl7tpNYjBK6lkSsluQKkLXqCFgprPkAIVE1juttUgBa8kXIEC1YUt0HJBzUGBJhBY7rbVIAWvpKIpJbihYFXLdSkEmrblCZT+X2YJClROaLkbV4MQvJLKpiR0Q8mSJHXlCzRj64XcIdnzAAUqJbjcratBBl5JhVMSzVeFlBZkZfk1d3mLmiwab5QoUGHrguD1kwKVgCbQY01FSxIUlinQ3NWJFtzOKG1MoJHlttNPT/BKKp2SZLgaEahunUtLbWeUtiXQ2HLb6acneCUVT0kwWlVSmhv6HIGarHhmoe2M0qYEGl1uO/30BK8kFIEOaipc0mxhBzIEarfyyBLbGaUtCTS+3Hb66QleSeVTWp6rSinFxz5doMYFNP3JlQ0JdGa57fTTE7ySKqS0OFWrF6htGeG7tTNK2xHo3HLb6acneCXVSGlpqGqlFB38RIFalhK9RzujtBmBzi63nX56gldSXYGG/71aSrHJTxJooVrbGaWtCHR+ue300xO8kqqktDBR9VIyEGipUtsZpW0IdGm57fTTE7yS6qQ0P1AVU1ILtFil7YzSFgS6vNx2+ukJXklMaYBSoAUrxesbBaoZi3b66QleSUxpiEqgJQvF6xsFqpmKdvrpCV5JTGmEQqBF68TrGwWqGYp2+ukJXklMaUyuQAuXidc3ClQzFe300xO8kpjShDyBlq4Sr28UqGYo2umnJ3glMaUJOQItXyVe3yhQzVC0009P8EpiSlPSBVqhyNohTaFANTPRTj89wSuJKQVIFWiNGquHNIEC1YxEO/30BK8kphQiSaB1Sqwf0hgKVDMS7fTTE7ySmFKQBIFWqhAgpBEUqGYk2umnJ3glMaUgcoHWqhAgpBEUqGYi2umnJ3glMaUwQoHWKxAhpCEUqGYi2umnJ3glMaUIIoFWrA8ipAEUqGYg2umnJ3glMaUYywKtWh5GSH0oUE057fTTE7ySmFKUJYHWrQ4kpB5bF6iunHb66QleSUwpyoJAK1cHElKPbQtUW047/fQErySmFGdOoLVrgwnpyqYFqi6nnX56glcSU5ohLtDalQGFdGHDAjUop51+eoJXElOaIybQ2nU9IIV0ZrMCNSmnnX56glcSU5olKNDaRR0BCqljowI1KqedfnqCVxJTmiUk0No1nQAKqWOTAjUrp51+eoJXElOaZyLQ2gWdQQrpBKhAX777ZLd76/3pavMW53Uu0k4/PcEriSktMBJo7XIuQIV0BFOgn769O/C1n01Wm7c8r3ORdvrpCV5JTGmJgUBrF3MFK6QDmAJ9unvz/YcX7+ze/Gi82rzleZ2LtNNPT/BKYkqLXAVau5I+YCE9gAr0kyfHY89P3379x+PV5i3Q67/SdvrpCV5JTGmRi0BrFzIALKQHUIF+uPt69/d3x6vNW6DXf6Xt9NMTvJKY0jKdQGuXMQQtJFCBPt19//j3806kvdXmLdBrEtrppyd4JTElAQeB1q5hDFxIkAJ9+U536v7Jk/OToL915lkWd3d5jyNku3CvcWRdAiWEECAKCXT8RqbMU3gv2jmj8ASvJKYkgCFJWMkp/GW1hqsxoJ1+eoJXElMSwJAkUKAa2umnJ3glMSUBDEkCokDtX4X3op1+eoJXElMSwJAkQAr0/P5Ps/eBetFOPz3BK4kpCWBIEiAFav5JJC/a6acneCUxJQEMSQKkQF++s3vD9LPwXrTTT0/wSmJKAhiSBEiBPrwwvhqTF+300xO8kpiSAIYkAVOgDy/effTnW+PjTwp0EU69BKYkgCFJABVodLVlViOl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wtoESgghDUCBEkJIJlUEShYY94WEYEoCGJIEq5QoUAw49RKYkgCGJIECbQtOvQSmJIAhSaBA24JTL4EpCWBIEijQtuDUS2BKAhiSBAq0LTj1EpiSAIYkgQJtC069BKYkgCFJoEAJIaQyFCghhGRCgRJCSCYUKCGEZEKBEkJIJhQoIYRkQoESQkgmFCghhGRCgdbn07d3R772s9qV4PLp21/vfnr57pPd7q33q1YDyiUkTlSMX/zJbvf6eXosRokCrc8nTzjuSzzdDd3ArAJcQuJERfjpKZfXf3y4YTJKFGh9np/nnkR4+XR3zujp7s33H168s3vzo6oVAdILiRMV5vnu9T99OEzPUZomo0SB1ufp7ru1S8DmF9/bnd3wyZPj7H/69ukgglzohcSJCvPynd33D38/Hnp+32qUKNDqvHyHMpjlw93uO//cueHDy99UxIB+SJyoMJ++3Z2uH/+DsRklCrQ6n7795v95PHr4d3xdJMKHb/z55aT06ekYgiepY/ohcaIWOArUZpQo0Oqcn/Hv+klCdFN+Obb65AmfBJ3w/PI8BydqjuNZu9EoUaDVef548vXRw/97d8fzrjgUqICzQDlR8xxP3inQVvjwcnbKp/WiTAXKt+hMeD56opgTFeT58T8Wo1GiQGF4zrfmxOERqIDxs3mcqBDPn7x+eGqDR6CtwYOqGShQAWOBcqICfNg9sUGBtgadMANfhRcwFSgnasxPL08M81X4Nji/u5dOmOP56E17fB9ogMthOicqwsunuzfOB+U2o0SBVufpaOxJgOf8JNIy18N0TlSYp71nhflJpEb45MnhTScvvsdn/Gd4fvmQze4NfhY+Qu99oJyoEB/2E7EZJQq0Ph92l87hB0fiXM5GX/BqTFEuIXGigpyv8tddNMBklChQAF4cLlL4HR4tzHB9Ou/Fu49D/xbDCtALiRMV4PluIFCTUaJACSEkEwqUEEIyoUAJISQTCpQQQjKhQAkhJBMKlBBCMqFACSEkEwqUEEIyoUAJISQTCpQQQjKhQAkhJBMKlBBCMqFACSEkEwqUVOCX/+q3f/+vrzc/+7tvvfal0P3eu/niz/u3P7j53N9OF/bqzZd697i5+WrvX746ufuI33xj+T6ERKBASQUezXbzyo8uNz9+tF6+QD/7wfW3jz/3FvVo028vlUKBEgUUKKnAQaA9b72nEujjby8yPi74fJ++WaNQoEQBBUoq8Oi5165u/M03XvmyRqAfXw80H485/+DV861HNwaXOoACJQooUFKBR4H+wauXw8aPb/7lDzQCvYrycMz5vy5G/FhwBk+BEg0UKKnAo0D/+AcXcb13uKEQ6KM2u7sdX0+6POg9wRk8BUo0UKCkAo+i+/YHZ8/95huf+98Xgf7qh4fXl77yk9Otiwv/7t88/vZ3f34R6PBulydBj68afdzdunp1eO/u9m//Wbf2m69+9ldfvrn5/B/+vP/PvbsTEoMCJRU4CPSX53P4j2++9NlZoId3IR353ePNTqDH19YPrw79sBPo6G6/7J72PL1qdL51eRPT+d6v/NHD4PbxwY8C/co3Trc73Y4WTkgcCpRU4OC4z87n8O89HgJ2An101+HA79d/0dmrE+h7jzd//vDZX5xfYR/f7fwk6OkdodeFnQz9eO8v/M3Dwz/8XveU6OPtL/7kuLSvnh5788rjweevftC9L2C8cELiUKCkAseDxO4c/jffeOVHnfOub4nv5HcSaP9Q8iDQyd3Oou3e93k60T+fwT8a8nRo2b2r6Xz7evNy+NqtbLRwQqJQoKQCR4F25/AfP3qrE+gH/bdwHn5xEuPlxaBH2R1+mtztcRmdMo//cHoS9Pzq0NWDJxFfXpu/3G3wmtN04YREoUBJBY4C7Qz3eAbfuapvrLM6H//s/frouOnduqc9zwePpwWfRXl9Lf50pj96Jf/6HqgPIgsnJAoFSipwEl6nx8fjwJO2fvONmx4HzR3v0Xs//NFx07s9nJ5P/eB6Mv6lizivr8V3P460eH0bU2zhhEShQEkFTgI9nkP/8tXLQWZcoOd3akYd997peYBOeIe7nbU7OaSkQIkdFCipwEmgR3d9cPDXRaCjJx1jR6CT5yYPT4JeX/45PLvae2tT4hEon/gkYihQUoHObu8d3gF6eCXn8hzo6EnH2HOgk+cmDy/lX6+9dJDi5anO8XOgl9sXa/cFGlo4ITEoUFKBTqCPx43/43AGf33R/fyCeeex09HiBz3lnU7sR3c7PQnau/bSo5nfu742dPbqxzeDV+F7h8HdHSMLJyQGBUoq0An0UV6vHT13fR9op6zOcu8N35p5fR/o8G7Hf/oXvZPvj28+f7mWcux9oN2h6FigoYUTEoECJRU4P0F5uBDo4YfeJ5G+8GePN//y5vwRpPMb5L/yk+EnkQZ3ezhdk/nqu8EFm3ufRPpqd9fhJ5EGAg0tnJAIFCipwFmgH1zfhjT6LPz5IPH091+cfvmF/zT+LHzvmqL918wPH56/2m/ps/BDgQYWTkgECpRUoHe9j9F7jX71wy/fXK6UdH3F/B8mV2Pq3+101/7L5+/1L3jfXV7pd/9pcLt3NabTb2cWTkgYCpQQQjKhQAkhJBMKlBBCMqFACSEkEwqUEEIyoUAJISQTCpQQQjKhQAkhJBMKlBBCMqFACSEkEwqUEEIyoUAJISQTCpQQQjKhQAkhJBMKlBBCMqFACSEkEwqUEEIyoUAJISQTCpQQQjKhQAkhJJP/D6mk/vsBMeelAAAAAElFTkSuQmCC"/>
          <p:cNvSpPr>
            <a:spLocks noChangeAspect="1" noChangeArrowheads="1"/>
          </p:cNvSpPr>
          <p:nvPr/>
        </p:nvSpPr>
        <p:spPr bwMode="auto">
          <a:xfrm>
            <a:off x="155575" y="-3070225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62325"/>
            <a:ext cx="4144533" cy="296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04" y="1284034"/>
            <a:ext cx="4254141" cy="30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Kategorien: Hepatitis B-Virus-Infektion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6766" y="907906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mit dem 5-Jahresmittel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69299" y="907905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Bundesländern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7416" y="3764624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Altersgruppen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65588" y="4066995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Geschlecht</a:t>
            </a:r>
          </a:p>
        </p:txBody>
      </p:sp>
      <p:sp>
        <p:nvSpPr>
          <p:cNvPr id="5" name="AutoShape 2" descr="data:image/png;base64,iVBORw0KGgoAAAANSUhEUgAABUAAAAPACAMAAADDuCPrAAABUFBMVEUAAAAAADoAAGYAOjoAOmYAOpAAZmYAZpAAZrYNDQ0zMzM6AAA6ADo6OgA6Ojo6OmY6OpA6ZmY6ZpA6ZrY6kNtNTU1NTW5NTY5Nbo5NbqtNjshmAABmOgBmOjpmZjpmZmZmZpBmkJBmkLZmkNtmtttmtv9uTU1ubm5ubo5ujqtujshuq+SOTU2Obk2Obm6Oq8iOq+SOyOSOyP+QOgCQZjqQZmaQkDqQkGaQkLaQtraQttuQ2/+rbk2rbm6rjm6ryOSr5P+2ZgC2Zjq2Zma2kDq2kGa2tpC2tra2ttu229u22/+2/7a2/9u2//+9vb3Ijk3Ijm7IyKvI5P/I///MDQ3MzMzbkDrbtmbbtpDbtrbb27bb29vb2//b///kq27kyI7kyKvk///r6+v/tmb/yI7/25D/27b/29v/5Kv/5Mj/5OT//7b//8j//9v//+T///+nhaO1AAAACXBIWXMAAB2HAAAdhwGP5fFlAAAgAElEQVR4nO2daYMkx3GeBzxsjmBCFsUGAVImdXFtkKBskfQlwhAhS7ZEW7M0OA3rIkQsliTWBHb+/zdPd1d315FZFZkRkflW1vt82J2e7a6KeiPq2ao+qm8eCCGEZHFTuwBCCFkrFCghhGRCgRJCSCYUKCGEZEKBEkJIJhQoIYRkQoESQkgmFCghhGRCgRJCSCYUKCGEZEKBEkJIJhQoIYRkQoESQkgmhQT6W4QQ0gB1BFpmNVKe1S5gwjO8kpiSCLiSGJKE3JQo0AP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hqkB/8b3d7vV//9Hpxst3n+x2b70fuNFfbc5q/Ginn57glcSUBDAkCTUF+uHuyBs/O9z49O3jja9NbwxWm7EaR9rppyd4JTElAQxJQkWBfvLk9T99eHjxvd3XD7ee7t58/+HFO7s3PxrfGKw2r1ov2umnJ3glMSUBDElCRYE+3X338NcnTw4Hmqc/Hw89X//x6MZwtVnFutFOPz3BK4kpCWBIEuq/iPTp2wdbfng6Dn38+7ujG8PVZq/GhXb66QleSUxJAEOSUF+gnzw5nKg/3X3/eOv5wZ2DG8PVZq/GhXb66QleSUxJAEOSUF2g//zkYMuX73Rn6wedDm6cV9fxjBBC1o6RQJ/udq//+QMFSgjZEjYCffnf/u2T3ev/YSDQr/1scGP4AJ7CL8DzLglMSQBDklD9FP7hF4dz+KUj0Mtqs1fjQjv99ASvJKYkgCFJqC/Qh+e7kTMp0Hw49RKYkgCGJAFAoEdN8lV4Gzj1EpiSAIYkoZ5AX77TafIo0PNbPrv3gfZuDFebvBpX2umnJ3glMSUBDElC1U8iff36Nz+JZAOnXgJTEsCQJFT9LPzuOx89vPzp7qDJx+PRNy4ffx/cGK42r1ov2umnJ3glMSUBDElCzedAn5+uxvT68Uz+Rf8CTC94NaZMOPUSmJIAhiSh6otIL/7kUZ/nq36+ePdRmW99FLjRX23Oavxop5+e4JXElAQwJAkAr8InrbbMaqS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p7d1a5gClxIFKiKdvrpCV5JTEnAs7t97RImwIVEgapop5+e4JXElARQoBIoUA3t9NMTvJKYkoC7uz2cQeFCokBVtNNPT/BKYkoCDgJFMyhcSBSoinb66QleSUxJAAUqgQLV0E4/PcEriSkJOAoUzKBwIVGgKtrppyd4JTGlZfYngWIZFC0kClRHO/30BK8kprQMBSqCAtXQTj89wSuJKS1zFiiUQdFCokB1tNNPT/BKYkrLXASKZFC0kChQHe300xO8kpjSInsKVAQFqqGdfnqCVxJTWqQnUCCDgoX0QIHqaKefnuCVxJQW6QsUx6BgIT1QoDra6acneCUxpUUoUBkUqIZ2+ukJXklMaYn9QKAwBsUK6QAFqqGdfnqCVxJTWmIkUBSDYoV0gALV0E4/PcEriSktQYEKoUA1tNNPT/BKYkpLjAUKYlCskA5QoBra6acneCUxpQX2E4FiGBQqpCMUqIZ2+ukJXklMaQEKVAoFqqGdfnqCVxJTWiAgUAiDQoV0hALV0E4/PcEriSktEBIogkGhQjpCgWpop5+e4JXElObZU6BSKFAN7fTTE7ySmNI8YYECGBQppBMUqIZ2+ukJXklMaZ6IQOsbFCmkExSohnb66QleSUxpHgpUDAWqoZ1+eoJXElOaZR8TaHWDAoXUQYFqaKefnuCVxJRmiQu0tkGBQuqgQDW0009P8EpiSrNQoHIoUA3t9NMTvJKY0iwzAq1sUKCQOihQDe300xO8kpjSHHsKVA4FqqGdfnqCVxJTmmNWoHUNihPSGQpUQzv99ASvJKY0x7xAqxoUJ6QzFKiGdvrpCV5JTGkOCjQBClRDO/30BK8kpjTDfkGgNQ0KE9IFClRDO/30BK8kpjTDokArGhQmpAsUqIZ2+ukJXklMaQYKNAUKVEM7/fQErySmNMOyQOsZFCakCxSohvnwagwa1SCBKcXZCwRazaAoIV2hQDXMhldl0qgGCUwpDgWaBAWqYS68OrNGNUhgSnFEAq1lUJSQrlCgGmbCqzRsVIMEphRHJtBKBkUJ6QoFqiEeXq1poxokMKUo16GlQCVQoBqi4VWbN6pBAlOKIhVoHYOChNSDAtUQC6/ewFENEphSFLFAqxgUJKQeFKiGSHgVJ45qkMCUolCgaVCgGsLh1Zw5qkECU4rRG9YlgdYwKEZIfShQDcHwqg4d1SCBKcVIEWiNz4mUX+UCFKiGUHh1p45qkMCUYlCgiVCgGgLhLQ2d89xRDRKYUowkgZY3KEZIfShQDXkC9Rw8qkECU4rQH1KBQMt/Urn0ChehQDVMwxP503HyqAYJTCkCBZoKBaphEp7Un26zRzVIYEoRUgVa2qAQIQ2gQDWMw0vwp9PwUQ0SmFKEZIGWvlZO2dUJoEA1jMJL86fL9FENEphSmMFwUqASKFANw/CS/ekwf1SDBKYUJkOgZQ2KENIQClTDILwcf5oPINUggSmFyRFo2as1llyZCApUQz+8TH8aTyDVIIEphaFAk6FANfTCy/en6QxSDRKYUpDhUEoFWtKgACGNoEA1XMNT+dNwCKkGCUwpCAWaDgWq4RKe1p9mY0g1SGBKQTIFWvILF8qtSggFquEcnoE/jeaQapDAlILkCrScQQFCGkGBaujCs/GnySBSDRKYUojRMFKgEihQDdYC1Y8i1SCBKYXIF2i5r/wqtSIxFKiGU3iG/lTPItUggSmFGA1iikBLGbR+SGMoUA3H8CztqR5GqkECUwoxGkMKVAIFquEQnqU69eO4NjUU3Pl6rC2lIoyHMEmgpb50tsxqEqBANTzz8adiHFemhqJ735WVpVSG8QymCbRMD6uHNIEC1fDMyZ/5I7kqNZTe/S6sKqVSjMePApVAgWp4pnWk+VyuSQ0VdsBzRStKqRjjyUsUaJEGVg9pAgWqIXHEspFXtB411NkDu4pWk1I5Ju1IFWiJ/tUOaQoFqmBfSqDy+VyNGmrtgqeK1pJSQSbNoEAlUKD57MsKVDSkK1FD9vYZVbSOlIoyaUWyQAs0r3ZIUyjQbPY1BLo0p+tQQ+7WmVW0ipTKMmlEukD9e1c7pCkUaC7HGUseMTMiVa1BDZmbZlnRClIqzLQNFKgECjST04wlj5gt07KS+7mwPAtGJWVtl3FFeDtibTdMm5AhUP/Gea8gmbUJ9BkKdzCY1m4flHzdResgQywmkX2Ts/Uj0O4/6fT/o5041xX9DzF5SXbkfXOUfR29ivCOZCofXAUakHME6n0Iite3tR2BllnNIucZyxgxRx5G/cxfjCm5X3xiXUevIrwdsRGBOhsUr28UaA6XGcsZMVfypn6MbVr5X3xiW0evIrwdsRWB+hoUr28UaAbXGcsaMU9sBGr8Vcuj1GrV0asIb0ekQCXg9Y0CTac3Y1kj5omVQE2/anmUWq06ehXh7Yh13RAKPneUPOvE6xsFmkx/xvJGzBE7gRp+1fJDvj4t6+hVhLcjtiNQT4Pi9Y0CTWUwY5kj5oelQM2+all91VSbOnoV4e2IFKgEvL5RoIkMZyxzxPywFajRVy2D1NGrCG9HbEignm+f8Ft0JhRoGqMZyx0xN6wFarE32JSkr+MKBTokGLhilNwKxesbBZrEeMayR8wLe4Fqdwe7lGxaeIACHRKMmwKVQIGmMJmx7BHzwkOgqh1ib5mSVR8p0CHBsDWj5FUoXt8o0ASmM5Y/Yk74CDR7jzjVVL+OERTokGDUFKgECjSB6Yzlj5gTXgLN2ye6mqrXMYYCHRAOGvpDbTBQoHICM2YxYqb4CTR9X7jUVLmOKRTogHDMkG/osFiIKXcUqJTQjNmOmAGeAk3cB6411a0jAAU6IBwy1snMCby+UaBSgjPmNWLZ+Ao0Yfb7NdWsIwgFOiAcsfco5bQRrm97ClRIeMb8RywR/6lPj8unJE0zKdA+kYBLCDS1nXB9o0CFRGas5IiJwDhsGNVUrY4YFGifSLxlBXphtlS0vu0pUBmRZm9ToIvqGtdUqYw4FGifSLqVBDr/pbOlMhFCgcqI9XqrAp2d8mlNNaqYhQLtEwm3lkDnugrWtz0FKiLa6u0KND7mgZqK17AEBdojFi4FusieApUQb/WWBRoe9GBNZUsQQIH2iGVbTaAzXcXq2zElCnSJmU5vW6CBSQ/XVLAAGRRoj1i29QQabytW344pUaALzDV66wIdjXrkPp4l5fWUAu0Ri5YCXeCUEgU6z2yjKdD+sMfugfPhqDMU6JVoshUFGu0qVN9OKVGg88z2mQI9sBQUBSqBAu0TKRapb11KFOg8s22mQE/M5+RbUk5TKdAr8bZRoLN0KVGg88y2mQKVQIFKoEAHhIsF6ts5JQp0ntku49lqewLNMSgFemGmbXVHKVgtUN/OKVGgs8w3Gc9WGxRohkEp0AszbaNAZziXSYHOM99kPFtRoBIo0Aszbas8SqFqcfp2rpICnWe+x3i2qj31IUCusNeDAr0w0zYKNM6lSgp0nvke49mq9tSHoEAl1Clprm21RylQLkzfLkVSoLMstLj2iE2pPvUB/EtKbSsFemaubdVHaVouSt+uNVKgsyx0uPqITag/9VMoUAkU6IRpuSB969VIgc6y0OHqIzah/tRPgbhI/gAK9Mxc2+qP0qRckL71SqRAZ1locP0RGwMw9RNKlJTWVgq0Y7ZtAKMEEdKEfoUU6CwL/QUYsREIUz+GApVAgQaACGlCv0IKdI6l/gKM2AiEqR+D8DVNQyjQjtm2IYwSQkhjBgVSoHMstRdhxIZATP0IClQCBRoEIKQxg/oo0DmWugsxYgMwpn5ImZJS+kqBnphvG8Qo1Q9pzLA+CnSOpe5CjNgAjKkfUv+LQsdQoCfm24YxStVDGjMsjwKdYbG5GCPWB2TqB1CgEijQCLVDGjGqjgKdYbG3ICPWA2Xq+5QqSd5YCvTEfNtARql2SCNG1VGgMyz2FmTEeqBMfR8KVEKFkubjhBmluiGNGBdHgc6w2FqUEbsCM/U9ipUkbiwFemQ+TZhRqhvSiHFxFOgMi61FGbErMFPfgwKVQIFGqRrSkEltFGic5c7CjNgFnKm/Uq4kaWc1As1c5XJNZksSMx8m0CjVDGnIpDQKNM5yY3FG7AzQ1F8oWJKwswqBmqw/WJPisXksZAk0ShVDGjItjQKNs9xYnBE7AzT1F1oSqEs5p5pyS8pmoXikUaoX0pBpZRRonOW+Ao1YB9LUnylZkqyz2QJ1rI0CnaNaSAMChVGgUQRtRRqxE1BT39GOQD0rpEDnqBbSgEBhFGgUQVuRRuwE1NR3FC1J1NqaAo1VWdwNSzVijVKlkBYTo0CjCLoKNWJHsKb+RNmSJK3NFKhrqRToPHVCWkyMAo0iaCrWiB0Am/ojrQjUt14KdJ46IS0GRoFGETQVa8QOgE39kcIlCVqbJVDnminQBR5qhLQYGAUaQ9JTsBHb4039gTYE6l32neGb8k22B26UHuoKNFwUBRpD0lK0EQOc+n35lJZ7myFQ96rPKWWMahbLBaGN0kNVgUaKokBjSFqKNmKAU7+nQGUMUsqYV/MNwhslClQNBboA3tRXSGmxt+kC9S86kFLW3JptEd4o1RRorCYKNIKoo3AjBjj1NVJaam6yQAvUHEspc371WwQ4ShSoFgp0AcCpb0CgJWqeTSl3ijWbhDhK1QQarYgCjSDqJ96IIU59hZIWmpso0CIlz6eUP8jZ24Q4ShSoEgp0AcSpp0AlLKSUP8m52wQ5StYxqNOiQCPI+mk0F3ZATn2Fdc43N02gZSouK1BJQZCjZJyDOi4KNIy0n2hgTn0FZrubJNBCBS+lpJvnjI3CHCXbGPRpUaBhpP1EA3PqKzDb3RSBlip4MSXlRCdvFegomcagT4sCDSPuJxigU1+Bue4mCLRYvRSogENJpjmow6JAw8j7iQXq1JdnrrtygZardzkl/VQnbRbqKBnGYJAWBRokoZ9YoE59BWbau06BGqpDVBDqKNnFYBAWBRokpZ9QwE59eWbaKxZowXIpUAEUqBIKdAHYqa9AvL1SgZasVpKSzXALNwx3lMxiMMiKAg2S1E8kcKe+AtH2CgVatFhRSiXHG3iUjGKwCIsCDZLWTyCAp7480fbKBFq2WApUQAWBLlVEgQZI7CcQwFNfgVh/VytQI3XICgIeJZsYLLKiQEOk9hMH5KkvT6y/IoEWrlWYUrnxhh4lixhMsqJAQyT3EwboqS9PpL8SgZYulQIVQIEqoUAXgJ76CoT7KxBo8UqlKRUbb+xRMojBJCoKNEBGP1HAnvryhBu8LNDylYpTKjXf4KOkj8EkKgo0QE4/QQCf+vIEG7wo0AqFlhOotCDsUVLHYBMVBRogp58ggE99eYINXrVA1eqQFgQ+StoYbJKiQANk9RMD9KkvT6jBSwKtUWdCSmXGG36UlDHYJEWBBsjrJwTwU1+cUIMXBFqlTgpUQFmBiiqiQCdk9hMC+KkvT6DD8wKtU2ZKSkXGG3+UVDEYJUWBTsntJwL4U1+eaYdnBVqpyqSUSow3/ihpUrAKigKdkttPBPCnvjzTDlOgkoJq9y3AqCRNDEZBUaBTsvsJwAqmvjyTDs8JtFaRaSkVGO81jJIiBqOcKNAJin5acX+f+8g1TH1xJi2eEWi1IhNT8h/vNYxSdgpmQVGgExT9NOL+Ptuga5j68oxbHBdovRopUAGTkrJjsMqJAp2g6acJB33mGnQVU1+eUYujAq1YYmpK7uO9jlHKjcEqJwp0gqqfBpwOPzMNuo6pL86oxTGB1iwxOSXv8V7HKGWmYBYTBTpB1U8959N3CtSSYYs3LNCEghD6NiJQUl4MZjlRoGOU/dRyefoz7xB0JVNfnGGPIwKtWmF6Ss7jvZZRyorBLCYKdIy2nzp6Lx9lGXQtU1+cQY/DAq1bYEZKvuO9llHKScEuJgp0jLafKgYvv1Oghgx6HBRo5QIpUAHBknJisEuJAh2h7qeC4duXcg5BVzP1xen3OCTQ2vXlpOQ63esZpdxd3SImCnSEQT+zGb/9M8Og65n64vSa3IpA09WRUhBI3/oUEmhKRRToEIN+5jJ9+3y6Qdcz9cXpNTkg0NrVUaASIiUp9nd1ShToEIt+5hH6+BEFasi1yVOB1q4tNyXH8V7RKOl2eU1IFOgYi35mEfz4ZvIh6IqmvjjXJk8EWru0fXZKftO9plFS7/b5KVGgQ0z6mUHk4++pBl3T1Bfn0uSxQGsXdoACFRAtyWDPz5sGCnSIUT+TiV4+hAI15NzlkUBrl3UkNyW38V7VKNns/RnjQIEOMepnKvHLLyUegq5q6otz7nJLAk1yR1JBOH27EC/JaP9PngYKdIhVP9OYu3xdmkHXNfXF6bo8FGjtok6UEGhaQUB9OzNTUh0DUKAjzPqZwvzlP5MMurKpL03X5YFAa9fUkZ+S03SvbJTqGIACHWLXzwSWLp9MgdpxanNfoLUrOqNIyWe81zZKVQxAgQ4x7KeYxcvPpxyCrm3qS3Nqc0+gtQu6QIEKmC2phgEo0CGW/RQi+PqOBIOubupLc2xzYwKVqiOxIKi+nXAXaHpFFGgfy37KEH39EQVqx6HNV4HWruaKKiWP6V7fKJUXAAU6wrSfEmRfHyc/BF3f1Jfm0OaLQGsX04MCFeAt0IyKKNAetv0UIP36TbFB1zf1xXm4CrR2KX10KTmM9zpHqawAKNAh9v2cR/71xdI7rnPqi/JwEWjtSgYoU7Kf7vWOUrH9f0+BDklOLyPxHilf/06BmnEWaO06hlCgAuQlFdn/9xTokOT0MhK/kuJP6SHouqe+EC0KVGCM1ILg+pYakvfuf6yIAr2Snl5O5GeS/Ck16PqnvgAngdauYoQ6JevxbmOUXPf/PQU6ID29nMg7Ev0pPIlvY+q9OQi0dg1j3AWaXBBe33yvOp1XEQV6JT29rMyPJPtTdgiqmPr79JJk4O2IjwKtXcIEfUrG092OQA947P7HiijQK+npZWV+JENWkofkT/19R+7j4+DtiHfPalcwxSAl2+luS6B78/9guooo0AsZ6eWFvs/7ymLJg7Kn/qhOH4Xi7YjNueGE7Xg3GZLp7n+siAK9kJFeXug5J/Cnhy3eI3Pqr950UCjejtikG/bzBk0vqNGQIinlVkSBXshILzP1XEctPyxv6gfSNFco3o64MTfkTXezIR2w2PtPFVGgFzLSyws9X1CLD8ya+nE9xmfyeDtis26wnO5mQzqj3Pm7imoK9Bd/stu9/tb7pxsv332y2wVv9FebsxopGellZa6Rk4dAA/WYKhRvR2zXDYbT3W5IPRQ7/4maAv3p7sjrPz7c+PTt442v/WxyY7DajNVIyUkvJ3KVmZYemzH10S9UtlIo3o7YsBvsprvhkIZk7vwnKgr0+e71P314ePHOyZNPd2++f7jx5kfjG4PV5lUrIie9jMcotbTw6PSpn/tCUBuF4u2IDbvBbrobDsmQegJ9+c7u+4e/H482H//+5MlRo5++fTgeHdwYrjavWhE56aU/RO2k+ccnT/1sPTZn8oBTj1eSWUpm091ySHbUE+inb3dn6E933314+HD39eONDyc3hqtNXo2cnPSSH2HgI1OBLn6hnYFCAaceryTPF5jzprvpkMwAeBX+KNCnp8PRx/P6r49uDFebv5olstJLfYDFOfHsItKmXiRHtUIBpx6vJGeB5hTUckhm1Bfo8UT95Tvd2fonT978aHDjvLqOZ27cFeDRRCZLMVjIaUGyRd1L70gQqDXd2yRTN3YCPZ6vb0OgVhoykllCOfd06IqoM90bJVM3ZgJ9fnwbU8+ZX/vZ4Mbw3qs+hTd7Z+XMchLOu9LKUTwZCnjehVeSZUo20914SEbUPoV//uT1w/OdS0egl9VmrkZAVnopdzb8cE98SfKpz7meXt4mAE49XkmmKdkMd+Mh2VBZoB92b6OvL9C89BLua/oB8+iyxFOfVU7eYSjg1OOV5Pgpxczpbj4kE+oK9Ke78zs9q78Kn5ee/K7GF+jQCjT/cibpCgWcerySKFAJeCXVFOjLp7s3zs9xnt/y2b0P9LuDX/ZWm7EaGXnpie9pfY242OJkU696Y1KyQgGnHq8k45QMprv9kCyoKdCnvY9qVv8kUl560jvaX6Y4skDR1Gvf2JmoUMCpxyvJOiWD4W4/JAMqCvTD/kfdX76ze+Py8ffBjeFq01cjIzM94f08vikjX6AWn4ZKcSjg1OOVRIFKwCup5kc5d2cOz3S+6F+A6UXxqzFlpie7m8s3DYWXKZh6m2oSFAo49Xglmaeknu4thKSnnkCf7wYCfXjx7uNPb3WHnIMb/dWmVyojMz3RvZy+7TK41OWpt6tGqlDAqccryfFSlxSoI7XfB5q6Wq8FZ6YnuZPXtwUHDbo49cbvppIsDnDq8UryFGje4zcRkhoK9ERmeoL7uPkz+DTo0tTbvxtg2aGAU49XkkNK2uHeREhaKNAjuekt38XRn6FD0Pmpt//GTYlCAacerySPlHTTvZGQlFCgR3LTW7yHpz9DBp2deg9/CpYLOPV4JVGgEvBKokCP5Ka3dAdffwZO4qTzxm8AACAASURBVOem3vPJhLlFA049XkkuKemGeyMh6aBAj+Smt/Dv3v6cHoLOTL1rMXMLB5x6vJL8vi+NAvWEAj2Qnd78P7v7c2rQ+NQ7FzOzeMCpxyuJApWAVxIFeiA7vdl/LeDPiUGjU1/gYDj6+XzfFWewHTcopns7IWmgQA9kpzf3j0X8OX4aNDb1RQ6GY5/P915zMhtyg2K4txOSAgr0QHZ6c/9Yxp+j1USmvozMI2sBnHq8kihQCXglUaAHstOb+8dCAh2uJzj1Xm9fCq0o8FvAqccryS0lCtQVCvQh35+z/SwlreFJfGjqi/kzstGAU49XEl5KDEkCBfrgJtDsxSbSX1Ng6svpM7IywKnHKwkvJYYkgQJ98BFoSW31VjWd+qL+DK4OcOrxSsJLiSFJoEAfvASavdR0riubTH1hf4ZWCDj1eCXhpcSQJFCgCn/CCHQfFWhxfwZWCTj1eCXhpcSQJFCgPgItfuLc/TCa+gr+nL5oBTj1eCXhpcSQJFCgXgLNX2oO5/UNpr7gy++jYoZvrapRwyx0gwCGJIECdRFoeXMFBFrLn/vR9gNOPV5JeCkxJAkUqJNA8xeaR7fG3tTX0+do5YBTj1cSXkoMSQIFqvAnkkC7VV6nvqo/B6sHnHq8kvBSYkgSKFAPgVZ67Wbfm/rK/uwXADj1eCXhpcSQJFCgPgJVLDSbvkCr+7NXAuDU45WElxJDkkCBNiTQ+8vUA/jzWgTg1OOVhJcSQ5JAgarSC/+6lr4eV3uaegh/Xt4GADj1eCXhpcSQJFCgqvTCv6737qHj1Fd8+9KIUyWAU49XEl5KDEkCBapKL/jbmm+/fJx6HH/uT1kATj1eSXgpMSQJFKgqveBvK/rr0aBI+twfDQo49Xgl4bmBIUmgQFXpBX9b+Q3sUP6EeT52AN0ggCFJ2LxAdemFflnVGHd4ugI0KN0ggCFJoEBV6YV+WdUXiFOPZ1DElOBKYkgSKFBVeoHf1dUF5NTDGRQypdoFjGFIEihQVXqB39WVBebUoxkUMyUwGJKErQtUmV7gdxToGKi3ph4BTQkLhiSBAlWlN/1VZVOgTj2WQVFTgoIhSaBAVelNf1XZE7hTj2RQ3JSAYEgSKFBVetNfUaATcC4QdQY4JRwYkgQKVJXe5De1LYE89bWzuYKcEgwMScLGBapNb/Kb2o6AnnoYg0KnhAJDkkCBqtIb/6K6IrCnvno8HdgpgcCQJFCgqvTGv6guCPCpBzEoeEoYMCQJFKgqvfEvqvsBfeoxDIqeEgQMScK2BapOb3S7vh7gpx7iDaHwKSHAkCRQoKr0RrfruwF/6hEMip8SAAxJAgWqSm90m2oIweN0CXAlMSQJFKgqveHN+mZYx9RXz2kVKdWGIUmgQFXpDW/W9sJ+LVNf26DrSKkyDEnCpgWqT29wq7YWDqxk6nnJlQlwJTEkCRSoKr3BLQB/rmbqednpMXAlMSQJFKgqvcEtCjRMsKS63xy1lpRqwpAkUKCq9Po3EM7gVzT1Nd/OtJ6UKsKQJGxZoAbp9W8g+HNNU1/RoCtKqR4MSQIFqkqv9zPEAei6pr5aZKtKqRYMSQIFqkqv9zOEP1c29bUMuq6UKsGQJFCgqvR6P1OgMWZKqmTQlaVUB4YkgQJVpXf9EeMMfnVTT4GegSuJIUnYsEAt0rv+iOHP9U19ldxWl1INGJIEClSV3vVHCjTKfEk1gltfShVgSBIoUFV6l59AzuDXOPUU6BG4khiSBApUld7lJxB/rnHqK0S3wpTKw5AkbFegJumdf0A5AF3l1JfPbo0pFYchSaBAVemdf0Dx5zqnngLdA7qBIUmgQFXpnX+gQGdYFmjp9FaZUmkYkgQKVJVe9zfMGfxKp750fOtMqTAMScJmBWqTXvc3jD/XOvWFA1xpSmVhSBIoUFV6p79wDkBXO/UUKFxJDEkCBapK7/QXjj9XO/VlI1xrSkVhSBIoUFV6p78o0FlEJRXNcLUplYQhSaBAVekd/wQ6g1/x1FOgYDAkCVsVqFF6xz+B/LniqS+Z4npTKghDkkCBqtI7/kmBziMsqWCMK06pHAxJAgWqSu/wB9IZ/KqnngKFgiFJoEBV6R3+QPLnqqe+XJBrTqkYDEnCRgVqld4e7AB03VNfLMlVp1QKhiSBAlWltwc7AF351FOgQDAkCRSoKr09BbpMgkALZbnulArBkCRQoKr00M7g1z71hcJceUplYEgSKFBVemgHoKufegoUBoYkYZsCNUsP7QB09VNfJs61p1QEhiSBAlWlh3YAuv6pLxLo6lMqAUOSQIGq0qNABaSVRIGCwJAkUKCq9NDO4BuY+hKJrj+lAjAkCZsUqF16aP5sYeoLZNpASv4wJAkUqCo9ClRAakn+obaQkjsMSQIFqgHuDL6NqadAEWBIEihQDXD+bGPq3WNtIiVvGJIEX4F+9h9//+eXG7/85r/+efBeKavVLuCIVXh4B6CNTL13rm2k5AxDkuAr0N9843N/G76RiYlAzcLD82crU0+B1ochSSgo0F++SoG608jUOyfbSEq+MCQJbgL9zTduJnwR4xTeKjvAM/hmpt432lZScoUhSfA7Av14KtBv562rv1r1Eh4sBQrYT7yS8qaeAq0NQ5LgJ9DP/vu3vvXNV1/5nW+d+YO/yVvVYLX6RViewQP2E6+kTIF6GrSZlDxhSBIKPgdqAZJA7ylQGXkleRq0nZQcYUgSCr6NyQIsgSL2E6+k3JQo0LowJAkbfCO9UXL3FKiQXIH6GbShlPxgSBJKCPQfz/xT3rr6q1UvwVCgkP3EKyk7JT+DtpSSGwxJgrdAf/XD3qvwEO8DtUqOApWSXRIFWhOGJMFZoMN3g7Yk0HsKVEq+QL0M2lRKXjAkCc4C/eDm5gt/8D/P/DXCG+mNgjvu3ID9xCtJkZKXQdtKyQmGJMH5Vfgf3Hwpb/mx1eoXYZPbPQUqRlGSk0EbS8kHhiTB+32gr/wob/mx1aqXYJTbac8G7CdeSaqUKNBqMCQJm3sjvVFuFKgclUBdDNpaSi4wJAnep/CNHoHeU6ByVCW5GLS5lDxgSBLcX0T6at7yY6tVL8Emtm63BuwnXknKlCjQSjAkCc4CfTwE/eO8FURWq16CTWwUaAJKgToYtL2UHGBIErw/C//Nm5vrBZn0H4xXC9QmtXsKNAFlSQ4GbTAlexiSBO8XkW7A3khvk9p5nwbsJ15J6pQo0CowJAkUaAb3FGgKaoGaG7TFlMxhSBK2djUmk9AuezRgP/FK0qdkbtAmU7KGIUnYmEBtQqNAk9CXRIFWgCFJoEDTuadAkzAQqLFB20zJGIYkwVmgv/7HPvWvB2qS2XV3BuwnXkkWKRkbtNGUbGFIEjb2IpJFZPcUaBoWJVGgxWFIEijQZHpHQ4D9xCvJRqCmBm01JVMYkgTnN9L//flSoP/5925e+a/VrwdqEhkFmohJSaYGbTYlSxiShHIvIv3y1S/qv6ETQKD3FGgiNiVZGrTdlAxhSBIKvgpvcWERCIH20rNYoCkNTz0FWhaGJKGgQC0OQSnQBRqeesND0IZTsoMhSSgoUIurK+sEahHYvVigtwcsVplCy1NvZ9CWUzKDIUkoegTahkD76c3c8faCxWqlND31FGhJGJKEcgL97L0bg1P4Zxru9DwegMru+CjO7q8jBqsm0uwJKUami6TXAz1fCvRb33z1pvqLSAb/4QxPI+P/IfYPPEseibZ92GB1Et92SkYwJAkl30hf/W1MBnkJBTrRZSmJNj71FGg5GJKEcgL9/B/q/akTqEFc9zKBhk1ZQqKNT73RIWjjKdnAkCRs6WpMBnGNduC4QGML8JZo61NvY9DWUzKBIUmgQFO4lwl0wY+eEm1+6inQUjAkCRRoCuPjn3A/JW70kmjzU29yCNp8ShYwJAn+Av31X712c/PKa3+ovxjog06gBmmJBCrWoodE2596C4O2n5IBDEmCu0A/uLyKpH8TU22Bjs/gg/1MM6K1RDcw9RRoGRiSBG+BHvz5+d/51je/bGPQ2gIdpze9T4YMLSW6gak3OATdQEp6GJIEZ4H+8tWbL/7k+NOvfnDzyo/y1tVfreKx+rAEAs31oJVEtzD1eoNuISU1DEmCs0B7H9/87Ac3X8pbV3+1iseqs5qcwU/7qVKghUQ3MfUUaAkYkgTnK9L/oHfUWflydvqspkc+437qDyG1Dt3E1KsPQTeRkhaGJMH7k0i9CzBVvpydOqrpAei4n0bPY2okuo2p1xp0GykpYUgSKFAxgb122E/DF9OzHbqRqVcadCMp6WBIErxP4W++fbnxscXl7PIfqo5qSaDWb4vPcuhWpp4CdYchSdjMi0jqpAJn8IN+enw2M92hW5l63SHoVlJSwZAk+L+N6Qt/c/zpH36v7tuY1EmFdtmhQNWrCJF4Mr+ZqVcZdDMpaWBIEkq8kf7mtddeM/ooEq5AHa9Sl+LQ7Uw9BeoMQ5Lg/lHO//tq90nOV/44b03D1WY/UhtU6Ay+10/vayVLHbqdqV86BL2fx6UmDXCN284oafC/mMhnf/fNxyPQ3/kzg8sp1xVoKL3zDyW+sEPk0A1N/YIhl/ApKh+4xm1olBRs5XJ22pzCe9y5n4W+8Ejg0DVN/W2AlOXmC/L45YApqyoAXOPWNEr1oEBlhPe3rp+l/Nmta04065j6kDqDeFV0F/kfsSJwjVvHKNWmlED/MW81k9XmPlCb05xAS/qzW19ULuhTv2THMj49pIRmULjGoY8SBu4C/eyvfvtvj98u95Wf5K1puNrcBypjiuxtx36W9ue+W2lwvbhTnyVCJ58eU6JA58EdJSS8BfrxqzefOwn05pVvR+6TstrMx2ljiuxsh35W8ed+H3Eo4tTbHUNaGfSUEpZB4RqHOEp4Jfm/kf70WaS//+GrNd9Ir0wpdrp3V9GfB6YeAZt6h9Pv4cLzHnkWKJJBsRq3hxulI3gluX+U8wvnM/eqH+VUphTb0+7q+vPASE8wU99Tp1tJ2QbtUoIyKErjLsCMUg+8kryvxjS4Hmi9qzEpU4oKtLo/j/QcCjD1k3Nsx5Iy8z+nhGTQ+o0bATBKE/BK2sbl7JQhRfczDH8eOPuq6tRHnp70LCnvIPSSEpBB4dxAgUrYxhGoMqToXgbjzwPO58uCdUee7HQtKcugVzfgGBTODRSoBPfnQL8U/DkXLIFC+fOA3evdGSuMrtJ56jO2tecGGIPCuaHcFMmBC8lboB/f3Hzln44//fovbm7072OqItDYPoY3X6dnZW3e6jNL0kq8pz59I/sHVygGRXND2f+JhaCF5P8+0PcO12F67bXXDtdk0h+A1hJo8NfVzpfnuKrBw6R5y3RPKXnrBmenIAZFm6XTdIM5FC0kf4F+9pc358vZ/VHemoarzXuYKqLIDnaYK8B+TkqyEKluGf4ppZY0TCnFoH46AZulR39er/QA41CwkPYFL2f3X2pezk4VUdyfiP2Ml5RuQaOD2BIppRU3SkkuUMezWqxZur0KdA/kUKyQDmzjakyqiIK712meAPu5XNKyFo3EealJ93AZSWWOUxIa9LQOJ5dAzdLx9Opu9BsAh0KFdIQCXSJ4gtfNEmA/E0qaeNLWm9eajJYzT0rBU4EKDHqNxEUlULMUfEsxgEOhQjpCgS4x40/EfmaU5CXOS03Gy4shr3ySksCg/WA8RII0S6fTq0BFtR2KFNIJCnSB0K51mSHAfuKVVC4l8c49TWnJoONFr/e/GQG3UYHuKzsUKKQOCnSBOX8i9hOvpIIpSXftQErzBp0u2NwiOI07Pz8VrcjnREUCTkhnKNAFpvtVb3QA+4lXUtGUZPt1KKUZg0ZfaUupbLEmy4VpuDw/NVdRJYfChHSBAp0nsFv1xgawn3gllU1JtFsHU5r5wFn060eSSluoyXBZKi7PTy1VVMGhMCFdoEDnmfUnYj/xSiqckmSnDqcUNujM8kz9gdK46/NTgopKOxQlpCsU6DyTfeqWAk2ldEnLu3QkpeDpxtzCLO0B0rjbJIHuCzsUJKQeFOg8411qOCuA/cQrqXxKi3t0LKWxQZfdYCcPjMb1n+AXV1TOoRgh9aFAZwnsUYP0shfsBQV6YGl/jqY0bLdEC2bqgGhcf2OSRqmQQyFCGkCBzjLvT8R+4pVUJaX5vTmeUq/hUiMYiQOicYPnpxIrKuFQiJAGUKCzTI5IRullL9gLCrRjdl+eE+j95fFSG9h4A6Fx2i94dXcoQkhDKNBZBgKdzgZgP/FKqpTS3K48k1Jn0CQRmFgDoHG3WoHuvR0KENIICnSOwVOggbkA7CdeSbVSmtmR51I69DzZAQbOqN+48RP8uRXdXjAoakj9kMZQoHMs+BOxn3gl1UspugvPpnSfs+/rdVG/ceMn+BUV3Q5Q1tWvyW5RRlCgcwxfUgikl7tgNyjQPrG9d/FTinarElO9cZMn+PUVmWu0ekgjHjeLAp3hKtDwAKD1kwIdEdlxF67bn/ctSUpJ1G7c9BVSs4rsPFo7pAGn7ck03yYEet2RYkcymQv2gwIdET5zmL3QUO73zOn0ULlxgVdIjSuy0CjOdJ+3g6fwM/QPQIN3wOnnGQp0TGh3jaV0uW/mN3VqDFo9pfGvnEZJ5VGQ6e5VT4HO0DsADd8BpJ89KNAJgR01nFJ/l878quPVHlyFXiH1rChTowjTPSyaAp2h96bq8B0Q+jmEAg0ge3pvuCsXN2jlJzqmvysxSqkeRRilYakUaJzzeVy8t9X7OYECDTHePQMpje+SeRKfr9CaKSU+UeyweqFHax+mTwukQOMs+hNADWMo0CCjuQ9/4eTwV6UNWve9CoHfFh8lgUIrv6Ej9EwxBRrl8qG+6D0A1DCCAo0wPO+6m/zjtMnZBs17Lanqu2VDv640SrMGrRVS3OwUaJzjDoT6H2IECjRGfwcYphTbZVUGXdELzLG3mNS0VeSfal2XJl4SBRrluP/M7wkYauhDgUbpv3R6N/x1pMdFDVrxA6/h39cbpRldlS3kwMKzChRolO4AdO4uIGroQYHOcNkReinN7h35Bk0/ja94vBf+h5qjFOtKnadl5+5BgUahQI3AKem8M1xSWto9dAZNUmi9a1ZF/qXqKEXEVbQk0burKNAoy2fwQGo4Q4HO0u0Q55SW949yBq0m0Ni/VB6lYHzlShLZc0+BxumeAp1PL2fBrlCg85x2ilNKoh1EYdA0hdZ6zTv6T9VHKRBfoZKk9txToHEEB6BQajhRfeoDYJV06OkhJekuohBokkFrvcAc/bf6ozSNr0RJCfbcU6BxBAegYGo4UH/qp4CVdNg77hLcpjHo1VD39wvHsjVSmn+PHkDfxl1yLynNnnsKNA4FagVaSYk7ieYk/nJ90Y6ZO86m5PMlQwvv0UPo26hTviUl23NPgUbpvhpnIb2MBfsCMfUj8EpK201MDLq4oNj1TW5zdmtpaXP/CjJKg213LCkzZgo0guQAFFANIFM/AK+kxJSyDXo67LzulnMLGr41NUBeCTMsPcGP0rfexnuVlB8xBRqBAjUDr6TUlHIM2jtrv+6bMwtacKa9QhdfIYXp23XbPa/xnPdYCjSM6Ay+ATWUAK+k5JRSDTp6yjNuUPmhpvVR6PLzU0B9O2+7Q0nKw3sKNIzoALQFNRQAr6T0lBIMGny96LKT3p+/d37Mckm2Bl0+OkDqW2c585LUz45QoGFEB6BNqMEfvJIyUpIZNP5q++ITm5KSDBUqGG6svh233bYki+eWKdAwR4Eup5eRuC9gU38Er6SclJYNuvBWpZ42Q/cRlWR2Hi85OkDrm/1zGAYLpECD3FOgduCVlJXSrEGX3+e5tCRhSTYWkSwEb5RMD8CNFkaBBpGdwbeiBmfwSspLKerHJHt2D5jWJH2wwZ4vWgLiKBlZz0yfFGgE2QFoM2rwBa+kzJRCjkyW5/lRk5rED9bv/aKHQ46ShfhM389AgQahQA3BKylboPfj2zn2DC0qLSWlAoTXGcLr2/5OfRBqePB5hAINMfj4yFx6OZG7Ajr1YOSm1NdevjwnizrVlPRwjQWED0UdJY0BrfVJgYYRHoA2pAZP8ErKTun6oXaNPPuLutaU+PhsE0gfhztKmZtub889BRqGArUEr6T8lEQXVhIvalBT6uMzdSB+EPIoZWy6iz4p0DDCM/im1OAHXkmKlGzkeV5U71ZGSVlGkF8qGK9v15BSN93HnnsKNMjxKVBRehmJ+wI99TCApDQwaFZJ6VpIuEQ+RkgDeiUlbLrTwecRCjSA9ACUahCBVxJKSn2D5pWUqoaEe6OE1KdfknTTPfVJgQaRHoBSDSLwSoJJqWfQ3JKS7JByX5iQegxLEmy6rz33FGgQCtQUvJJwUro+o5pfUtLJrHyxOCFdGZe0sOnu+qRAQ4jP4KkGEXglAaV0MaiiJLEmkmQCFNKFSUkzW17AnnsKNIT4AJRqEIFXElRKnUFVJclUkeYTqJA6AiVFNr2MPinQEBSoLXglYaV0MqiyJNnzgSlLxArpRKikkCkL2XNPgYYQn8FTDSLwSgJL6WhQbUmLzkhVClhIR8Iljba81MHnEQp0gvwAlGoQgVcSWkoHg+pLWnxFJW1xaCEdiJXU2/Si+qRAA8gPQKkGEXglwaX0aFCLkubUkSwVuJD2M6PUbXlhe+4p0ADyA1CqQQReSXgpGX0+NO6PdK/ghTQ7SrdnylVzgAKdQIEag1cSYEpWn7CPOCRDLIAhzY5SBXvuKdApCWfwVIMIvJIQUzK7RknIIzlqQQwJryQKdEzCAShiP/FKYkoi7swMGlBozqEZZEi1C5hAgY6hQK3BKwkzJVuDDt/Yk1MQZEhoUKBjkq63kJy3N5x6CaAp2Rl0eBCa99wgaEhgUKAjUg5AEfuJVxJTEnEoydCgPYVmvraCGhIWFOiIpGkD7CdeSUxJxLEku8vd987jM1+bhg0JCgp0RNr1FlLjdodTLwE3JUuDdgehue/twQ0JCQp0BAVqDl5JyClZGlT1yRzkkHCgQIckXvErOW9vOPUSoFMyN2jmQ6FDgoECHZJ4xa/UuN3h1EvATsnUoPlgh4QCBTqEArUHryTwlDAMCh4SCBTogNRrzibn7Q2nXgJ6ShAGRQ8JAwp0wO1t0uQC9hOvJKYkYlASgkHhQ4KAAh2QetHu1Ljd4dRLwE8JwKD4ISFAgfZJ/taD5Ly94dRLWEFK9Q26gpAAoED7JJ7BI/YTrySmJGJcUnWDriGk+lCgPW4pUA/wSlpFSrUNuoqQqkOB9kj1J2I/8UpiSiKmJVU26DpCqg0F2oMCdQGvpJWkVNegKwmpMhToleQzeMR+4pXElESESjK9tEgqawmpLhTolUd/UqAO4JW0mpRqGnQ1IVWFAr2SfACK2E+8kpiSiEhJ9Qy6opAqQoFeSD+DR+wnXklMSUSspGoGXVNI9aBAL6SfwSP2E68kpiQiWlItg64qpGpQoGduKVAn8EpaV0qVDLqukGpBgZ7J8CdiP/FKYkoiZkqqY9CVhVQJCvQMBeoFXklrS6mKQdcWUh1qC/TTt7/e/fTy3Se73VvvB270V5u3FkEQOWfwiP3EK4kpiZgtqYZBVxdSFWoL9OmuE+inb+8OfO1nkxuD1eatRRDEwZ8UqAt4Ja0vpQoGXV9INagr0JdPd2eBPt29+f7Di3d2b340vjFYbdZqpAJNTy89cGc49RJWmFJ5g64wpApUFegvvrc7C/STJ8fDzU/ffv3HoxvD1easRiLQrDN4xH7ilcSURCyVVNygawypPDUF+uFu951/7gT64eXv745uDFebsZoHmUD3FKgTeCWtMqXSBl1lSMWpKtA3/vzheefKp7vvH/8+3h7cGK42YzUPAoHeZj0FithPvJKYkojlkgp/MH6dIZWm9otInSNfvtOdrX/y5M2PBjfOq+t4lsXdEre3d/f3i/cipCYHg9augYzIM9IzCpSQ4tCgcMAJ9Gs/G9wY3t3pFD7zDB7xjAKvJKYkQlZSwbP49YZUkpWcwl9Wm7eWpRTyXkKC7CdeSUxJhLCkcgZdcUgFoUAPUKCe4JW05pSKGXTNIZUDRKB1X4W/pUA9wStp1SmVMuiqQyoGikDPb/ns3gf63cEve6vNW8tCCEd/UqBe4JW07pQKGXTdIZUCRaA1P4mUfQCK2E+8kpiSiISSyhh05SEVAkWgL9/ZvXH5+PvgxnC1eWuZz+DRnxSoI3glrT2lIgZde0hlQBHow4v+BZheFL0aEwXqC15Jq0+phEFXH1IRYAT68OLdR2W+9VHgRn+1eWuZjeA2+ylQxH7ilcSURKSVVMCg6w+pBLUFmrravIfNRpB/AIrYT7ySmJKIxJL8DdpASAWgQClQb/BKaiEld4O2EJI/FOgtBeoMXklNpOR9caYmQnKHAj35kwL1A6+kNlJyNmgbIXlDgSoOQBH7iVcSUxKRU5KrQVsJyZfNC1RzBo/YT7ySmJKIrJI8DdpMSK5QoI/+pEBdwSupnZQcDdpOSJ5sXaC3mqdAEfuJVxJTEpFZkp9BGwrJEQp0n38AithPvJKYkojcktwM2lJIflCgewrUGbySmkrJy6BNheTGxgV6S4H6g1dSWyk5GbStkLzYvED3mgEE7CdeSUxJhKIkH4M2FpITFKjiABSxn3glMSURmpJcDNpaSD5sW6DKM3jEfuKVxJREqEryMGhzIbmwdYEe/qRAfcErqb2UHAzaXkgebFqgt8qnQBH7iVcSUxKhLMneoA2G5MDGBXr4UzF5gP3EK4kpidCWZH5pkRZDsocCpUC9wSupyZSsDdpkSOZsWaC3FGgR8EpqNCVbgzYakjHbFujhT83UAfYTrySmJMKiJFODthqSLRSoZuYA+4lXElMSYVKSpUGbDcmUDQtUfwaP2E+8kpiSCJuSDA3abkiWbFqgx78oUG/wSmo4JTuDNhySIdsV6K3+KVDEfuKVxJREWJVkZtCWQ7JjywI9/qUawhJTBAAAHyhJREFUN8B+4pXElESYlWRl0KZDMoMCpUC9wSup7ZSMDNp2SFZsVqC3FGgp8EpqPCUbgzYekhEbFujxL92sAfYTrySmJMKyJBODth6SDRSoKj3Ng13g1EtoPiULgzYfkglbFajJGTxiP/FKYkoibEsyMGj7IVmwXYGe/qZA/cEraQMp6S8tsoGQDNioQG9NngJF7CdeSUxJhHVJaoNuISQ9mxXo6W/tjKke7QGnXsI2UtIeHWwiJC0UqCo91aM94NRL2EhKyreYbCMkJdsU6C0FWhC8kraSku5zyhsJScdWBXr6W/00kerRHnDqJWwmJdXFbrcSkoqtC1SZnu7hDnDqJWwnJc03Jm4mJA2bFKjVGTxiP/FKYkoinEq6P5HxyA2FpGCjAu1+oEBLgFfSllK675FW0IZCymfTAtW/11j3cAc49RK2l1KGRrcXUg5bFKjZGTxiP/FKYkoiSpSUpNGthpTGNgXa/UCBFgGvpG2nJLTotkOSskGB3lKgZcEriSkJNMqQJGxSoN0P+ivWAPYTrySmJKJKSXPn9AxJwrYFqk5PuwBzOPUSmNKAsEYZkoTtCdTwDB6xn3glMSUR1Usaa5QhSdiiQLsfLK45q12AOZx6CUwpSvbbRosAElKPTQtUn556CdZQDRKY0gKoBoUK6cjmBGp5Bo/YT7ySmJIIuJLuAA0KF9IWBXr+iQItBF5JTEnAHaBB4ULanEBvLZ8CRewnXklMSQRcSY8hwRkULqQNCvT8k8lXZ+sXYQzVIIEpCTiEhGZQuJAoUF16+kUYQzVIYEoCjiFRoAtsTKC3FGh58EpiSgJOIWEZFC6k7Qn0/JPJyQlgP/FKYkoi4Eo6CxTJoHAhbVmgFukZLMMWqkECUxLQhQRlULiQNiZQ4zN4xH7ilcSURMCVdA4JyaBwIW1OoJcNp0CLgVcSUxJwCQnIoHAhbUugt8ZPgSL2E68kpiQCrqRrSDgGhQtpawK9bLfNSAD2E68kpiQCrqReSDAGhQuJAtWlZ7EQU6gGCUxJQD8kFIPChbQpgd5SoFXAK4kpCRiEBGJQuJA2JtDLZhvNA2A/8UpiSiLgShqGhGFQuJC2K1Cb9EyWYgnVIIEpCRiFRIEG2ZBA7c/gEfuJVxJTEgFX0jgkBIPChbQtgV43mwItCF5JTEnAVKD1DQoX0kYFajULgP3EK4kpiYAraRISgEHhQtqQQB3O4BH7iVcSUxIBV9I0pPoGhQtpUwK9bjUFWhK8kpiSgEBI1Q0KF9J2BHpLgdYCrySmJCAUUm2DwoW0JYFeN9psDAD7iVcSUxIBV1IwpMoGhQtpqwK1Ss9oOXZQDRKYkoBwSHUNChfSZgTqcgaP2E+8kpiSCLiSIiFVNShcSBsSaG+jKdCi4JXElATEQqppULiQNilQuwkA7CdeSUxJBFxJ0ZAo0B4bEajPGTxiP/FKYkoi4EqKh1TPoHAhbUegvW2mQMuCVxJTEjAn0FoGhQtpIwK9pUArglcSUxIwE1I1g8KFtBmB9jbZsPuA/cQriSmJgCtpLqRaBoULaZsCtUvPbElWUA0SmJKA2ZAqGRQuJApUl57ZkqygGiQwJQHzIdUxKFxIGxHoYJMp0MLglcSUBCyEVMWgcCFtUKCWjQfsJ15JTEkEXElLIdUwKFxImxSoYXp2izKCapDAlAQshlTBoHAhUaC69OwWZQTVIIEpCVgOiQKlQJXp2S3KCKpBAlMSIAipuEHhQtqeQE3POwD7iVcSUxIBV5JIoIUNChfSFgVqmZ7hsmygGiQwJQGSkEobFC4kClSXnuGybKAaJDAlAaKQChsULiQKVJee4bJsoBokMCUBspDKGhQupM0J1LbfgP3EK4kpiYArSRhSUYPChbRBgZqmZ7kwE6gGCUxJgDSkkgaFC4kC1aVnuTATqAYJTEmAOKSCBoULiQLVpWe5MBOoBglMSYA8pHIGhQtpawI1bjVgP/FKYkoi4EpKCKmYQeFC2p5AbdMzXZoFVIMEpiQgJSQKNNlkFOgesp94JTElEXAlJYVUyKBwIVGguvRMl2YB1SCBKQlIFGgRg8KFtDGBWrcZsJ94JTElEXAlpYVUxqBwIW1OoMbp2S7OAKpBAlMSkBhSEYPChUSB6tKzXZwBVIMEpiQgNaQSBoULiQLVpWe7OAOoBglMSUBySAUMChfStgRq3mHAfuKVxJREwJWUHpK/QeFC2ppArdMzXp4eqkECUxKQEZK7QeFCokB16RkvTw/VIIEpCcgJydugcCFtSqD23QXsJ15JTEkEXElZITkbFC6kjQnUPD3rBaqhGiQwJQF5IVGgQpNRoHvIfuKVxJREwJWUGZKrQeFCokB16VkvUA3VIIEpCcgWqKNB4ULakkAdOgvYT7ySmJIIuJJyQ/I0KFxI2xKofXrmS9RCNUhgSgKyQ3I0KFxIFKguPfMlaqEaJDAlAfkh+RkULiQKVJee+RK1UA0SmJIARUg8Al022eoE6vHfImA/8UpiSiLgSmJIErYkUIf07BephFMvgSkJYEgSKFBVevaLVMKpl8CUBDAkCRSoKj37RSrh1EtgSgIYkoTNCNTllUHAfuKVxJREwJXEkCRsSKAe6TksUwenXgJTEsCQJFCgqvQclqmDUy+BKQlgSBLWJtBnWdzd3d3f3xFCiC15Rnq2tiNQnw9HAP6HiFcSUxIBVxJDkrC2I9C8h3ldZAuwn3glMSURcCUxJAkUqCo9j4Wq4NRLYEoCGJIEClSVnsdCVXDqJTAlAQxJwkYE6nR9GMB+4pXElETAlcSQJGxGoD7puSxVA6deAlMSwJAkUKCq9FyWqoFTL4EpCWBIEihQVXouS9XAqZfAlAQwJAnbEKjXJbIB+4lXElMSAVcSQ5KwFYE6peezWAWceglMSQBDkkCBqtLzWawCTr0EpiSAIUmgQFXp+SxWAadeAlMSwJAkUKCq9HwWq4BTL4EpCWBIErYhULf0vBacDadeAlMSwJAkUKCq9LwWnA2nXgJTEsCQJFCgqvS8FpwNp14CUxLAkCRQoKr0vBacDadeAlMSwJAkUKCq9LwWnA2nXgJTErClkPINQYFqwBuxLU19PkxJwIZCUiiCAtWAN2IbmvpcHufhWebUb2qWtjNKmr5SoBrwRmw7U5/DeR40AvUaJpyUOjYzSqq+UqAa8EZsM1OfTH8eVAJ1miaMlHpsZZR0baVANeCN2FamPonJPOgE6jNO1VMas5FRUraVAtWAN2IbmXo5wXmgQAVsY5S0faVANeCN2DamXkZ8HpQCdZknuMZtYpTUfaVANeCN2CamXsD8PGgF6jFQcI3bwijp+0qBasAbsS1M/QKCeVAL1GGi4Bq3gVEyaCsFqgFvxDYw9XMI54ECFbCBUTLoKwWqAW/ENjD1EVLmQS9Q+5GCa1z7o2TRVwpUA96ItT/1IVLnwUCg5jMF17jmR8mkrxSoBrwRa37qx2TNAwUqoPVRsmksBaoBb8Ran/o++WNkIVDroYJrXOOjZNRXClQD3ojVmfr5kD0/wJyHiUCNpwpultoWqFVfKVAN8/1UbGd+RVXfdBn+Z9+Pj+RgI1DbsYLTVdMCNesrBaphtp/KTc2sqMLUL5Xt/t6TZChQAS0L1K6xFKiGuX4abG1ORcWnfrnsEs/8p2EkUNO5gtNVwwI17CsFqmGmnzbbm15R6akX1F3mvCsFK4FaDhacrtoVqGVfKVAN8X7abXJiRTCfm+zV5LymdChQAc0K1LSxFKiGaD9NNzqpoqJTLyvcoCTTPA0FajhZcLratEDFjaVANcT6abvRKRtQdOqFhWtLMk/TUKB2owWnq1YFattYClRDpJ+225y0CSWnXlq5qiSPLC0FajZbcLpqVKDGfaVANYT7abvJaVtRburldT/Lzd8rSApUQpsCtW4sBaoh2E/bLU7cjmJTn1D1M1np+StIxlKgVsMFp6smBWreWApUQ2mBLm9KqalPKfk8Yk6Lz8BUoEbTBaerFgVq31gKVEOon7YbnLoxZaY+reDeiDksPQcKVECDAnXoLAWqIdBP2+1N3p4iU59Y7XDEbJedh61AbcYLTlftCdSjsRSohmk/bTc3fYtKTH1qrZMRM1tyLsYCNZkvOF01J1CXxlKgGib9tN3ajI0qMPXJhYZGzGK5+VgL1GLA4HTVmkB9GkuBahj303ZjczbLfeozyoyMWMXkKFABjQnUqbMUqIZRP223NWvLvKc+p8b4iNXKzVygBhMGpysKVNJYClTDsJ+2m5q3bc5Tn1Whua3U2AtUP2JwumpLoF6NpUA1DPppu6WZm+c69ZnlUaAS4HTVlEDdOkuBauj303ZDczfQc+pzi9uEQNUzBqerlgTq11kKVEOvn7bbmb2NjlOfXdk2BKodMjhdNSRQx85SoBqQBNpdOg7vO4S3IlDllMHpqh2BejaWAtVw7aftZmbjNvWaoihQCXC6akagrp2lQDVc+mm7lQqe+Uy9riajbbPDR6C6MYPTVSsC9e0sBarh3E/bjdRwUIP5ZmprMtkyS5wEqkre7X++3Ic2IlDnzlKgGu4se2RCpwbTrVTXpN4qazYiUF1VbQjUu7UUqIY70x5ZcFWD2Ubqa1IvwRovgWpCt9aVuioKVNJZClTDnWWLTBiowWITLWoyWIYtbgJVRG6qK4uqmhCoe2cpUA13pi2yYKwG7Raa1GSxEFP8BJofuJ2ujIpqQaD+naVANdyh+TOkBs0G2tRkshRLWhaoWVUNCLRAaylQDXdo/oyoIXf7jGqyWYwhjgLNf9E794GihuUUtHqBlugsBarhznbrDIiqIWPrzGqyWpAZngLNftE783HCfmUUtHaBFuksBaphRQJ9SE7BriazJVnRoEDty1q7QMu0lgLVsDo1JGybYU12izLCVaC57xrKe5i4V+kFrVughVpLgSpYpRqEm2ZZk+XCTPAVaOaL3lmPSuhVckGrFmip1lKg+axWDZJNs6zJdGkWOAs070XvnAcldSq1oDULtFhnKdBsHtashpLjt96UcskZpwLXyUgsaMUCdelqMEMKNJfDclethmLTt+qU8siYpxIfskkriAIVZEiBZnJc7trVUGb41p5SDukDVeItjmkFrVegtr2cDZECzeO03AbUUGD4GkgpmfSJKvIOnaSCVitQwz4uhkiBZtEttw01eM9eGyklkjxSZV4fSSlorQI16qAsQwo0h/Nym1GD6+w1k1ISqTNV6OAqoaCVCtSgdwkZUqAZXJbbkhr8Zq+llBJIHCqBG8qWtVKBmoQkz5ACzeCy3I2qIRG8ktYo0OJlrVOgVjFJQ6RA07kud6NqSASvpDIppU3VrBtqlLVKgVoGJcqQAk2mt9ytqiENvJIKpZQ0VjNuqFPWGgVqnJQgQwo0lf5yN6uGJPBKWpNAq9W1QoE6ZLWUIQWayGC5m1VDEngllUopZbDCbqhY1/oE6hPWfIYUaBrD5W5XDSnglVQspYTJCrihblkrE6hbWPMhUqBJjJa7YTUkgFdSuZTkozVxQ+2y1iRQz6zmM6RAUxgvd8tqkINXEr5AAepai0C9o5rPkAJNYLLcLatBDl5JBVPKcgNEXasQaIGk5jOkQOVMl7tpNYjBK6lkSsluQKkLXqCFgprPkAIVE1juttUgBa8kXIEC1YUt0HJBzUGBJhBY7rbVIAWvpKIpJbihYFXLdSkEmrblCZT+X2YJClROaLkbV4MQvJLKpiR0Q8mSJHXlCzRj64XcIdnzAAUqJbjcratBBl5JhVMSzVeFlBZkZfk1d3mLmiwab5QoUGHrguD1kwKVgCbQY01FSxIUlinQ3NWJFtzOKG1MoJHlttNPT/BKKp2SZLgaEahunUtLbWeUtiXQ2HLb6acneCUVT0kwWlVSmhv6HIGarHhmoe2M0qYEGl1uO/30BK8kFIEOaipc0mxhBzIEarfyyBLbGaUtCTS+3Hb66QleSeVTWp6rSinFxz5doMYFNP3JlQ0JdGa57fTTE7ySKqS0OFWrF6htGeG7tTNK2xHo3HLb6acneCXVSGlpqGqlFB38RIFalhK9RzujtBmBzi63nX56gldSXYGG/71aSrHJTxJooVrbGaWtCHR+ue300xO8kqqktDBR9VIyEGipUtsZpW0IdGm57fTTE7yS6qQ0P1AVU1ILtFil7YzSFgS6vNx2+ukJXklMaYBSoAUrxesbBaoZi3b66QleSUxpiEqgJQvF6xsFqpmKdvrpCV5JTGmEQqBF68TrGwWqGYp2+ukJXklMaUyuQAuXidc3ClQzFe300xO8kpjShDyBlq4Sr28UqGYo2umnJ3glMaUJOQItXyVe3yhQzVC0009P8EpiSlPSBVqhyNohTaFANTPRTj89wSuJKQVIFWiNGquHNIEC1YxEO/30BK8kphQiSaB1Sqwf0hgKVDMS7fTTE7ySmFKQBIFWqhAgpBEUqGYk2umnJ3glMaUgcoHWqhAgpBEUqGYi2umnJ3glMaUwQoHWKxAhpCEUqGYi2umnJ3glMaUIIoFWrA8ipAEUqGYg2umnJ3glMaUYywKtWh5GSH0oUE057fTTE7ySmFKUJYHWrQ4kpB5bF6iunHb66QleSUwpyoJAK1cHElKPbQtUW047/fQErySmFGdOoLVrgwnpyqYFqi6nnX56glcSU5ohLtDalQGFdGHDAjUop51+eoJXElOaIybQ2nU9IIV0ZrMCNSmnnX56glcSU5olKNDaRR0BCqljowI1KqedfnqCVxJTmiUk0No1nQAKqWOTAjUrp51+eoJXElOaZyLQ2gWdQQrpBKhAX777ZLd76/3pavMW53Uu0k4/PcEriSktMBJo7XIuQIV0BFOgn769O/C1n01Wm7c8r3ORdvrpCV5JTGmJgUBrF3MFK6QDmAJ9unvz/YcX7+ze/Gi82rzleZ2LtNNPT/BKYkqLXAVau5I+YCE9gAr0kyfHY89P3379x+PV5i3Q67/SdvrpCV5JTGmRi0BrFzIALKQHUIF+uPt69/d3x6vNW6DXf6Xt9NMTvJKY0jKdQGuXMQQtJFCBPt19//j3806kvdXmLdBrEtrppyd4JTElAQeB1q5hDFxIkAJ9+U536v7Jk/OToL915lkWd3d5jyNku3CvcWRdAiWEECAKCXT8RqbMU3gv2jmj8ASvJKYkgCFJWMkp/GW1hqsxoJ1+eoJXElMSwJAkUKAa2umnJ3glMSUBDEkCokDtX4X3op1+eoJXElMSwJAkQAr0/P5Ps/eBetFOPz3BK4kpCWBIEiAFav5JJC/a6acneCUxJQEMSQKkQF++s3vD9LPwXrTTT0/wSmJKAhiSBEiBPrwwvhqTF+300xO8kpiSAIYkAVOgDy/effTnW+PjTwp0EU69BKYkgCFJABVodLVlViOl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wtoESgghDUCBEkJIJlUEShYY94WEYEoCGJIEq5QoUAw49RKYkgCGJIECbQtOvQSmJIAhSaBA24JTL4EpCWBIEijQtuDUS2BKAhiSBAq0LTj1EpiSAIYkgQJtC069BKYkgCFJoEAJIaQyFCghhGRCgRJCSCYUKCGEZEKBEkJIJhQoIYRkQoESQkgmFCghhGRCgdbn07d3R772s9qV4PLp21/vfnr57pPd7q33q1YDyiUkTlSMX/zJbvf6eXosRokCrc8nTzjuSzzdDd3ArAJcQuJERfjpKZfXf3y4YTJKFGh9np/nnkR4+XR3zujp7s33H168s3vzo6oVAdILiRMV5vnu9T99OEzPUZomo0SB1ufp7ru1S8DmF9/bnd3wyZPj7H/69ukgglzohcSJCvPynd33D38/Hnp+32qUKNDqvHyHMpjlw93uO//cueHDy99UxIB+SJyoMJ++3Z2uH/+DsRklCrQ6n7795v95PHr4d3xdJMKHb/z55aT06ekYgiepY/ohcaIWOArUZpQo0Oqcn/Hv+klCdFN+Obb65AmfBJ3w/PI8BydqjuNZu9EoUaDVef548vXRw/97d8fzrjgUqICzQDlR8xxP3inQVvjwcnbKp/WiTAXKt+hMeD56opgTFeT58T8Wo1GiQGF4zrfmxOERqIDxs3mcqBDPn7x+eGqDR6CtwYOqGShQAWOBcqICfNg9sUGBtgadMANfhRcwFSgnasxPL08M81X4Nji/u5dOmOP56E17fB9ogMthOicqwsunuzfOB+U2o0SBVufpaOxJgOf8JNIy18N0TlSYp71nhflJpEb45MnhTScvvsdn/Gd4fvmQze4NfhY+Qu99oJyoEB/2E7EZJQq0Ph92l87hB0fiXM5GX/BqTFEuIXGigpyv8tddNMBklChQAF4cLlL4HR4tzHB9Ou/Fu49D/xbDCtALiRMV4PluIFCTUaJACSEkEwqUEEIyoUAJISQTCpQQQjKhQAkhJBMKlBBCMqFACSEkEwqUEEIyoUAJISQTCpQQQjKhQAkhJBMKlBBCMqFACSEkEwqUVOCX/+q3f/+vrzc/+7tvvfal0P3eu/niz/u3P7j53N9OF/bqzZd697i5+WrvX746ufuI33xj+T6ERKBASQUezXbzyo8uNz9+tF6+QD/7wfW3jz/3FvVo028vlUKBEgUUKKnAQaA9b72nEujjby8yPi74fJ++WaNQoEQBBUoq8Oi5165u/M03XvmyRqAfXw80H485/+DV861HNwaXOoACJQooUFKBR4H+wauXw8aPb/7lDzQCvYrycMz5vy5G/FhwBk+BEg0UKKnAo0D/+AcXcb13uKEQ6KM2u7sdX0+6POg9wRk8BUo0UKCkAo+i+/YHZ8/95huf+98Xgf7qh4fXl77yk9Otiwv/7t88/vZ3f34R6PBulydBj68afdzdunp1eO/u9m//Wbf2m69+9ldfvrn5/B/+vP/PvbsTEoMCJRU4CPSX53P4j2++9NlZoId3IR353ePNTqDH19YPrw79sBPo6G6/7J72PL1qdL51eRPT+d6v/NHD4PbxwY8C/co3Trc73Y4WTkgcCpRU4OC4z87n8O89HgJ2An101+HA79d/0dmrE+h7jzd//vDZX5xfYR/f7fwk6OkdodeFnQz9eO8v/M3Dwz/8XveU6OPtL/7kuLSvnh5788rjweevftC9L2C8cELiUKCkAseDxO4c/jffeOVHnfOub4nv5HcSaP9Q8iDQyd3Oou3e93k60T+fwT8a8nRo2b2r6Xz7evNy+NqtbLRwQqJQoKQCR4F25/AfP3qrE+gH/bdwHn5xEuPlxaBH2R1+mtztcRmdMo//cHoS9Pzq0NWDJxFfXpu/3G3wmtN04YREoUBJBY4C7Qz3eAbfuapvrLM6H//s/frouOnduqc9zwePpwWfRXl9Lf50pj96Jf/6HqgPIgsnJAoFSipwEl6nx8fjwJO2fvONmx4HzR3v0Xs//NFx07s9nJ5P/eB6Mv6lizivr8V3P460eH0bU2zhhEShQEkFTgI9nkP/8tXLQWZcoOd3akYd997peYBOeIe7nbU7OaSkQIkdFCipwEmgR3d9cPDXRaCjJx1jR6CT5yYPT4JeX/45PLvae2tT4hEon/gkYihQUoHObu8d3gF6eCXn8hzo6EnH2HOgk+cmDy/lX6+9dJDi5anO8XOgl9sXa/cFGlo4ITEoUFKBTqCPx43/43AGf33R/fyCeeex09HiBz3lnU7sR3c7PQnau/bSo5nfu742dPbqxzeDV+F7h8HdHSMLJyQGBUoq0An0UV6vHT13fR9op6zOcu8N35p5fR/o8G7Hf/oXvZPvj28+f7mWcux9oN2h6FigoYUTEoECJRU4P0F5uBDo4YfeJ5G+8GePN//y5vwRpPMb5L/yk+EnkQZ3ezhdk/nqu8EFm3ufRPpqd9fhJ5EGAg0tnJAIFCipwFmgH1zfhjT6LPz5IPH091+cfvmF/zT+LHzvmqL918wPH56/2m/ps/BDgQYWTkgECpRUoHe9j9F7jX71wy/fXK6UdH3F/B8mV2Pq3+101/7L5+/1L3jfXV7pd/9pcLt3NabTb2cWTkgYCpQQQjKhQAkhJBMKlBBCMqFACSEkEwqUEEIyoUAJISQTCpQQQjKhQAkhJBMKlBBCMqFACSEkEwqUEEIyoUAJISQTCpQQQjKhQAkhJBMKlBBCMqFACSEkEwqUEEIyoUAJISQTCpQQQjKhQAkhJJP/D6mk/vsBMeelAAAAAElFTkSuQmCC"/>
          <p:cNvSpPr>
            <a:spLocks noChangeAspect="1" noChangeArrowheads="1"/>
          </p:cNvSpPr>
          <p:nvPr/>
        </p:nvSpPr>
        <p:spPr bwMode="auto">
          <a:xfrm>
            <a:off x="155575" y="-3070225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6" y="1184904"/>
            <a:ext cx="3611609" cy="257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59" y="1146028"/>
            <a:ext cx="4053833" cy="289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86" y="4343994"/>
            <a:ext cx="3032504" cy="216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1" y="4066994"/>
            <a:ext cx="3267326" cy="23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0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61555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Einfluss von COVID-19 und Maßnahmen auf Meldezahlen anderer Kategorien: Norovirus-Gastroenteritis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6766" y="907906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mit dem 5-Jahresmittel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569299" y="907905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Bundesländern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97416" y="3764624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Altersgruppen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65588" y="4066995"/>
            <a:ext cx="35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Vergleich nach Geschlecht</a:t>
            </a:r>
          </a:p>
        </p:txBody>
      </p:sp>
      <p:sp>
        <p:nvSpPr>
          <p:cNvPr id="5" name="AutoShape 2" descr="data:image/png;base64,iVBORw0KGgoAAAANSUhEUgAABUAAAAPACAMAAADDuCPrAAABUFBMVEUAAAAAADoAAGYAOjoAOmYAOpAAZmYAZpAAZrYNDQ0zMzM6AAA6ADo6OgA6Ojo6OmY6OpA6ZmY6ZpA6ZrY6kNtNTU1NTW5NTY5Nbo5NbqtNjshmAABmOgBmOjpmZjpmZmZmZpBmkJBmkLZmkNtmtttmtv9uTU1ubm5ubo5ujqtujshuq+SOTU2Obk2Obm6Oq8iOq+SOyOSOyP+QOgCQZjqQZmaQkDqQkGaQkLaQtraQttuQ2/+rbk2rbm6rjm6ryOSr5P+2ZgC2Zjq2Zma2kDq2kGa2tpC2tra2ttu229u22/+2/7a2/9u2//+9vb3Ijk3Ijm7IyKvI5P/I///MDQ3MzMzbkDrbtmbbtpDbtrbb27bb29vb2//b///kq27kyI7kyKvk///r6+v/tmb/yI7/25D/27b/29v/5Kv/5Mj/5OT//7b//8j//9v//+T///+nhaO1AAAACXBIWXMAAB2HAAAdhwGP5fFlAAAgAElEQVR4nO2daYMkx3GeBzxsjmBCFsUGAVImdXFtkKBskfQlwhAhS7ZEW7M0OA3rIkQsliTWBHb+/zdPd1d315FZFZkRkflW1vt82J2e7a6KeiPq2ao+qm8eCCGEZHFTuwBCCFkrFCghhGRCgRJCSCYUKCGEZEKBEkJIJhQoIYRkQoESQkgmFCghhGRCgRJCSCYUKCGEZEKBEkJIJhQoIYRkQoESQkgmhQT6W4QQ0gB1BFpmNVKe1S5gwjO8kpiSCLiSGJKE3JQo0AP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BAtXQTj89wSuJKQlgSBIoUA3t9NMTvJKYkgCGJIEC1dBOPz3BK4kpCWBIEihQDe300xO8kpiSAIYkgQLV0E4/PcEriSkJYEgSKFAN7fTTE7ySmJIAhiShqkB/8b3d7vV//9Hpxst3n+x2b70fuNFfbc5q/Ginn57glcSUBDAkCTUF+uHuyBs/O9z49O3jja9NbwxWm7EaR9rppyd4JTElAQxJQkWBfvLk9T99eHjxvd3XD7ee7t58/+HFO7s3PxrfGKw2r1ov2umnJ3glMSUBDElCRYE+3X338NcnTw4Hmqc/Hw89X//x6MZwtVnFutFOPz3BK4kpCWBIEuq/iPTp2wdbfng6Dn38+7ujG8PVZq/GhXb66QleSUxJAEOSUF+gnzw5nKg/3X3/eOv5wZ2DG8PVZq/GhXb66QleSUxJAEOSUF2g//zkYMuX73Rn6wedDm6cV9fxjBBC1o6RQJ/udq//+QMFSgjZEjYCffnf/u2T3ev/YSDQr/1scGP4AJ7CL8DzLglMSQBDklD9FP7hF4dz+KUj0Mtqs1fjQjv99ASvJKYkgCFJqC/Qh+e7kTMp0Hw49RKYkgCGJAFAoEdN8lV4Gzj1EpiSAIYkoZ5AX77TafIo0PNbPrv3gfZuDFebvBpX2umnJ3glMSUBDElC1U8iff36Nz+JZAOnXgJTEsCQJFT9LPzuOx89vPzp7qDJx+PRNy4ffx/cGK42r1ov2umnJ3glMSUBDElCzedAn5+uxvT68Uz+Rf8CTC94NaZMOPUSmJIAhiSh6otIL/7kUZ/nq36+ePdRmW99FLjRX23Oavxop5+e4JXElAQwJAkAr8InrbbMaqS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hiSBApUQzv99ASvJKYkgCFJoEA1tNNPT/BKYkoCGJIEClRDO/30BK8kpiSAIUmgQDW0009P8EpiSgIYkgQKVEM7/fQErySmJIAhSaBANbTTT0/wSmJKAp7d1a5gClxIFKiKdvrpCV5JTEnAs7t97RImwIVEgapop5+e4JXElARQoBIoUA3t9NMTvJKYkoC7uz2cQeFCokBVtNNPT/BKYkoCDgJFMyhcSBSoinb66QleSUxJAAUqgQLV0E4/PcEriSkJOAoUzKBwIVGgKtrppyd4JTGlZfYngWIZFC0kClRHO/30BK8kprQMBSqCAtXQTj89wSuJKS1zFiiUQdFCokB1tNNPT/BKYkrLXASKZFC0kChQHe300xO8kpjSInsKVAQFqqGdfnqCVxJTWqQnUCCDgoX0QIHqaKefnuCVxJQW6QsUx6BgIT1QoDra6acneCUxpUUoUBkUqIZ2+ukJXklMaYn9QKAwBsUK6QAFqqGdfnqCVxJTWmIkUBSDYoV0gALV0E4/PcEriSktQYEKoUA1tNNPT/BKYkpLjAUKYlCskA5QoBra6acneCUxpQX2E4FiGBQqpCMUqIZ2+ukJXklMaQEKVAoFqqGdfnqCVxJTWiAgUAiDQoV0hALV0E4/PcEriSktEBIogkGhQjpCgWpop5+e4JXElObZU6BSKFAN7fTTE7ySmNI8YYECGBQppBMUqIZ2+ukJXklMaZ6IQOsbFCmkExSohnb66QleSUxpHgpUDAWqoZ1+eoJXElOaZR8TaHWDAoXUQYFqaKefnuCVxJRmiQu0tkGBQuqgQDW0009P8EpiSrNQoHIoUA3t9NMTvJKY0iwzAq1sUKCQOihQDe300xO8kpjSHHsKVA4FqqGdfnqCVxJTmmNWoHUNihPSGQpUQzv99ASvJKY0x7xAqxoUJ6QzFKiGdvrpCV5JTGkOCjQBClRDO/30BK8kpjTDfkGgNQ0KE9IFClRDO/30BK8kpjTDokArGhQmpAsUqIZ2+ukJXklMaQYKNAUKVEM7/fQErySmNMOyQOsZFCakCxSohvnwagwa1SCBKcXZCwRazaAoIV2hQDXMhldl0qgGCUwpDgWaBAWqYS68OrNGNUhgSnFEAq1lUJSQrlCgGmbCqzRsVIMEphRHJtBKBkUJ6QoFqiEeXq1poxokMKUo16GlQCVQoBqi4VWbN6pBAlOKIhVoHYOChNSDAtUQC6/ewFENEphSFLFAqxgUJKQeFKiGSHgVJ45qkMCUolCgaVCgGsLh1Zw5qkECU4rRG9YlgdYwKEZIfShQDcHwqg4d1SCBKcVIEWiNz4mUX+UCFKiGUHh1p45qkMCUYlCgiVCgGgLhLQ2d89xRDRKYUowkgZY3KEZIfShQDXkC9Rw8qkECU4rQH1KBQMt/Urn0ChehQDVMwxP503HyqAYJTCkCBZoKBaphEp7Un26zRzVIYEoRUgVa2qAQIQ2gQDWMw0vwp9PwUQ0SmFKEZIGWvlZO2dUJoEA1jMJL86fL9FENEphSmMFwUqASKFANw/CS/ekwf1SDBKYUJkOgZQ2KENIQClTDILwcf5oPINUggSmFyRFo2as1llyZCApUQz+8TH8aTyDVIIEphaFAk6FANfTCy/en6QxSDRKYUpDhUEoFWtKgACGNoEA1XMNT+dNwCKkGCUwpCAWaDgWq4RKe1p9mY0g1SGBKQTIFWvILF8qtSggFquEcnoE/jeaQapDAlILkCrScQQFCGkGBaujCs/GnySBSDRKYUojRMFKgEihQDdYC1Y8i1SCBKYXIF2i5r/wqtSIxFKiGU3iG/lTPItUggSmFGA1iikBLGbR+SGMoUA3H8CztqR5GqkECUwoxGkMKVAIFquEQnqU69eO4NjUU3Pl6rC2lIoyHMEmgpb50tsxqEqBANTzz8adiHFemhqJ735WVpVSG8QymCbRMD6uHNIEC1fDMyZ/5I7kqNZTe/S6sKqVSjMePApVAgWp4pnWk+VyuSQ0VdsBzRStKqRjjyUsUaJEGVg9pAgWqIXHEspFXtB411NkDu4pWk1I5Ju1IFWiJ/tUOaQoFqmBfSqDy+VyNGmrtgqeK1pJSQSbNoEAlUKD57MsKVDSkK1FD9vYZVbSOlIoyaUWyQAs0r3ZIUyjQbPY1BLo0p+tQQ+7WmVW0ipTKMmlEukD9e1c7pCkUaC7HGUseMTMiVa1BDZmbZlnRClIqzLQNFKgECjST04wlj5gt07KS+7mwPAtGJWVtl3FFeDtibTdMm5AhUP/Gea8gmbUJ9BkKdzCY1m4flHzdResgQywmkX2Ts/Uj0O4/6fT/o5041xX9DzF5SXbkfXOUfR29ivCOZCofXAUakHME6n0Iite3tR2BllnNIucZyxgxRx5G/cxfjCm5X3xiXUevIrwdsRGBOhsUr28UaA6XGcsZMVfypn6MbVr5X3xiW0evIrwdsRWB+hoUr28UaAbXGcsaMU9sBGr8Vcuj1GrV0asIb0ekQCXg9Y0CTac3Y1kj5omVQE2/anmUWq06ehXh7Yh13RAKPneUPOvE6xsFmkx/xvJGzBE7gRp+1fJDvj4t6+hVhLcjtiNQT4Pi9Y0CTWUwY5kj5oelQM2+all91VSbOnoV4e2IFKgEvL5RoIkMZyxzxPywFajRVy2D1NGrCG9HbEignm+f8Ft0JhRoGqMZyx0xN6wFarE32JSkr+MKBTokGLhilNwKxesbBZrEeMayR8wLe4Fqdwe7lGxaeIACHRKMmwKVQIGmMJmx7BHzwkOgqh1ib5mSVR8p0CHBsDWj5FUoXt8o0ASmM5Y/Yk74CDR7jzjVVL+OERTokGDUFKgECjSB6Yzlj5gTXgLN2ye6mqrXMYYCHRAOGvpDbTBQoHICM2YxYqb4CTR9X7jUVLmOKRTogHDMkG/osFiIKXcUqJTQjNmOmAGeAk3cB6411a0jAAU6IBwy1snMCby+UaBSgjPmNWLZ+Ao0Yfb7NdWsIwgFOiAcsfco5bQRrm97ClRIeMb8RywR/6lPj8unJE0zKdA+kYBLCDS1nXB9o0CFRGas5IiJwDhsGNVUrY4YFGifSLxlBXphtlS0vu0pUBmRZm9ToIvqGtdUqYw4FGifSLqVBDr/pbOlMhFCgcqI9XqrAp2d8mlNNaqYhQLtEwm3lkDnugrWtz0FKiLa6u0KND7mgZqK17AEBdojFi4FusieApUQb/WWBRoe9GBNZUsQQIH2iGVbTaAzXcXq2zElCnSJmU5vW6CBSQ/XVLAAGRRoj1i29QQabytW344pUaALzDV66wIdjXrkPp4l5fWUAu0Ri5YCXeCUEgU6z2yjKdD+sMfugfPhqDMU6JVoshUFGu0qVN9OKVGg88z2mQI9sBQUBSqBAu0TKRapb11KFOg8s22mQE/M5+RbUk5TKdAr8bZRoLN0KVGg88y2mQKVQIFKoEAHhIsF6ts5JQp0ntku49lqewLNMSgFemGmbXVHKVgtUN/OKVGgs8w3Gc9WGxRohkEp0AszbaNAZziXSYHOM99kPFtRoBIo0Aszbas8SqFqcfp2rpICnWe+x3i2qj31IUCusNeDAr0w0zYKNM6lSgp0nvke49mq9tSHoEAl1Clprm21RylQLkzfLkVSoLMstLj2iE2pPvUB/EtKbSsFemaubdVHaVouSt+uNVKgsyx0uPqITag/9VMoUAkU6IRpuSB969VIgc6y0OHqIzah/tRPgbhI/gAK9Mxc2+qP0qRckL71SqRAZ1locP0RGwMw9RNKlJTWVgq0Y7ZtAKMEEdKEfoUU6CwL/QUYsREIUz+GApVAgQaACGlCv0IKdI6l/gKM2AiEqR+D8DVNQyjQjtm2IYwSQkhjBgVSoHMstRdhxIZATP0IClQCBRoEIKQxg/oo0DmWugsxYgMwpn5ImZJS+kqBnphvG8Qo1Q9pzLA+CnSOpe5CjNgAjKkfUv+LQsdQoCfm24YxStVDGjMsjwKdYbG5GCPWB2TqB1CgEijQCLVDGjGqjgKdYbG3ICPWA2Xq+5QqSd5YCvTEfNtARql2SCNG1VGgMyz2FmTEeqBMfR8KVEKFkubjhBmluiGNGBdHgc6w2FqUEbsCM/U9ipUkbiwFemQ+TZhRqhvSiHFxFOgMi61FGbErMFPfgwKVQIFGqRrSkEltFGic5c7CjNgFnKm/Uq4kaWc1As1c5XJNZksSMx8m0CjVDGnIpDQKNM5yY3FG7AzQ1F8oWJKwswqBmqw/WJPisXksZAk0ShVDGjItjQKNs9xYnBE7AzT1F1oSqEs5p5pyS8pmoXikUaoX0pBpZRRonOW+Ao1YB9LUnylZkqyz2QJ1rI0CnaNaSAMChVGgUQRtRRqxE1BT39GOQD0rpEDnqBbSgEBhFGgUQVuRRuwE1NR3FC1J1NqaAo1VWdwNSzVijVKlkBYTo0CjCLoKNWJHsKb+RNmSJK3NFKhrqRToPHVCWkyMAo0iaCrWiB0Am/ojrQjUt14KdJ46IS0GRoFGETQVa8QOgE39kcIlCVqbJVDnminQBR5qhLQYGAUaQ9JTsBHb4039gTYE6l32neGb8k22B26UHuoKNFwUBRpD0lK0EQOc+n35lJZ7myFQ96rPKWWMahbLBaGN0kNVgUaKokBjSFqKNmKAU7+nQGUMUsqYV/MNwhslClQNBboA3tRXSGmxt+kC9S86kFLW3JptEd4o1RRorCYKNIKoo3AjBjj1NVJaam6yQAvUHEspc371WwQ4ShSoFgp0AcCpb0CgJWqeTSl3ijWbhDhK1QQarYgCjSDqJ96IIU59hZIWmpso0CIlz6eUP8jZ24Q4ShSoEgp0AcSpp0AlLKSUP8m52wQ5StYxqNOiQCPI+mk0F3ZATn2Fdc43N02gZSouK1BJQZCjZJyDOi4KNIy0n2hgTn0FZrubJNBCBS+lpJvnjI3CHCXbGPRpUaBhpP1EA3PqKzDb3RSBlip4MSXlRCdvFegomcagT4sCDSPuJxigU1+Bue4mCLRYvRSogENJpjmow6JAw8j7iQXq1JdnrrtygZardzkl/VQnbRbqKBnGYJAWBRokoZ9YoE59BWbau06BGqpDVBDqKNnFYBAWBRokpZ9QwE59eWbaKxZowXIpUAEUqBIKdAHYqa9AvL1SgZasVpKSzXALNwx3lMxiMMiKAg2S1E8kcKe+AtH2CgVatFhRSiXHG3iUjGKwCIsCDZLWTyCAp7480fbKBFq2WApUQAWBLlVEgQZI7CcQwFNfgVh/VytQI3XICgIeJZsYLLKiQEOk9hMH5KkvT6y/IoEWrlWYUrnxhh4lixhMsqJAQyT3EwboqS9PpL8SgZYulQIVQIEqoUAXgJ76CoT7KxBo8UqlKRUbb+xRMojBJCoKNEBGP1HAnvryhBu8LNDylYpTKjXf4KOkj8EkKgo0QE4/QQCf+vIEG7wo0AqFlhOotCDsUVLHYBMVBRogp58ggE99eYINXrVA1eqQFgQ+StoYbJKiQANk9RMD9KkvT6jBSwKtUWdCSmXGG36UlDHYJEWBBsjrJwTwU1+cUIMXBFqlTgpUQFmBiiqiQCdk9hMC+KkvT6DD8wKtU2ZKSkXGG3+UVDEYJUWBTsntJwL4U1+eaYdnBVqpyqSUSow3/ihpUrAKigKdkttPBPCnvjzTDlOgkoJq9y3AqCRNDEZBUaBTsvsJwAqmvjyTDs8JtFaRaSkVGO81jJIiBqOcKNAJin5acX+f+8g1TH1xJi2eEWi1IhNT8h/vNYxSdgpmQVGgExT9NOL+Ptuga5j68oxbHBdovRopUAGTkrJjsMqJAp2g6acJB33mGnQVU1+eUYujAq1YYmpK7uO9jlHKjcEqJwp0gqqfBpwOPzMNuo6pL86oxTGB1iwxOSXv8V7HKGWmYBYTBTpB1U8959N3CtSSYYs3LNCEghD6NiJQUl4MZjlRoGOU/dRyefoz7xB0JVNfnGGPIwKtWmF6Ss7jvZZRyorBLCYKdIy2nzp6Lx9lGXQtU1+cQY/DAq1bYEZKvuO9llHKScEuJgp0jLafKgYvv1Oghgx6HBRo5QIpUAHBknJisEuJAh2h7qeC4duXcg5BVzP1xen3OCTQ2vXlpOQ63esZpdxd3SImCnSEQT+zGb/9M8Og65n64vSa3IpA09WRUhBI3/oUEmhKRRToEIN+5jJ9+3y6Qdcz9cXpNTkg0NrVUaASIiUp9nd1ShToEIt+5hH6+BEFasi1yVOB1q4tNyXH8V7RKOl2eU1IFOgYi35mEfz4ZvIh6IqmvjjXJk8EWru0fXZKftO9plFS7/b5KVGgQ0z6mUHk4++pBl3T1Bfn0uSxQGsXdoACFRAtyWDPz5sGCnSIUT+TiV4+hAI15NzlkUBrl3UkNyW38V7VKNns/RnjQIEOMepnKvHLLyUegq5q6otz7nJLAk1yR1JBOH27EC/JaP9PngYKdIhVP9OYu3xdmkHXNfXF6bo8FGjtok6UEGhaQUB9OzNTUh0DUKAjzPqZwvzlP5MMurKpL03X5YFAa9fUkZ+S03SvbJTqGIACHWLXzwSWLp9MgdpxanNfoLUrOqNIyWe81zZKVQxAgQ4x7KeYxcvPpxyCrm3qS3Nqc0+gtQu6QIEKmC2phgEo0CGW/RQi+PqOBIOubupLc2xzYwKVqiOxIKi+nXAXaHpFFGgfy37KEH39EQVqx6HNV4HWruaKKiWP6V7fKJUXAAU6wrSfEmRfHyc/BF3f1Jfm0OaLQGsX04MCFeAt0IyKKNAetv0UIP36TbFB1zf1xXm4CrR2KX10KTmM9zpHqawAKNAh9v2cR/71xdI7rnPqi/JwEWjtSgYoU7Kf7vWOUrH9f0+BDklOLyPxHilf/06BmnEWaO06hlCgAuQlFdn/9xTokOT0MhK/kuJP6SHouqe+EC0KVGCM1ILg+pYakvfuf6yIAr2Snl5O5GeS/Ck16PqnvgAngdauYoQ6JevxbmOUXPf/PQU6ID29nMg7Ev0pPIlvY+q9OQi0dg1j3AWaXBBe33yvOp1XEQV6JT29rMyPJPtTdgiqmPr79JJk4O2IjwKtXcIEfUrG092OQA947P7HiijQK+npZWV+JENWkofkT/19R+7j4+DtiHfPalcwxSAl2+luS6B78/9guooo0AsZ6eWFvs/7ymLJg7Kn/qhOH4Xi7YjNueGE7Xg3GZLp7n+siAK9kJFeXug5J/Cnhy3eI3Pqr950UCjejtikG/bzBk0vqNGQIinlVkSBXshILzP1XEctPyxv6gfSNFco3o64MTfkTXezIR2w2PtPFVGgFzLSyws9X1CLD8ya+nE9xmfyeDtis26wnO5mQzqj3Pm7imoK9Bd/stu9/tb7pxsv332y2wVv9FebsxopGellZa6Rk4dAA/WYKhRvR2zXDYbT3W5IPRQ7/4maAv3p7sjrPz7c+PTt442v/WxyY7DajNVIyUkvJ3KVmZYemzH10S9UtlIo3o7YsBvsprvhkIZk7vwnKgr0+e71P314ePHOyZNPd2++f7jx5kfjG4PV5lUrIie9jMcotbTw6PSpn/tCUBuF4u2IDbvBbrobDsmQegJ9+c7u+4e/H482H//+5MlRo5++fTgeHdwYrjavWhE56aU/RO2k+ccnT/1sPTZn8oBTj1eSWUpm091ySHbUE+inb3dn6E933314+HD39eONDyc3hqtNXo2cnPSSH2HgI1OBLn6hnYFCAaceryTPF5jzprvpkMwAeBX+KNCnp8PRx/P6r49uDFebv5olstJLfYDFOfHsItKmXiRHtUIBpx6vJGeB5hTUckhm1Bfo8UT95Tvd2fonT978aHDjvLqOZ27cFeDRRCZLMVjIaUGyRd1L70gQqDXd2yRTN3YCPZ6vb0OgVhoykllCOfd06IqoM90bJVM3ZgJ9fnwbU8+ZX/vZ4Mbw3qs+hTd7Z+XMchLOu9LKUTwZCnjehVeSZUo20914SEbUPoV//uT1w/OdS0egl9VmrkZAVnopdzb8cE98SfKpz7meXt4mAE49XkmmKdkMd+Mh2VBZoB92b6OvL9C89BLua/oB8+iyxFOfVU7eYSjg1OOV5Pgpxczpbj4kE+oK9Ke78zs9q78Kn5ee/K7GF+jQCjT/cibpCgWcerySKFAJeCXVFOjLp7s3zs9xnt/y2b0P9LuDX/ZWm7EaGXnpie9pfY242OJkU696Y1KyQgGnHq8k45QMprv9kCyoKdCnvY9qVv8kUl560jvaX6Y4skDR1Gvf2JmoUMCpxyvJOiWD4W4/JAMqCvTD/kfdX76ze+Py8ffBjeFq01cjIzM94f08vikjX6AWn4ZKcSjg1OOVRIFKwCup5kc5d2cOz3S+6F+A6UXxqzFlpie7m8s3DYWXKZh6m2oSFAo49Xglmaeknu4thKSnnkCf7wYCfXjx7uNPb3WHnIMb/dWmVyojMz3RvZy+7TK41OWpt6tGqlDAqccryfFSlxSoI7XfB5q6Wq8FZ6YnuZPXtwUHDbo49cbvppIsDnDq8UryFGje4zcRkhoK9ERmeoL7uPkz+DTo0tTbvxtg2aGAU49XkkNK2uHeREhaKNAjuekt38XRn6FD0Pmpt//GTYlCAacerySPlHTTvZGQlFCgR3LTW7yHpz9DBp2deg9/CpYLOPV4JVGgEvBKokCP5Ka3dAdffwZO4qTzxm8AACAASURBVOem3vPJhLlFA049XkkuKemGeyMh6aBAj+Smt/Dv3v6cHoLOTL1rMXMLB5x6vJL8vi+NAvWEAj2Qnd78P7v7c2rQ+NQ7FzOzeMCpxyuJApWAVxIFeiA7vdl/LeDPiUGjU1/gYDj6+XzfFWewHTcopns7IWmgQA9kpzf3j0X8OX4aNDb1RQ6GY5/P915zMhtyg2K4txOSAgr0QHZ6c/9Yxp+j1USmvozMI2sBnHq8kihQCXglUaAHstOb+8dCAh2uJzj1Xm9fCq0o8FvAqccryS0lCtQVCvQh35+z/SwlreFJfGjqi/kzstGAU49XEl5KDEkCBfrgJtDsxSbSX1Ng6svpM7IywKnHKwkvJYYkgQJ98BFoSW31VjWd+qL+DK4OcOrxSsJLiSFJoEAfvASavdR0riubTH1hf4ZWCDj1eCXhpcSQJFCgCn/CCHQfFWhxfwZWCTj1eCXhpcSQJFCgPgItfuLc/TCa+gr+nL5oBTj1eCXhpcSQJFCgXgLNX2oO5/UNpr7gy++jYoZvrapRwyx0gwCGJIECdRFoeXMFBFrLn/vR9gNOPV5JeCkxJAkUqJNA8xeaR7fG3tTX0+do5YBTj1cSXkoMSQIFqvAnkkC7VV6nvqo/B6sHnHq8kvBSYkgSKFAPgVZ67Wbfm/rK/uwXADj1eCXhpcSQJFCgPgJVLDSbvkCr+7NXAuDU45WElxJDkkCBNiTQ+8vUA/jzWgTg1OOVhJcSQ5JAgarSC/+6lr4eV3uaegh/Xt4GADj1eCXhpcSQJFCgqvTCv6737qHj1Fd8+9KIUyWAU49XEl5KDEkCBapKL/jbmm+/fJx6HH/uT1kATj1eSXgpMSQJFKgqveBvK/rr0aBI+twfDQo49Xgl4bmBIUmgQFXpBX9b+Q3sUP6EeT52AN0ggCFJ2LxAdemFflnVGHd4ugI0KN0ggCFJoEBV6YV+WdUXiFOPZ1DElOBKYkgSKFBVeoHf1dUF5NTDGRQypdoFjGFIEihQVXqB39WVBebUoxkUMyUwGJKErQtUmV7gdxToGKi3ph4BTQkLhiSBAlWlN/1VZVOgTj2WQVFTgoIhSaBAVelNf1XZE7hTj2RQ3JSAYEgSKFBVetNfUaATcC4QdQY4JRwYkgQKVJXe5De1LYE89bWzuYKcEgwMScLGBapNb/Kb2o6AnnoYg0KnhAJDkkCBqtIb/6K6IrCnvno8HdgpgcCQJFCgqvTGv6guCPCpBzEoeEoYMCQJFKgqvfEvqvsBfeoxDIqeEgQMScK2BapOb3S7vh7gpx7iDaHwKSHAkCRQoKr0RrfruwF/6hEMip8SAAxJAgWqSm90m2oIweN0CXAlMSQJFKgqveHN+mZYx9RXz2kVKdWGIUmgQFXpDW/W9sJ+LVNf26DrSKkyDEnCpgWqT29wq7YWDqxk6nnJlQlwJTEkCRSoKr3BLQB/rmbqednpMXAlMSQJFKgqvcEtCjRMsKS63xy1lpRqwpAkUKCq9Po3EM7gVzT1Nd/OtJ6UKsKQJGxZoAbp9W8g+HNNU1/RoCtKqR4MSQIFqkqv9zPEAei6pr5aZKtKqRYMSQIFqkqv9zOEP1c29bUMuq6UKsGQJFCgqvR6P1OgMWZKqmTQlaVUB4YkgQJVpXf9EeMMfnVTT4GegSuJIUnYsEAt0rv+iOHP9U19ldxWl1INGJIEClSV3vVHCjTKfEk1gltfShVgSBIoUFV6l59AzuDXOPUU6BG4khiSBApUld7lJxB/rnHqK0S3wpTKw5AkbFegJumdf0A5AF3l1JfPbo0pFYchSaBAVemdf0Dx5zqnngLdA7qBIUmgQFXpnX+gQGdYFmjp9FaZUmkYkgQKVJVe9zfMGfxKp750fOtMqTAMScJmBWqTXvc3jD/XOvWFA1xpSmVhSBIoUFV6p79wDkBXO/UUKFxJDEkCBapK7/QXjj9XO/VlI1xrSkVhSBIoUFV6p78o0FlEJRXNcLUplYQhSaBAVekd/wQ6g1/x1FOgYDAkCVsVqFF6xz+B/LniqS+Z4npTKghDkkCBqtI7/kmBziMsqWCMK06pHAxJAgWqSu/wB9IZ/KqnngKFgiFJoEBV6R3+QPLnqqe+XJBrTqkYDEnCRgVqld4e7AB03VNfLMlVp1QKhiSBAlWltwc7AF351FOgQDAkCRSoKr09BbpMgkALZbnulArBkCRQoKr00M7g1z71hcJceUplYEgSKFBVemgHoKufegoUBoYkYZsCNUsP7QB09VNfJs61p1QEhiSBAlWlh3YAuv6pLxLo6lMqAUOSQIGq0qNABaSVRIGCwJAkUKCq9NDO4BuY+hKJrj+lAjAkCZsUqF16aP5sYeoLZNpASv4wJAkUqCo9ClRAakn+obaQkjsMSQIFqgHuDL6NqadAEWBIEihQDXD+bGPq3WNtIiVvGJIEX4F+9h9//+eXG7/85r/+efBeKavVLuCIVXh4B6CNTL13rm2k5AxDkuAr0N9843N/G76RiYlAzcLD82crU0+B1ochSSgo0F++SoG608jUOyfbSEq+MCQJbgL9zTduJnwR4xTeKjvAM/hmpt432lZScoUhSfA7Av14KtBv562rv1r1Eh4sBQrYT7yS8qaeAq0NQ5LgJ9DP/vu3vvXNV1/5nW+d+YO/yVvVYLX6RViewQP2E6+kTIF6GrSZlDxhSBIKPgdqAZJA7ylQGXkleRq0nZQcYUgSCr6NyQIsgSL2E6+k3JQo0LowJAkbfCO9UXL3FKiQXIH6GbShlPxgSBJKCPQfz/xT3rr6q1UvwVCgkP3EKyk7JT+DtpSSGwxJgrdAf/XD3qvwEO8DtUqOApWSXRIFWhOGJMFZoMN3g7Yk0HsKVEq+QL0M2lRKXjAkCc4C/eDm5gt/8D/P/DXCG+mNgjvu3ID9xCtJkZKXQdtKyQmGJMH5Vfgf3Hwpb/mx1eoXYZPbPQUqRlGSk0EbS8kHhiTB+32gr/wob/mx1aqXYJTbac8G7CdeSaqUKNBqMCQJm3sjvVFuFKgclUBdDNpaSi4wJAnep/CNHoHeU6ByVCW5GLS5lDxgSBLcX0T6at7yY6tVL8Emtm63BuwnXknKlCjQSjAkCc4CfTwE/eO8FURWq16CTWwUaAJKgToYtL2UHGBIErw/C//Nm5vrBZn0H4xXC9QmtXsKNAFlSQ4GbTAlexiSBO8XkW7A3khvk9p5nwbsJ15J6pQo0CowJAkUaAb3FGgKaoGaG7TFlMxhSBK2djUmk9AuezRgP/FK0qdkbtAmU7KGIUnYmEBtQqNAk9CXRIFWgCFJoEDTuadAkzAQqLFB20zJGIYkwVmgv/7HPvWvB2qS2XV3BuwnXkkWKRkbtNGUbGFIEjb2IpJFZPcUaBoWJVGgxWFIEijQZHpHQ4D9xCvJRqCmBm01JVMYkgTnN9L//flSoP/5925e+a/VrwdqEhkFmohJSaYGbTYlSxiShHIvIv3y1S/qv6ETQKD3FGgiNiVZGrTdlAxhSBIKvgpvcWERCIH20rNYoCkNTz0FWhaGJKGgQC0OQSnQBRqeesND0IZTsoMhSSgoUIurK+sEahHYvVigtwcsVplCy1NvZ9CWUzKDIUkoegTahkD76c3c8faCxWqlND31FGhJGJKEcgL97L0bg1P4Zxru9DwegMru+CjO7q8jBqsm0uwJKUami6TXAz1fCvRb33z1pvqLSAb/4QxPI+P/IfYPPEseibZ92GB1Et92SkYwJAkl30hf/W1MBnkJBTrRZSmJNj71FGg5GJKEcgL9/B/q/akTqEFc9zKBhk1ZQqKNT73RIWjjKdnAkCRs6WpMBnGNduC4QGML8JZo61NvY9DWUzKBIUmgQFO4lwl0wY+eEm1+6inQUjAkCRRoCuPjn3A/JW70kmjzU29yCNp8ShYwJAn+Av31X712c/PKa3+ovxjog06gBmmJBCrWoodE2596C4O2n5IBDEmCu0A/uLyKpH8TU22Bjs/gg/1MM6K1RDcw9RRoGRiSBG+BHvz5+d/51je/bGPQ2gIdpze9T4YMLSW6gak3OATdQEp6GJIEZ4H+8tWbL/7k+NOvfnDzyo/y1tVfreKx+rAEAs31oJVEtzD1eoNuISU1DEmCs0B7H9/87Ac3X8pbV3+1iseqs5qcwU/7qVKghUQ3MfUUaAkYkgTnK9L/oHfUWflydvqspkc+437qDyG1Dt3E1KsPQTeRkhaGJMH7k0i9CzBVvpydOqrpAei4n0bPY2okuo2p1xp0GykpYUgSKFAxgb122E/DF9OzHbqRqVcadCMp6WBIErxP4W++fbnxscXl7PIfqo5qSaDWb4vPcuhWpp4CdYchSdjMi0jqpAJn8IN+enw2M92hW5l63SHoVlJSwZAk+L+N6Qt/c/zpH36v7tuY1EmFdtmhQNWrCJF4Mr+ZqVcZdDMpaWBIEkq8kf7mtddeM/ooEq5AHa9Sl+LQ7Uw9BeoMQ5Lg/lHO//tq90nOV/44b03D1WY/UhtU6Ay+10/vayVLHbqdqV86BL2fx6UmDXCN284oafC/mMhnf/fNxyPQ3/kzg8sp1xVoKL3zDyW+sEPk0A1N/YIhl/ApKh+4xm1olBRs5XJ22pzCe9y5n4W+8Ejg0DVN/W2AlOXmC/L45YApqyoAXOPWNEr1oEBlhPe3rp+l/Nmta04065j6kDqDeFV0F/kfsSJwjVvHKNWmlED/MW81k9XmPlCb05xAS/qzW19ULuhTv2THMj49pIRmULjGoY8SBu4C/eyvfvtvj98u95Wf5K1puNrcBypjiuxtx36W9ue+W2lwvbhTnyVCJ58eU6JA58EdJSS8BfrxqzefOwn05pVvR+6TstrMx2ljiuxsh35W8ed+H3Eo4tTbHUNaGfSUEpZB4RqHOEp4Jfm/kf70WaS//+GrNd9Ir0wpdrp3V9GfB6YeAZt6h9Pv4cLzHnkWKJJBsRq3hxulI3gluX+U8wvnM/eqH+VUphTb0+7q+vPASE8wU99Tp1tJ2QbtUoIyKErjLsCMUg+8kryvxjS4Hmi9qzEpU4oKtLo/j/QcCjD1k3Nsx5Iy8z+nhGTQ+o0bATBKE/BK2sbl7JQhRfczDH8eOPuq6tRHnp70LCnvIPSSEpBB4dxAgUrYxhGoMqToXgbjzwPO58uCdUee7HQtKcugVzfgGBTODRSoBPfnQL8U/DkXLIFC+fOA3evdGSuMrtJ56jO2tecGGIPCuaHcFMmBC8lboB/f3Hzln44//fovbm7072OqItDYPoY3X6dnZW3e6jNL0kq8pz59I/sHVygGRXND2f+JhaCF5P8+0PcO12F67bXXDtdk0h+A1hJo8NfVzpfnuKrBw6R5y3RPKXnrBmenIAZFm6XTdIM5FC0kf4F+9pc358vZ/VHemoarzXuYKqLIDnaYK8B+TkqyEKluGf4ppZY0TCnFoH46AZulR39er/QA41CwkPYFL2f3X2pezk4VUdyfiP2Ml5RuQaOD2BIppRU3SkkuUMezWqxZur0KdA/kUKyQDmzjakyqiIK712meAPu5XNKyFo3EealJ93AZSWWOUxIa9LQOJ5dAzdLx9Opu9BsAh0KFdIQCXSJ4gtfNEmA/E0qaeNLWm9eajJYzT0rBU4EKDHqNxEUlULMUfEsxgEOhQjpCgS4x40/EfmaU5CXOS03Gy4shr3ySksCg/WA8RII0S6fTq0BFtR2KFNIJCnSB0K51mSHAfuKVVC4l8c49TWnJoONFr/e/GQG3UYHuKzsUKKQOCnSBOX8i9hOvpIIpSXftQErzBp0u2NwiOI07Pz8VrcjnREUCTkhnKNAFpvtVb3QA+4lXUtGUZPt1KKUZg0ZfaUupbLEmy4VpuDw/NVdRJYfChHSBAp0nsFv1xgawn3gllU1JtFsHU5r5wFn060eSSluoyXBZKi7PTy1VVMGhMCFdoEDnmfUnYj/xSiqckmSnDqcUNujM8kz9gdK46/NTgopKOxQlpCsU6DyTfeqWAk2ldEnLu3QkpeDpxtzCLO0B0rjbJIHuCzsUJKQeFOg8411qOCuA/cQrqXxKi3t0LKWxQZfdYCcPjMb1n+AXV1TOoRgh9aFAZwnsUYP0shfsBQV6YGl/jqY0bLdEC2bqgGhcf2OSRqmQQyFCGkCBzjLvT8R+4pVUJaX5vTmeUq/hUiMYiQOicYPnpxIrKuFQiJAGUKCzTI5IRullL9gLCrRjdl+eE+j95fFSG9h4A6Fx2i94dXcoQkhDKNBZBgKdzgZgP/FKqpTS3K48k1Jn0CQRmFgDoHG3WoHuvR0KENIICnSOwVOggbkA7CdeSbVSmtmR51I69DzZAQbOqN+48RP8uRXdXjAoakj9kMZQoHMs+BOxn3gl1UspugvPpnSfs+/rdVG/ceMn+BUV3Q5Q1tWvyW5RRlCgcwxfUgikl7tgNyjQPrG9d/FTinarElO9cZMn+PUVmWu0ekgjHjeLAp3hKtDwAKD1kwIdEdlxF67bn/ctSUpJ1G7c9BVSs4rsPFo7pAGn7ck03yYEet2RYkcymQv2gwIdET5zmL3QUO73zOn0ULlxgVdIjSuy0CjOdJ+3g6fwM/QPQIN3wOnnGQp0TGh3jaV0uW/mN3VqDFo9pfGvnEZJ5VGQ6e5VT4HO0DsADd8BpJ89KNAJgR01nFJ/l878quPVHlyFXiH1rChTowjTPSyaAp2h96bq8B0Q+jmEAg0ge3pvuCsXN2jlJzqmvysxSqkeRRilYakUaJzzeVy8t9X7OYECDTHePQMpje+SeRKfr9CaKSU+UeyweqFHax+mTwukQOMs+hNADWMo0CCjuQ9/4eTwV6UNWve9CoHfFh8lgUIrv6Ej9EwxBRrl8qG+6D0A1DCCAo0wPO+6m/zjtMnZBs17Lanqu2VDv640SrMGrRVS3OwUaJzjDoT6H2IECjRGfwcYphTbZVUGXdELzLG3mNS0VeSfal2XJl4SBRrluP/M7wkYauhDgUbpv3R6N/x1pMdFDVrxA6/h39cbpRldlS3kwMKzChRolO4AdO4uIGroQYHOcNkReinN7h35Bk0/ja94vBf+h5qjFOtKnadl5+5BgUahQI3AKem8M1xSWto9dAZNUmi9a1ZF/qXqKEXEVbQk0burKNAoy2fwQGo4Q4HO0u0Q55SW949yBq0m0Ni/VB6lYHzlShLZc0+BxumeAp1PL2fBrlCg85x2ilNKoh1EYdA0hdZ6zTv6T9VHKRBfoZKk9txToHEEB6BQajhRfeoDYJV06OkhJekuohBokkFrvcAc/bf6ozSNr0RJCfbcU6BxBAegYGo4UH/qp4CVdNg77hLcpjHo1VD39wvHsjVSmn+PHkDfxl1yLynNnnsKNA4FagVaSYk7ieYk/nJ90Y6ZO86m5PMlQwvv0UPo26hTviUl23NPgUbpvhpnIb2MBfsCMfUj8EpK201MDLq4oNj1TW5zdmtpaXP/CjJKg213LCkzZgo0guQAFFANIFM/AK+kxJSyDXo67LzulnMLGr41NUBeCTMsPcGP0rfexnuVlB8xBRqBAjUDr6TUlHIM2jtrv+6bMwtacKa9QhdfIYXp23XbPa/xnPdYCjSM6Ay+ATWUAK+k5JRSDTp6yjNuUPmhpvVR6PLzU0B9O2+7Q0nKw3sKNIzoALQFNRQAr6T0lBIMGny96LKT3p+/d37Mckm2Bl0+OkDqW2c585LUz45QoGFEB6BNqMEfvJIyUpIZNP5q++ITm5KSDBUqGG6svh233bYki+eWKdAwR4Eup5eRuC9gU38Er6SclJYNuvBWpZ42Q/cRlWR2Hi85OkDrm/1zGAYLpECD3FOgduCVlJXSrEGX3+e5tCRhSTYWkSwEb5RMD8CNFkaBBpGdwbeiBmfwSspLKerHJHt2D5jWJH2wwZ4vWgLiKBlZz0yfFGgE2QFoM2rwBa+kzJRCjkyW5/lRk5rED9bv/aKHQ46ShfhM389AgQahQA3BKylboPfj2zn2DC0qLSWlAoTXGcLr2/5OfRBqePB5hAINMfj4yFx6OZG7Ajr1YOSm1NdevjwnizrVlPRwjQWED0UdJY0BrfVJgYYRHoA2pAZP8ErKTun6oXaNPPuLutaU+PhsE0gfhztKmZtub889BRqGArUEr6T8lEQXVhIvalBT6uMzdSB+EPIoZWy6iz4p0DDCM/im1OAHXkmKlGzkeV5U71ZGSVlGkF8qGK9v15BSN93HnnsKNMjxKVBRehmJ+wI99TCApDQwaFZJ6VpIuEQ+RkgDeiUlbLrTwecRCjSA9ACUahCBVxJKSn2D5pWUqoaEe6OE1KdfknTTPfVJgQaRHoBSDSLwSoJJqWfQ3JKS7JByX5iQegxLEmy6rz33FGgQCtQUvJJwUro+o5pfUtLJrHyxOCFdGZe0sOnu+qRAQ4jP4KkGEXglAaV0MaiiJLEmkmQCFNKFSUkzW17AnnsKNIT4AJRqEIFXElRKnUFVJclUkeYTqJA6AiVFNr2MPinQEBSoLXglYaV0MqiyJNnzgSlLxArpRKikkCkL2XNPgYYQn8FTDSLwSgJL6WhQbUmLzkhVClhIR8Iljba81MHnEQp0gvwAlGoQgVcSWkoHg+pLWnxFJW1xaCEdiJXU2/Si+qRAA8gPQKkGEXglwaX0aFCLkubUkSwVuJD2M6PUbXlhe+4p0ADyA1CqQQReSXgpGX0+NO6PdK/ghTQ7SrdnylVzgAKdQIEag1cSYEpWn7CPOCRDLIAhzY5SBXvuKdApCWfwVIMIvJIQUzK7RknIIzlqQQwJryQKdEzCAShiP/FKYkoi7swMGlBozqEZZEi1C5hAgY6hQK3BKwkzJVuDDt/Yk1MQZEhoUKBjkq63kJy3N5x6CaAp2Rl0eBCa99wgaEhgUKAjUg5AEfuJVxJTEnEoydCgPYVmvraCGhIWFOiIpGkD7CdeSUxJxLEku8vd987jM1+bhg0JCgp0RNr1FlLjdodTLwE3JUuDdgehue/twQ0JCQp0BAVqDl5JyClZGlT1yRzkkHCgQIckXvErOW9vOPUSoFMyN2jmQ6FDgoECHZJ4xa/UuN3h1EvATsnUoPlgh4QCBTqEArUHryTwlDAMCh4SCBTogNRrzibn7Q2nXgJ6ShAGRQ8JAwp0wO1t0uQC9hOvJKYkYlASgkHhQ4KAAh2QetHu1Ljd4dRLwE8JwKD4ISFAgfZJ/taD5Ly94dRLWEFK9Q26gpAAoED7JJ7BI/YTrySmJGJcUnWDriGk+lCgPW4pUA/wSlpFSrUNuoqQqkOB9kj1J2I/8UpiSiKmJVU26DpCqg0F2oMCdQGvpJWkVNegKwmpMhToleQzeMR+4pXElESESjK9tEgqawmpLhTolUd/UqAO4JW0mpRqGnQ1IVWFAr2SfACK2E+8kpiSiEhJ9Qy6opAqQoFeSD+DR+wnXklMSUSspGoGXVNI9aBAL6SfwSP2E68kpiQiWlItg64qpGpQoGduKVAn8EpaV0qVDLqukGpBgZ7J8CdiP/FKYkoiZkqqY9CVhVQJCvQMBeoFXklrS6mKQdcWUh1qC/TTt7/e/fTy3Se73VvvB270V5u3FkEQOWfwiP3EK4kpiZgtqYZBVxdSFWoL9OmuE+inb+8OfO1nkxuD1eatRRDEwZ8UqAt4Ja0vpQoGXV9INagr0JdPd2eBPt29+f7Di3d2b340vjFYbdZqpAJNTy89cGc49RJWmFJ5g64wpApUFegvvrc7C/STJ8fDzU/ffv3HoxvD1easRiLQrDN4xH7ilcSURCyVVNygawypPDUF+uFu951/7gT64eXv745uDFebsZoHmUD3FKgTeCWtMqXSBl1lSMWpKtA3/vzheefKp7vvH/8+3h7cGK42YzUPAoHeZj0FithPvJKYkojlkgp/MH6dIZWm9otInSNfvtOdrX/y5M2PBjfOq+t4lsXdEre3d/f3i/cipCYHg9augYzIM9IzCpSQ4tCgcMAJ9Gs/G9wY3t3pFD7zDB7xjAKvJKYkQlZSwbP49YZUkpWcwl9Wm7eWpRTyXkKC7CdeSUxJhLCkcgZdcUgFoUAPUKCe4JW05pSKGXTNIZUDRKB1X4W/pUA9wStp1SmVMuiqQyoGikDPb/ns3gf63cEve6vNW8tCCEd/UqBe4JW07pQKGXTdIZUCRaA1P4mUfQCK2E+8kpiSiISSyhh05SEVAkWgL9/ZvXH5+PvgxnC1eWuZz+DRnxSoI3glrT2lIgZde0hlQBHow4v+BZheFL0aEwXqC15Jq0+phEFXH1IRYAT68OLdR2W+9VHgRn+1eWuZjeA2+ylQxH7ilcSURKSVVMCg6w+pBLUFmrravIfNRpB/AIrYT7ySmJKIxJL8DdpASAWgQClQb/BKaiEld4O2EJI/FOgtBeoMXklNpOR9caYmQnKHAj35kwL1A6+kNlJyNmgbIXlDgSoOQBH7iVcSUxKRU5KrQVsJyZfNC1RzBo/YT7ySmJKIrJI8DdpMSK5QoI/+pEBdwSupnZQcDdpOSJ5sXaC3mqdAEfuJVxJTEpFZkp9BGwrJEQp0n38AithPvJKYkojcktwM2lJIflCgewrUGbySmkrJy6BNheTGxgV6S4H6g1dSWyk5GbStkLzYvED3mgEE7CdeSUxJhKIkH4M2FpITFKjiABSxn3glMSURmpJcDNpaSD5sW6DKM3jEfuKVxJREqEryMGhzIbmwdYEe/qRAfcErqb2UHAzaXkgebFqgt8qnQBH7iVcSUxKhLMneoA2G5MDGBXr4UzF5gP3EK4kpidCWZH5pkRZDsocCpUC9wSupyZSsDdpkSOZsWaC3FGgR8EpqNCVbgzYakjHbFujhT83UAfYTrySmJMKiJFODthqSLRSoZuYA+4lXElMSYVKSpUGbDcmUDQtUfwaP2E+8kpiSCJuSDA3abkiWbFqgx78oUG/wSmo4JTuDNhySIdsV6K3+KVDEfuKVxJREWJVkZtCWQ7JjywI9/qUawhJTBAAAHyhJREFUN8B+4pXElESYlWRl0KZDMoMCpUC9wSup7ZSMDNp2SFZsVqC3FGgp8EpqPCUbgzYekhEbFujxL92sAfYTrySmJMKyJBODth6SDRSoKj3Ng13g1EtoPiULgzYfkglbFajJGTxiP/FKYkoibEsyMGj7IVmwXYGe/qZA/cEraQMp6S8tsoGQDNioQG9NngJF7CdeSUxJhHVJaoNuISQ9mxXo6W/tjKke7QGnXsI2UtIeHWwiJC0UqCo91aM94NRL2EhKyreYbCMkJdsU6C0FWhC8kraSku5zyhsJScdWBXr6W/00kerRHnDqJWwmJdXFbrcSkoqtC1SZnu7hDnDqJWwnJc03Jm4mJA2bFKjVGTxiP/FKYkoinEq6P5HxyA2FpGCjAu1+oEBLgFfSllK675FW0IZCymfTAtW/11j3cAc49RK2l1KGRrcXUg5bFKjZGTxiP/FKYkoiSpSUpNGthpTGNgXa/UCBFgGvpG2nJLTotkOSskGB3lKgZcEriSkJNMqQJGxSoN0P+ivWAPYTrySmJKJKSXPn9AxJwrYFqk5PuwBzOPUSmNKAsEYZkoTtCdTwDB6xn3glMSUR1Usaa5QhSdiiQLsfLK45q12AOZx6CUwpSvbbRosAElKPTQtUn556CdZQDRKY0gKoBoUK6cjmBGp5Bo/YT7ySmJIIuJLuAA0KF9IWBXr+iQItBF5JTEnAHaBB4ULanEBvLZ8CRewnXklMSQRcSY8hwRkULqQNCvT8k8lXZ+sXYQzVIIEpCTiEhGZQuJAoUF16+kUYQzVIYEoCjiFRoAtsTKC3FGh58EpiSgJOIWEZFC6k7Qn0/JPJyQlgP/FKYkoi4Eo6CxTJoHAhbVmgFukZLMMWqkECUxLQhQRlULiQNiZQ4zN4xH7ilcSURMCVdA4JyaBwIW1OoJcNp0CLgVcSUxJwCQnIoHAhbUugt8ZPgSL2E68kpiQCrqRrSDgGhQtpawK9bLfNSAD2E68kpiQCrqReSDAGhQuJAtWlZ7EQU6gGCUxJQD8kFIPChbQpgd5SoFXAK4kpCRiEBGJQuJA2JtDLZhvNA2A/8UpiSiLgShqGhGFQuJC2K1Cb9EyWYgnVIIEpCRiFRIEG2ZBA7c/gEfuJVxJTEgFX0jgkBIPChbQtgV43mwItCF5JTEnAVKD1DQoX0kYFajULgP3EK4kpiYAraRISgEHhQtqQQB3O4BH7iVcSUxIBV9I0pPoGhQtpUwK9bjUFWhK8kpiSgEBI1Q0KF9J2BHpLgdYCrySmJCAUUm2DwoW0JYFeN9psDAD7iVcSUxIBV1IwpMoGhQtpqwK1Ss9oOXZQDRKYkoBwSHUNChfSZgTqcgaP2E+8kpiSCLiSIiFVNShcSBsSaG+jKdCi4JXElATEQqppULiQNilQuwkA7CdeSUxJBFxJ0ZAo0B4bEajPGTxiP/FKYkoi4EqKh1TPoHAhbUegvW2mQMuCVxJTEjAn0FoGhQtpIwK9pUArglcSUxIwE1I1g8KFtBmB9jbZsPuA/cQriSmJgCtpLqRaBoULaZsCtUvPbElWUA0SmJKA2ZAqGRQuJApUl57ZkqygGiQwJQHzIdUxKFxIGxHoYJMp0MLglcSUBCyEVMWgcCFtUKCWjQfsJ15JTEkEXElLIdUwKFxImxSoYXp2izKCapDAlAQshlTBoHAhUaC69OwWZQTVIIEpCVgOiQKlQJXp2S3KCKpBAlMSIAipuEHhQtqeQE3POwD7iVcSUxIBV5JIoIUNChfSFgVqmZ7hsmygGiQwJQGSkEobFC4kClSXnuGybKAaJDAlAaKQChsULiQKVJee4bJsoBokMCUBspDKGhQupM0J1LbfgP3EK4kpiYArSRhSUYPChbRBgZqmZ7kwE6gGCUxJgDSkkgaFC4kC1aVnuTATqAYJTEmAOKSCBoULiQLVpWe5MBOoBglMSYA8pHIGhQtpawI1bjVgP/FKYkoi4EpKCKmYQeFC2p5AbdMzXZoFVIMEpiQgJSQKNNlkFOgesp94JTElEXAlJYVUyKBwIVGguvRMl2YB1SCBKQlIFGgRg8KFtDGBWrcZsJ94JTElEXAlpYVUxqBwIW1OoMbp2S7OAKpBAlMSkBhSEYPChUSB6tKzXZwBVIMEpiQgNaQSBoULiQLVpWe7OAOoBglMSUBySAUMChfStgRq3mHAfuKVxJREwJWUHpK/QeFC2ppArdMzXp4eqkECUxKQEZK7QeFCokB16RkvTw/VIIEpCcgJydugcCFtSqD23QXsJ15JTEkEXElZITkbFC6kjQnUPD3rBaqhGiQwJQF5IVGgQpNRoHvIfuKVxJREwJWUGZKrQeFCokB16VkvUA3VIIEpCcgWqKNB4ULakkAdOgvYT7ySmJIIuJJyQ/I0KFxI2xKofXrmS9RCNUhgSgKyQ3I0KFxIFKguPfMlaqEaJDAlAfkh+RkULiQKVJee+RK1UA0SmJIARUg8Al022eoE6vHfImA/8UpiSiLgSmJIErYkUIf07BephFMvgSkJYEgSKFBVevaLVMKpl8CUBDAkCRSoKj37RSrh1EtgSgIYkoTNCNTllUHAfuKVxJREwJXEkCRsSKAe6TksUwenXgJTEsCQJFCgqvQclqmDUy+BKQlgSBLWJtBnWdzd3d3f3xFCiC15Rnq2tiNQnw9HAP6HiFcSUxIBVxJDkrC2I9C8h3ldZAuwn3glMSURcCUxJAkUqCo9j4Wq4NRLYEoCGJIEClSVnsdCVXDqJTAlAQxJwkYE6nR9GMB+4pXElETAlcSQJGxGoD7puSxVA6deAlMSwJAkUKCq9FyWqoFTL4EpCWBIEihQVXouS9XAqZfAlAQwJAnbEKjXJbIB+4lXElMSAVcSQ5KwFYE6peezWAWceglMSQBDkkCBqtLzWawCTr0EpiSAIUmgQFXp+SxWAadeAlMSwJAkUKCq9HwWq4BTL4EpCWBIErYhULf0vBacDadeAlMSwJAkUKCq9LwWnA2nXgJTEsCQJFCgqvS8FpwNp14CUxLAkCRQoKr0vBacDadeAlMSwJAkUKCq9LwWnA2nXgJTErClkPINQYFqwBuxLU19PkxJwIZCUiiCAtWAN2IbmvpcHufhWebUb2qWtjNKmr5SoBrwRmw7U5/DeR40AvUaJpyUOjYzSqq+UqAa8EZsM1OfTH8eVAJ1miaMlHpsZZR0baVANeCN2FamPonJPOgE6jNO1VMas5FRUraVAtWAN2IbmXo5wXmgQAVsY5S0faVANeCN2DamXkZ8HpQCdZknuMZtYpTUfaVANeCN2CamXsD8PGgF6jFQcI3bwijp+0qBasAbsS1M/QKCeVAL1GGi4Bq3gVEyaCsFqgFvxDYw9XMI54ECFbCBUTLoKwWqAW/ENjD1EVLmQS9Q+5GCa1z7o2TRVwpUA96ItT/1IVLnwUCg5jMF17jmR8mkrxSoBrwRa37qx2TNAwUqoPVRsmksBaoBb8Ran/o++WNkIVDroYJrXOOjZNRXClQD3ojVmfr5kD0/wJyHiUCNpwpultoWqFVfKVAN8/1UbGd+RVXfdBn+Z9+Pj+RgI1DbsYLTVdMCNesrBaphtp/KTc2sqMLUL5Xt/t6TZChQAS0L1K6xFKiGuX4abG1ORcWnfrnsEs/8p2EkUNO5gtNVwwI17CsFqmGmnzbbm15R6akX1F3mvCsFK4FaDhacrtoVqGVfKVAN8X7abXJiRTCfm+zV5LymdChQAc0K1LSxFKiGaD9NNzqpoqJTLyvcoCTTPA0FajhZcLratEDFjaVANcT6abvRKRtQdOqFhWtLMk/TUKB2owWnq1YFattYClRDpJ+225y0CSWnXlq5qiSPLC0FajZbcLpqVKDGfaVANYT7abvJaVtRburldT/Lzd8rSApUQpsCtW4sBaoh2E/bLU7cjmJTn1D1M1np+StIxlKgVsMFp6smBWreWApUQ2mBLm9KqalPKfk8Yk6Lz8BUoEbTBaerFgVq31gKVEOon7YbnLoxZaY+reDeiDksPQcKVECDAnXoLAWqIdBP2+1N3p4iU59Y7XDEbJedh61AbcYLTlftCdSjsRSohmk/bTc3fYtKTH1qrZMRM1tyLsYCNZkvOF01J1CXxlKgGib9tN3ajI0qMPXJhYZGzGK5+VgL1GLA4HTVmkB9GkuBahj303ZjczbLfeozyoyMWMXkKFABjQnUqbMUqIZRP223NWvLvKc+p8b4iNXKzVygBhMGpysKVNJYClTDsJ+2m5q3bc5Tn1Whua3U2AtUP2JwumpLoF6NpUA1DPppu6WZm+c69ZnlUaAS4HTVlEDdOkuBauj303ZDczfQc+pzi9uEQNUzBqerlgTq11kKVEOvn7bbmb2NjlOfXdk2BKodMjhdNSRQx85SoBqQBNpdOg7vO4S3IlDllMHpqh2BejaWAtVw7aftZmbjNvWaoihQCXC6akagrp2lQDVc+mm7lQqe+Uy9riajbbPDR6C6MYPTVSsC9e0sBarh3E/bjdRwUIP5ZmprMtkyS5wEqkre7X++3Ic2IlDnzlKgGu4se2RCpwbTrVTXpN4qazYiUF1VbQjUu7UUqIY70x5ZcFWD2Ubqa1IvwRovgWpCt9aVuioKVNJZClTDnWWLTBiowWITLWoyWIYtbgJVRG6qK4uqmhCoe2cpUA13pi2yYKwG7Raa1GSxEFP8BJofuJ2ujIpqQaD+naVANdyh+TOkBs0G2tRkshRLWhaoWVUNCLRAaylQDXdo/oyoIXf7jGqyWYwhjgLNf9E794GihuUUtHqBlugsBarhznbrDIiqIWPrzGqyWpAZngLNftE783HCfmUUtHaBFuksBaphRQJ9SE7BriazJVnRoEDty1q7QMu0lgLVsDo1JGybYU12izLCVaC57xrKe5i4V+kFrVughVpLgSpYpRqEm2ZZk+XCTPAVaOaL3lmPSuhVckGrFmip1lKg+axWDZJNs6zJdGkWOAs070XvnAcldSq1oDULtFhnKdBsHtashpLjt96UcskZpwLXyUgsaMUCdelqMEMKNJfDclethmLTt+qU8siYpxIfskkriAIVZEiBZnJc7trVUGb41p5SDukDVeItjmkFrVegtr2cDZECzeO03AbUUGD4GkgpmfSJKvIOnaSCVitQwz4uhkiBZtEttw01eM9eGyklkjxSZV4fSSlorQI16qAsQwo0h/Nym1GD6+w1k1ISqTNV6OAqoaCVCtSgdwkZUqAZXJbbkhr8Zq+llBJIHCqBG8qWtVKBmoQkz5ACzeCy3I2qIRG8ktYo0OJlrVOgVjFJQ6RA07kud6NqSASvpDIppU3VrBtqlLVKgVoGJcqQAk2mt9ytqiENvJIKpZQ0VjNuqFPWGgVqnJQgQwo0lf5yN6uGJPBKWpNAq9W1QoE6ZLWUIQWayGC5m1VDEngllUopZbDCbqhY1/oE6hPWfIYUaBrD5W5XDSnglVQspYTJCrihblkrE6hbWPMhUqBJjJa7YTUkgFdSuZTkozVxQ+2y1iRQz6zmM6RAUxgvd8tqkINXEr5AAepai0C9o5rPkAJNYLLcLatBDl5JBVPKcgNEXasQaIGk5jOkQOVMl7tpNYjBK6lkSsluQKkLXqCFgprPkAIVE1juttUgBa8kXIEC1YUt0HJBzUGBJhBY7rbVIAWvpKIpJbihYFXLdSkEmrblCZT+X2YJClROaLkbV4MQvJLKpiR0Q8mSJHXlCzRj64XcIdnzAAUqJbjcratBBl5JhVMSzVeFlBZkZfk1d3mLmiwab5QoUGHrguD1kwKVgCbQY01FSxIUlinQ3NWJFtzOKG1MoJHlttNPT/BKKp2SZLgaEahunUtLbWeUtiXQ2HLb6acneCUVT0kwWlVSmhv6HIGarHhmoe2M0qYEGl1uO/30BK8kFIEOaipc0mxhBzIEarfyyBLbGaUtCTS+3Hb66QleSeVTWp6rSinFxz5doMYFNP3JlQ0JdGa57fTTE7ySKqS0OFWrF6htGeG7tTNK2xHo3HLb6acneCXVSGlpqGqlFB38RIFalhK9RzujtBmBzi63nX56gldSXYGG/71aSrHJTxJooVrbGaWtCHR+ue300xO8kqqktDBR9VIyEGipUtsZpW0IdGm57fTTE7yS6qQ0P1AVU1ILtFil7YzSFgS6vNx2+ukJXklMaYBSoAUrxesbBaoZi3b66QleSUxpiEqgJQvF6xsFqpmKdvrpCV5JTGmEQqBF68TrGwWqGYp2+ukJXklMaUyuQAuXidc3ClQzFe300xO8kpjShDyBlq4Sr28UqGYo2umnJ3glMaUJOQItXyVe3yhQzVC0009P8EpiSlPSBVqhyNohTaFANTPRTj89wSuJKQVIFWiNGquHNIEC1YxEO/30BK8kphQiSaB1Sqwf0hgKVDMS7fTTE7ySmFKQBIFWqhAgpBEUqGYk2umnJ3glMaUgcoHWqhAgpBEUqGYi2umnJ3glMaUwQoHWKxAhpCEUqGYi2umnJ3glMaUIIoFWrA8ipAEUqGYg2umnJ3glMaUYywKtWh5GSH0oUE057fTTE7ySmFKUJYHWrQ4kpB5bF6iunHb66QleSUwpyoJAK1cHElKPbQtUW047/fQErySmFGdOoLVrgwnpyqYFqi6nnX56glcSU5ohLtDalQGFdGHDAjUop51+eoJXElOaIybQ2nU9IIV0ZrMCNSmnnX56glcSU5olKNDaRR0BCqljowI1KqedfnqCVxJTmiUk0No1nQAKqWOTAjUrp51+eoJXElOaZyLQ2gWdQQrpBKhAX777ZLd76/3pavMW53Uu0k4/PcEriSktMBJo7XIuQIV0BFOgn769O/C1n01Wm7c8r3ORdvrpCV5JTGmJgUBrF3MFK6QDmAJ9unvz/YcX7+ze/Gi82rzleZ2LtNNPT/BKYkqLXAVau5I+YCE9gAr0kyfHY89P3379x+PV5i3Q67/SdvrpCV5JTGmRi0BrFzIALKQHUIF+uPt69/d3x6vNW6DXf6Xt9NMTvJKY0jKdQGuXMQQtJFCBPt19//j3806kvdXmLdBrEtrppyd4JTElAQeB1q5hDFxIkAJ9+U536v7Jk/OToL915lkWd3d5jyNku3CvcWRdAiWEECAKCXT8RqbMU3gv2jmj8ASvJKYkgCFJWMkp/GW1hqsxoJ1+eoJXElMSwJAkUKAa2umnJ3glMSUBDEkCokDtX4X3op1+eoJXElMSwJAkQAr0/P5Ps/eBetFOPz3BK4kpCWBIEiAFav5JJC/a6acneCUxJQEMSQKkQF++s3vD9LPwXrTTT0/wSmJKAhiSBEiBPrwwvhqTF+300xO8kpiSAIYkAVOgDy/effTnW+PjTwp0EU69BKYkgCFJABVodLVlViOl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AgWqoZ1+eoJXElMSwJAkUKAa2umnJ3glMSUBDEkCBaqhnX56glcSUxLAkCRQoBra6acneCUxJQEMSQIFqqGdfnqCVxJTEsCQJFCgGtrppyd4JTElAQxJwtoESgghDUCBEkJIJlUEShYY94WEYEoCGJIEq5QoUAw49RKYkgCGJIECbQtOvQSmJIAhSaBA24JTL4EpCWBIEijQtuDUS2BKAhiSBAq0LTj1EpiSAIYkgQJtC069BKYkgCFJoEAJIaQyFCghhGRCgRJCSCYUKCGEZEKBEkJIJhQoIYRkQoESQkgmFCghhGRCgdbn07d3R772s9qV4PLp21/vfnr57pPd7q33q1YDyiUkTlSMX/zJbvf6eXosRokCrc8nTzjuSzzdDd3ArAJcQuJERfjpKZfXf3y4YTJKFGh9np/nnkR4+XR3zujp7s33H168s3vzo6oVAdILiRMV5vnu9T99OEzPUZomo0SB1ufp7ru1S8DmF9/bnd3wyZPj7H/69ukgglzohcSJCvPynd33D38/Hnp+32qUKNDqvHyHMpjlw93uO//cueHDy99UxIB+SJyoMJ++3Z2uH/+DsRklCrQ6n7795v95PHr4d3xdJMKHb/z55aT06ekYgiepY/ohcaIWOArUZpQo0Oqcn/Hv+klCdFN+Obb65AmfBJ3w/PI8BydqjuNZu9EoUaDVef548vXRw/97d8fzrjgUqICzQDlR8xxP3inQVvjwcnbKp/WiTAXKt+hMeD56opgTFeT58T8Wo1GiQGF4zrfmxOERqIDxs3mcqBDPn7x+eGqDR6CtwYOqGShQAWOBcqICfNg9sUGBtgadMANfhRcwFSgnasxPL08M81X4Nji/u5dOmOP56E17fB9ogMthOicqwsunuzfOB+U2o0SBVufpaOxJgOf8JNIy18N0TlSYp71nhflJpEb45MnhTScvvsdn/Gd4fvmQze4NfhY+Qu99oJyoEB/2E7EZJQq0Ph92l87hB0fiXM5GX/BqTFEuIXGigpyv8tddNMBklChQAF4cLlL4HR4tzHB9Ou/Fu49D/xbDCtALiRMV4PluIFCTUaJACSEkEwqUEEIyoUAJISQTCpQQQjKhQAkhJBMKlBBCMqFACSEkEwqUEEIyoUAJISQTCpQQQjKhQAkhJBMKlBBCMqFACSEkEwqUVOCX/+q3f/+vrzc/+7tvvfal0P3eu/niz/u3P7j53N9OF/bqzZd697i5+WrvX746ufuI33xj+T6ERKBASQUezXbzyo8uNz9+tF6+QD/7wfW3jz/3FvVo028vlUKBEgUUKKnAQaA9b72nEujjby8yPi74fJ++WaNQoEQBBUoq8Oi5165u/M03XvmyRqAfXw80H485/+DV861HNwaXOoACJQooUFKBR4H+wauXw8aPb/7lDzQCvYrycMz5vy5G/FhwBk+BEg0UKKnAo0D/+AcXcb13uKEQ6KM2u7sdX0+6POg9wRk8BUo0UKCkAo+i+/YHZ8/95huf+98Xgf7qh4fXl77yk9Otiwv/7t88/vZ3f34R6PBulydBj68afdzdunp1eO/u9m//Wbf2m69+9ldfvrn5/B/+vP/PvbsTEoMCJRU4CPSX53P4j2++9NlZoId3IR353ePNTqDH19YPrw79sBPo6G6/7J72PL1qdL51eRPT+d6v/NHD4PbxwY8C/co3Trc73Y4WTkgcCpRU4OC4z87n8O89HgJ2An101+HA79d/0dmrE+h7jzd//vDZX5xfYR/f7fwk6OkdodeFnQz9eO8v/M3Dwz/8XveU6OPtL/7kuLSvnh5788rjweevftC9L2C8cELiUKCkAseDxO4c/jffeOVHnfOub4nv5HcSaP9Q8iDQyd3Oou3e93k60T+fwT8a8nRo2b2r6Xz7evNy+NqtbLRwQqJQoKQCR4F25/AfP3qrE+gH/bdwHn5xEuPlxaBH2R1+mtztcRmdMo//cHoS9Pzq0NWDJxFfXpu/3G3wmtN04YREoUBJBY4C7Qz3eAbfuapvrLM6H//s/frouOnduqc9zwePpwWfRXl9Lf50pj96Jf/6HqgPIgsnJAoFSipwEl6nx8fjwJO2fvONmx4HzR3v0Xs//NFx07s9nJ5P/eB6Mv6lizivr8V3P460eH0bU2zhhEShQEkFTgI9nkP/8tXLQWZcoOd3akYd997peYBOeIe7nbU7OaSkQIkdFCipwEmgR3d9cPDXRaCjJx1jR6CT5yYPT4JeX/45PLvae2tT4hEon/gkYihQUoHObu8d3gF6eCXn8hzo6EnH2HOgk+cmDy/lX6+9dJDi5anO8XOgl9sXa/cFGlo4ITEoUFKBTqCPx43/43AGf33R/fyCeeex09HiBz3lnU7sR3c7PQnau/bSo5nfu742dPbqxzeDV+F7h8HdHSMLJyQGBUoq0An0UV6vHT13fR9op6zOcu8N35p5fR/o8G7Hf/oXvZPvj28+f7mWcux9oN2h6FigoYUTEoECJRU4P0F5uBDo4YfeJ5G+8GePN//y5vwRpPMb5L/yk+EnkQZ3ezhdk/nqu8EFm3ufRPpqd9fhJ5EGAg0tnJAIFCipwFmgH1zfhjT6LPz5IPH091+cfvmF/zT+LHzvmqL918wPH56/2m/ps/BDgQYWTkgECpRUoHe9j9F7jX71wy/fXK6UdH3F/B8mV2Pq3+101/7L5+/1L3jfXV7pd/9pcLt3NabTb2cWTkgYCpQQQjKhQAkhJBMKlBBCMqFACSEkEwqUEEIyoUAJISQTCpQQQjKhQAkhJBMKlBBCMqFACSEkEwqUEEIyoUAJISQTCpQQQjKhQAkhJBMKlBBCMqFACSEkEwqUEEIyoUAJISQTCpQQQjKhQAkhJJP/D6mk/vsBMeelAAAAAElFTkSuQmCC"/>
          <p:cNvSpPr>
            <a:spLocks noChangeAspect="1" noChangeArrowheads="1"/>
          </p:cNvSpPr>
          <p:nvPr/>
        </p:nvSpPr>
        <p:spPr bwMode="auto">
          <a:xfrm>
            <a:off x="155575" y="-3070225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7" y="1175963"/>
            <a:ext cx="3529321" cy="252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99" y="1175963"/>
            <a:ext cx="4011924" cy="286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7" y="4119875"/>
            <a:ext cx="3503973" cy="250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99" y="4374772"/>
            <a:ext cx="3023510" cy="21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143000"/>
            <a:ext cx="721995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 Datenstand 22.04.2020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N=2.204  (plus 641 Patienten mit Verdacht auf COVID-19)</a:t>
            </a:r>
          </a:p>
          <a:p>
            <a:endParaRPr lang="de-DE" b="1" dirty="0" smtClean="0"/>
          </a:p>
          <a:p>
            <a:r>
              <a:rPr lang="de-DE" sz="2000" i="1" dirty="0" smtClean="0"/>
              <a:t>Anteil männliche Fälle:			53%					    Altersmedian: 73</a:t>
            </a:r>
          </a:p>
          <a:p>
            <a:endParaRPr lang="de-DE" sz="2000" b="1" dirty="0" smtClean="0"/>
          </a:p>
          <a:p>
            <a:r>
              <a:rPr lang="de-DE" sz="2000" dirty="0" smtClean="0"/>
              <a:t>Anteil Intensivpatienten: 		31%  	</a:t>
            </a:r>
            <a:r>
              <a:rPr lang="de-DE" sz="2000" i="1" dirty="0" smtClean="0"/>
              <a:t>männlich: 64%, Altersmedian: 72</a:t>
            </a:r>
          </a:p>
          <a:p>
            <a:endParaRPr lang="de-DE" sz="2000" dirty="0" smtClean="0"/>
          </a:p>
          <a:p>
            <a:r>
              <a:rPr lang="de-DE" sz="2000" dirty="0" smtClean="0"/>
              <a:t>Anteil beatmete Patienten:		14% </a:t>
            </a:r>
            <a:r>
              <a:rPr lang="de-DE" sz="2000" i="1" dirty="0"/>
              <a:t>	männlich: </a:t>
            </a:r>
            <a:r>
              <a:rPr lang="de-DE" sz="2000" i="1" dirty="0" smtClean="0"/>
              <a:t>65%, </a:t>
            </a:r>
            <a:r>
              <a:rPr lang="de-DE" sz="2000" i="1" dirty="0"/>
              <a:t>Altersmedian: </a:t>
            </a:r>
            <a:r>
              <a:rPr lang="de-DE" sz="2000" i="1" dirty="0" smtClean="0"/>
              <a:t>74</a:t>
            </a:r>
            <a:endParaRPr lang="de-DE" sz="2000" i="1" dirty="0"/>
          </a:p>
          <a:p>
            <a:endParaRPr lang="de-DE" sz="2000" dirty="0" smtClean="0"/>
          </a:p>
          <a:p>
            <a:r>
              <a:rPr lang="de-DE" sz="2000" dirty="0" smtClean="0"/>
              <a:t>Anteil verstorbene Patienten:	11% </a:t>
            </a:r>
            <a:r>
              <a:rPr lang="de-DE" sz="2000" i="1" dirty="0"/>
              <a:t>	</a:t>
            </a:r>
            <a:r>
              <a:rPr lang="de-DE" sz="2000" i="1" dirty="0" smtClean="0"/>
              <a:t>männlich: 57%, Altersmedian: 81</a:t>
            </a: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i="1" dirty="0" smtClean="0"/>
              <a:t>Anteil noch liegend:			51%</a:t>
            </a:r>
            <a:r>
              <a:rPr lang="de-DE" sz="2000" dirty="0" smtClean="0"/>
              <a:t>	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99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2" y="1288141"/>
            <a:ext cx="6927273" cy="252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4" y="3809674"/>
            <a:ext cx="6927272" cy="251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0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25704" y="354142"/>
            <a:ext cx="8092592" cy="338554"/>
          </a:xfrm>
        </p:spPr>
        <p:txBody>
          <a:bodyPr/>
          <a:lstStyle/>
          <a:p>
            <a:r>
              <a:rPr lang="de-DE" dirty="0" smtClean="0"/>
              <a:t>Dauer der Hospitalisierung - Outcome</a:t>
            </a:r>
            <a:endParaRPr lang="de-DE" dirty="0"/>
          </a:p>
        </p:txBody>
      </p:sp>
      <p:pic>
        <p:nvPicPr>
          <p:cNvPr id="1031" name="Picture 7" descr="S:\Projekte\FG36_INV_ICOSARI\Arbeitsordner\Tageslieferung\Verweildauer_Pn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84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Projekte\FG36_INV_ICOSARI\Arbeitsordner\Tageslieferung\Verweildau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398044"/>
            <a:ext cx="8092592" cy="338554"/>
          </a:xfrm>
        </p:spPr>
        <p:txBody>
          <a:bodyPr/>
          <a:lstStyle/>
          <a:p>
            <a:r>
              <a:rPr lang="de-DE" dirty="0" smtClean="0"/>
              <a:t>Dauer der Hospitalisierung - Altersgruppen</a:t>
            </a:r>
            <a:endParaRPr lang="de-DE" dirty="0"/>
          </a:p>
        </p:txBody>
      </p:sp>
      <p:pic>
        <p:nvPicPr>
          <p:cNvPr id="4099" name="Picture 3" descr="S:\Projekte\FG36_INV_ICOSARI\Arbeitsordner\Tageslieferung\AG_Verweildauer_Pn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84" y="73659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:\Projekte\FG36_INV_ICOSARI\Arbeitsordner\Tageslieferung\AG_Verweildau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659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400627"/>
            <a:ext cx="8092592" cy="338554"/>
          </a:xfrm>
        </p:spPr>
        <p:txBody>
          <a:bodyPr/>
          <a:lstStyle/>
          <a:p>
            <a:r>
              <a:rPr lang="de-DE" dirty="0" smtClean="0"/>
              <a:t>Dauer der Intensivbehandlung - Outcome</a:t>
            </a:r>
            <a:endParaRPr lang="de-DE" dirty="0"/>
          </a:p>
        </p:txBody>
      </p:sp>
      <p:pic>
        <p:nvPicPr>
          <p:cNvPr id="7" name="Picture 2" descr="S:\Projekte\FG36_INV_ICOSARI\Arbeitsordner\Tageslieferung\Intensivdau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6" y="73659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Projekte\FG36_INV_ICOSARI\Arbeitsordner\Tageslieferung\Intensivdauer_P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92" y="73659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391230"/>
            <a:ext cx="8092592" cy="338554"/>
          </a:xfrm>
        </p:spPr>
        <p:txBody>
          <a:bodyPr/>
          <a:lstStyle/>
          <a:p>
            <a:r>
              <a:rPr lang="de-DE" dirty="0" smtClean="0"/>
              <a:t>Dauer der Intensivbehandlung - Altersgruppen</a:t>
            </a:r>
            <a:endParaRPr lang="de-DE" dirty="0"/>
          </a:p>
        </p:txBody>
      </p:sp>
      <p:pic>
        <p:nvPicPr>
          <p:cNvPr id="5122" name="Picture 2" descr="S:\Projekte\FG36_INV_ICOSARI\Arbeitsordner\Tageslieferung\AG_Intensivdau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97" y="692696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S:\Projekte\FG36_INV_ICOSARI\Arbeitsordner\Tageslieferung\AG_Intensivdauer_P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92" y="692696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99217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bg1"/>
                </a:solidFill>
              </a:rPr>
              <a:t>Dashboard;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24.04.2020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2028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Dauer der Beatmung - Outcome</a:t>
            </a:r>
            <a:endParaRPr lang="de-DE" dirty="0"/>
          </a:p>
        </p:txBody>
      </p:sp>
      <p:pic>
        <p:nvPicPr>
          <p:cNvPr id="3075" name="Picture 3" descr="S:\Projekte\FG36_INV_ICOSARI\Arbeitsordner\Tageslieferung\Beatmungsdauer_T_Pn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13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Projekte\FG36_INV_ICOSARI\Arbeitsordner\Tageslieferung\Beatmungsdauer_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ICOSARI-Krankenhaussurveillance COVID-19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356725"/>
            <a:ext cx="8092592" cy="338554"/>
          </a:xfrm>
        </p:spPr>
        <p:txBody>
          <a:bodyPr/>
          <a:lstStyle/>
          <a:p>
            <a:r>
              <a:rPr lang="de-DE" dirty="0" smtClean="0"/>
              <a:t>Dauer der Beatmung - Altersgruppen</a:t>
            </a:r>
            <a:endParaRPr lang="de-DE" dirty="0"/>
          </a:p>
        </p:txBody>
      </p:sp>
      <p:pic>
        <p:nvPicPr>
          <p:cNvPr id="6146" name="Picture 2" descr="S:\Projekte\FG36_INV_ICOSARI\Arbeitsordner\Tageslieferung\AG_Beatmungsdauer_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Projekte\FG36_INV_ICOSARI\Arbeitsordner\Tageslieferung\AG_Beatmungsdauer_T_Pne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00" y="907713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" y="2006184"/>
            <a:ext cx="7401959" cy="47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51" y="354142"/>
            <a:ext cx="7669815" cy="677108"/>
          </a:xfrm>
        </p:spPr>
        <p:txBody>
          <a:bodyPr/>
          <a:lstStyle/>
          <a:p>
            <a:r>
              <a:rPr lang="de-DE" dirty="0"/>
              <a:t>Mobilitätsanalyse (Mobility Change) von Google mit 6 Kategorien und auch nach </a:t>
            </a:r>
            <a:r>
              <a:rPr lang="de-DE" dirty="0" smtClean="0"/>
              <a:t>Bundesland </a:t>
            </a:r>
            <a:r>
              <a:rPr lang="de-DE" sz="1800" b="0" dirty="0" smtClean="0">
                <a:solidFill>
                  <a:schemeClr val="tx1"/>
                </a:solidFill>
              </a:rPr>
              <a:t>(Datenstand: 11.04.2020)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2650" y="1212963"/>
            <a:ext cx="86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Allgemein hat die Mobilität in Deutschland abgenommen, aber in "</a:t>
            </a:r>
            <a:r>
              <a:rPr lang="de-DE" dirty="0" smtClean="0"/>
              <a:t>Parks" </a:t>
            </a:r>
            <a:r>
              <a:rPr lang="de-DE" dirty="0"/>
              <a:t>und "Residential </a:t>
            </a:r>
            <a:r>
              <a:rPr lang="de-DE" dirty="0" err="1"/>
              <a:t>area</a:t>
            </a:r>
            <a:r>
              <a:rPr lang="de-DE" dirty="0"/>
              <a:t>" wurde ein Anstieg beobachtet. </a:t>
            </a:r>
          </a:p>
        </p:txBody>
      </p:sp>
      <p:sp>
        <p:nvSpPr>
          <p:cNvPr id="9" name="Rechteck 8"/>
          <p:cNvSpPr/>
          <p:nvPr/>
        </p:nvSpPr>
        <p:spPr>
          <a:xfrm>
            <a:off x="5602551" y="6151000"/>
            <a:ext cx="342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3"/>
              </a:rPr>
              <a:t>https://www.google.com/covid19/mobility/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6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Mobilitätsanalyse – Teil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9" y="1155700"/>
            <a:ext cx="786195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Notaufnahmen: Konsultationen alle Ursachen (Stand 21.04.2020)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7573"/>
            <a:ext cx="8188325" cy="487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Besuche pro Notaufnahme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45</a:t>
            </a:fld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74" y="1155700"/>
            <a:ext cx="603272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92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46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0861"/>
            <a:ext cx="8093075" cy="451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3128" y="5976382"/>
            <a:ext cx="8166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hlinkClick r:id="rId3" action="ppaction://hlinkfile"/>
              </a:rPr>
              <a:t>file:///C:/</a:t>
            </a:r>
            <a:r>
              <a:rPr lang="de-DE" sz="1200" dirty="0" smtClean="0">
                <a:hlinkClick r:id="rId3" action="ppaction://hlinkfile"/>
              </a:rPr>
              <a:t>Users/rexrothu/AppData/Local/Temp/1/Temp1_SitRep_20200422_v0.5.zip/SitRep_20200422_v0.5/Sumo_SitRep.html</a:t>
            </a:r>
            <a:endParaRPr lang="de-DE" sz="1200" dirty="0" smtClean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428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AKTIN- Syndromische Surveillance in Notaufnahmen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47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8973"/>
            <a:ext cx="8093075" cy="455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48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561"/>
            <a:ext cx="8093075" cy="43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09600" y="506542"/>
            <a:ext cx="8092592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Europa:</a:t>
            </a:r>
          </a:p>
          <a:p>
            <a:r>
              <a:rPr lang="de-DE" dirty="0" smtClean="0"/>
              <a:t>EUROMOMO-Woche 16 – </a:t>
            </a:r>
            <a:r>
              <a:rPr lang="de-DE" dirty="0" err="1" smtClean="0"/>
              <a:t>Pooled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deaths</a:t>
            </a:r>
            <a:endParaRPr lang="de-DE" dirty="0"/>
          </a:p>
        </p:txBody>
      </p:sp>
      <p:pic>
        <p:nvPicPr>
          <p:cNvPr id="9" name="Billed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7"/>
          <a:stretch/>
        </p:blipFill>
        <p:spPr bwMode="auto">
          <a:xfrm>
            <a:off x="406730" y="1216471"/>
            <a:ext cx="6858000" cy="5406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und Krankheitsstatus </a:t>
            </a:r>
            <a:b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400" dirty="0" smtClean="0">
                <a:solidFill>
                  <a:schemeClr val="bg1"/>
                </a:solidFill>
              </a:rPr>
              <a:t>(</a:t>
            </a:r>
            <a:r>
              <a:rPr lang="de-DE" sz="1400" dirty="0">
                <a:solidFill>
                  <a:schemeClr val="bg1"/>
                </a:solidFill>
              </a:rPr>
              <a:t>Datenstand: </a:t>
            </a:r>
            <a:r>
              <a:rPr lang="de-DE" sz="1400" dirty="0" smtClean="0">
                <a:solidFill>
                  <a:schemeClr val="bg1"/>
                </a:solidFill>
              </a:rPr>
              <a:t>24.04.2020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1033374"/>
            <a:ext cx="8723313" cy="54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16: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9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10"/>
          <a:stretch/>
        </p:blipFill>
        <p:spPr bwMode="auto">
          <a:xfrm>
            <a:off x="564824" y="1031249"/>
            <a:ext cx="5936242" cy="4427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92"/>
          <a:stretch/>
        </p:blipFill>
        <p:spPr bwMode="auto">
          <a:xfrm>
            <a:off x="564825" y="5458932"/>
            <a:ext cx="5936241" cy="1151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16: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9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2"/>
          <a:stretch/>
        </p:blipFill>
        <p:spPr bwMode="auto">
          <a:xfrm>
            <a:off x="457200" y="5094514"/>
            <a:ext cx="6976753" cy="1306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7" b="33511"/>
          <a:stretch/>
        </p:blipFill>
        <p:spPr bwMode="auto">
          <a:xfrm>
            <a:off x="457200" y="1341913"/>
            <a:ext cx="6976753" cy="3657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16: </a:t>
            </a:r>
            <a:r>
              <a:rPr lang="de-DE" dirty="0" err="1"/>
              <a:t>W</a:t>
            </a:r>
            <a:r>
              <a:rPr lang="de-DE" dirty="0" err="1" smtClean="0"/>
              <a:t>eekly</a:t>
            </a:r>
            <a:r>
              <a:rPr lang="de-DE" dirty="0" smtClean="0"/>
              <a:t> Z-Score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endParaRPr lang="de-DE" dirty="0"/>
          </a:p>
        </p:txBody>
      </p:sp>
      <p:pic>
        <p:nvPicPr>
          <p:cNvPr id="7" name="Billed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4"/>
          <a:stretch/>
        </p:blipFill>
        <p:spPr bwMode="auto">
          <a:xfrm>
            <a:off x="229733" y="1365661"/>
            <a:ext cx="7061716" cy="5257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Deutschland (bis Mitte März 2020)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04938"/>
            <a:ext cx="90709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6038850"/>
            <a:ext cx="8229600" cy="375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 smtClean="0">
                <a:hlinkClick r:id="rId4"/>
              </a:rPr>
              <a:t>https://www.destatis.de/DE/Themen/Querschnitt/Corona/Gesellschaft/bevoelkerung-sterbefaelle.html</a:t>
            </a:r>
            <a:endParaRPr lang="de-DE" sz="15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9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Berlin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2" y="1547812"/>
            <a:ext cx="822960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USA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66812"/>
            <a:ext cx="8429625" cy="49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36396" y="6165304"/>
            <a:ext cx="7516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hlinkClick r:id="rId4"/>
              </a:rPr>
              <a:t>https://www.cdc.gov/coronavirus/2019-ncov/covid-data/covidview/04102020/nchs-data.html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897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56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9" y="1155700"/>
            <a:ext cx="610987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6061" y="5376562"/>
            <a:ext cx="813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KW 15 gaben 25 Labore einen Rückstau von insgesamt  </a:t>
            </a:r>
            <a:r>
              <a:rPr lang="de-DE" dirty="0" smtClean="0"/>
              <a:t>3.423 </a:t>
            </a:r>
            <a:r>
              <a:rPr lang="de-DE" dirty="0"/>
              <a:t>abzuarbeitenden Proben an. 47 Labore nannten Lieferschwierigkeiten für Reagenzien (siehe Anhang), hauptsächlich von Fa. Roche und </a:t>
            </a:r>
            <a:r>
              <a:rPr lang="de-DE" dirty="0" err="1"/>
              <a:t>Qiagen</a:t>
            </a:r>
            <a:r>
              <a:rPr lang="de-DE" dirty="0"/>
              <a:t> und vermehrt auch </a:t>
            </a:r>
            <a:r>
              <a:rPr lang="de-DE" dirty="0" err="1"/>
              <a:t>Abstrichtupfer</a:t>
            </a:r>
            <a:r>
              <a:rPr lang="de-DE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" y="924036"/>
            <a:ext cx="8391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" y="3662142"/>
            <a:ext cx="5406254" cy="1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71215"/>
              </p:ext>
            </p:extLst>
          </p:nvPr>
        </p:nvGraphicFramePr>
        <p:xfrm>
          <a:off x="112142" y="585354"/>
          <a:ext cx="8865603" cy="6303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416"/>
                <a:gridCol w="965107"/>
                <a:gridCol w="1017087"/>
                <a:gridCol w="3865659"/>
                <a:gridCol w="2245334"/>
              </a:tblGrid>
              <a:tr h="28023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N.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25289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M.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27460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9.03.22.03.20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2246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37293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9225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94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89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17.04.2020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Berlin Trompete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(GA Mitte)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Nadine Muller, Nadine Zeitlmann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289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20.04.2020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Berliner Domchor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Udo Buchholz, Felix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Reichert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23.04.2020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9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85874"/>
            <a:ext cx="8092593" cy="4725489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0,9 </a:t>
            </a:r>
            <a:r>
              <a:rPr lang="de-DE" dirty="0"/>
              <a:t>(95%-Konfidenzintervall: </a:t>
            </a:r>
            <a:r>
              <a:rPr lang="de-DE" dirty="0" smtClean="0"/>
              <a:t>0,7 – 1,1)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20.04.2020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4" y="17347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 (Stand 24.04.2020)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4" y="17347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 (Stand 24.04.2020)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99591" y="6150173"/>
            <a:ext cx="415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Stand: 24.04.2020 / Berücksichtigung von Fällen mit Erkrankungsbeginn bis 20.04.2020</a:t>
            </a:r>
            <a:endParaRPr lang="de-DE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855054"/>
            <a:ext cx="8468944" cy="481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3682" y="716353"/>
            <a:ext cx="8420987" cy="5302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39552" y="6525344"/>
            <a:ext cx="1860421" cy="195750"/>
          </a:xfrm>
          <a:prstGeom prst="rect">
            <a:avLst/>
          </a:prstGeom>
        </p:spPr>
        <p:txBody>
          <a:bodyPr/>
          <a:lstStyle/>
          <a:p>
            <a:r>
              <a:rPr lang="de-DE" sz="1400" dirty="0" smtClean="0">
                <a:solidFill>
                  <a:srgbClr val="0070C0"/>
                </a:solidFill>
              </a:rPr>
              <a:t>24.04.2020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699792" y="6525344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z="1400" smtClean="0">
                <a:solidFill>
                  <a:srgbClr val="0070C0"/>
                </a:solidFill>
              </a:rPr>
              <a:t>COVID-19: Lage National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1"/>
            <a:ext cx="8511699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Geschätzte Reproduktionszahl nach Bundesland, Datenstand 22.04.2020 (unter Berücksichtigung der Fälle bis 18.04.2020)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5039"/>
              </p:ext>
            </p:extLst>
          </p:nvPr>
        </p:nvGraphicFramePr>
        <p:xfrm>
          <a:off x="539552" y="980728"/>
          <a:ext cx="5329608" cy="4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435"/>
                <a:gridCol w="1870038"/>
                <a:gridCol w="1739135"/>
              </a:tblGrid>
              <a:tr h="84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geschätzte Reproduktionszahl (Punktschätzer)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95%-</a:t>
                      </a:r>
                      <a:r>
                        <a:rPr lang="de-DE" sz="1400" dirty="0" smtClean="0">
                          <a:effectLst/>
                        </a:rPr>
                        <a:t>Prädiktionsintervall</a:t>
                      </a:r>
                      <a:endParaRPr lang="de-DE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( 0,6 - 0,9 )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BY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( 0,7 - 1,0 )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( 0,7 - 1,4 )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( 0,7 - 1,4 )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( 0,7 - 1,9 )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0,5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( 0,3 - 0,8 )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( 0,7 - 1,1 )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MV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( 0,5 - 1,5 )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NI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( 0,6 - 1,0 )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0,9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( 0,7 - 1,2 )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RP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( 0,6 - 1,0 )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0,6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( 0,4 - 0,9 )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SN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( 0,5 - 1,0 )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ST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1,4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( 0,9 - 1,9 )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( 0,7 - 1,4 )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</a:t>
                      </a:r>
                      <a:endParaRPr lang="de-DE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( 0,8 - 1,5 )</a:t>
                      </a:r>
                      <a:endParaRPr lang="de-DE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24.04.2020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Gesamtfälle; </a:t>
            </a:r>
            <a:r>
              <a:rPr lang="de-DE" sz="1200" dirty="0">
                <a:solidFill>
                  <a:schemeClr val="bg1"/>
                </a:solidFill>
              </a:rPr>
              <a:t>(Datenstand: </a:t>
            </a:r>
            <a:r>
              <a:rPr lang="de-DE" sz="1200" dirty="0" smtClean="0">
                <a:solidFill>
                  <a:schemeClr val="bg1"/>
                </a:solidFill>
              </a:rPr>
              <a:t>24.04.2020</a:t>
            </a:r>
            <a:r>
              <a:rPr lang="de-DE" sz="12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17709"/>
              </p:ext>
            </p:extLst>
          </p:nvPr>
        </p:nvGraphicFramePr>
        <p:xfrm>
          <a:off x="429057" y="1017625"/>
          <a:ext cx="6162243" cy="12777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6805"/>
                <a:gridCol w="2105438"/>
              </a:tblGrid>
              <a:tr h="31587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150.383 (149.759)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50/50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7" y="2666939"/>
            <a:ext cx="6732587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Microsoft Office PowerPoint</Application>
  <PresentationFormat>Bildschirmpräsentation (4:3)</PresentationFormat>
  <Paragraphs>809</Paragraphs>
  <Slides>59</Slides>
  <Notes>48</Notes>
  <HiddenSlides>20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59</vt:i4>
      </vt:variant>
    </vt:vector>
  </HeadingPairs>
  <TitlesOfParts>
    <vt:vector size="61" baseType="lpstr">
      <vt:lpstr>Office-Design</vt:lpstr>
      <vt:lpstr>1_Office-Design</vt:lpstr>
      <vt:lpstr>COVID-19:   Lage National  Informationen für den Krisenstab</vt:lpstr>
      <vt:lpstr>Fälle und Todesfälle pro Bundesland (Datenstand: 24.04.2020. 00:00)</vt:lpstr>
      <vt:lpstr>Epikurve nach Erkrankungsbeginn, ersatzweise Meldedatum (Datenstand: 24.04.2020. 00:00)</vt:lpstr>
      <vt:lpstr>Epikurve nach Meldedatum  Dashboard; (Datenstand: 24.04.2020. 00:00)</vt:lpstr>
      <vt:lpstr>Epikurve nach Meldedatum und Krankheitsstatus  (Datenstand: 24.04.2020. 00:00)</vt:lpstr>
      <vt:lpstr>PowerPoint-Präsentation</vt:lpstr>
      <vt:lpstr>PowerPoint-Präsentation</vt:lpstr>
      <vt:lpstr>PowerPoint-Präsentation</vt:lpstr>
      <vt:lpstr>Alters- &amp; Geschlechtsverteilung: Gesamtfälle; (Datenstand: 24.04.2020. 00:00)</vt:lpstr>
      <vt:lpstr>Altersverteilung nach Meldewoche: Gesamtfälle  (Datenstand: 24.04.2020. 00:00)</vt:lpstr>
      <vt:lpstr>Alters- &amp; Geschlechtsverteilung: Todesfälle; (Datenstand: 24.04.2020. 00:00)</vt:lpstr>
      <vt:lpstr>PowerPoint-Präsentation</vt:lpstr>
      <vt:lpstr>DIVI Intensivregister; (Datenstand: 24.04.2020. 9:15)</vt:lpstr>
      <vt:lpstr>DIVI Intensivregister; (Datenstand: 24.04.2020. 9:15)</vt:lpstr>
      <vt:lpstr>Übermittelte Fälle nach Tätigkeit oder Betreuung in Einrichtungen; (Datenstand: 24.04.2020. 0:00)</vt:lpstr>
      <vt:lpstr>PowerPoint-Präsentation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Landkreise</vt:lpstr>
      <vt:lpstr>Einfluss von COVID-19 und Maßnahmen auf Meldezahlen anderer Kategorien</vt:lpstr>
      <vt:lpstr>Einfluss von COVID-19 und Maßnahmen auf Meldezahlen anderer Kategorien: Influenza</vt:lpstr>
      <vt:lpstr>Einfluss von COVID-19 und Maßnahmen auf Meldezahlen anderer Kategorien: Campylobacter-Enteritis</vt:lpstr>
      <vt:lpstr>Einfluss von COVID-19 und Maßnahmen auf Meldezahlen anderer Kategorien: Rotavirus-Gastroenteritis</vt:lpstr>
      <vt:lpstr>Einfluss von COVID-19 und Maßnahmen auf Meldezahlen anderer Kategorien: Windpocken</vt:lpstr>
      <vt:lpstr>Einfluss von COVID-19 und Maßnahmen auf Meldezahlen anderer Kategorien: Salmonellose</vt:lpstr>
      <vt:lpstr>Einfluss von COVID-19 und Maßnahmen auf Meldezahlen anderer Kategorien: Tuberkulose</vt:lpstr>
      <vt:lpstr>Einfluss von COVID-19 und Maßnahmen auf Meldezahlen anderer Kategorien: Hepatitis B-Virus-Infektion</vt:lpstr>
      <vt:lpstr>Einfluss von COVID-19 und Maßnahmen auf Meldezahlen anderer Kategorien: Norovirus-Gastroenteritis</vt:lpstr>
      <vt:lpstr>Übermittelte COVID-19-Fälle nach Expositionsort</vt:lpstr>
      <vt:lpstr>COVID-19-Fälle</vt:lpstr>
      <vt:lpstr>COVID-19-Fälle</vt:lpstr>
      <vt:lpstr>Dauer der Hospitalisierung - Outcome</vt:lpstr>
      <vt:lpstr>Dauer der Hospitalisierung - Altersgruppen</vt:lpstr>
      <vt:lpstr>Dauer der Intensivbehandlung - Outcome</vt:lpstr>
      <vt:lpstr>Dauer der Intensivbehandlung - Altersgruppen</vt:lpstr>
      <vt:lpstr>Dauer der Beatmung - Outcome</vt:lpstr>
      <vt:lpstr>Dauer der Beatmung - Altersgruppen</vt:lpstr>
      <vt:lpstr>Mobilitätsanalyse (Mobility Change) von Google mit 6 Kategorien und auch nach Bundesland (Datenstand: 11.04.2020)</vt:lpstr>
      <vt:lpstr>Mobilitätsanalyse – Teil 2</vt:lpstr>
      <vt:lpstr>PowerPoint-Präsentation</vt:lpstr>
      <vt:lpstr>Besuche pro Notaufnahme</vt:lpstr>
      <vt:lpstr>PowerPoint-Präsentation</vt:lpstr>
      <vt:lpstr>AKTIN- Syndromische Surveillance in Notaufnahmen</vt:lpstr>
      <vt:lpstr>PowerPoint-Präsentation</vt:lpstr>
      <vt:lpstr>PowerPoint-Präsentation</vt:lpstr>
      <vt:lpstr>EUROMOMO-Woche 16: Weekly Z-Score by country</vt:lpstr>
      <vt:lpstr>EUROMOMO-Woche 16: Weekly Z-Score by country</vt:lpstr>
      <vt:lpstr>EUROMOMO-Woche 16: Weekly Z-Score by country</vt:lpstr>
      <vt:lpstr>Exzessmortalität Deutschland (bis Mitte März 2020)</vt:lpstr>
      <vt:lpstr>Exzessmortalität Berlin</vt:lpstr>
      <vt:lpstr>Exzessmortalität USA</vt:lpstr>
      <vt:lpstr>PowerPoint-Präsentation</vt:lpstr>
      <vt:lpstr>Anzahl Labortestungen</vt:lpstr>
      <vt:lpstr>Amtshilfeersuchen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Schöll, Meike</cp:lastModifiedBy>
  <cp:revision>1246</cp:revision>
  <cp:lastPrinted>2020-04-22T06:04:56Z</cp:lastPrinted>
  <dcterms:created xsi:type="dcterms:W3CDTF">2015-11-02T12:29:13Z</dcterms:created>
  <dcterms:modified xsi:type="dcterms:W3CDTF">2020-04-24T10:26:00Z</dcterms:modified>
</cp:coreProperties>
</file>