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5"/>
  </p:notesMasterIdLst>
  <p:sldIdLst>
    <p:sldId id="276" r:id="rId3"/>
    <p:sldId id="277" r:id="rId4"/>
    <p:sldId id="279" r:id="rId5"/>
    <p:sldId id="278" r:id="rId6"/>
    <p:sldId id="281" r:id="rId7"/>
    <p:sldId id="269" r:id="rId8"/>
    <p:sldId id="270" r:id="rId9"/>
    <p:sldId id="273" r:id="rId10"/>
    <p:sldId id="272" r:id="rId11"/>
    <p:sldId id="274" r:id="rId12"/>
    <p:sldId id="275" r:id="rId13"/>
    <p:sldId id="283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12" autoAdjust="0"/>
  </p:normalViewPr>
  <p:slideViewPr>
    <p:cSldViewPr>
      <p:cViewPr>
        <p:scale>
          <a:sx n="70" d="100"/>
          <a:sy n="70" d="100"/>
        </p:scale>
        <p:origin x="-115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C940-CF0E-4FD7-B038-825F9EB7DE84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E081-28F7-4282-8FF7-FCBD7B8A8E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54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https://corona.gov.bd/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https://www.iedcr.gov.bd/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https://www.who.int/docs/default-source/searo/bangladesh/covid-19-who-bangladesh-situation-reports/who-ban-covid-19-sitrep-07.pdf?sfvrsn=8ebbdd17_6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https://en.wikipedia.org/wiki/2020_coronavirus_pandemic_in_Bangladesh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https://www.iedcr.gov.bd/website/images/files/nCoV/Confirmed%20COVID-19%20cases_upto_22April%202020.pdf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https://ourworldindata.org/coronavirus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https://www.dhakatribune.com/bangladesh/2020/03/21/number-of-icu-beds-insufficient-to-combat-covid-19-pandemic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Population</a:t>
            </a:r>
            <a:r>
              <a:rPr lang="de-DE" baseline="0" dirty="0" smtClean="0"/>
              <a:t> (World Bank, 2018): 161.356.039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https://en.wikipedia.org/wiki/2020_coronavirus_pandemic_in_Bangladesh</a:t>
            </a:r>
          </a:p>
          <a:p>
            <a:r>
              <a:rPr lang="de-DE" dirty="0" smtClean="0"/>
              <a:t>https://bd.usembassy.gov/covid-19-information/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90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https://reliefweb.int/report/bangladesh/10-icu-beds-12-million-covid-19-catastrophe-looms-cox-s-bazar</a:t>
            </a:r>
          </a:p>
          <a:p>
            <a:r>
              <a:rPr lang="de-DE" dirty="0" smtClean="0"/>
              <a:t>https://www.dhakatribune.com/bangladesh/nation/2019/07/20/cox-s-bazar-hospital-upgrade-fails-to-meet-patient-demands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20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https://www.medrxiv.org/content/10.1101/2020.03.27.20045500v1.full.pdf+html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09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6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8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5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7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5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20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2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8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9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2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2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8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über 70.000 neuen COVID-19 Fällen in den letzten 7 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24.04.2020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2" y="984440"/>
            <a:ext cx="4481853" cy="30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1"/>
          <p:cNvSpPr txBox="1">
            <a:spLocks/>
          </p:cNvSpPr>
          <p:nvPr/>
        </p:nvSpPr>
        <p:spPr>
          <a:xfrm>
            <a:off x="395536" y="4219231"/>
            <a:ext cx="8586700" cy="233099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6EC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Innovative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Therapieansätze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von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Präsident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Trump: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6EC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Injektion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Desinfektionsmittel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6EC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Lichttherapie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(“UV radiation inside the body”)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ysClr val="windowText" lastClr="000000"/>
                </a:solidFill>
              </a:rPr>
              <a:t>V</a:t>
            </a:r>
            <a:r>
              <a:rPr lang="de-DE" dirty="0" smtClean="0">
                <a:solidFill>
                  <a:sysClr val="windowText" lastClr="000000"/>
                </a:solidFill>
              </a:rPr>
              <a:t>orläufige Ergebnisse einer </a:t>
            </a:r>
            <a:r>
              <a:rPr lang="de-DE" dirty="0" err="1" smtClean="0">
                <a:solidFill>
                  <a:sysClr val="windowText" lastClr="000000"/>
                </a:solidFill>
              </a:rPr>
              <a:t>seroepidemiologischen</a:t>
            </a:r>
            <a:r>
              <a:rPr lang="de-DE" dirty="0" smtClean="0">
                <a:solidFill>
                  <a:sysClr val="windowText" lastClr="000000"/>
                </a:solidFill>
              </a:rPr>
              <a:t> Studie in NY State (</a:t>
            </a:r>
            <a:r>
              <a:rPr lang="de-DE" dirty="0"/>
              <a:t>19.4 </a:t>
            </a:r>
            <a:r>
              <a:rPr lang="de-DE" dirty="0" err="1" smtClean="0"/>
              <a:t>Mio</a:t>
            </a:r>
            <a:r>
              <a:rPr lang="de-DE" dirty="0" smtClean="0"/>
              <a:t>)</a:t>
            </a:r>
            <a:r>
              <a:rPr lang="de-DE" dirty="0" smtClean="0">
                <a:solidFill>
                  <a:sysClr val="windowText" lastClr="000000"/>
                </a:solidFill>
              </a:rPr>
              <a:t>: </a:t>
            </a:r>
          </a:p>
          <a:p>
            <a:pPr marL="0" indent="0">
              <a:buNone/>
            </a:pPr>
            <a:r>
              <a:rPr lang="de-DE" b="1" dirty="0">
                <a:solidFill>
                  <a:sysClr val="windowText" lastClr="000000"/>
                </a:solidFill>
              </a:rPr>
              <a:t>	</a:t>
            </a:r>
            <a:r>
              <a:rPr lang="de-DE" b="1" dirty="0" smtClean="0">
                <a:solidFill>
                  <a:sysClr val="windowText" lastClr="000000"/>
                </a:solidFill>
              </a:rPr>
              <a:t>13,9%</a:t>
            </a:r>
            <a:r>
              <a:rPr lang="de-DE" dirty="0" smtClean="0">
                <a:solidFill>
                  <a:sysClr val="windowText" lastClr="000000"/>
                </a:solidFill>
              </a:rPr>
              <a:t> </a:t>
            </a:r>
            <a:r>
              <a:rPr lang="de-DE" dirty="0">
                <a:solidFill>
                  <a:sysClr val="windowText" lastClr="000000"/>
                </a:solidFill>
              </a:rPr>
              <a:t>der getesteten </a:t>
            </a:r>
            <a:r>
              <a:rPr lang="de-DE" dirty="0" smtClean="0">
                <a:solidFill>
                  <a:sysClr val="windowText" lastClr="000000"/>
                </a:solidFill>
              </a:rPr>
              <a:t>Personen weisen Antikörper </a:t>
            </a:r>
            <a:r>
              <a:rPr lang="de-DE" dirty="0">
                <a:solidFill>
                  <a:sysClr val="windowText" lastClr="000000"/>
                </a:solidFill>
              </a:rPr>
              <a:t>gegen </a:t>
            </a:r>
            <a:r>
              <a:rPr lang="de-DE" dirty="0" smtClean="0">
                <a:solidFill>
                  <a:sysClr val="windowText" lastClr="000000"/>
                </a:solidFill>
              </a:rPr>
              <a:t>SARS-CoV-2 auf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ysClr val="windowText" lastClr="000000"/>
                </a:solidFill>
              </a:rPr>
              <a:t>Projektion: 2,7 </a:t>
            </a:r>
            <a:r>
              <a:rPr lang="de-DE" dirty="0">
                <a:solidFill>
                  <a:sysClr val="windowText" lastClr="000000"/>
                </a:solidFill>
              </a:rPr>
              <a:t>Millionen </a:t>
            </a:r>
            <a:r>
              <a:rPr lang="de-DE" dirty="0" smtClean="0">
                <a:solidFill>
                  <a:sysClr val="windowText" lastClr="000000"/>
                </a:solidFill>
              </a:rPr>
              <a:t>möglicherweise bereits </a:t>
            </a:r>
            <a:r>
              <a:rPr lang="de-DE" dirty="0">
                <a:solidFill>
                  <a:sysClr val="windowText" lastClr="000000"/>
                </a:solidFill>
              </a:rPr>
              <a:t>infiziert </a:t>
            </a:r>
            <a:endParaRPr lang="de-DE" dirty="0" smtClean="0">
              <a:solidFill>
                <a:sysClr val="windowText" lastClr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ysClr val="windowText" lastClr="000000"/>
                </a:solidFill>
              </a:rPr>
              <a:t>Stichprobe </a:t>
            </a:r>
            <a:r>
              <a:rPr lang="de-DE" dirty="0">
                <a:solidFill>
                  <a:sysClr val="windowText" lastClr="000000"/>
                </a:solidFill>
              </a:rPr>
              <a:t>von 3.000 </a:t>
            </a:r>
            <a:r>
              <a:rPr lang="de-DE" dirty="0" smtClean="0">
                <a:solidFill>
                  <a:sysClr val="windowText" lastClr="000000"/>
                </a:solidFill>
              </a:rPr>
              <a:t>Personen, </a:t>
            </a:r>
            <a:r>
              <a:rPr lang="de-DE" dirty="0" err="1" smtClean="0">
                <a:solidFill>
                  <a:sysClr val="windowText" lastClr="000000"/>
                </a:solidFill>
              </a:rPr>
              <a:t>convient</a:t>
            </a:r>
            <a:r>
              <a:rPr lang="de-DE" dirty="0" smtClean="0">
                <a:solidFill>
                  <a:sysClr val="windowText" lastClr="000000"/>
                </a:solidFill>
              </a:rPr>
              <a:t> </a:t>
            </a:r>
            <a:r>
              <a:rPr lang="de-DE" dirty="0" err="1" smtClean="0">
                <a:solidFill>
                  <a:sysClr val="windowText" lastClr="000000"/>
                </a:solidFill>
              </a:rPr>
              <a:t>sampling</a:t>
            </a:r>
            <a:r>
              <a:rPr lang="de-DE" dirty="0" smtClean="0">
                <a:solidFill>
                  <a:sysClr val="windowText" lastClr="000000"/>
                </a:solidFill>
              </a:rPr>
              <a:t> in Lebensmittelgeschäften </a:t>
            </a:r>
            <a:r>
              <a:rPr lang="de-DE" dirty="0">
                <a:solidFill>
                  <a:sysClr val="windowText" lastClr="000000"/>
                </a:solidFill>
              </a:rPr>
              <a:t>und Einkaufszentren in 19 </a:t>
            </a:r>
            <a:r>
              <a:rPr lang="de-DE" dirty="0" smtClean="0">
                <a:solidFill>
                  <a:sysClr val="windowText" lastClr="000000"/>
                </a:solidFill>
              </a:rPr>
              <a:t>Bezirken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1126599"/>
            <a:ext cx="2268760" cy="2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1560" y="1196752"/>
            <a:ext cx="1428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869.172 Fälle</a:t>
            </a:r>
          </a:p>
          <a:p>
            <a:r>
              <a:rPr lang="en-US" b="1" dirty="0" smtClean="0"/>
              <a:t>49.963 Tote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804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“Social Distancing”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68" y="1340768"/>
            <a:ext cx="65024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8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363273" cy="5302250"/>
          </a:xfrm>
        </p:spPr>
        <p:txBody>
          <a:bodyPr/>
          <a:lstStyle/>
          <a:p>
            <a:r>
              <a:rPr lang="en-US" dirty="0" err="1" smtClean="0"/>
              <a:t>Kontaktaufnahe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GIZ</a:t>
            </a:r>
          </a:p>
          <a:p>
            <a:r>
              <a:rPr lang="en-US" dirty="0" err="1" smtClean="0"/>
              <a:t>Kongo</a:t>
            </a:r>
            <a:r>
              <a:rPr lang="en-US" dirty="0" smtClean="0"/>
              <a:t>, Malawi, </a:t>
            </a:r>
            <a:r>
              <a:rPr lang="en-US" dirty="0" err="1" smtClean="0"/>
              <a:t>Tansania</a:t>
            </a:r>
            <a:r>
              <a:rPr lang="en-US" dirty="0" smtClean="0"/>
              <a:t> und </a:t>
            </a:r>
            <a:r>
              <a:rPr lang="en-US" dirty="0" err="1" smtClean="0"/>
              <a:t>weitere</a:t>
            </a:r>
            <a:r>
              <a:rPr lang="en-US" dirty="0" smtClean="0"/>
              <a:t> EAC Länder </a:t>
            </a:r>
            <a:r>
              <a:rPr lang="en-US" dirty="0" err="1" smtClean="0"/>
              <a:t>im</a:t>
            </a:r>
            <a:r>
              <a:rPr lang="en-US" dirty="0" smtClean="0"/>
              <a:t> Dec/Jan 2019/20</a:t>
            </a:r>
          </a:p>
          <a:p>
            <a:r>
              <a:rPr lang="en-US" dirty="0" err="1" smtClean="0"/>
              <a:t>Dauer</a:t>
            </a:r>
            <a:r>
              <a:rPr lang="en-US" dirty="0" smtClean="0"/>
              <a:t>: 14d+, starker </a:t>
            </a:r>
            <a:r>
              <a:rPr lang="en-US" dirty="0" err="1" smtClean="0"/>
              <a:t>Husten</a:t>
            </a:r>
            <a:r>
              <a:rPr lang="en-US" dirty="0" smtClean="0"/>
              <a:t>, </a:t>
            </a:r>
            <a:r>
              <a:rPr lang="en-US" dirty="0" err="1" smtClean="0"/>
              <a:t>Fieber</a:t>
            </a:r>
            <a:endParaRPr lang="en-US" dirty="0" smtClean="0"/>
          </a:p>
          <a:p>
            <a:r>
              <a:rPr lang="en-US" dirty="0" err="1" smtClean="0"/>
              <a:t>Bereits</a:t>
            </a:r>
            <a:r>
              <a:rPr lang="en-US" dirty="0" smtClean="0"/>
              <a:t> </a:t>
            </a:r>
            <a:r>
              <a:rPr lang="en-US" dirty="0" err="1" smtClean="0"/>
              <a:t>erste</a:t>
            </a:r>
            <a:r>
              <a:rPr lang="en-US" dirty="0" smtClean="0"/>
              <a:t> COVID-</a:t>
            </a:r>
            <a:r>
              <a:rPr lang="en-US" dirty="0" err="1" smtClean="0"/>
              <a:t>Welle</a:t>
            </a:r>
            <a:r>
              <a:rPr lang="en-US" dirty="0" smtClean="0"/>
              <a:t>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91264" cy="338554"/>
          </a:xfrm>
        </p:spPr>
        <p:txBody>
          <a:bodyPr/>
          <a:lstStyle/>
          <a:p>
            <a:r>
              <a:rPr lang="en-US" dirty="0" err="1" smtClean="0"/>
              <a:t>Unklare</a:t>
            </a:r>
            <a:r>
              <a:rPr lang="en-US" dirty="0" smtClean="0"/>
              <a:t> </a:t>
            </a:r>
            <a:r>
              <a:rPr lang="en-US" dirty="0" err="1" smtClean="0"/>
              <a:t>Zunahme</a:t>
            </a:r>
            <a:r>
              <a:rPr lang="en-US" dirty="0" smtClean="0"/>
              <a:t> von </a:t>
            </a:r>
            <a:r>
              <a:rPr lang="en-US" dirty="0" err="1" smtClean="0"/>
              <a:t>Pneumonien</a:t>
            </a:r>
            <a:r>
              <a:rPr lang="en-US" dirty="0" smtClean="0"/>
              <a:t> in </a:t>
            </a:r>
            <a:r>
              <a:rPr lang="en-US" dirty="0" err="1" smtClean="0"/>
              <a:t>mehreren</a:t>
            </a:r>
            <a:r>
              <a:rPr lang="en-US" dirty="0" smtClean="0"/>
              <a:t> </a:t>
            </a:r>
            <a:r>
              <a:rPr lang="en-US" dirty="0" err="1" smtClean="0"/>
              <a:t>afrikanischen</a:t>
            </a:r>
            <a:r>
              <a:rPr lang="en-US" dirty="0" smtClean="0"/>
              <a:t> </a:t>
            </a:r>
            <a:r>
              <a:rPr lang="en-US" dirty="0" err="1" smtClean="0"/>
              <a:t>Staaten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852936"/>
            <a:ext cx="5976664" cy="350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83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435281" cy="5585668"/>
          </a:xfrm>
        </p:spPr>
        <p:txBody>
          <a:bodyPr>
            <a:normAutofit/>
          </a:bodyPr>
          <a:lstStyle/>
          <a:p>
            <a:r>
              <a:rPr lang="en-US" sz="1800" b="1" dirty="0"/>
              <a:t>School closure and management practices during coronavirus outbreaks including COVID-19: a rapid systematic </a:t>
            </a:r>
            <a:r>
              <a:rPr lang="en-US" sz="1800" b="1" dirty="0" smtClean="0"/>
              <a:t>review. </a:t>
            </a:r>
            <a:r>
              <a:rPr lang="en-US" sz="1800" dirty="0" smtClean="0"/>
              <a:t>(Lancet) “Data </a:t>
            </a:r>
            <a:r>
              <a:rPr lang="en-US" sz="1800" dirty="0"/>
              <a:t>from the SARS outbreak in mainland China, Hong Kong, and Singapore suggest that school closures did not contribute to the control of the epidemic</a:t>
            </a:r>
            <a:r>
              <a:rPr lang="en-US" sz="1800" dirty="0" smtClean="0"/>
              <a:t>.”</a:t>
            </a:r>
          </a:p>
          <a:p>
            <a:r>
              <a:rPr lang="en-US" sz="1800" b="1" dirty="0" smtClean="0"/>
              <a:t>Cluster </a:t>
            </a:r>
            <a:r>
              <a:rPr lang="en-US" sz="1800" b="1" dirty="0"/>
              <a:t>of coronavirus disease 2019 (Covid-19) in the French Alps, 2020 </a:t>
            </a:r>
            <a:r>
              <a:rPr lang="en-US" sz="1800" b="1" dirty="0" smtClean="0"/>
              <a:t>: </a:t>
            </a:r>
            <a:r>
              <a:rPr lang="en-US" sz="1800" dirty="0" smtClean="0"/>
              <a:t>“The </a:t>
            </a:r>
            <a:r>
              <a:rPr lang="en-US" sz="1800" dirty="0"/>
              <a:t>fact that an infected child did not transmit the disease despite close interactions within schools suggests potential different transmission dynamics in children</a:t>
            </a:r>
            <a:r>
              <a:rPr lang="en-US" sz="1800" dirty="0" smtClean="0"/>
              <a:t>..“</a:t>
            </a:r>
          </a:p>
          <a:p>
            <a:r>
              <a:rPr lang="en-US" sz="1800" b="1" dirty="0" smtClean="0"/>
              <a:t>RIVM</a:t>
            </a:r>
            <a:r>
              <a:rPr lang="en-US" sz="1800" dirty="0" smtClean="0"/>
              <a:t>: </a:t>
            </a:r>
            <a:r>
              <a:rPr lang="en-US" sz="1800" dirty="0" err="1" smtClean="0"/>
              <a:t>Studien</a:t>
            </a:r>
            <a:r>
              <a:rPr lang="en-US" sz="1800" dirty="0" smtClean="0"/>
              <a:t> </a:t>
            </a:r>
            <a:r>
              <a:rPr lang="en-US" sz="1800" dirty="0" err="1" smtClean="0"/>
              <a:t>zur</a:t>
            </a:r>
            <a:r>
              <a:rPr lang="en-US" sz="1800" dirty="0" smtClean="0"/>
              <a:t> Transmission. “Schools </a:t>
            </a:r>
            <a:r>
              <a:rPr lang="en-US" sz="1800" dirty="0"/>
              <a:t>have now reopened in Germany and the Scandinavian countries. RIVM is in close contact with sister </a:t>
            </a:r>
            <a:r>
              <a:rPr lang="en-US" sz="1800" dirty="0" smtClean="0"/>
              <a:t>organizations </a:t>
            </a:r>
            <a:r>
              <a:rPr lang="en-US" sz="1800" dirty="0"/>
              <a:t>in these countries to evaluate the impact of this policy on the spread of the novel coronavirus in these countries</a:t>
            </a:r>
            <a:r>
              <a:rPr lang="en-US" sz="1800" dirty="0"/>
              <a:t>.”</a:t>
            </a:r>
          </a:p>
          <a:p>
            <a:r>
              <a:rPr lang="en-US" sz="1800" b="1" dirty="0" smtClean="0"/>
              <a:t>FHI</a:t>
            </a:r>
            <a:r>
              <a:rPr lang="en-US" sz="1800" dirty="0" smtClean="0"/>
              <a:t>: cluster-randomized trial (“Duty to generate and provide evidence for our measures.”).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 von </a:t>
            </a:r>
            <a:r>
              <a:rPr lang="en-US" dirty="0" err="1" smtClean="0"/>
              <a:t>Kindern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der </a:t>
            </a:r>
            <a:r>
              <a:rPr lang="en-US" dirty="0" err="1" smtClean="0"/>
              <a:t>Übertragung</a:t>
            </a:r>
            <a:r>
              <a:rPr lang="en-US" dirty="0" smtClean="0"/>
              <a:t> von SARS-CoV-2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25144"/>
            <a:ext cx="4104456" cy="213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29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Länder mit 7.000 – 70.000 neuen COVID-19 Fällen in den letzten 7 Tagen</a:t>
            </a: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24.04.2020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5269"/>
            <a:ext cx="7944694" cy="547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0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R </a:t>
            </a:r>
            <a:r>
              <a:rPr lang="de-DE" sz="2400" dirty="0" err="1" smtClean="0"/>
              <a:t>eff</a:t>
            </a:r>
            <a:r>
              <a:rPr lang="de-DE" sz="2400" dirty="0" smtClean="0"/>
              <a:t>. Trend für Länder mit über 7.000 Fällen in 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24.04.2020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92019"/>
            <a:ext cx="7753792" cy="53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3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1.400-7.000 neuen COVID-19 Fällen in 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24.04.2020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00678" cy="535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5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&gt;100 Fällen und einem R </a:t>
            </a:r>
            <a:r>
              <a:rPr lang="de-DE" sz="2400" dirty="0" err="1" smtClean="0"/>
              <a:t>eff</a:t>
            </a:r>
            <a:r>
              <a:rPr lang="de-DE" sz="2400" dirty="0" smtClean="0"/>
              <a:t>. &gt; 1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24.04.2020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- Größe des Punktes: Anzahl der Fälle in den letzte 7 Tagen</a:t>
            </a:r>
          </a:p>
          <a:p>
            <a:r>
              <a:rPr lang="de-DE" sz="1200" dirty="0">
                <a:solidFill>
                  <a:prstClr val="black"/>
                </a:solidFill>
              </a:rPr>
              <a:t>-</a:t>
            </a:r>
            <a:r>
              <a:rPr lang="de-DE" sz="1200" dirty="0" smtClean="0">
                <a:solidFill>
                  <a:prstClr val="black"/>
                </a:solidFill>
              </a:rPr>
              <a:t> Farbe: Fälle der letzten 7 Tage als % der Gesamtfallzahl (je heller desto höher die Prozentzahl)</a:t>
            </a:r>
            <a:endParaRPr lang="de-DE" sz="12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1052736"/>
            <a:ext cx="775843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489654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3.772 Fälle (+390)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120 Todesfälle (Fallsterblichkeit: 3,2%)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 92 genesen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Inzidenz: 2,3 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Bangladesch </a:t>
            </a:r>
            <a:r>
              <a:rPr lang="de-DE" sz="1100" b="0" dirty="0" smtClean="0">
                <a:latin typeface="ScalaSansPro-Bold" pitchFamily="50" charset="0"/>
              </a:rPr>
              <a:t>(160 Mio. </a:t>
            </a:r>
            <a:r>
              <a:rPr lang="de-DE" sz="1100" b="0" dirty="0" err="1" smtClean="0">
                <a:latin typeface="ScalaSansPro-Bold" pitchFamily="50" charset="0"/>
              </a:rPr>
              <a:t>Ew</a:t>
            </a:r>
            <a:r>
              <a:rPr lang="de-DE" sz="1100" b="0" dirty="0" smtClean="0">
                <a:latin typeface="ScalaSansPro-Bold" pitchFamily="50" charset="0"/>
              </a:rPr>
              <a:t>./ LIC)</a:t>
            </a:r>
            <a:endParaRPr lang="en-GB" sz="1050" b="0" dirty="0">
              <a:latin typeface="ScalaSansPro-Bold" pitchFamily="50" charset="0"/>
            </a:endParaRPr>
          </a:p>
        </p:txBody>
      </p:sp>
      <p:sp>
        <p:nvSpPr>
          <p:cNvPr id="9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23528" y="2078851"/>
            <a:ext cx="4996358" cy="473452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lvl="1" indent="-342900"/>
            <a:r>
              <a:rPr lang="de-DE" sz="1600" dirty="0" smtClean="0"/>
              <a:t>Erste Fälle am 08.03.2020, drei Personen, Reisevorgeschichte nach Italien</a:t>
            </a:r>
          </a:p>
          <a:p>
            <a:pPr marL="342900" lvl="1" indent="-342900"/>
            <a:r>
              <a:rPr lang="de-DE" sz="1600" dirty="0" smtClean="0"/>
              <a:t>Dhaka Division mit 67% </a:t>
            </a:r>
            <a:r>
              <a:rPr lang="de-DE" sz="1600" dirty="0"/>
              <a:t>(</a:t>
            </a:r>
            <a:r>
              <a:rPr lang="de-DE" sz="1600" dirty="0" smtClean="0"/>
              <a:t>2.510) </a:t>
            </a:r>
            <a:r>
              <a:rPr lang="de-DE" sz="1600" dirty="0" smtClean="0"/>
              <a:t>der </a:t>
            </a:r>
            <a:r>
              <a:rPr lang="de-DE" sz="1600" dirty="0" smtClean="0"/>
              <a:t>Fällen am stärksten betroffen </a:t>
            </a:r>
            <a:endParaRPr lang="de-DE" sz="1600" dirty="0" smtClean="0"/>
          </a:p>
          <a:p>
            <a:pPr marL="342900" lvl="1" indent="-342900"/>
            <a:r>
              <a:rPr lang="de-DE" sz="1600" dirty="0" smtClean="0"/>
              <a:t>Verdopplungszeit 5 </a:t>
            </a:r>
            <a:r>
              <a:rPr lang="de-DE" sz="1600" dirty="0" smtClean="0"/>
              <a:t>Tage</a:t>
            </a:r>
          </a:p>
          <a:p>
            <a:pPr marL="342900" lvl="1" indent="-342900"/>
            <a:r>
              <a:rPr lang="de-DE" sz="1600" dirty="0" smtClean="0"/>
              <a:t>Reproduktionszahl R</a:t>
            </a:r>
            <a:r>
              <a:rPr lang="de-DE" sz="1200" dirty="0" smtClean="0"/>
              <a:t>eff</a:t>
            </a:r>
            <a:r>
              <a:rPr lang="de-DE" sz="1600" dirty="0" smtClean="0"/>
              <a:t>: 1,6</a:t>
            </a:r>
            <a:endParaRPr lang="de-DE" sz="1600" dirty="0" smtClean="0"/>
          </a:p>
          <a:p>
            <a:pPr marL="342900" lvl="1" indent="-342900"/>
            <a:r>
              <a:rPr lang="de-DE" sz="1600" dirty="0" smtClean="0"/>
              <a:t>Teststrategie: </a:t>
            </a:r>
          </a:p>
          <a:p>
            <a:pPr lvl="1"/>
            <a:r>
              <a:rPr lang="de-DE" sz="1600" dirty="0" smtClean="0"/>
              <a:t>Tests gesamt</a:t>
            </a:r>
            <a:r>
              <a:rPr lang="de-DE" sz="1600" dirty="0"/>
              <a:t>: </a:t>
            </a:r>
            <a:r>
              <a:rPr lang="de-DE" sz="1600" dirty="0" smtClean="0"/>
              <a:t>32.630 (22.04.)</a:t>
            </a:r>
          </a:p>
          <a:p>
            <a:pPr lvl="1"/>
            <a:r>
              <a:rPr lang="de-DE" sz="1600" dirty="0" smtClean="0"/>
              <a:t>Positivanteil: 11,6%</a:t>
            </a:r>
          </a:p>
          <a:p>
            <a:pPr lvl="1"/>
            <a:r>
              <a:rPr lang="de-DE" sz="1600" dirty="0" smtClean="0"/>
              <a:t>Aktuell </a:t>
            </a:r>
            <a:r>
              <a:rPr lang="de-DE" sz="1600" dirty="0" smtClean="0"/>
              <a:t>20</a:t>
            </a:r>
            <a:r>
              <a:rPr lang="de-DE" sz="1600" dirty="0" smtClean="0"/>
              <a:t> </a:t>
            </a:r>
            <a:r>
              <a:rPr lang="de-DE" sz="1600" dirty="0" smtClean="0"/>
              <a:t>Labore funktionsfähig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Quarantänekapazität: </a:t>
            </a:r>
            <a:r>
              <a:rPr lang="de-DE" sz="1600" dirty="0"/>
              <a:t>489 Zentren in 64 </a:t>
            </a:r>
            <a:r>
              <a:rPr lang="de-DE" sz="1600" dirty="0" smtClean="0"/>
              <a:t>Distrikten für </a:t>
            </a:r>
            <a:r>
              <a:rPr lang="de-DE" sz="1600" dirty="0"/>
              <a:t>27.062 </a:t>
            </a:r>
            <a:r>
              <a:rPr lang="de-DE" sz="1600" dirty="0" smtClean="0"/>
              <a:t>Personen; ca. 150.000 </a:t>
            </a:r>
            <a:r>
              <a:rPr lang="de-DE" sz="1600" dirty="0" err="1" smtClean="0"/>
              <a:t>Peronen</a:t>
            </a:r>
            <a:r>
              <a:rPr lang="de-DE" sz="1600" dirty="0" smtClean="0"/>
              <a:t> in Heimquarantäne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Klinische </a:t>
            </a:r>
            <a:r>
              <a:rPr lang="de-DE" sz="1600" dirty="0" smtClean="0"/>
              <a:t>Kapazitäten (Landesweit):</a:t>
            </a:r>
            <a:endParaRPr lang="de-DE" sz="1600" dirty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sz="1600" dirty="0" smtClean="0"/>
              <a:t>Verfügbare </a:t>
            </a:r>
            <a:r>
              <a:rPr lang="de-DE" sz="1600" dirty="0" smtClean="0"/>
              <a:t>Isolationsbetten für COVID-19 </a:t>
            </a:r>
            <a:r>
              <a:rPr lang="de-DE" sz="1600" dirty="0"/>
              <a:t>Patienten: </a:t>
            </a:r>
            <a:r>
              <a:rPr lang="de-DE" sz="1600" dirty="0" smtClean="0"/>
              <a:t>7.693 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sz="1600" dirty="0" smtClean="0"/>
              <a:t>ICU-Betten: 1.169 (0,76/100.000 </a:t>
            </a:r>
            <a:r>
              <a:rPr lang="de-DE" sz="1600" dirty="0" err="1" smtClean="0"/>
              <a:t>Ew</a:t>
            </a:r>
            <a:r>
              <a:rPr lang="de-DE" sz="1600" dirty="0" smtClean="0"/>
              <a:t>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94" y="3933056"/>
            <a:ext cx="375210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44365"/>
            <a:ext cx="2448272" cy="306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9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7787209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Maßnahmen:</a:t>
            </a:r>
          </a:p>
          <a:p>
            <a:pPr lvl="1"/>
            <a:r>
              <a:rPr lang="de-DE" b="1" dirty="0" smtClean="0"/>
              <a:t>seit </a:t>
            </a:r>
            <a:r>
              <a:rPr lang="de-DE" b="1" dirty="0"/>
              <a:t>14.03</a:t>
            </a:r>
            <a:r>
              <a:rPr lang="de-DE" dirty="0"/>
              <a:t>.: </a:t>
            </a:r>
            <a:r>
              <a:rPr lang="de-DE" dirty="0" smtClean="0"/>
              <a:t>Aussetzung von </a:t>
            </a:r>
            <a:r>
              <a:rPr lang="de-DE" dirty="0"/>
              <a:t>Visa </a:t>
            </a:r>
            <a:r>
              <a:rPr lang="de-DE" dirty="0" smtClean="0"/>
              <a:t>für alle Einreisende, Einstellung  von Flügen </a:t>
            </a:r>
            <a:r>
              <a:rPr lang="de-DE" dirty="0"/>
              <a:t>aus allen europäischen Ländern </a:t>
            </a:r>
            <a:r>
              <a:rPr lang="de-DE" dirty="0" smtClean="0"/>
              <a:t>und Iran, sowie aller </a:t>
            </a:r>
            <a:r>
              <a:rPr lang="de-DE" dirty="0" smtClean="0"/>
              <a:t>Inlandflüge</a:t>
            </a:r>
            <a:endParaRPr lang="de-DE" dirty="0" smtClean="0"/>
          </a:p>
          <a:p>
            <a:pPr lvl="1"/>
            <a:r>
              <a:rPr lang="de-DE" b="1" dirty="0" smtClean="0"/>
              <a:t>17.03</a:t>
            </a:r>
            <a:r>
              <a:rPr lang="de-DE" dirty="0" smtClean="0"/>
              <a:t>.: Schließung von Schulen und Universitäten</a:t>
            </a:r>
          </a:p>
          <a:p>
            <a:pPr lvl="1"/>
            <a:r>
              <a:rPr lang="de-DE" b="1" dirty="0" smtClean="0"/>
              <a:t>Lock-down</a:t>
            </a:r>
            <a:r>
              <a:rPr lang="de-DE" dirty="0" smtClean="0"/>
              <a:t> </a:t>
            </a:r>
            <a:r>
              <a:rPr lang="de-DE" dirty="0"/>
              <a:t>vom </a:t>
            </a:r>
            <a:r>
              <a:rPr lang="de-DE" dirty="0" smtClean="0"/>
              <a:t>29.03.-</a:t>
            </a:r>
            <a:r>
              <a:rPr lang="de-DE" dirty="0" smtClean="0"/>
              <a:t>25.04.</a:t>
            </a:r>
          </a:p>
          <a:p>
            <a:pPr lvl="2"/>
            <a:r>
              <a:rPr lang="de-DE" dirty="0" smtClean="0"/>
              <a:t>Schließung </a:t>
            </a:r>
            <a:r>
              <a:rPr lang="de-DE" dirty="0" smtClean="0"/>
              <a:t>von </a:t>
            </a:r>
            <a:r>
              <a:rPr lang="de-DE" dirty="0"/>
              <a:t>Regierungsbüros und </a:t>
            </a:r>
            <a:r>
              <a:rPr lang="de-DE" dirty="0" smtClean="0"/>
              <a:t>Einrichtungen des </a:t>
            </a:r>
            <a:r>
              <a:rPr lang="de-DE" dirty="0" smtClean="0"/>
              <a:t>Privatsektors</a:t>
            </a:r>
          </a:p>
          <a:p>
            <a:pPr lvl="2"/>
            <a:r>
              <a:rPr lang="de-DE" dirty="0" smtClean="0"/>
              <a:t>Empfehlung </a:t>
            </a:r>
            <a:r>
              <a:rPr lang="de-DE" dirty="0" smtClean="0"/>
              <a:t>Zuhause zu </a:t>
            </a:r>
            <a:r>
              <a:rPr lang="de-DE" dirty="0" smtClean="0"/>
              <a:t>bleiben</a:t>
            </a:r>
          </a:p>
          <a:p>
            <a:pPr lvl="2"/>
            <a:r>
              <a:rPr lang="de-DE" dirty="0" smtClean="0"/>
              <a:t>Öffentliche </a:t>
            </a:r>
            <a:r>
              <a:rPr lang="de-DE" dirty="0"/>
              <a:t>Verkehrsmittel </a:t>
            </a:r>
            <a:r>
              <a:rPr lang="de-DE" dirty="0" smtClean="0"/>
              <a:t>wurden </a:t>
            </a:r>
            <a:r>
              <a:rPr lang="de-DE" dirty="0" smtClean="0"/>
              <a:t>begrenzt (Arbeiter sind in </a:t>
            </a:r>
            <a:r>
              <a:rPr lang="de-DE" dirty="0" smtClean="0"/>
              <a:t>ihre </a:t>
            </a:r>
            <a:r>
              <a:rPr lang="de-DE" dirty="0" smtClean="0"/>
              <a:t>Heimatdörfer geflüchtet)</a:t>
            </a:r>
            <a:endParaRPr lang="de-DE" dirty="0"/>
          </a:p>
          <a:p>
            <a:pPr lvl="1"/>
            <a:r>
              <a:rPr lang="de-DE" dirty="0" smtClean="0"/>
              <a:t>Die Einhaltung von physischen Distanzmaßnahmen in der Öffentlichkeit wird durch die Armee durchgesetzt</a:t>
            </a:r>
          </a:p>
          <a:p>
            <a:pPr lvl="1"/>
            <a:r>
              <a:rPr lang="de-DE" dirty="0" smtClean="0"/>
              <a:t>Seit 09.04.: kompletter </a:t>
            </a:r>
            <a:r>
              <a:rPr lang="de-DE" dirty="0" smtClean="0"/>
              <a:t>Lock-down </a:t>
            </a:r>
            <a:r>
              <a:rPr lang="de-DE" dirty="0" smtClean="0"/>
              <a:t>des Distrikts </a:t>
            </a:r>
            <a:r>
              <a:rPr lang="de-DE" dirty="0" err="1" smtClean="0"/>
              <a:t>Cox‘s</a:t>
            </a:r>
            <a:r>
              <a:rPr lang="de-DE" dirty="0" smtClean="0"/>
              <a:t> </a:t>
            </a:r>
            <a:r>
              <a:rPr lang="de-DE" dirty="0" smtClean="0"/>
              <a:t>Bazar</a:t>
            </a:r>
            <a:endParaRPr lang="de-DE" dirty="0" smtClean="0"/>
          </a:p>
        </p:txBody>
      </p:sp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Bangladesch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23529" y="1155700"/>
            <a:ext cx="4104456" cy="5302250"/>
          </a:xfrm>
        </p:spPr>
        <p:txBody>
          <a:bodyPr>
            <a:normAutofit/>
          </a:bodyPr>
          <a:lstStyle/>
          <a:p>
            <a:r>
              <a:rPr lang="de-DE" dirty="0" err="1" smtClean="0"/>
              <a:t>Cox‘s</a:t>
            </a:r>
            <a:r>
              <a:rPr lang="de-DE" dirty="0" smtClean="0"/>
              <a:t> Bazar Distrikt: 2,6 </a:t>
            </a:r>
            <a:r>
              <a:rPr lang="de-DE" dirty="0" err="1" smtClean="0"/>
              <a:t>Mio</a:t>
            </a:r>
            <a:r>
              <a:rPr lang="de-DE" dirty="0" smtClean="0"/>
              <a:t> </a:t>
            </a:r>
            <a:r>
              <a:rPr lang="de-DE" dirty="0" smtClean="0"/>
              <a:t>Einwohner</a:t>
            </a:r>
          </a:p>
          <a:p>
            <a:r>
              <a:rPr lang="de-DE" dirty="0" smtClean="0"/>
              <a:t>Bisher 5 COVID-19 Fälle</a:t>
            </a:r>
            <a:endParaRPr lang="de-DE" dirty="0" smtClean="0"/>
          </a:p>
          <a:p>
            <a:r>
              <a:rPr lang="de-DE" dirty="0" smtClean="0"/>
              <a:t>859.161 Flüchtlinge in 11 Camps</a:t>
            </a:r>
          </a:p>
          <a:p>
            <a:r>
              <a:rPr lang="de-DE" dirty="0" smtClean="0"/>
              <a:t>hohe </a:t>
            </a:r>
            <a:r>
              <a:rPr lang="de-DE" dirty="0"/>
              <a:t>Bevölkerungsdichte, große </a:t>
            </a:r>
            <a:r>
              <a:rPr lang="de-DE" dirty="0" smtClean="0"/>
              <a:t>Haushalte, </a:t>
            </a:r>
            <a:r>
              <a:rPr lang="de-DE" dirty="0" smtClean="0"/>
              <a:t>unzureichende </a:t>
            </a:r>
            <a:r>
              <a:rPr lang="de-DE" dirty="0" smtClean="0"/>
              <a:t>WASH-Kapazitäten, keine </a:t>
            </a:r>
            <a:r>
              <a:rPr lang="de-DE" dirty="0" smtClean="0"/>
              <a:t>Möglichkeiten zur </a:t>
            </a:r>
            <a:r>
              <a:rPr lang="de-DE" dirty="0"/>
              <a:t>Isolierung von </a:t>
            </a:r>
            <a:r>
              <a:rPr lang="de-DE" dirty="0" smtClean="0"/>
              <a:t>Infizierten</a:t>
            </a:r>
          </a:p>
          <a:p>
            <a:r>
              <a:rPr lang="de-DE" dirty="0" smtClean="0"/>
              <a:t>Kapazitäten </a:t>
            </a:r>
            <a:r>
              <a:rPr lang="de-DE" dirty="0" err="1" smtClean="0"/>
              <a:t>Cox‘s</a:t>
            </a:r>
            <a:r>
              <a:rPr lang="de-DE" dirty="0" smtClean="0"/>
              <a:t> </a:t>
            </a:r>
            <a:r>
              <a:rPr lang="de-DE" dirty="0" smtClean="0"/>
              <a:t>Bazar:</a:t>
            </a:r>
          </a:p>
          <a:p>
            <a:pPr lvl="1"/>
            <a:r>
              <a:rPr lang="de-DE" dirty="0" smtClean="0"/>
              <a:t>590 Betten (davon 340 Betten im </a:t>
            </a:r>
            <a:r>
              <a:rPr lang="de-DE" dirty="0"/>
              <a:t>Kutupalong </a:t>
            </a:r>
            <a:r>
              <a:rPr lang="de-DE" dirty="0" smtClean="0"/>
              <a:t>Camp)</a:t>
            </a:r>
          </a:p>
          <a:p>
            <a:pPr lvl="1"/>
            <a:r>
              <a:rPr lang="de-DE" dirty="0" smtClean="0"/>
              <a:t>10 ICU Betten</a:t>
            </a:r>
          </a:p>
          <a:p>
            <a:pPr lvl="1"/>
            <a:r>
              <a:rPr lang="de-DE" dirty="0" smtClean="0"/>
              <a:t>Keine Beatmungsgeräte</a:t>
            </a:r>
            <a:endParaRPr lang="de-DE" dirty="0"/>
          </a:p>
        </p:txBody>
      </p:sp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Bangladesch -  </a:t>
            </a:r>
            <a:r>
              <a:rPr lang="de-DE" sz="2800" dirty="0" err="1" smtClean="0">
                <a:latin typeface="ScalaSansPro-Bold" pitchFamily="50" charset="0"/>
              </a:rPr>
              <a:t>Cox‘s</a:t>
            </a:r>
            <a:r>
              <a:rPr lang="de-DE" sz="2800" dirty="0" smtClean="0">
                <a:latin typeface="ScalaSansPro-Bold" pitchFamily="50" charset="0"/>
              </a:rPr>
              <a:t> Bazar</a:t>
            </a:r>
            <a:endParaRPr lang="en-GB" sz="2400" dirty="0">
              <a:latin typeface="ScalaSansPro-Bold" pitchFamily="50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/>
          <a:stretch/>
        </p:blipFill>
        <p:spPr bwMode="auto">
          <a:xfrm>
            <a:off x="4788024" y="1332427"/>
            <a:ext cx="3905972" cy="5120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7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Modellierung für </a:t>
            </a:r>
            <a:r>
              <a:rPr lang="de-DE" sz="2400" dirty="0" smtClean="0">
                <a:latin typeface="ScalaSansPro-Bold" pitchFamily="50" charset="0"/>
              </a:rPr>
              <a:t>das Kutupalong Camp </a:t>
            </a:r>
            <a:r>
              <a:rPr lang="de-DE" sz="2400" dirty="0">
                <a:latin typeface="ScalaSansPro-Bold" pitchFamily="50" charset="0"/>
              </a:rPr>
              <a:t>in </a:t>
            </a:r>
            <a:r>
              <a:rPr lang="de-DE" sz="2400" dirty="0" err="1">
                <a:latin typeface="ScalaSansPro-Bold" pitchFamily="50" charset="0"/>
              </a:rPr>
              <a:t>Cox’s</a:t>
            </a:r>
            <a:r>
              <a:rPr lang="de-DE" sz="2400" dirty="0">
                <a:latin typeface="ScalaSansPro-Bold" pitchFamily="50" charset="0"/>
              </a:rPr>
              <a:t> Bazar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9" y="1117928"/>
            <a:ext cx="7966083" cy="40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530120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Modellierung mit unterschiedlichen </a:t>
            </a:r>
            <a:r>
              <a:rPr lang="de-DE" sz="1400" dirty="0" smtClean="0"/>
              <a:t>Reproduktionszahlen (Szenario </a:t>
            </a:r>
            <a:r>
              <a:rPr lang="de-DE" sz="1400" dirty="0"/>
              <a:t>1 R0=1,5-2,0; Szenario 2 R0=2,0-3,0; Szenario 3 R0=3,3-5.0) : </a:t>
            </a:r>
            <a:r>
              <a:rPr lang="de-DE" sz="1400" dirty="0" smtClean="0"/>
              <a:t>Fälle </a:t>
            </a:r>
            <a:r>
              <a:rPr lang="de-DE" sz="1400" dirty="0"/>
              <a:t>in ersten 30 Tagen: </a:t>
            </a:r>
            <a:r>
              <a:rPr lang="de-DE" sz="1400" dirty="0" smtClean="0"/>
              <a:t>119-504; Fälle </a:t>
            </a:r>
            <a:r>
              <a:rPr lang="de-DE" sz="1400" dirty="0"/>
              <a:t>in einem Jahr: 424.798 – </a:t>
            </a:r>
            <a:r>
              <a:rPr lang="de-DE" sz="1400" dirty="0" smtClean="0"/>
              <a:t>591.349.</a:t>
            </a:r>
          </a:p>
          <a:p>
            <a:endParaRPr lang="de-DE" sz="1400" dirty="0">
              <a:solidFill>
                <a:srgbClr val="FF0000"/>
              </a:solidFill>
            </a:endParaRPr>
          </a:p>
          <a:p>
            <a:r>
              <a:rPr lang="de-DE" sz="1400" dirty="0" smtClean="0">
                <a:solidFill>
                  <a:srgbClr val="FF0000"/>
                </a:solidFill>
              </a:rPr>
              <a:t>Rote Linie: vorhandene Kapazitäten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Bildschirmpräsentation (4:3)</PresentationFormat>
  <Paragraphs>90</Paragraphs>
  <Slides>12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Office-Design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Bangladesch (160 Mio. Ew./ LIC)</vt:lpstr>
      <vt:lpstr>COVID-19/ Bangladesch</vt:lpstr>
      <vt:lpstr>COVID-19/ Bangladesch -  Cox‘s Bazar</vt:lpstr>
      <vt:lpstr>Modellierung für das Kutupalong Camp in Cox’s Bazar</vt:lpstr>
      <vt:lpstr>“Social Distancing”</vt:lpstr>
      <vt:lpstr>Unklare Zunahme von Pneumonien in mehreren afrikanischen Staaten</vt:lpstr>
      <vt:lpstr>Rolle von Kindern bei der Übertragung von SARS-CoV-2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Frankreich</dc:title>
  <dc:creator>Karo, Basel</dc:creator>
  <cp:lastModifiedBy>Jansen, Andreas</cp:lastModifiedBy>
  <cp:revision>151</cp:revision>
  <dcterms:created xsi:type="dcterms:W3CDTF">2020-03-17T14:32:40Z</dcterms:created>
  <dcterms:modified xsi:type="dcterms:W3CDTF">2020-04-24T10:22:10Z</dcterms:modified>
</cp:coreProperties>
</file>