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8" r:id="rId4"/>
    <p:sldId id="261" r:id="rId5"/>
    <p:sldId id="263" r:id="rId6"/>
    <p:sldId id="260" r:id="rId7"/>
    <p:sldId id="265" r:id="rId8"/>
    <p:sldId id="270" r:id="rId9"/>
    <p:sldId id="271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3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newcases_movingaverage_above7000below70000lastweek_max10k_2020-04-26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newcases_movingaverage_1400-7000lastweek_2020-04-26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r_above7000lastweek_new_2020-04-26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41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r_1400-7000lastweek_new_2020-04-26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06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mobility_apple_above7000lastweek_new_2020-04-26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356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Fallzahl: ECDC Stand 14.04.</a:t>
            </a:r>
          </a:p>
          <a:p>
            <a:r>
              <a:rPr lang="de-DE" dirty="0" smtClean="0"/>
              <a:t>Bevölkerungsdaten: World Bank https://data.worldbank.org/country/belarus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Testung:</a:t>
            </a:r>
            <a:r>
              <a:rPr lang="de-DE" baseline="0" dirty="0" smtClean="0"/>
              <a:t> </a:t>
            </a:r>
            <a:r>
              <a:rPr lang="de-DE" dirty="0" smtClean="0"/>
              <a:t>https://www.belarus.by/en/press-center/press-release/regional-breakdown-of-covid-19-cases-published-in-belarus_i_0000111386.html</a:t>
            </a:r>
          </a:p>
          <a:p>
            <a:r>
              <a:rPr lang="de-DE" baseline="0" dirty="0" err="1" smtClean="0"/>
              <a:t>Statista</a:t>
            </a:r>
            <a:r>
              <a:rPr lang="de-DE" baseline="0" dirty="0" smtClean="0"/>
              <a:t>: https://www.statista.com/statistics/1104310/coronavirus-situation-belarus/</a:t>
            </a:r>
          </a:p>
          <a:p>
            <a:r>
              <a:rPr lang="de-DE" baseline="0" dirty="0" smtClean="0"/>
              <a:t>https://www.reuters.com/article/us-health-coronavirus-belarus-who/belarus-enters-concerning-new-phase-in-coronavirus-outbreak-who-official-idUSKCN21T0QA</a:t>
            </a:r>
          </a:p>
          <a:p>
            <a:r>
              <a:rPr lang="de-DE" baseline="0" dirty="0" smtClean="0"/>
              <a:t>Wiki, COVID-19 in Belarus: https://en.wikipedia.org/wiki/2020_coronavirus_pandemic_in_Belarus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27.04.2020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86906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55576" y="2166477"/>
            <a:ext cx="1290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965,910 Fälle</a:t>
            </a:r>
          </a:p>
          <a:p>
            <a:r>
              <a:rPr lang="en-US" sz="1600" dirty="0" smtClean="0"/>
              <a:t>54.876 Tote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7"/>
          <a:stretch/>
        </p:blipFill>
        <p:spPr bwMode="auto">
          <a:xfrm>
            <a:off x="4758016" y="1196752"/>
            <a:ext cx="3998218" cy="252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2"/>
          <a:stretch/>
        </p:blipFill>
        <p:spPr bwMode="auto">
          <a:xfrm>
            <a:off x="4758016" y="3839644"/>
            <a:ext cx="4200036" cy="227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27.04.2020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36463"/>
            <a:ext cx="7848872" cy="54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60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1.400-7.000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27.04.2020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67725"/>
            <a:ext cx="7829253" cy="537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23528" y="332656"/>
            <a:ext cx="86409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Trend für Länder mit über 7.000 Fällen in den letzten 7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5400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27.04.2020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5"/>
          <a:stretch/>
        </p:blipFill>
        <p:spPr bwMode="auto">
          <a:xfrm>
            <a:off x="467544" y="1584910"/>
            <a:ext cx="7973777" cy="400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t="73368" r="58429" b="2309"/>
          <a:stretch/>
        </p:blipFill>
        <p:spPr bwMode="auto">
          <a:xfrm>
            <a:off x="5338375" y="1581797"/>
            <a:ext cx="3077308" cy="133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95536" y="332656"/>
            <a:ext cx="8439690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R </a:t>
            </a:r>
            <a:r>
              <a:rPr lang="de-DE" sz="2300" dirty="0" err="1" smtClean="0"/>
              <a:t>eff</a:t>
            </a:r>
            <a:r>
              <a:rPr lang="de-DE" sz="2300" dirty="0" smtClean="0"/>
              <a:t>. Trend für Länder mit 1.400 - 7.000 Fällen in den letzten 7 Tagen</a:t>
            </a:r>
            <a:endParaRPr lang="en-GB" sz="23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27.04.2020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3178"/>
            <a:ext cx="7992888" cy="55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9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036966" y="332656"/>
            <a:ext cx="577539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&gt;100 Fällen und einem 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&gt; 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27.04.2020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- Größe des Punktes: Anzahl der Fälle in den letzte 7 Tagen</a:t>
            </a:r>
          </a:p>
          <a:p>
            <a:r>
              <a:rPr lang="de-DE" sz="1200" dirty="0"/>
              <a:t>-</a:t>
            </a:r>
            <a:r>
              <a:rPr lang="de-DE" sz="1200" dirty="0" smtClean="0"/>
              <a:t> Farbe: Fälle der letzten 7 Tage als % der Gesamtfallzahl (je heller desto höher die Prozentzahl)</a:t>
            </a:r>
            <a:endParaRPr lang="de-DE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9" y="1052736"/>
            <a:ext cx="761027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95536" y="332656"/>
            <a:ext cx="8352928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Mobilität Apple: </a:t>
            </a:r>
            <a:r>
              <a:rPr lang="de-DE" sz="2300" dirty="0"/>
              <a:t>Länder mit über 7.000 Fällen in den letzten 7 Tagen</a:t>
            </a:r>
            <a:endParaRPr lang="en-GB" sz="23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Apple,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27.04.2020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1762"/>
            <a:ext cx="7776864" cy="534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6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95536" y="332656"/>
            <a:ext cx="8496944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dirty="0" smtClean="0"/>
              <a:t>Mobilität Google: </a:t>
            </a:r>
            <a:r>
              <a:rPr lang="de-DE" dirty="0"/>
              <a:t>Länder mit </a:t>
            </a:r>
            <a:r>
              <a:rPr lang="de-DE" dirty="0" smtClean="0"/>
              <a:t>1400 - </a:t>
            </a:r>
            <a:r>
              <a:rPr lang="de-DE" dirty="0"/>
              <a:t>7.000 Fällen in den letzten 7 Tagen</a:t>
            </a:r>
            <a:endParaRPr lang="en-GB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Google,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27.04.2020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5"/>
            <a:ext cx="7920880" cy="54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6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35496" y="548680"/>
            <a:ext cx="8092592" cy="430887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0" dirty="0" smtClean="0">
                <a:solidFill>
                  <a:schemeClr val="accent1">
                    <a:lumMod val="75000"/>
                  </a:schemeClr>
                </a:solidFill>
                <a:latin typeface="ScalaSansPro-Bold" pitchFamily="50" charset="0"/>
              </a:rPr>
              <a:t>COVID-19/ </a:t>
            </a:r>
            <a:r>
              <a:rPr lang="de-DE" sz="2800" b="0" dirty="0" smtClean="0">
                <a:solidFill>
                  <a:schemeClr val="accent1">
                    <a:lumMod val="75000"/>
                  </a:schemeClr>
                </a:solidFill>
                <a:latin typeface="ScalaSansPro-Bold" pitchFamily="50" charset="0"/>
              </a:rPr>
              <a:t>Weißrussland </a:t>
            </a:r>
            <a:r>
              <a:rPr lang="de-DE" sz="1600" b="0" dirty="0" smtClean="0">
                <a:solidFill>
                  <a:schemeClr val="accent1">
                    <a:lumMod val="75000"/>
                  </a:schemeClr>
                </a:solidFill>
                <a:latin typeface="ScalaSansPro-Bold" pitchFamily="50" charset="0"/>
              </a:rPr>
              <a:t>(9,4 </a:t>
            </a:r>
            <a:r>
              <a:rPr lang="de-DE" sz="1600" b="0" dirty="0" err="1" smtClean="0">
                <a:solidFill>
                  <a:schemeClr val="accent1">
                    <a:lumMod val="75000"/>
                  </a:schemeClr>
                </a:solidFill>
                <a:latin typeface="ScalaSansPro-Bold" pitchFamily="50" charset="0"/>
              </a:rPr>
              <a:t>Mio</a:t>
            </a:r>
            <a:r>
              <a:rPr lang="de-DE" sz="1600" b="0" dirty="0" smtClean="0">
                <a:solidFill>
                  <a:schemeClr val="accent1">
                    <a:lumMod val="75000"/>
                  </a:schemeClr>
                </a:solidFill>
                <a:latin typeface="ScalaSansPro-Bold" pitchFamily="50" charset="0"/>
              </a:rPr>
              <a:t> </a:t>
            </a:r>
            <a:r>
              <a:rPr lang="de-DE" sz="1600" b="0" dirty="0" err="1" smtClean="0">
                <a:solidFill>
                  <a:schemeClr val="accent1">
                    <a:lumMod val="75000"/>
                  </a:schemeClr>
                </a:solidFill>
                <a:latin typeface="ScalaSansPro-Bold" pitchFamily="50" charset="0"/>
              </a:rPr>
              <a:t>Ew</a:t>
            </a:r>
            <a:r>
              <a:rPr lang="de-DE" sz="1600" b="0" dirty="0" smtClean="0">
                <a:solidFill>
                  <a:schemeClr val="accent1">
                    <a:lumMod val="75000"/>
                  </a:schemeClr>
                </a:solidFill>
                <a:latin typeface="ScalaSansPro-Bold" pitchFamily="50" charset="0"/>
              </a:rPr>
              <a:t>.)</a:t>
            </a:r>
            <a:endParaRPr lang="en-GB" sz="2400" b="0" dirty="0">
              <a:solidFill>
                <a:schemeClr val="accent1">
                  <a:lumMod val="75000"/>
                </a:schemeClr>
              </a:solidFill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5544616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10</a:t>
            </a:r>
            <a:r>
              <a:rPr lang="de-DE" sz="1600" b="1" dirty="0" smtClean="0">
                <a:solidFill>
                  <a:prstClr val="black"/>
                </a:solidFill>
              </a:rPr>
              <a:t>.463 </a:t>
            </a:r>
            <a:r>
              <a:rPr lang="de-DE" sz="1600" b="1" dirty="0" smtClean="0">
                <a:solidFill>
                  <a:prstClr val="black"/>
                </a:solidFill>
              </a:rPr>
              <a:t>Fälle</a:t>
            </a:r>
            <a:endParaRPr lang="de-DE" sz="1600" b="1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72</a:t>
            </a:r>
            <a:r>
              <a:rPr lang="de-DE" sz="1600" b="1" dirty="0" smtClean="0">
                <a:solidFill>
                  <a:prstClr val="black"/>
                </a:solidFill>
              </a:rPr>
              <a:t> Todesfälle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Fallsterblichkeit</a:t>
            </a:r>
            <a:r>
              <a:rPr lang="de-DE" sz="1600" b="1" dirty="0" smtClean="0">
                <a:solidFill>
                  <a:prstClr val="black"/>
                </a:solidFill>
              </a:rPr>
              <a:t>:  </a:t>
            </a:r>
            <a:r>
              <a:rPr lang="de-DE" sz="1600" b="1" dirty="0" smtClean="0">
                <a:solidFill>
                  <a:prstClr val="black"/>
                </a:solidFill>
              </a:rPr>
              <a:t>0,7% </a:t>
            </a:r>
            <a:endParaRPr lang="de-DE" sz="1600" b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Inzidenz / 100.000 </a:t>
            </a:r>
            <a:r>
              <a:rPr lang="de-DE" sz="1600" b="1" dirty="0" err="1" smtClean="0">
                <a:solidFill>
                  <a:prstClr val="black"/>
                </a:solidFill>
              </a:rPr>
              <a:t>Ew</a:t>
            </a:r>
            <a:r>
              <a:rPr lang="de-DE" sz="1600" b="1" dirty="0" smtClean="0">
                <a:solidFill>
                  <a:prstClr val="black"/>
                </a:solidFill>
              </a:rPr>
              <a:t>.: 105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34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57920" y="2420888"/>
            <a:ext cx="5619847" cy="409336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Erster bestätigter Fall aus dem Iran (28.2</a:t>
            </a:r>
            <a:r>
              <a:rPr lang="de-DE" sz="1400" dirty="0" smtClean="0"/>
              <a:t>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 smtClean="0"/>
              <a:t>Meistbetroffene Regionen: Minsk  Stadt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 smtClean="0"/>
              <a:t>Wenige </a:t>
            </a:r>
            <a:r>
              <a:rPr lang="de-DE" sz="1400" dirty="0"/>
              <a:t>Maßnahmen </a:t>
            </a:r>
            <a:r>
              <a:rPr lang="de-DE" sz="1400" dirty="0" smtClean="0"/>
              <a:t>eingeleitet: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200" dirty="0" smtClean="0"/>
              <a:t>Ab </a:t>
            </a:r>
            <a:r>
              <a:rPr lang="de-DE" sz="1200" dirty="0" smtClean="0"/>
              <a:t>25.03. Selbstisolierung von Einreisenden aus Länder mit COVID-19-Fällen </a:t>
            </a:r>
            <a:endParaRPr lang="de-DE" sz="1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200" dirty="0" smtClean="0"/>
              <a:t>Ab </a:t>
            </a:r>
            <a:r>
              <a:rPr lang="de-DE" sz="1200" dirty="0" smtClean="0"/>
              <a:t>09.04. 14-tägige Selbstisolierung für bestätigte Fälle; Verlängerung der Schulferien von 04.04. bis </a:t>
            </a:r>
            <a:r>
              <a:rPr lang="de-DE" sz="1200" dirty="0" smtClean="0"/>
              <a:t>20</a:t>
            </a:r>
            <a:r>
              <a:rPr lang="de-DE" sz="1200" dirty="0" smtClean="0"/>
              <a:t>.04.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200" dirty="0" smtClean="0"/>
              <a:t>Öffentliche Großveranstaltungen untersagt</a:t>
            </a:r>
            <a:endParaRPr lang="de-DE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 smtClean="0"/>
              <a:t>Keine Information zu möglichen Krankenhauskapazitäten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 smtClean="0"/>
              <a:t>Testung</a:t>
            </a:r>
            <a:r>
              <a:rPr lang="de-DE" sz="1400" dirty="0"/>
              <a:t>: 130.824 Tests;  8% Positivanteil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Lukashenko: </a:t>
            </a:r>
            <a:r>
              <a:rPr lang="de-DE" sz="1400" dirty="0"/>
              <a:t>„40 bis 50 Gramm reinem Alkohol in Form von Wodka täglich wird das Virus töten. Aber nicht während der Arbeit.“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 smtClean="0"/>
              <a:t>1. WHO </a:t>
            </a:r>
            <a:r>
              <a:rPr lang="de-DE" sz="1400" dirty="0"/>
              <a:t>Country Mission </a:t>
            </a:r>
            <a:r>
              <a:rPr lang="de-DE" sz="1400" dirty="0" smtClean="0"/>
              <a:t>(11.04.):  </a:t>
            </a:r>
            <a:r>
              <a:rPr lang="de-DE" sz="1400" dirty="0"/>
              <a:t>„Community transmission“ festgestellt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 smtClean="0"/>
              <a:t>2. WHO Country Mission (21.4.): „</a:t>
            </a:r>
            <a:r>
              <a:rPr lang="en-US" sz="1400" b="1" dirty="0" smtClean="0"/>
              <a:t>WHO </a:t>
            </a:r>
            <a:r>
              <a:rPr lang="en-US" sz="1400" b="1" dirty="0"/>
              <a:t>expert mission to Belarus recommends physical distancing measures as COVID-19 virus transmits in the </a:t>
            </a:r>
            <a:r>
              <a:rPr lang="en-US" sz="1400" b="1" dirty="0" smtClean="0"/>
              <a:t>community“</a:t>
            </a:r>
            <a:endParaRPr lang="en-US" sz="1400" b="1" dirty="0"/>
          </a:p>
          <a:p>
            <a:endParaRPr lang="de-DE" sz="1400" dirty="0" smtClean="0"/>
          </a:p>
          <a:p>
            <a:endParaRPr lang="de-DE" sz="1400" dirty="0"/>
          </a:p>
          <a:p>
            <a:endParaRPr lang="fr-FR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205" y="4437112"/>
            <a:ext cx="3076903" cy="215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56" y="1052736"/>
            <a:ext cx="2679400" cy="234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3429000"/>
            <a:ext cx="1152128" cy="59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>
            <a:off x="6732240" y="1556792"/>
            <a:ext cx="744970" cy="5507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372465" y="1351801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Minsk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8293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Bildschirmpräsentation (4:3)</PresentationFormat>
  <Paragraphs>57</Paragraphs>
  <Slides>9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COVID-19/ Weißrussland (9,4 Mio Ew.)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Jansen, Andreas</cp:lastModifiedBy>
  <cp:revision>46</cp:revision>
  <dcterms:created xsi:type="dcterms:W3CDTF">2020-04-16T05:25:18Z</dcterms:created>
  <dcterms:modified xsi:type="dcterms:W3CDTF">2020-04-27T10:29:47Z</dcterms:modified>
</cp:coreProperties>
</file>