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2"/>
  </p:notesMasterIdLst>
  <p:handoutMasterIdLst>
    <p:handoutMasterId r:id="rId53"/>
  </p:handoutMasterIdLst>
  <p:sldIdLst>
    <p:sldId id="427" r:id="rId3"/>
    <p:sldId id="428" r:id="rId4"/>
    <p:sldId id="431" r:id="rId5"/>
    <p:sldId id="430" r:id="rId6"/>
    <p:sldId id="494" r:id="rId7"/>
    <p:sldId id="500" r:id="rId8"/>
    <p:sldId id="509" r:id="rId9"/>
    <p:sldId id="498" r:id="rId10"/>
    <p:sldId id="437" r:id="rId11"/>
    <p:sldId id="438" r:id="rId12"/>
    <p:sldId id="439" r:id="rId13"/>
    <p:sldId id="440" r:id="rId14"/>
    <p:sldId id="441" r:id="rId15"/>
    <p:sldId id="534" r:id="rId16"/>
    <p:sldId id="442" r:id="rId17"/>
    <p:sldId id="433" r:id="rId18"/>
    <p:sldId id="508" r:id="rId19"/>
    <p:sldId id="435" r:id="rId20"/>
    <p:sldId id="470" r:id="rId21"/>
    <p:sldId id="515" r:id="rId22"/>
    <p:sldId id="497" r:id="rId23"/>
    <p:sldId id="496" r:id="rId24"/>
    <p:sldId id="537" r:id="rId25"/>
    <p:sldId id="533" r:id="rId26"/>
    <p:sldId id="538" r:id="rId27"/>
    <p:sldId id="432" r:id="rId28"/>
    <p:sldId id="517" r:id="rId29"/>
    <p:sldId id="518" r:id="rId30"/>
    <p:sldId id="519" r:id="rId31"/>
    <p:sldId id="520" r:id="rId32"/>
    <p:sldId id="521" r:id="rId33"/>
    <p:sldId id="522" r:id="rId34"/>
    <p:sldId id="523" r:id="rId35"/>
    <p:sldId id="524" r:id="rId36"/>
    <p:sldId id="481" r:id="rId37"/>
    <p:sldId id="482" r:id="rId38"/>
    <p:sldId id="504" r:id="rId39"/>
    <p:sldId id="513" r:id="rId40"/>
    <p:sldId id="512" r:id="rId41"/>
    <p:sldId id="511" r:id="rId42"/>
    <p:sldId id="514" r:id="rId43"/>
    <p:sldId id="476" r:id="rId44"/>
    <p:sldId id="477" r:id="rId45"/>
    <p:sldId id="478" r:id="rId46"/>
    <p:sldId id="479" r:id="rId47"/>
    <p:sldId id="505" r:id="rId48"/>
    <p:sldId id="448" r:id="rId49"/>
    <p:sldId id="450" r:id="rId50"/>
    <p:sldId id="483" r:id="rId51"/>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EC7"/>
    <a:srgbClr val="045AA6"/>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5" autoAdjust="0"/>
    <p:restoredTop sz="86740" autoAdjust="0"/>
  </p:normalViewPr>
  <p:slideViewPr>
    <p:cSldViewPr snapToGrid="0" snapToObjects="1">
      <p:cViewPr>
        <p:scale>
          <a:sx n="100" d="100"/>
          <a:sy n="100" d="100"/>
        </p:scale>
        <p:origin x="-2202" y="-42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27.04.2020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27.04.2020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Ohne = </a:t>
            </a:r>
            <a:r>
              <a:rPr lang="de-DE" sz="1200" dirty="0" smtClean="0">
                <a:solidFill>
                  <a:srgbClr val="000000"/>
                </a:solidFill>
                <a:effectLst/>
                <a:latin typeface="+mn-lt"/>
                <a:ea typeface="Times New Roman"/>
                <a:cs typeface="Calibri"/>
              </a:rPr>
              <a:t>Keine Tätigkeit, Betreuung, Unterbringung  in genannten Einrichtungen</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endParaRPr lang="de-DE" sz="1200" dirty="0" smtClean="0">
              <a:effectLst/>
              <a:latin typeface="+mn-lt"/>
              <a:ea typeface="MS Mincho"/>
              <a:cs typeface="Times New Roman"/>
            </a:endParaRP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Excel-Tabelle:</a:t>
            </a:r>
            <a:r>
              <a:rPr lang="de-DE" baseline="0" dirty="0" smtClean="0"/>
              <a:t> </a:t>
            </a:r>
            <a:r>
              <a:rPr lang="de-DE" dirty="0" err="1" smtClean="0"/>
              <a:t>Linelist</a:t>
            </a:r>
            <a:endParaRPr lang="de-DE" dirty="0" smtClean="0"/>
          </a:p>
          <a:p>
            <a:endParaRPr lang="de-DE" dirty="0" smtClean="0"/>
          </a:p>
          <a:p>
            <a:r>
              <a:rPr lang="de-DE" dirty="0" smtClean="0"/>
              <a:t>Reiter Exposition; Ganz unten §23 Meldungen</a:t>
            </a:r>
          </a:p>
          <a:p>
            <a:r>
              <a:rPr lang="de-DE" dirty="0" smtClean="0"/>
              <a:t>Reiter bestätigte Fälle/ Spalte S:</a:t>
            </a:r>
            <a:r>
              <a:rPr lang="de-DE" baseline="0" dirty="0" smtClean="0"/>
              <a:t> §23 Meldungen auswählen</a:t>
            </a:r>
          </a:p>
          <a:p>
            <a:r>
              <a:rPr lang="de-DE" baseline="0" dirty="0" smtClean="0"/>
              <a:t>Altersmedian (Vorsicht: Formel erkennt den Filter nicht, daher müssen Zahlen kopiert werden) und Geschlechterverteilung bestimmen</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27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28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29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37</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43</a:t>
            </a:fld>
            <a:endParaRPr lang="de-DE"/>
          </a:p>
        </p:txBody>
      </p:sp>
    </p:spTree>
    <p:extLst>
      <p:ext uri="{BB962C8B-B14F-4D97-AF65-F5344CB8AC3E}">
        <p14:creationId xmlns:p14="http://schemas.microsoft.com/office/powerpoint/2010/main" val="3424841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44</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45</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46</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Email </a:t>
            </a:r>
          </a:p>
          <a:p>
            <a:pPr defTabSz="457886">
              <a:defRPr/>
            </a:pPr>
            <a:r>
              <a:rPr lang="de-DE" dirty="0" smtClean="0"/>
              <a:t>Jeden</a:t>
            </a:r>
            <a:r>
              <a:rPr lang="de-DE" baseline="0" dirty="0" smtClean="0"/>
              <a:t> Mittwoch</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„NC_AGsges_Range7_ma3.emf“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810930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smtClean="0"/>
              <a:t>15.04.2020</a:t>
            </a:r>
            <a:endParaRPr lang="de-DE"/>
          </a:p>
        </p:txBody>
      </p:sp>
      <p:sp>
        <p:nvSpPr>
          <p:cNvPr id="4" name="Fußzeilenplatzhalter 3"/>
          <p:cNvSpPr>
            <a:spLocks noGrp="1"/>
          </p:cNvSpPr>
          <p:nvPr>
            <p:ph type="ftr" sz="quarter" idx="11"/>
          </p:nvPr>
        </p:nvSpPr>
        <p:spPr/>
        <p:txBody>
          <a:bodyPr/>
          <a:lstStyle/>
          <a:p>
            <a:r>
              <a:rPr lang="de-DE" smtClean="0"/>
              <a:t>ICOSARI-Krankenhaussurveillance COVID-19</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en-US" smtClean="0"/>
              <a:t>15.04.2020</a:t>
            </a:r>
            <a:endParaRPr lang="de-DE" dirty="0"/>
          </a:p>
        </p:txBody>
      </p:sp>
      <p:sp>
        <p:nvSpPr>
          <p:cNvPr id="4" name="Fußzeilenplatzhalter 3"/>
          <p:cNvSpPr>
            <a:spLocks noGrp="1"/>
          </p:cNvSpPr>
          <p:nvPr>
            <p:ph type="ftr" sz="quarter" idx="11"/>
          </p:nvPr>
        </p:nvSpPr>
        <p:spPr/>
        <p:txBody>
          <a:bodyPr/>
          <a:lstStyle/>
          <a:p>
            <a:r>
              <a:rPr lang="de-DE" smtClean="0"/>
              <a:t>ICOSARI-Krankenhaussurveillance COVID-19</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smtClean="0"/>
              <a:t>15.04.2020</a:t>
            </a:r>
            <a:endParaRPr lang="de-DE"/>
          </a:p>
        </p:txBody>
      </p:sp>
      <p:sp>
        <p:nvSpPr>
          <p:cNvPr id="3" name="Fußzeilenplatzhalter 2"/>
          <p:cNvSpPr>
            <a:spLocks noGrp="1"/>
          </p:cNvSpPr>
          <p:nvPr>
            <p:ph type="ftr" sz="quarter" idx="11"/>
          </p:nvPr>
        </p:nvSpPr>
        <p:spPr/>
        <p:txBody>
          <a:bodyPr/>
          <a:lstStyle/>
          <a:p>
            <a:r>
              <a:rPr lang="de-DE" smtClean="0"/>
              <a:t>ICOSARI-Krankenhaussurveillance COVID-19</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22.04.2020</a:t>
            </a:r>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22.04.2020</a:t>
            </a:r>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22.04.2020</a:t>
            </a:r>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22.04.2020</a:t>
            </a:r>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15.04.2020</a:t>
            </a:r>
            <a:endParaRPr lang="de-DE"/>
          </a:p>
        </p:txBody>
      </p:sp>
      <p:sp>
        <p:nvSpPr>
          <p:cNvPr id="5" name="Fußzeilenplatzhalter 4"/>
          <p:cNvSpPr>
            <a:spLocks noGrp="1"/>
          </p:cNvSpPr>
          <p:nvPr>
            <p:ph type="ftr" sz="quarter" idx="11"/>
          </p:nvPr>
        </p:nvSpPr>
        <p:spPr/>
        <p:txBody>
          <a:bodyPr/>
          <a:lstStyle/>
          <a:p>
            <a:r>
              <a:rPr lang="de-DE" smtClean="0"/>
              <a:t>ICOSARI-Krankenhaussurveillance COVID-19</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22.04.2020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en-US" smtClean="0"/>
              <a:t>15.04.2020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ICOSARI-Krankenhaussurveillance COVID-19</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rki.de/DE/Content/Infekt/EpidBull/Archiv/2020/Ausgaben/17_20_SARSCoV2_vorab.pdf?__blob=publicationFil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473529" y="692696"/>
            <a:ext cx="8670471" cy="1292662"/>
          </a:xfrm>
          <a:solidFill>
            <a:srgbClr val="045AA6"/>
          </a:solidFill>
        </p:spPr>
        <p:txBody>
          <a:bodyPr/>
          <a:lstStyle/>
          <a:p>
            <a:r>
              <a:rPr lang="de-DE" sz="2800" dirty="0" smtClean="0">
                <a:solidFill>
                  <a:schemeClr val="bg1"/>
                </a:solidFill>
              </a:rPr>
              <a:t>COVID-19: 		Lage National</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2036373425"/>
              </p:ext>
            </p:extLst>
          </p:nvPr>
        </p:nvGraphicFramePr>
        <p:xfrm>
          <a:off x="473529" y="21571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27.04.2020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155.193</a:t>
                      </a:r>
                    </a:p>
                  </a:txBody>
                  <a:tcPr marL="9525" marR="9525" marT="9525" marB="0" anchor="ctr"/>
                </a:tc>
                <a:tc>
                  <a:txBody>
                    <a:bodyPr/>
                    <a:lstStyle/>
                    <a:p>
                      <a:pPr algn="ctr"/>
                      <a:r>
                        <a:rPr lang="de-DE" dirty="0" smtClean="0"/>
                        <a:t>+1.018</a:t>
                      </a:r>
                    </a:p>
                  </a:txBody>
                  <a:tcPr anchor="ctr"/>
                </a:tc>
                <a:tc>
                  <a:txBody>
                    <a:bodyPr/>
                    <a:lstStyle/>
                    <a:p>
                      <a:pPr algn="ctr"/>
                      <a:r>
                        <a:rPr lang="de-DE" dirty="0" smtClean="0">
                          <a:solidFill>
                            <a:schemeClr val="tx1"/>
                          </a:solidFill>
                        </a:rPr>
                        <a:t>+0,7%</a:t>
                      </a:r>
                      <a:endParaRPr lang="de-DE" dirty="0">
                        <a:solidFill>
                          <a:schemeClr val="tx1"/>
                        </a:solidFill>
                      </a:endParaRPr>
                    </a:p>
                  </a:txBody>
                  <a:tcPr anchor="ctr"/>
                </a:tc>
                <a:tc>
                  <a:txBody>
                    <a:bodyPr/>
                    <a:lstStyle/>
                    <a:p>
                      <a:pPr algn="ctr"/>
                      <a:r>
                        <a:rPr lang="de-DE" dirty="0" smtClean="0">
                          <a:solidFill>
                            <a:schemeClr val="tx1"/>
                          </a:solidFill>
                        </a:rPr>
                        <a:t>187</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5.750</a:t>
                      </a:r>
                      <a:endParaRPr lang="de-DE" dirty="0">
                        <a:solidFill>
                          <a:schemeClr val="tx1"/>
                        </a:solidFill>
                      </a:endParaRPr>
                    </a:p>
                  </a:txBody>
                  <a:tcPr anchor="ctr"/>
                </a:tc>
                <a:tc>
                  <a:txBody>
                    <a:bodyPr/>
                    <a:lstStyle/>
                    <a:p>
                      <a:pPr algn="ctr"/>
                      <a:r>
                        <a:rPr lang="de-DE" dirty="0" smtClean="0">
                          <a:solidFill>
                            <a:schemeClr val="tx1"/>
                          </a:solidFill>
                        </a:rPr>
                        <a:t>+110</a:t>
                      </a:r>
                      <a:endParaRPr lang="de-DE" dirty="0">
                        <a:solidFill>
                          <a:schemeClr val="tx1"/>
                        </a:solidFill>
                      </a:endParaRPr>
                    </a:p>
                  </a:txBody>
                  <a:tcPr anchor="ctr"/>
                </a:tc>
                <a:tc>
                  <a:txBody>
                    <a:bodyPr/>
                    <a:lstStyle/>
                    <a:p>
                      <a:pPr algn="ctr"/>
                      <a:r>
                        <a:rPr lang="de-DE" dirty="0" smtClean="0">
                          <a:solidFill>
                            <a:schemeClr val="tx1"/>
                          </a:solidFill>
                        </a:rPr>
                        <a:t>+1,9%</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3,7%</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114.500</a:t>
                      </a:r>
                      <a:r>
                        <a:rPr lang="de-DE" sz="1800" kern="1200" dirty="0" smtClean="0">
                          <a:solidFill>
                            <a:schemeClr val="dk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10</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902059960"/>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effectLst/>
                          <a:latin typeface="+mn-lt"/>
                          <a:ea typeface="+mn-ea"/>
                          <a:cs typeface="+mn-cs"/>
                        </a:rPr>
                        <a:t>11.526</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9218" name="Picture 2" descr="S:\Projekte\RKI_nCoV-Lage\3.Kommunikation\3.7.Lageberichte\2020-04-27\Karten\Meldeaktivität 7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13" y="1577221"/>
            <a:ext cx="6859557" cy="485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46817366"/>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effectLst/>
                          <a:latin typeface="+mn-lt"/>
                          <a:ea typeface="+mn-ea"/>
                          <a:cs typeface="+mn-cs"/>
                        </a:rPr>
                        <a:t>7.627</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6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10242" name="Picture 2" descr="S:\Projekte\RKI_nCoV-Lage\3.Kommunikation\3.7.Lageberichte\2020-04-27\Karten\Meldeaktivität 5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1" y="1423651"/>
            <a:ext cx="7352054" cy="519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303057408"/>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effectLst/>
                          <a:latin typeface="+mn-lt"/>
                          <a:ea typeface="+mn-ea"/>
                          <a:cs typeface="+mn-cs"/>
                        </a:rPr>
                        <a:t>3.203</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baseline="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11266" name="Picture 2" descr="S:\Projekte\RKI_nCoV-Lage\3.Kommunikation\3.7.Lageberichte\2020-04-27\Karten\Meldeaktivität 3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42" y="1573697"/>
            <a:ext cx="7014634" cy="496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pic>
        <p:nvPicPr>
          <p:cNvPr id="12290" name="Picture 2" descr="S:\Projekte\RKI_nCoV-Lage\3.Kommunikation\3.7.Lageberichte\2020-04-27\Karten\Wochenvergleich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33460"/>
            <a:ext cx="7762876" cy="548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27.04.2020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23554"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2001" t="10924" r="60222" b="3229"/>
          <a:stretch/>
        </p:blipFill>
        <p:spPr bwMode="auto">
          <a:xfrm>
            <a:off x="241539" y="1381125"/>
            <a:ext cx="7254635" cy="5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27.04.2020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3" t="11176" r="60207" b="4158"/>
          <a:stretch/>
        </p:blipFill>
        <p:spPr bwMode="auto">
          <a:xfrm>
            <a:off x="283708" y="1182098"/>
            <a:ext cx="7479167" cy="5215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sp>
        <p:nvSpPr>
          <p:cNvPr id="2" name="Titel 1"/>
          <p:cNvSpPr>
            <a:spLocks noGrp="1"/>
          </p:cNvSpPr>
          <p:nvPr>
            <p:ph type="title"/>
          </p:nvPr>
        </p:nvSpPr>
        <p:spPr>
          <a:xfrm>
            <a:off x="236766" y="503309"/>
            <a:ext cx="6966292"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Gesamtfälle; </a:t>
            </a:r>
            <a:r>
              <a:rPr lang="de-DE" sz="1200" dirty="0">
                <a:solidFill>
                  <a:schemeClr val="bg1"/>
                </a:solidFill>
              </a:rPr>
              <a:t>(Datenstand: </a:t>
            </a:r>
            <a:r>
              <a:rPr lang="de-DE" sz="1200" dirty="0" smtClean="0">
                <a:solidFill>
                  <a:schemeClr val="bg1"/>
                </a:solidFill>
              </a:rPr>
              <a:t>27.04.2020.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1139767979"/>
              </p:ext>
            </p:extLst>
          </p:nvPr>
        </p:nvGraphicFramePr>
        <p:xfrm>
          <a:off x="429057" y="1017625"/>
          <a:ext cx="6162243" cy="1277753"/>
        </p:xfrm>
        <a:graphic>
          <a:graphicData uri="http://schemas.openxmlformats.org/drawingml/2006/table">
            <a:tbl>
              <a:tblPr bandRow="1">
                <a:tableStyleId>{5C22544A-7EE6-4342-B048-85BDC9FD1C3A}</a:tableStyleId>
              </a:tblPr>
              <a:tblGrid>
                <a:gridCol w="4056805"/>
                <a:gridCol w="2105438"/>
              </a:tblGrid>
              <a:tr h="315875">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155.193 (154.824)</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37" y="2624777"/>
            <a:ext cx="7514419" cy="381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17</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27.04.2020.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51475742"/>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155.002</a:t>
                      </a:r>
                    </a:p>
                  </a:txBody>
                  <a:tcPr marL="9525" marR="9525" marT="9525" marB="0" anchor="ctr"/>
                </a:tc>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1423269"/>
            <a:ext cx="6376561" cy="519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2" name="Titel 1"/>
          <p:cNvSpPr>
            <a:spLocks noGrp="1"/>
          </p:cNvSpPr>
          <p:nvPr>
            <p:ph type="title"/>
          </p:nvPr>
        </p:nvSpPr>
        <p:spPr>
          <a:xfrm>
            <a:off x="236765" y="549985"/>
            <a:ext cx="7138820"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27.04.2020. </a:t>
            </a:r>
            <a:r>
              <a:rPr lang="de-DE" sz="1400" dirty="0">
                <a:solidFill>
                  <a:schemeClr val="bg1"/>
                </a:solidFill>
              </a:rPr>
              <a:t>00:00)</a:t>
            </a:r>
          </a:p>
        </p:txBody>
      </p:sp>
      <p:graphicFrame>
        <p:nvGraphicFramePr>
          <p:cNvPr id="9" name="Tabelle 8"/>
          <p:cNvGraphicFramePr>
            <a:graphicFrameLocks noGrp="1"/>
          </p:cNvGraphicFramePr>
          <p:nvPr>
            <p:extLst>
              <p:ext uri="{D42A27DB-BD31-4B8C-83A1-F6EECF244321}">
                <p14:modId xmlns:p14="http://schemas.microsoft.com/office/powerpoint/2010/main" val="897026410"/>
              </p:ext>
            </p:extLst>
          </p:nvPr>
        </p:nvGraphicFramePr>
        <p:xfrm>
          <a:off x="112143" y="1865518"/>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5.750</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5.744</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57%</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43%</a:t>
                      </a:r>
                      <a:endParaRPr lang="de-DE" sz="1400" kern="1200" dirty="0">
                        <a:solidFill>
                          <a:schemeClr val="tx1"/>
                        </a:solidFill>
                        <a:latin typeface="+mn-lt"/>
                        <a:ea typeface="+mn-ea"/>
                        <a:cs typeface="+mn-cs"/>
                      </a:endParaRPr>
                    </a:p>
                  </a:txBody>
                  <a:tcPr anchor="ct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202" y="1368425"/>
            <a:ext cx="5949551" cy="396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096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Fall-Verstorbenen-Anteil; </a:t>
            </a:r>
            <a:r>
              <a:rPr lang="de-DE" sz="1400" dirty="0" smtClean="0">
                <a:solidFill>
                  <a:schemeClr val="bg1"/>
                </a:solidFill>
              </a:rPr>
              <a:t>(Datenstand: 27.04.2020. 00:00)</a:t>
            </a:r>
            <a:endParaRPr lang="de-DE" sz="1400"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146175"/>
            <a:ext cx="86693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27.04.2020.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249661591"/>
              </p:ext>
            </p:extLst>
          </p:nvPr>
        </p:nvGraphicFramePr>
        <p:xfrm>
          <a:off x="236765" y="913899"/>
          <a:ext cx="8093074" cy="4814302"/>
        </p:xfrm>
        <a:graphic>
          <a:graphicData uri="http://schemas.openxmlformats.org/drawingml/2006/table">
            <a:tbl>
              <a:tblPr/>
              <a:tblGrid>
                <a:gridCol w="2408080"/>
                <a:gridCol w="1289721"/>
                <a:gridCol w="1758710"/>
                <a:gridCol w="1382918"/>
                <a:gridCol w="1253645"/>
              </a:tblGrid>
              <a:tr h="505817">
                <a:tc>
                  <a:txBody>
                    <a:bodyPr/>
                    <a:lstStyle/>
                    <a:p>
                      <a:pPr algn="l" fontAlgn="ctr"/>
                      <a:r>
                        <a:rPr lang="de-DE" sz="1500" b="1" i="0" u="none" strike="noStrike" dirty="0">
                          <a:solidFill>
                            <a:srgbClr val="FFFFFF"/>
                          </a:solidFill>
                          <a:effectLst/>
                          <a:latin typeface="Calibri"/>
                        </a:rPr>
                        <a:t>Bundesland</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500" b="1" i="0" u="none" strike="noStrike" dirty="0">
                          <a:solidFill>
                            <a:srgbClr val="FFFFFF"/>
                          </a:solidFill>
                          <a:effectLst/>
                          <a:latin typeface="Calibri"/>
                        </a:rPr>
                        <a:t>Anzahl</a:t>
                      </a:r>
                    </a:p>
                  </a:txBody>
                  <a:tcPr marL="9032" marR="9032" marT="9032"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500" b="1" i="0" u="none" strike="noStrike">
                          <a:solidFill>
                            <a:srgbClr val="FFFFFF"/>
                          </a:solidFill>
                          <a:effectLst/>
                          <a:latin typeface="Calibri"/>
                        </a:rPr>
                        <a:t>Differenz Vortag</a:t>
                      </a:r>
                    </a:p>
                  </a:txBody>
                  <a:tcPr marL="9032" marR="9032" marT="9032"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500" b="1" i="0" u="none" strike="noStrike">
                          <a:solidFill>
                            <a:srgbClr val="FFFFFF"/>
                          </a:solidFill>
                          <a:effectLst/>
                          <a:latin typeface="Calibri"/>
                        </a:rPr>
                        <a:t>Fälle/100.000 Einw.</a:t>
                      </a:r>
                    </a:p>
                  </a:txBody>
                  <a:tcPr marL="9032" marR="9032" marT="9032"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500" b="1" i="0" u="none" strike="noStrike">
                          <a:solidFill>
                            <a:srgbClr val="FFFFFF"/>
                          </a:solidFill>
                          <a:effectLst/>
                          <a:latin typeface="Calibri"/>
                        </a:rPr>
                        <a:t>Todesfälle</a:t>
                      </a:r>
                    </a:p>
                  </a:txBody>
                  <a:tcPr marL="9032" marR="9032" marT="9032"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52909">
                <a:tc>
                  <a:txBody>
                    <a:bodyPr/>
                    <a:lstStyle/>
                    <a:p>
                      <a:pPr algn="l" fontAlgn="ctr"/>
                      <a:r>
                        <a:rPr lang="de-DE" sz="1500" b="0" i="0" u="none" strike="noStrike" dirty="0">
                          <a:solidFill>
                            <a:srgbClr val="000000"/>
                          </a:solidFill>
                          <a:effectLst/>
                          <a:latin typeface="Calibri"/>
                        </a:rPr>
                        <a:t>Baden-Württemberg</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31.043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282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280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1.249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a:solidFill>
                            <a:srgbClr val="000000"/>
                          </a:solidFill>
                          <a:effectLst/>
                          <a:latin typeface="Calibri"/>
                        </a:rPr>
                        <a:t>Bayern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41.070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158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314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1.621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dirty="0">
                          <a:solidFill>
                            <a:srgbClr val="000000"/>
                          </a:solidFill>
                          <a:effectLst/>
                          <a:latin typeface="Calibri"/>
                        </a:rPr>
                        <a:t>Berlin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5.638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38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125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dirty="0">
                          <a:solidFill>
                            <a:srgbClr val="000000"/>
                          </a:solidFill>
                          <a:effectLst/>
                          <a:latin typeface="Calibri"/>
                        </a:rPr>
                        <a:t>Brandenburg</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2.721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27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108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100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dirty="0">
                          <a:solidFill>
                            <a:srgbClr val="000000"/>
                          </a:solidFill>
                          <a:effectLst/>
                          <a:latin typeface="Calibri"/>
                        </a:rPr>
                        <a:t>Bremen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754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27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a:solidFill>
                            <a:srgbClr val="000000"/>
                          </a:solidFill>
                          <a:effectLst/>
                          <a:latin typeface="Calibri"/>
                        </a:rPr>
                        <a:t>Hamburg</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4.475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46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243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142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a:solidFill>
                            <a:srgbClr val="000000"/>
                          </a:solidFill>
                          <a:effectLst/>
                          <a:latin typeface="Calibri"/>
                        </a:rPr>
                        <a:t>Hessen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7.979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33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127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320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a:solidFill>
                            <a:srgbClr val="000000"/>
                          </a:solidFill>
                          <a:effectLst/>
                          <a:latin typeface="Calibri"/>
                        </a:rPr>
                        <a:t>Mecklenburg-Vorpommern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674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a:solidFill>
                            <a:srgbClr val="000000"/>
                          </a:solidFill>
                          <a:effectLst/>
                          <a:latin typeface="Calibri"/>
                        </a:rPr>
                        <a:t>Niedersachsen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9.847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62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391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a:solidFill>
                            <a:srgbClr val="000000"/>
                          </a:solidFill>
                          <a:effectLst/>
                          <a:latin typeface="Calibri"/>
                        </a:rPr>
                        <a:t>Nordrhein-Westfalen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31.879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178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1.131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a:solidFill>
                            <a:srgbClr val="000000"/>
                          </a:solidFill>
                          <a:effectLst/>
                          <a:latin typeface="Calibri"/>
                        </a:rPr>
                        <a:t>Rheinland-Pfalz</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5.879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152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a:solidFill>
                            <a:srgbClr val="000000"/>
                          </a:solidFill>
                          <a:effectLst/>
                          <a:latin typeface="Calibri"/>
                        </a:rPr>
                        <a:t>Saarland</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2.503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253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121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a:solidFill>
                            <a:srgbClr val="000000"/>
                          </a:solidFill>
                          <a:effectLst/>
                          <a:latin typeface="Calibri"/>
                        </a:rPr>
                        <a:t>Sachsen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4.458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109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147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2909">
                <a:tc>
                  <a:txBody>
                    <a:bodyPr/>
                    <a:lstStyle/>
                    <a:p>
                      <a:pPr algn="l" fontAlgn="ctr"/>
                      <a:r>
                        <a:rPr lang="de-DE" sz="1500" b="0" i="0" u="none" strike="noStrike">
                          <a:solidFill>
                            <a:srgbClr val="000000"/>
                          </a:solidFill>
                          <a:effectLst/>
                          <a:latin typeface="Calibri"/>
                        </a:rPr>
                        <a:t>Sachsen-Anhalt</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1.515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36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0" i="0" u="none" strike="noStrike">
                          <a:solidFill>
                            <a:srgbClr val="000000"/>
                          </a:solidFill>
                          <a:effectLst/>
                          <a:latin typeface="Calibri"/>
                        </a:rPr>
                        <a:t>Schleswig-Holstein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2.638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a:solidFill>
                            <a:srgbClr val="000000"/>
                          </a:solidFill>
                          <a:effectLst/>
                          <a:latin typeface="Calibri"/>
                        </a:rPr>
                        <a:t>91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0" i="0" u="none" strike="noStrike" dirty="0">
                          <a:solidFill>
                            <a:srgbClr val="000000"/>
                          </a:solidFill>
                          <a:effectLst/>
                          <a:latin typeface="Calibri"/>
                        </a:rPr>
                        <a:t>98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1941">
                <a:tc>
                  <a:txBody>
                    <a:bodyPr/>
                    <a:lstStyle/>
                    <a:p>
                      <a:pPr algn="l" fontAlgn="ctr"/>
                      <a:r>
                        <a:rPr lang="de-DE" sz="1500" b="0" i="0" u="none" strike="noStrike">
                          <a:solidFill>
                            <a:srgbClr val="000000"/>
                          </a:solidFill>
                          <a:effectLst/>
                          <a:latin typeface="Calibri"/>
                        </a:rPr>
                        <a:t>Thüringen</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2.120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a:solidFill>
                            <a:srgbClr val="000000"/>
                          </a:solidFill>
                          <a:effectLst/>
                          <a:latin typeface="Calibri"/>
                        </a:rPr>
                        <a:t>99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500" b="0" i="0" u="none" strike="noStrike" dirty="0">
                          <a:solidFill>
                            <a:srgbClr val="000000"/>
                          </a:solidFill>
                          <a:effectLst/>
                          <a:latin typeface="Calibri"/>
                        </a:rPr>
                        <a:t>74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52909">
                <a:tc>
                  <a:txBody>
                    <a:bodyPr/>
                    <a:lstStyle/>
                    <a:p>
                      <a:pPr algn="l" fontAlgn="ctr"/>
                      <a:r>
                        <a:rPr lang="de-DE" sz="1500" b="1" i="0" u="none" strike="noStrike">
                          <a:solidFill>
                            <a:srgbClr val="000000"/>
                          </a:solidFill>
                          <a:effectLst/>
                          <a:latin typeface="Calibri"/>
                        </a:rPr>
                        <a:t>Gesamt</a:t>
                      </a:r>
                    </a:p>
                  </a:txBody>
                  <a:tcPr marL="9032" marR="9032" marT="9032"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1" i="0" u="none" strike="noStrike" dirty="0">
                          <a:solidFill>
                            <a:srgbClr val="000000"/>
                          </a:solidFill>
                          <a:effectLst/>
                          <a:latin typeface="Calibri"/>
                        </a:rPr>
                        <a:t>155.193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1" i="0" u="none" strike="noStrike">
                          <a:solidFill>
                            <a:srgbClr val="000000"/>
                          </a:solidFill>
                          <a:effectLst/>
                          <a:latin typeface="Calibri"/>
                        </a:rPr>
                        <a:t>1.018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1" i="0" u="none" strike="noStrike">
                          <a:solidFill>
                            <a:srgbClr val="000000"/>
                          </a:solidFill>
                          <a:effectLst/>
                          <a:latin typeface="Calibri"/>
                        </a:rPr>
                        <a:t>187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500" b="1" i="0" u="none" strike="noStrike" dirty="0">
                          <a:solidFill>
                            <a:srgbClr val="000000"/>
                          </a:solidFill>
                          <a:effectLst/>
                          <a:latin typeface="Calibri"/>
                        </a:rPr>
                        <a:t>5.750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27.04.2020. 9:15)</a:t>
            </a:r>
            <a:endParaRPr lang="de-DE" sz="1400" dirty="0">
              <a:solidFill>
                <a:schemeClr val="bg1"/>
              </a:solidFill>
            </a:endParaRPr>
          </a:p>
        </p:txBody>
      </p:sp>
      <p:sp>
        <p:nvSpPr>
          <p:cNvPr id="5" name="Rechteck 4"/>
          <p:cNvSpPr/>
          <p:nvPr/>
        </p:nvSpPr>
        <p:spPr>
          <a:xfrm>
            <a:off x="307239" y="1101936"/>
            <a:ext cx="6784521" cy="369332"/>
          </a:xfrm>
          <a:prstGeom prst="rect">
            <a:avLst/>
          </a:prstGeom>
        </p:spPr>
        <p:txBody>
          <a:bodyPr wrap="square">
            <a:spAutoFit/>
          </a:bodyPr>
          <a:lstStyle/>
          <a:p>
            <a:r>
              <a:rPr lang="de-DE" b="1" dirty="0"/>
              <a:t>Aktuelle Anzahl meldender Kliniken/Abteilungen im Register:  </a:t>
            </a:r>
            <a:r>
              <a:rPr lang="de-DE" b="1" dirty="0" smtClean="0"/>
              <a:t>1.236</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248951592"/>
              </p:ext>
            </p:extLst>
          </p:nvPr>
        </p:nvGraphicFramePr>
        <p:xfrm>
          <a:off x="307239" y="1635125"/>
          <a:ext cx="8085887" cy="143339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2.409</a:t>
                      </a:r>
                      <a:endParaRPr lang="de-DE" sz="1600" b="0" i="0" u="none" strike="noStrike" dirty="0">
                        <a:solidFill>
                          <a:srgbClr val="000000"/>
                        </a:solidFill>
                        <a:effectLst/>
                        <a:latin typeface="Calibri"/>
                      </a:endParaRPr>
                    </a:p>
                  </a:txBody>
                  <a:tcPr marL="9525" marR="9525" marT="9525" marB="0" anchor="ctr"/>
                </a:tc>
                <a:tc>
                  <a:txBody>
                    <a:bodyPr/>
                    <a:lstStyle/>
                    <a:p>
                      <a:pPr algn="l" fontAlgn="b"/>
                      <a:endParaRPr lang="de-DE" sz="1600" b="0" i="0" u="none" strike="noStrike">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-132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Aktuell: davon beatmet</a:t>
                      </a:r>
                      <a:endParaRPr lang="de-DE" sz="1600" b="1"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1.729</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72%</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-128</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8.351</a:t>
                      </a:r>
                      <a:endParaRPr lang="de-DE" sz="1600" b="0" i="0" u="none" strike="noStrike" dirty="0">
                        <a:solidFill>
                          <a:srgbClr val="000000"/>
                        </a:solidFill>
                        <a:effectLst/>
                        <a:latin typeface="Calibri"/>
                      </a:endParaRPr>
                    </a:p>
                  </a:txBody>
                  <a:tcPr marL="9525" marR="9525" marT="9525" marB="0" anchor="ctr"/>
                </a:tc>
                <a:tc>
                  <a:txBody>
                    <a:bodyPr/>
                    <a:lstStyle/>
                    <a:p>
                      <a:pPr algn="l" fontAlgn="b"/>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+121</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davon verstorben</a:t>
                      </a:r>
                      <a:endParaRPr lang="de-DE" sz="1600" b="1"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2.466</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30%</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+24</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561441593"/>
              </p:ext>
            </p:extLst>
          </p:nvPr>
        </p:nvGraphicFramePr>
        <p:xfrm>
          <a:off x="307239" y="3482442"/>
          <a:ext cx="7783372" cy="1201701"/>
        </p:xfrm>
        <a:graphic>
          <a:graphicData uri="http://schemas.openxmlformats.org/drawingml/2006/table">
            <a:tbl>
              <a:tblPr>
                <a:tableStyleId>{BC89EF96-8CEA-46FF-86C4-4CE0E7609802}</a:tableStyleId>
              </a:tblPr>
              <a:tblGrid>
                <a:gridCol w="1319210"/>
                <a:gridCol w="1407157"/>
                <a:gridCol w="1451130"/>
                <a:gridCol w="787173"/>
                <a:gridCol w="913942"/>
                <a:gridCol w="1904760"/>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5.757</a:t>
                      </a: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12.745</a:t>
                      </a: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225</a:t>
                      </a:r>
                      <a:endParaRPr lang="de-DE" sz="1600" b="0" i="0" u="none" strike="noStrike" kern="1200" dirty="0">
                        <a:solidFill>
                          <a:srgbClr val="000000"/>
                        </a:solidFill>
                        <a:effectLst/>
                        <a:latin typeface="Calibri"/>
                        <a:ea typeface="+mn-ea"/>
                        <a:cs typeface="+mn-cs"/>
                      </a:endParaRPr>
                    </a:p>
                  </a:txBody>
                  <a:tcPr marL="9525" marR="9525" marT="9525" marB="0" anchor="ctr"/>
                </a:tc>
                <a:tc>
                  <a:txBody>
                    <a:bodyPr/>
                    <a:lstStyle/>
                    <a:p>
                      <a:pPr marL="0" algn="ctr" defTabSz="457200" rtl="0" eaLnBrk="1" fontAlgn="b" latinLnBrk="0" hangingPunct="1"/>
                      <a:r>
                        <a:rPr lang="de-DE" sz="1600" b="1" i="0" u="none" strike="noStrike" kern="1200" dirty="0" smtClean="0">
                          <a:solidFill>
                            <a:srgbClr val="000000"/>
                          </a:solidFill>
                          <a:effectLst/>
                          <a:latin typeface="Calibri"/>
                          <a:ea typeface="+mn-ea"/>
                          <a:cs typeface="+mn-cs"/>
                        </a:rPr>
                        <a:t>18.727</a:t>
                      </a:r>
                      <a:endParaRPr lang="de-DE" sz="1600" b="0" i="0" u="none" strike="noStrike" kern="1200" dirty="0" smtClean="0">
                        <a:solidFill>
                          <a:srgbClr val="000000"/>
                        </a:solidFill>
                        <a:effectLst/>
                        <a:latin typeface="Calibri"/>
                        <a:ea typeface="+mn-ea"/>
                        <a:cs typeface="+mn-cs"/>
                      </a:endParaRP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-157</a:t>
                      </a:r>
                      <a:endParaRPr lang="de-DE" sz="1600" b="0" i="0" u="none" strike="noStrike" kern="1200" dirty="0">
                        <a:solidFill>
                          <a:srgbClr val="000000"/>
                        </a:solidFill>
                        <a:effectLst/>
                        <a:latin typeface="Calibri"/>
                        <a:ea typeface="+mn-ea"/>
                        <a:cs typeface="+mn-cs"/>
                      </a:endParaRP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3.502</a:t>
                      </a: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8.802</a:t>
                      </a: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485</a:t>
                      </a:r>
                      <a:endParaRPr lang="de-DE" sz="1600" b="0" i="0" u="none" strike="noStrike" kern="1200" dirty="0">
                        <a:solidFill>
                          <a:srgbClr val="000000"/>
                        </a:solidFill>
                        <a:effectLst/>
                        <a:latin typeface="Calibri"/>
                        <a:ea typeface="+mn-ea"/>
                        <a:cs typeface="+mn-cs"/>
                      </a:endParaRP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12.789</a:t>
                      </a:r>
                    </a:p>
                  </a:txBody>
                  <a:tcPr marL="9525" marR="9525" marT="9525" marB="0" anchor="ctr"/>
                </a:tc>
                <a:tc>
                  <a:txBody>
                    <a:bodyPr/>
                    <a:lstStyle/>
                    <a:p>
                      <a:pPr marL="0" algn="ctr" defTabSz="457200" rtl="0" eaLnBrk="1" fontAlgn="b" latinLnBrk="0" hangingPunct="1"/>
                      <a:r>
                        <a:rPr lang="de-DE" sz="1600" b="0" i="0" u="none" strike="noStrike" kern="1200" dirty="0" smtClean="0">
                          <a:solidFill>
                            <a:srgbClr val="000000"/>
                          </a:solidFill>
                          <a:effectLst/>
                          <a:latin typeface="Calibri"/>
                          <a:ea typeface="+mn-ea"/>
                          <a:cs typeface="+mn-cs"/>
                        </a:rPr>
                        <a:t>-394</a:t>
                      </a:r>
                      <a:endParaRPr lang="de-DE" sz="1600" b="0" i="0" u="none" strike="noStrike" kern="1200" dirty="0">
                        <a:solidFill>
                          <a:srgbClr val="000000"/>
                        </a:solidFill>
                        <a:effectLst/>
                        <a:latin typeface="Calibri"/>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27.04.2020. </a:t>
            </a:r>
            <a:r>
              <a:rPr lang="de-DE" sz="1400" dirty="0">
                <a:solidFill>
                  <a:schemeClr val="bg1"/>
                </a:solidFill>
              </a:rPr>
              <a:t>9:15)</a:t>
            </a: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8" t="21509" r="81322" b="9350"/>
          <a:stretch/>
        </p:blipFill>
        <p:spPr bwMode="auto">
          <a:xfrm>
            <a:off x="0" y="1000124"/>
            <a:ext cx="3751551" cy="499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04" t="31792" r="61219" b="16085"/>
          <a:stretch/>
        </p:blipFill>
        <p:spPr bwMode="auto">
          <a:xfrm>
            <a:off x="3952875" y="1543050"/>
            <a:ext cx="5175409"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27.04.2020. 0:00)</a:t>
            </a:r>
            <a:endParaRPr lang="de-DE" sz="1400" dirty="0">
              <a:solidFill>
                <a:schemeClr val="bg1"/>
              </a:solidFill>
            </a:endParaRPr>
          </a:p>
        </p:txBody>
      </p:sp>
      <p:sp>
        <p:nvSpPr>
          <p:cNvPr id="5" name="Rechteck 4"/>
          <p:cNvSpPr/>
          <p:nvPr/>
        </p:nvSpPr>
        <p:spPr>
          <a:xfrm>
            <a:off x="425992" y="6012905"/>
            <a:ext cx="7626928" cy="276999"/>
          </a:xfrm>
          <a:prstGeom prst="rect">
            <a:avLst/>
          </a:prstGeom>
        </p:spPr>
        <p:txBody>
          <a:bodyPr wrap="square">
            <a:spAutoFit/>
          </a:bodyPr>
          <a:lstStyle/>
          <a:p>
            <a:pPr lvl="0" defTabSz="914400" eaLnBrk="0" fontAlgn="base" hangingPunct="0">
              <a:spcBef>
                <a:spcPct val="0"/>
              </a:spcBef>
              <a:spcAft>
                <a:spcPct val="0"/>
              </a:spcAft>
            </a:pPr>
            <a:r>
              <a:rPr lang="de-DE" altLang="de-DE" sz="1200" dirty="0">
                <a:latin typeface="Calibri" pitchFamily="34" charset="0"/>
                <a:ea typeface="MS Mincho" charset="-128"/>
                <a:cs typeface="Calibri" pitchFamily="34" charset="0"/>
              </a:rPr>
              <a:t>*nur Fälle unter 18 Jahren berücksichtigt, da bei anderer Angabe von Fehleingaben ausgegangen werden kann</a:t>
            </a:r>
            <a:endParaRPr lang="de-DE" altLang="de-DE" sz="1200" dirty="0">
              <a:latin typeface="Arial" pitchFamily="34" charset="0"/>
              <a:cs typeface="Arial" pitchFamily="34" charset="0"/>
            </a:endParaRPr>
          </a:p>
        </p:txBody>
      </p:sp>
      <p:graphicFrame>
        <p:nvGraphicFramePr>
          <p:cNvPr id="6" name="Tabelle 5"/>
          <p:cNvGraphicFramePr>
            <a:graphicFrameLocks noGrp="1"/>
          </p:cNvGraphicFramePr>
          <p:nvPr>
            <p:extLst>
              <p:ext uri="{D42A27DB-BD31-4B8C-83A1-F6EECF244321}">
                <p14:modId xmlns:p14="http://schemas.microsoft.com/office/powerpoint/2010/main" val="1628042236"/>
              </p:ext>
            </p:extLst>
          </p:nvPr>
        </p:nvGraphicFramePr>
        <p:xfrm>
          <a:off x="332511" y="1425103"/>
          <a:ext cx="8217281" cy="4587803"/>
        </p:xfrm>
        <a:graphic>
          <a:graphicData uri="http://schemas.openxmlformats.org/drawingml/2006/table">
            <a:tbl>
              <a:tblPr firstRow="1" firstCol="1" bandRow="1"/>
              <a:tblGrid>
                <a:gridCol w="4828295"/>
                <a:gridCol w="1431048"/>
                <a:gridCol w="1046437"/>
                <a:gridCol w="911501"/>
              </a:tblGrid>
              <a:tr h="802939">
                <a:tc>
                  <a:txBody>
                    <a:bodyPr/>
                    <a:lstStyle/>
                    <a:p>
                      <a:pPr>
                        <a:lnSpc>
                          <a:spcPct val="115000"/>
                        </a:lnSpc>
                        <a:spcAft>
                          <a:spcPts val="0"/>
                        </a:spcAft>
                      </a:pPr>
                      <a:r>
                        <a:rPr lang="de-DE" sz="1200" b="1" dirty="0">
                          <a:solidFill>
                            <a:srgbClr val="FFFFFF"/>
                          </a:solidFill>
                          <a:effectLst/>
                          <a:latin typeface="Calibri"/>
                          <a:ea typeface="Times New Roman"/>
                          <a:cs typeface="Calibri"/>
                        </a:rPr>
                        <a:t>Einrichtung gemäß</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nSpc>
                          <a:spcPct val="115000"/>
                        </a:lnSpc>
                        <a:spcAft>
                          <a:spcPts val="0"/>
                        </a:spcAft>
                      </a:pPr>
                      <a:r>
                        <a:rPr lang="de-DE" sz="1200" b="1" dirty="0">
                          <a:solidFill>
                            <a:srgbClr val="FFFFFF"/>
                          </a:solidFill>
                          <a:effectLst/>
                          <a:latin typeface="Calibri"/>
                          <a:ea typeface="Times New Roman"/>
                          <a:cs typeface="Calibri"/>
                        </a:rPr>
                        <a:t>Betreut/ untergebracht  in Einrichtung</a:t>
                      </a:r>
                      <a:endParaRPr lang="de-DE" sz="1200" dirty="0">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nSpc>
                          <a:spcPct val="115000"/>
                        </a:lnSpc>
                        <a:spcAft>
                          <a:spcPts val="0"/>
                        </a:spcAft>
                      </a:pPr>
                      <a:r>
                        <a:rPr lang="de-DE" sz="1200" b="1" dirty="0">
                          <a:solidFill>
                            <a:srgbClr val="FFFFFF"/>
                          </a:solidFill>
                          <a:effectLst/>
                          <a:latin typeface="Calibri"/>
                          <a:ea typeface="Times New Roman"/>
                          <a:cs typeface="Calibri"/>
                        </a:rPr>
                        <a:t>Tätigkeit in Einrichtung</a:t>
                      </a:r>
                      <a:endParaRPr lang="de-DE" sz="1200" dirty="0">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nSpc>
                          <a:spcPct val="115000"/>
                        </a:lnSpc>
                        <a:spcAft>
                          <a:spcPts val="0"/>
                        </a:spcAft>
                      </a:pPr>
                      <a:r>
                        <a:rPr lang="de-DE" sz="1200" b="1" dirty="0">
                          <a:solidFill>
                            <a:srgbClr val="FFFFFF"/>
                          </a:solidFill>
                          <a:effectLst/>
                          <a:latin typeface="Calibri"/>
                          <a:ea typeface="Times New Roman"/>
                          <a:cs typeface="Calibri"/>
                        </a:rPr>
                        <a:t>Gesamt</a:t>
                      </a:r>
                      <a:endParaRPr lang="de-DE" sz="1200" dirty="0">
                        <a:effectLst/>
                        <a:latin typeface="Calibri"/>
                        <a:ea typeface="MS Mincho"/>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 23 IfSG (z.B. Krankenhäuser, ärztliche Praxen, Dialyseeinrichtungen und Rettungsdienste)</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2.014</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8.808</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rtl="0" fontAlgn="ctr"/>
                      <a:r>
                        <a:rPr lang="de-DE" sz="1200" b="0" i="0" u="none" strike="noStrike" dirty="0" smtClean="0">
                          <a:solidFill>
                            <a:schemeClr val="tx1"/>
                          </a:solidFill>
                          <a:effectLst/>
                          <a:latin typeface="Calibri"/>
                        </a:rPr>
                        <a:t>10.822</a:t>
                      </a:r>
                      <a:endParaRPr lang="de-DE" sz="1200" b="0" i="0" u="none" strike="noStrike" dirty="0">
                        <a:solidFill>
                          <a:schemeClr val="tx1"/>
                        </a:solidFill>
                        <a:effectLst/>
                        <a:latin typeface="Calibri"/>
                      </a:endParaRPr>
                    </a:p>
                  </a:txBody>
                  <a:tcPr marL="0" marR="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 33 IfSG (z.B. Kindertageseinrichtungen, Kinderhorte, Schulen und sonstige Ausbildungsstätten, Heime und Ferienlager)</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rgbClr val="000000"/>
                          </a:solidFill>
                          <a:effectLst/>
                          <a:latin typeface="Calibri"/>
                          <a:ea typeface="Times New Roman"/>
                          <a:cs typeface="Calibri"/>
                        </a:rPr>
                        <a:t>1.507</a:t>
                      </a:r>
                      <a:r>
                        <a:rPr lang="de-DE" sz="1200" dirty="0">
                          <a:solidFill>
                            <a:srgbClr val="000000"/>
                          </a:solidFill>
                          <a:effectLst/>
                          <a:latin typeface="Calibri"/>
                          <a:ea typeface="Times New Roman"/>
                          <a:cs typeface="Calibri"/>
                        </a:rPr>
                        <a:t>*</a:t>
                      </a:r>
                      <a:endParaRPr lang="de-DE" sz="1200" dirty="0">
                        <a:effectLst/>
                        <a:latin typeface="Calibri"/>
                        <a:ea typeface="Cambria"/>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rgbClr val="000000"/>
                          </a:solidFill>
                          <a:effectLst/>
                          <a:latin typeface="Calibri"/>
                          <a:ea typeface="Cambria"/>
                          <a:cs typeface="Calibri"/>
                        </a:rPr>
                        <a:t>1.807</a:t>
                      </a:r>
                      <a:endParaRPr lang="de-DE" sz="1200" dirty="0">
                        <a:effectLst/>
                        <a:latin typeface="Calibri"/>
                        <a:ea typeface="Cambria"/>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rgbClr val="000000"/>
                          </a:solidFill>
                          <a:effectLst/>
                          <a:latin typeface="Calibri"/>
                          <a:ea typeface="Cambria"/>
                          <a:cs typeface="Calibri"/>
                        </a:rPr>
                        <a:t>3.314</a:t>
                      </a:r>
                      <a:endParaRPr lang="de-DE" sz="1200" dirty="0">
                        <a:effectLst/>
                        <a:latin typeface="Calibri"/>
                        <a:ea typeface="Cambria"/>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338231">
                <a:tc>
                  <a:txBody>
                    <a:bodyPr/>
                    <a:lstStyle/>
                    <a:p>
                      <a:pPr>
                        <a:lnSpc>
                          <a:spcPct val="115000"/>
                        </a:lnSpc>
                        <a:spcAft>
                          <a:spcPts val="0"/>
                        </a:spcAft>
                      </a:pPr>
                      <a:r>
                        <a:rPr lang="de-DE" sz="1200" dirty="0">
                          <a:solidFill>
                            <a:srgbClr val="000000"/>
                          </a:solidFill>
                          <a:effectLst/>
                          <a:latin typeface="Calibri"/>
                          <a:ea typeface="Times New Roman"/>
                          <a:cs typeface="Calibri"/>
                        </a:rPr>
                        <a:t>§ 36 IfSG (z.B. Einrichtungen zur Pflege älterer, behinderter und pflegebedürftiger Menschen, Obdachlosenunterkünfte, Einrichtungen zur gemeinschaftlichen Unterbringung von Asylsuchenden, sonstige Massenunterkünfte, Justizvollzugsanstalten)</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Times New Roman"/>
                          <a:cs typeface="Calibri"/>
                        </a:rPr>
                        <a:t>10.948</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6.687</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rtl="0" fontAlgn="ctr"/>
                      <a:r>
                        <a:rPr lang="de-DE" sz="1200" b="0" i="0" u="none" strike="noStrike" dirty="0" smtClean="0">
                          <a:solidFill>
                            <a:schemeClr val="tx1"/>
                          </a:solidFill>
                          <a:effectLst/>
                          <a:latin typeface="Calibri"/>
                        </a:rPr>
                        <a:t>17.635</a:t>
                      </a:r>
                      <a:endParaRPr lang="de-DE" sz="1200" b="0" i="0" u="none" strike="noStrike" dirty="0">
                        <a:solidFill>
                          <a:schemeClr val="tx1"/>
                        </a:solidFill>
                        <a:effectLst/>
                        <a:latin typeface="Calibri"/>
                      </a:endParaRPr>
                    </a:p>
                  </a:txBody>
                  <a:tcPr marL="0" marR="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 42 IfSG (z.B. in Küchen von Gaststätten und sonstigen Einrichtungen mit oder zur Gemeinschaftsverpflegung)</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a:solidFill>
                            <a:schemeClr val="tx1"/>
                          </a:solidFill>
                          <a:effectLst/>
                          <a:latin typeface="Calibri"/>
                          <a:ea typeface="Times New Roman"/>
                          <a:cs typeface="Calibri"/>
                        </a:rPr>
                        <a:t>Nicht zutreffend</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chemeClr val="tx1"/>
                          </a:solidFill>
                          <a:effectLst/>
                          <a:latin typeface="Calibri"/>
                          <a:ea typeface="MS Mincho"/>
                          <a:cs typeface="Calibri"/>
                        </a:rPr>
                        <a:t>941</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rtl="0" fontAlgn="ctr"/>
                      <a:r>
                        <a:rPr lang="de-DE" sz="1200" b="0" i="0" u="none" strike="noStrike" dirty="0" smtClean="0">
                          <a:solidFill>
                            <a:schemeClr val="tx1"/>
                          </a:solidFill>
                          <a:effectLst/>
                          <a:latin typeface="Calibri"/>
                        </a:rPr>
                        <a:t>941</a:t>
                      </a:r>
                      <a:endParaRPr lang="de-DE" sz="1200" b="0" i="0" u="none" strike="noStrike" dirty="0">
                        <a:solidFill>
                          <a:schemeClr val="tx1"/>
                        </a:solidFill>
                        <a:effectLst/>
                        <a:latin typeface="Calibri"/>
                      </a:endParaRPr>
                    </a:p>
                  </a:txBody>
                  <a:tcPr marL="0" marR="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Keine Tätigkeit, Betreuung, Unterbringung  in genannten Einrichtungen</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nSpc>
                          <a:spcPct val="115000"/>
                        </a:lnSpc>
                        <a:spcAft>
                          <a:spcPts val="0"/>
                        </a:spcAft>
                      </a:pPr>
                      <a:r>
                        <a:rPr lang="de-DE" sz="1200" dirty="0">
                          <a:solidFill>
                            <a:srgbClr val="FF0000"/>
                          </a:solidFill>
                          <a:effectLst/>
                          <a:latin typeface="Calibri"/>
                          <a:ea typeface="Times New Roman"/>
                          <a:cs typeface="Calibri"/>
                        </a:rPr>
                        <a:t> </a:t>
                      </a:r>
                      <a:endParaRPr lang="de-DE" sz="1200" dirty="0">
                        <a:solidFill>
                          <a:srgbClr val="FF0000"/>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de-DE"/>
                    </a:p>
                  </a:txBody>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61.484</a:t>
                      </a:r>
                      <a:endParaRPr lang="de-DE" sz="1200" dirty="0">
                        <a:solidFill>
                          <a:schemeClr val="tx1"/>
                        </a:solidFill>
                        <a:effectLst/>
                        <a:latin typeface="Calibri"/>
                        <a:ea typeface="MS Mincho"/>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05465">
                <a:tc>
                  <a:txBody>
                    <a:bodyPr/>
                    <a:lstStyle/>
                    <a:p>
                      <a:pPr>
                        <a:lnSpc>
                          <a:spcPct val="115000"/>
                        </a:lnSpc>
                        <a:spcAft>
                          <a:spcPts val="0"/>
                        </a:spcAft>
                      </a:pPr>
                      <a:r>
                        <a:rPr lang="de-DE" sz="1200" dirty="0">
                          <a:solidFill>
                            <a:srgbClr val="000000"/>
                          </a:solidFill>
                          <a:effectLst/>
                          <a:latin typeface="Calibri"/>
                          <a:ea typeface="Times New Roman"/>
                          <a:cs typeface="Calibri"/>
                        </a:rPr>
                        <a:t>Unbekannt</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gridSpan="2">
                  <a:txBody>
                    <a:bodyPr/>
                    <a:lstStyle/>
                    <a:p>
                      <a:pPr>
                        <a:lnSpc>
                          <a:spcPct val="115000"/>
                        </a:lnSpc>
                        <a:spcAft>
                          <a:spcPts val="0"/>
                        </a:spcAft>
                      </a:pPr>
                      <a:r>
                        <a:rPr lang="de-DE" sz="1200" dirty="0">
                          <a:solidFill>
                            <a:srgbClr val="FF0000"/>
                          </a:solidFill>
                          <a:effectLst/>
                          <a:latin typeface="Calibri"/>
                          <a:ea typeface="Times New Roman"/>
                          <a:cs typeface="Calibri"/>
                        </a:rPr>
                        <a:t> </a:t>
                      </a:r>
                      <a:endParaRPr lang="de-DE" sz="1200" dirty="0">
                        <a:solidFill>
                          <a:srgbClr val="FF0000"/>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de-DE"/>
                    </a:p>
                  </a:txBody>
                  <a:tcPr/>
                </a:tc>
                <a:tc>
                  <a:txBody>
                    <a:bodyPr/>
                    <a:lstStyle/>
                    <a:p>
                      <a:pPr algn="r">
                        <a:lnSpc>
                          <a:spcPct val="115000"/>
                        </a:lnSpc>
                        <a:spcAft>
                          <a:spcPts val="0"/>
                        </a:spcAft>
                      </a:pPr>
                      <a:r>
                        <a:rPr lang="de-DE" sz="1200" dirty="0" smtClean="0">
                          <a:solidFill>
                            <a:schemeClr val="tx1"/>
                          </a:solidFill>
                          <a:effectLst/>
                          <a:latin typeface="Calibri"/>
                          <a:ea typeface="Times New Roman"/>
                          <a:cs typeface="Calibri"/>
                        </a:rPr>
                        <a:t>60.153</a:t>
                      </a:r>
                      <a:endParaRPr lang="de-DE" sz="1200" dirty="0">
                        <a:solidFill>
                          <a:schemeClr val="tx1"/>
                        </a:solidFill>
                        <a:effectLst/>
                        <a:latin typeface="Calibri"/>
                        <a:ea typeface="MS Mincho"/>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155.193</a:t>
            </a:r>
            <a:r>
              <a:rPr kumimoji="0" lang="de-DE" altLang="de-DE" sz="1200" b="1" i="0" u="none" strike="noStrike" cap="none" normalizeH="0" dirty="0" smtClean="0">
                <a:ln>
                  <a:noFill/>
                </a:ln>
                <a:effectLst/>
                <a:latin typeface="Calibri" pitchFamily="34" charset="0"/>
                <a:ea typeface="MS Mincho" charset="-128"/>
                <a:cs typeface="Calibri" pitchFamily="34" charset="0"/>
              </a:rPr>
              <a:t>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a:t>
            </a:r>
            <a:endParaRPr kumimoji="0" lang="de-DE" altLang="de-DE" sz="12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111071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353682" y="819865"/>
            <a:ext cx="8420987" cy="5302250"/>
          </a:xfrm>
        </p:spPr>
        <p:txBody>
          <a:bodyPr>
            <a:normAutofit/>
          </a:bodyPr>
          <a:lstStyle/>
          <a:p>
            <a:r>
              <a:rPr lang="de-DE" dirty="0" smtClean="0"/>
              <a:t>In medizinischen Einrichtungen* </a:t>
            </a:r>
            <a:r>
              <a:rPr lang="de-DE" dirty="0"/>
              <a:t>gemäß </a:t>
            </a:r>
            <a:r>
              <a:rPr lang="de-DE" dirty="0" smtClean="0"/>
              <a:t>§ 23 </a:t>
            </a:r>
            <a:r>
              <a:rPr lang="de-DE" dirty="0"/>
              <a:t>Abs. 3 IfSG </a:t>
            </a:r>
            <a:r>
              <a:rPr lang="de-DE" dirty="0" smtClean="0"/>
              <a:t>tätig</a:t>
            </a:r>
          </a:p>
          <a:p>
            <a:pPr lvl="1">
              <a:spcBef>
                <a:spcPts val="200"/>
              </a:spcBef>
            </a:pPr>
            <a:r>
              <a:rPr lang="de-DE" dirty="0" smtClean="0"/>
              <a:t>8.808 übermittelte COVID-19-Fälle</a:t>
            </a:r>
          </a:p>
          <a:p>
            <a:pPr lvl="1">
              <a:spcBef>
                <a:spcPts val="200"/>
              </a:spcBef>
            </a:pPr>
            <a:r>
              <a:rPr lang="de-DE" dirty="0" smtClean="0"/>
              <a:t>Altersmedian:  41 Jahre</a:t>
            </a:r>
          </a:p>
          <a:p>
            <a:pPr lvl="1">
              <a:spcBef>
                <a:spcPts val="200"/>
              </a:spcBef>
            </a:pPr>
            <a:r>
              <a:rPr lang="de-DE" dirty="0"/>
              <a:t>Geschlechterverteilung</a:t>
            </a:r>
            <a:r>
              <a:rPr lang="de-DE" dirty="0" smtClean="0"/>
              <a:t>:  72</a:t>
            </a:r>
            <a:r>
              <a:rPr lang="de-DE" dirty="0"/>
              <a:t>% </a:t>
            </a:r>
            <a:r>
              <a:rPr lang="de-DE" dirty="0" smtClean="0"/>
              <a:t>weiblich;  28% männlich</a:t>
            </a:r>
            <a:endParaRPr lang="de-DE" dirty="0"/>
          </a:p>
          <a:p>
            <a:pPr lvl="1">
              <a:spcBef>
                <a:spcPts val="200"/>
              </a:spcBef>
            </a:pPr>
            <a:r>
              <a:rPr lang="de-DE" dirty="0" smtClean="0"/>
              <a:t>Hospitalisiert: 383 Personen (4,3%; 8.242 Fälle mit Angaben)</a:t>
            </a:r>
          </a:p>
          <a:p>
            <a:pPr lvl="1">
              <a:spcBef>
                <a:spcPts val="200"/>
              </a:spcBef>
            </a:pPr>
            <a:r>
              <a:rPr lang="de-DE" dirty="0" smtClean="0"/>
              <a:t>Genesen: 7.206 (81,8%; 8.808 Fälle mit Angaben)</a:t>
            </a:r>
            <a:endParaRPr lang="de-DE" dirty="0"/>
          </a:p>
          <a:p>
            <a:pPr lvl="1">
              <a:spcBef>
                <a:spcPts val="200"/>
              </a:spcBef>
            </a:pPr>
            <a:r>
              <a:rPr lang="de-DE" dirty="0" smtClean="0"/>
              <a:t>Verstorben: 13 Personen (0,1%; 8.758 Fälle mit Angaben)</a:t>
            </a:r>
          </a:p>
          <a:p>
            <a:pPr lvl="2">
              <a:spcBef>
                <a:spcPts val="200"/>
              </a:spcBef>
            </a:pPr>
            <a:r>
              <a:rPr lang="de-DE" dirty="0" smtClean="0"/>
              <a:t>11 Männer, 2 Frauen; Altersspanne: 48-82 Jahre</a:t>
            </a:r>
          </a:p>
          <a:p>
            <a:pPr lvl="2">
              <a:spcBef>
                <a:spcPts val="200"/>
              </a:spcBef>
            </a:pPr>
            <a:r>
              <a:rPr lang="de-DE" dirty="0" smtClean="0"/>
              <a:t>11 waren hospitalisiert</a:t>
            </a:r>
          </a:p>
          <a:p>
            <a:pPr lvl="2"/>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23</a:t>
            </a:fld>
            <a:endParaRPr lang="de-DE" dirty="0"/>
          </a:p>
        </p:txBody>
      </p:sp>
      <p:sp>
        <p:nvSpPr>
          <p:cNvPr id="7" name="Titel 1"/>
          <p:cNvSpPr txBox="1">
            <a:spLocks/>
          </p:cNvSpPr>
          <p:nvPr/>
        </p:nvSpPr>
        <p:spPr>
          <a:xfrm>
            <a:off x="236765" y="437071"/>
            <a:ext cx="7984209" cy="307777"/>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unter Personal in medizinischen </a:t>
            </a:r>
            <a:r>
              <a:rPr lang="de-DE" sz="2000" dirty="0">
                <a:solidFill>
                  <a:schemeClr val="bg1"/>
                </a:solidFill>
              </a:rPr>
              <a:t>Einrichtungen; </a:t>
            </a:r>
            <a:r>
              <a:rPr lang="de-DE" sz="1400" dirty="0">
                <a:solidFill>
                  <a:schemeClr val="bg1"/>
                </a:solidFill>
              </a:rPr>
              <a:t>(Datenstand: </a:t>
            </a:r>
            <a:r>
              <a:rPr lang="de-DE" sz="1400" dirty="0" smtClean="0">
                <a:solidFill>
                  <a:schemeClr val="bg1"/>
                </a:solidFill>
              </a:rPr>
              <a:t>22.04.2020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sp>
        <p:nvSpPr>
          <p:cNvPr id="3" name="Textfeld 2"/>
          <p:cNvSpPr txBox="1"/>
          <p:nvPr/>
        </p:nvSpPr>
        <p:spPr>
          <a:xfrm>
            <a:off x="0" y="6244908"/>
            <a:ext cx="9144000" cy="492443"/>
          </a:xfrm>
          <a:prstGeom prst="rect">
            <a:avLst/>
          </a:prstGeom>
          <a:noFill/>
        </p:spPr>
        <p:txBody>
          <a:bodyPr wrap="square" rtlCol="0">
            <a:spAutoFit/>
          </a:bodyPr>
          <a:lstStyle/>
          <a:p>
            <a:r>
              <a:rPr lang="de-DE" sz="1300" dirty="0">
                <a:solidFill>
                  <a:schemeClr val="tx1">
                    <a:lumMod val="50000"/>
                    <a:lumOff val="50000"/>
                  </a:schemeClr>
                </a:solidFill>
              </a:rPr>
              <a:t>*Zu den Einrichtungen zählen z.B. </a:t>
            </a:r>
            <a:r>
              <a:rPr lang="de-DE" sz="1300" dirty="0" smtClean="0">
                <a:solidFill>
                  <a:schemeClr val="tx1">
                    <a:lumMod val="50000"/>
                    <a:lumOff val="50000"/>
                  </a:schemeClr>
                </a:solidFill>
              </a:rPr>
              <a:t>Krankenhäuser</a:t>
            </a:r>
            <a:r>
              <a:rPr lang="de-DE" sz="1300" dirty="0">
                <a:solidFill>
                  <a:schemeClr val="tx1">
                    <a:lumMod val="50000"/>
                    <a:lumOff val="50000"/>
                  </a:schemeClr>
                </a:solidFill>
              </a:rPr>
              <a:t>, Arztpraxen, Dialyseeinrichtungen, ambulante Pflegedienste </a:t>
            </a:r>
            <a:r>
              <a:rPr lang="de-DE" sz="1300" dirty="0" smtClean="0">
                <a:solidFill>
                  <a:schemeClr val="tx1">
                    <a:lumMod val="50000"/>
                    <a:lumOff val="50000"/>
                  </a:schemeClr>
                </a:solidFill>
              </a:rPr>
              <a:t>und  Rettungsdienste</a:t>
            </a:r>
            <a:endParaRPr lang="de-DE" sz="1300" dirty="0">
              <a:solidFill>
                <a:schemeClr val="tx1">
                  <a:lumMod val="50000"/>
                  <a:lumOff val="50000"/>
                </a:schemeClr>
              </a:solidFill>
            </a:endParaRPr>
          </a:p>
          <a:p>
            <a:endParaRPr lang="de-DE" sz="1300" dirty="0">
              <a:solidFill>
                <a:schemeClr val="tx1">
                  <a:lumMod val="50000"/>
                  <a:lumOff val="50000"/>
                </a:schemeClr>
              </a:solidFill>
            </a:endParaRPr>
          </a:p>
        </p:txBody>
      </p:sp>
    </p:spTree>
    <p:extLst>
      <p:ext uri="{BB962C8B-B14F-4D97-AF65-F5344CB8AC3E}">
        <p14:creationId xmlns:p14="http://schemas.microsoft.com/office/powerpoint/2010/main" val="397302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24</a:t>
            </a:fld>
            <a:endParaRPr lang="de-DE" dirty="0"/>
          </a:p>
        </p:txBody>
      </p:sp>
      <p:pic>
        <p:nvPicPr>
          <p:cNvPr id="2150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28021" y="1041400"/>
            <a:ext cx="6515729" cy="530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22.04.2020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190619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25</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r>
              <a:rPr lang="de-DE" dirty="0" smtClean="0"/>
              <a:t>27.04.2020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26</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 y="999532"/>
            <a:ext cx="6667500" cy="542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27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28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29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27.04.2020. </a:t>
            </a:r>
            <a:r>
              <a:rPr lang="de-DE" sz="1400" dirty="0">
                <a:solidFill>
                  <a:schemeClr val="bg1"/>
                </a:solidFill>
              </a:rPr>
              <a:t>00:00)</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2" y="1574943"/>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smtClean="0"/>
              <a:t>27.04.2020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12122" t="29788" r="62456" b="18992"/>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12475" t="18867" r="62809" b="27277"/>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dirty="0" smtClean="0"/>
              <a:t>27.04.2020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27.04.2020)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404" t="15241" r="10465" b="7036"/>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15712" t="24993" r="61478" b="16890"/>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39</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16206" b="7369"/>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27.04.2020.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40075"/>
            <a:ext cx="8382000"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t="18006" b="6168"/>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41</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t="17372" b="7203"/>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42</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16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9" name="Billede 1"/>
          <p:cNvPicPr/>
          <p:nvPr/>
        </p:nvPicPr>
        <p:blipFill rotWithShape="1">
          <a:blip r:embed="rId3">
            <a:extLst>
              <a:ext uri="{28A0092B-C50C-407E-A947-70E740481C1C}">
                <a14:useLocalDpi xmlns:a14="http://schemas.microsoft.com/office/drawing/2010/main" val="0"/>
              </a:ext>
            </a:extLst>
          </a:blip>
          <a:srcRect t="34307"/>
          <a:stretch/>
        </p:blipFill>
        <p:spPr bwMode="auto">
          <a:xfrm>
            <a:off x="406730" y="1216471"/>
            <a:ext cx="6858000" cy="5406242"/>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43</a:t>
            </a:fld>
            <a:endParaRPr lang="de-DE" dirty="0"/>
          </a:p>
        </p:txBody>
      </p:sp>
      <p:sp>
        <p:nvSpPr>
          <p:cNvPr id="8" name="Titel 6"/>
          <p:cNvSpPr txBox="1">
            <a:spLocks noGrp="1"/>
          </p:cNvSpPr>
          <p:nvPr>
            <p:ph type="title"/>
          </p:nvPr>
        </p:nvSpPr>
        <p:spPr>
          <a:xfrm>
            <a:off x="333375" y="206921"/>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80" t="12315" r="58619" b="2952"/>
          <a:stretch/>
        </p:blipFill>
        <p:spPr bwMode="auto">
          <a:xfrm>
            <a:off x="431475" y="545475"/>
            <a:ext cx="5293050" cy="593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367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44</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16: </a:t>
            </a:r>
            <a:r>
              <a:rPr lang="de-DE" dirty="0" err="1"/>
              <a:t>Weekly</a:t>
            </a:r>
            <a:r>
              <a:rPr lang="de-DE" dirty="0"/>
              <a:t> Z-Score </a:t>
            </a:r>
            <a:r>
              <a:rPr lang="de-DE" dirty="0" err="1"/>
              <a:t>by</a:t>
            </a:r>
            <a:r>
              <a:rPr lang="de-DE" dirty="0"/>
              <a:t> </a:t>
            </a:r>
            <a:r>
              <a:rPr lang="de-DE" dirty="0" err="1"/>
              <a:t>country</a:t>
            </a:r>
            <a:endParaRPr lang="de-DE" dirty="0"/>
          </a:p>
        </p:txBody>
      </p:sp>
      <p:pic>
        <p:nvPicPr>
          <p:cNvPr id="9" name="Billede 2"/>
          <p:cNvPicPr/>
          <p:nvPr/>
        </p:nvPicPr>
        <p:blipFill rotWithShape="1">
          <a:blip r:embed="rId3" cstate="print">
            <a:extLst>
              <a:ext uri="{28A0092B-C50C-407E-A947-70E740481C1C}">
                <a14:useLocalDpi xmlns:a14="http://schemas.microsoft.com/office/drawing/2010/main" val="0"/>
              </a:ext>
            </a:extLst>
          </a:blip>
          <a:srcRect t="89282"/>
          <a:stretch/>
        </p:blipFill>
        <p:spPr bwMode="auto">
          <a:xfrm>
            <a:off x="457200" y="5094514"/>
            <a:ext cx="6976753" cy="1306286"/>
          </a:xfrm>
          <a:prstGeom prst="rect">
            <a:avLst/>
          </a:prstGeom>
          <a:noFill/>
          <a:ln>
            <a:noFill/>
          </a:ln>
          <a:extLst>
            <a:ext uri="{53640926-AAD7-44D8-BBD7-CCE9431645EC}">
              <a14:shadowObscured xmlns:a14="http://schemas.microsoft.com/office/drawing/2010/main"/>
            </a:ext>
          </a:extLst>
        </p:spPr>
      </p:pic>
      <p:pic>
        <p:nvPicPr>
          <p:cNvPr id="10" name="Billede 2"/>
          <p:cNvPicPr/>
          <p:nvPr/>
        </p:nvPicPr>
        <p:blipFill rotWithShape="1">
          <a:blip r:embed="rId3" cstate="print">
            <a:extLst>
              <a:ext uri="{28A0092B-C50C-407E-A947-70E740481C1C}">
                <a14:useLocalDpi xmlns:a14="http://schemas.microsoft.com/office/drawing/2010/main" val="0"/>
              </a:ext>
            </a:extLst>
          </a:blip>
          <a:srcRect t="34507" b="33511"/>
          <a:stretch/>
        </p:blipFill>
        <p:spPr bwMode="auto">
          <a:xfrm>
            <a:off x="457200" y="1341913"/>
            <a:ext cx="6976753" cy="36575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45</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16: </a:t>
            </a:r>
            <a:r>
              <a:rPr lang="de-DE" dirty="0" err="1"/>
              <a:t>W</a:t>
            </a:r>
            <a:r>
              <a:rPr lang="de-DE" dirty="0" err="1" smtClean="0"/>
              <a:t>eekly</a:t>
            </a:r>
            <a:r>
              <a:rPr lang="de-DE" dirty="0" smtClean="0"/>
              <a:t> Z-Score </a:t>
            </a:r>
            <a:r>
              <a:rPr lang="de-DE" dirty="0" err="1" smtClean="0"/>
              <a:t>by</a:t>
            </a:r>
            <a:r>
              <a:rPr lang="de-DE" dirty="0" smtClean="0"/>
              <a:t> </a:t>
            </a:r>
            <a:r>
              <a:rPr lang="de-DE" dirty="0" err="1" smtClean="0"/>
              <a:t>country</a:t>
            </a:r>
            <a:endParaRPr lang="de-DE" dirty="0"/>
          </a:p>
        </p:txBody>
      </p:sp>
      <p:pic>
        <p:nvPicPr>
          <p:cNvPr id="7" name="Billede 2"/>
          <p:cNvPicPr/>
          <p:nvPr/>
        </p:nvPicPr>
        <p:blipFill rotWithShape="1">
          <a:blip r:embed="rId3" cstate="print">
            <a:extLst>
              <a:ext uri="{28A0092B-C50C-407E-A947-70E740481C1C}">
                <a14:useLocalDpi xmlns:a14="http://schemas.microsoft.com/office/drawing/2010/main" val="0"/>
              </a:ext>
            </a:extLst>
          </a:blip>
          <a:srcRect t="66394"/>
          <a:stretch/>
        </p:blipFill>
        <p:spPr bwMode="auto">
          <a:xfrm>
            <a:off x="229733" y="1365661"/>
            <a:ext cx="7061716" cy="52570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710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46</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47</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Anzahl Labortestungen</a:t>
            </a:r>
            <a:endParaRPr lang="de-DE" sz="2000" dirty="0">
              <a:solidFill>
                <a:schemeClr val="bg1"/>
              </a:solidFill>
            </a:endParaRPr>
          </a:p>
        </p:txBody>
      </p:sp>
      <p:sp>
        <p:nvSpPr>
          <p:cNvPr id="7" name="Rechteck 6"/>
          <p:cNvSpPr/>
          <p:nvPr/>
        </p:nvSpPr>
        <p:spPr>
          <a:xfrm>
            <a:off x="266061" y="5376562"/>
            <a:ext cx="8136001" cy="923330"/>
          </a:xfrm>
          <a:prstGeom prst="rect">
            <a:avLst/>
          </a:prstGeom>
        </p:spPr>
        <p:txBody>
          <a:bodyPr wrap="square">
            <a:spAutoFit/>
          </a:bodyPr>
          <a:lstStyle/>
          <a:p>
            <a:r>
              <a:rPr lang="de-DE" dirty="0"/>
              <a:t>In KW 15 gaben 25 Labore einen Rückstau von insgesamt  </a:t>
            </a:r>
            <a:r>
              <a:rPr lang="de-DE" dirty="0" smtClean="0"/>
              <a:t>3.423 </a:t>
            </a:r>
            <a:r>
              <a:rPr lang="de-DE" dirty="0"/>
              <a:t>abzuarbeitenden Proben an. 47 Labore nannten Lieferschwierigkeiten für Reagenzien (siehe Anhang), hauptsächlich von Fa. Roche und </a:t>
            </a:r>
            <a:r>
              <a:rPr lang="de-DE" dirty="0" err="1"/>
              <a:t>Qiagen</a:t>
            </a:r>
            <a:r>
              <a:rPr lang="de-DE" dirty="0"/>
              <a:t> und vermehrt auch </a:t>
            </a:r>
            <a:r>
              <a:rPr lang="de-DE" dirty="0" err="1"/>
              <a:t>Abstrichtupfer</a:t>
            </a:r>
            <a:r>
              <a:rPr lang="de-DE" dirty="0"/>
              <a: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27" y="924036"/>
            <a:ext cx="83915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42" y="3662142"/>
            <a:ext cx="5406254" cy="1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91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48</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351715885"/>
              </p:ext>
            </p:extLst>
          </p:nvPr>
        </p:nvGraphicFramePr>
        <p:xfrm>
          <a:off x="112142" y="585354"/>
          <a:ext cx="8865603" cy="6324268"/>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r h="342897">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342897">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r>
              <a:rPr lang="de-DE" dirty="0" smtClean="0"/>
              <a:t>23.04.2020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27.04.2020. </a:t>
            </a:r>
            <a:r>
              <a:rPr lang="de-DE" sz="1400" dirty="0">
                <a:solidFill>
                  <a:schemeClr val="bg1"/>
                </a:solidFill>
              </a:rPr>
              <a:t>00:00)</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78" y="1208705"/>
            <a:ext cx="8884804" cy="498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1,0 </a:t>
            </a:r>
            <a:r>
              <a:rPr lang="de-DE" dirty="0"/>
              <a:t>(95%-Konfidenzintervall: </a:t>
            </a:r>
            <a:r>
              <a:rPr lang="de-DE" dirty="0" smtClean="0"/>
              <a:t>0,8 – 1,1)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23.04.2020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r>
              <a:rPr lang="de-DE" sz="2000" dirty="0"/>
              <a:t>Methodik </a:t>
            </a:r>
            <a:r>
              <a:rPr lang="de-DE" sz="2000" dirty="0" smtClean="0"/>
              <a:t>siehe </a:t>
            </a:r>
            <a:r>
              <a:rPr lang="de-DE" sz="2000" dirty="0" err="1" smtClean="0"/>
              <a:t>Epid</a:t>
            </a:r>
            <a:r>
              <a:rPr lang="de-DE" sz="2000" dirty="0"/>
              <a:t>. Bull. 17 | 2020 Online vorab: 9. April 2020</a:t>
            </a:r>
          </a:p>
          <a:p>
            <a:r>
              <a:rPr lang="de-DE" sz="2000" dirty="0">
                <a:hlinkClick r:id="rId3"/>
              </a:rPr>
              <a:t>https://</a:t>
            </a:r>
            <a:r>
              <a:rPr lang="de-DE" sz="2000" dirty="0" smtClean="0">
                <a:hlinkClick r:id="rId3"/>
              </a:rPr>
              <a:t>www.rki.de/DE/Content/Infekt/EpidBull/Archiv/2020/Ausgaben/17_20_SARSCoV2_vorab.pdf</a:t>
            </a:r>
            <a:r>
              <a:rPr lang="de-DE" sz="2000" dirty="0">
                <a:hlinkClick r:id="rId3"/>
              </a:rPr>
              <a:t>?__</a:t>
            </a:r>
            <a:r>
              <a:rPr lang="de-DE" sz="2000" dirty="0" smtClean="0">
                <a:hlinkClick r:id="rId3"/>
              </a:rPr>
              <a:t>blob=publicationFile</a:t>
            </a:r>
            <a:endParaRPr lang="de-DE" sz="2000" dirty="0" smtClean="0"/>
          </a:p>
          <a:p>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27.04.2020)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dirty="0" smtClean="0"/>
              <a:t>27.04.2020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7" name="Titel 1"/>
          <p:cNvSpPr txBox="1">
            <a:spLocks/>
          </p:cNvSpPr>
          <p:nvPr/>
        </p:nvSpPr>
        <p:spPr>
          <a:xfrm>
            <a:off x="236763" y="481254"/>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27.04.2020)</a:t>
            </a:r>
            <a:endParaRPr lang="de-DE" sz="2000" dirty="0">
              <a:solidFill>
                <a:schemeClr val="bg1"/>
              </a:solidFill>
            </a:endParaRPr>
          </a:p>
        </p:txBody>
      </p:sp>
      <p:sp>
        <p:nvSpPr>
          <p:cNvPr id="10" name="Textfeld 9"/>
          <p:cNvSpPr txBox="1"/>
          <p:nvPr/>
        </p:nvSpPr>
        <p:spPr>
          <a:xfrm>
            <a:off x="4699591" y="6150173"/>
            <a:ext cx="4157331" cy="523220"/>
          </a:xfrm>
          <a:prstGeom prst="rect">
            <a:avLst/>
          </a:prstGeom>
          <a:noFill/>
        </p:spPr>
        <p:txBody>
          <a:bodyPr wrap="square" rtlCol="0">
            <a:spAutoFit/>
          </a:bodyPr>
          <a:lstStyle/>
          <a:p>
            <a:pPr algn="r"/>
            <a:r>
              <a:rPr lang="de-DE" sz="1400" dirty="0" smtClean="0"/>
              <a:t>Stand: 27.04.2020 / Berücksichtigung von Fällen mit Erkrankungsbeginn bis 23.04.2020</a:t>
            </a:r>
            <a:endParaRPr lang="de-DE" sz="1400" dirty="0"/>
          </a:p>
        </p:txBody>
      </p:sp>
      <p:pic>
        <p:nvPicPr>
          <p:cNvPr id="19459" name="Picture 3" descr="\\rki.local\daten\Projekte\RKI_nCoV-Lage\3.Kommunikation\3.7.Lageberichte\2020-04-27\NC_AGsges_Range7_ma3.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 y="1172663"/>
            <a:ext cx="8481760"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716353"/>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4" name="Datumsplatzhalter 3"/>
          <p:cNvSpPr>
            <a:spLocks noGrp="1"/>
          </p:cNvSpPr>
          <p:nvPr>
            <p:ph type="dt" sz="half" idx="4294967295"/>
          </p:nvPr>
        </p:nvSpPr>
        <p:spPr>
          <a:xfrm>
            <a:off x="539552" y="6525344"/>
            <a:ext cx="1860421" cy="195750"/>
          </a:xfrm>
          <a:prstGeom prst="rect">
            <a:avLst/>
          </a:prstGeom>
        </p:spPr>
        <p:txBody>
          <a:bodyPr/>
          <a:lstStyle/>
          <a:p>
            <a:r>
              <a:rPr lang="de-DE" sz="1400" dirty="0" smtClean="0">
                <a:solidFill>
                  <a:srgbClr val="0070C0"/>
                </a:solidFill>
              </a:rPr>
              <a:t>27.04.2020</a:t>
            </a:r>
            <a:endParaRPr lang="de-DE" sz="1400" dirty="0">
              <a:solidFill>
                <a:srgbClr val="0070C0"/>
              </a:solidFill>
            </a:endParaRPr>
          </a:p>
        </p:txBody>
      </p:sp>
      <p:sp>
        <p:nvSpPr>
          <p:cNvPr id="5" name="Fußzeilenplatzhalter 4"/>
          <p:cNvSpPr>
            <a:spLocks noGrp="1"/>
          </p:cNvSpPr>
          <p:nvPr>
            <p:ph type="ftr" sz="quarter" idx="4294967295"/>
          </p:nvPr>
        </p:nvSpPr>
        <p:spPr>
          <a:xfrm>
            <a:off x="2699792" y="6525344"/>
            <a:ext cx="5182675" cy="195750"/>
          </a:xfrm>
          <a:prstGeom prst="rect">
            <a:avLst/>
          </a:prstGeom>
        </p:spPr>
        <p:txBody>
          <a:bodyPr/>
          <a:lstStyle/>
          <a:p>
            <a:r>
              <a:rPr lang="de-DE" sz="1400" smtClean="0">
                <a:solidFill>
                  <a:srgbClr val="0070C0"/>
                </a:solidFill>
              </a:rPr>
              <a:t>COVID-19: Lage National</a:t>
            </a:r>
            <a:endParaRPr lang="de-DE" sz="1400" dirty="0">
              <a:solidFill>
                <a:srgbClr val="0070C0"/>
              </a:solidFill>
            </a:endParaRPr>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8</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27.04.2020 (unter Berücksichtigung der Fälle bis 20.04.2020)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738097698"/>
              </p:ext>
            </p:extLst>
          </p:nvPr>
        </p:nvGraphicFramePr>
        <p:xfrm>
          <a:off x="539552" y="1085503"/>
          <a:ext cx="5329608" cy="49037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0,9</a:t>
                      </a:r>
                    </a:p>
                  </a:txBody>
                  <a:tcPr marL="9525" marR="9525" marT="9525" marB="0" anchor="b"/>
                </a:tc>
                <a:tc>
                  <a:txBody>
                    <a:bodyPr/>
                    <a:lstStyle/>
                    <a:p>
                      <a:pPr algn="ctr" fontAlgn="b"/>
                      <a:r>
                        <a:rPr lang="de-DE" sz="1600" b="0" i="0" u="none" strike="noStrike">
                          <a:effectLst/>
                          <a:latin typeface="Calibri"/>
                        </a:rPr>
                        <a:t>( 0,8 - 1,0 )</a:t>
                      </a:r>
                    </a:p>
                  </a:txBody>
                  <a:tcPr marL="9525" marR="9525" marT="9525"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0,8</a:t>
                      </a:r>
                    </a:p>
                  </a:txBody>
                  <a:tcPr marL="9525" marR="9525" marT="9525" marB="0" anchor="b"/>
                </a:tc>
                <a:tc>
                  <a:txBody>
                    <a:bodyPr/>
                    <a:lstStyle/>
                    <a:p>
                      <a:pPr algn="ctr" fontAlgn="b"/>
                      <a:r>
                        <a:rPr lang="de-DE" sz="1600" b="0" i="0" u="none" strike="noStrike">
                          <a:effectLst/>
                          <a:latin typeface="Calibri"/>
                        </a:rPr>
                        <a:t>( 0,7 - 1,0 )</a:t>
                      </a:r>
                    </a:p>
                  </a:txBody>
                  <a:tcPr marL="9525" marR="9525" marT="9525"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0,9</a:t>
                      </a:r>
                    </a:p>
                  </a:txBody>
                  <a:tcPr marL="9525" marR="9525" marT="9525" marB="0" anchor="b"/>
                </a:tc>
                <a:tc>
                  <a:txBody>
                    <a:bodyPr/>
                    <a:lstStyle/>
                    <a:p>
                      <a:pPr algn="ctr" fontAlgn="b"/>
                      <a:r>
                        <a:rPr lang="de-DE" sz="1600" b="0" i="0" u="none" strike="noStrike" dirty="0">
                          <a:effectLst/>
                          <a:latin typeface="Calibri"/>
                        </a:rPr>
                        <a:t>( 0,8 - 1,1 )</a:t>
                      </a:r>
                    </a:p>
                  </a:txBody>
                  <a:tcPr marL="9525" marR="9525" marT="9525"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1,1</a:t>
                      </a:r>
                    </a:p>
                  </a:txBody>
                  <a:tcPr marL="9525" marR="9525" marT="9525" marB="0" anchor="b"/>
                </a:tc>
                <a:tc>
                  <a:txBody>
                    <a:bodyPr/>
                    <a:lstStyle/>
                    <a:p>
                      <a:pPr algn="ctr" fontAlgn="b"/>
                      <a:r>
                        <a:rPr lang="de-DE" sz="1600" b="0" i="0" u="none" strike="noStrike" dirty="0">
                          <a:effectLst/>
                          <a:latin typeface="Calibri"/>
                        </a:rPr>
                        <a:t>( 0,8 - 1,4 )</a:t>
                      </a:r>
                    </a:p>
                  </a:txBody>
                  <a:tcPr marL="9525" marR="9525" marT="9525"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1</a:t>
                      </a:r>
                    </a:p>
                  </a:txBody>
                  <a:tcPr marL="9525" marR="9525" marT="9525" marB="0" anchor="b"/>
                </a:tc>
                <a:tc>
                  <a:txBody>
                    <a:bodyPr/>
                    <a:lstStyle/>
                    <a:p>
                      <a:pPr algn="ctr" fontAlgn="b"/>
                      <a:r>
                        <a:rPr lang="de-DE" sz="1600" b="0" i="0" u="none" strike="noStrike" dirty="0">
                          <a:effectLst/>
                          <a:latin typeface="Calibri"/>
                        </a:rPr>
                        <a:t>( 0,7 - 1,4 )</a:t>
                      </a:r>
                    </a:p>
                  </a:txBody>
                  <a:tcPr marL="9525" marR="9525" marT="9525"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1</a:t>
                      </a:r>
                    </a:p>
                  </a:txBody>
                  <a:tcPr marL="9525" marR="9525" marT="9525" marB="0" anchor="b"/>
                </a:tc>
                <a:tc>
                  <a:txBody>
                    <a:bodyPr/>
                    <a:lstStyle/>
                    <a:p>
                      <a:pPr algn="ctr" fontAlgn="b"/>
                      <a:r>
                        <a:rPr lang="de-DE" sz="1600" b="0" i="0" u="none" strike="noStrike" dirty="0">
                          <a:effectLst/>
                          <a:latin typeface="Calibri"/>
                        </a:rPr>
                        <a:t>( 0,8 - 1,4 )</a:t>
                      </a:r>
                    </a:p>
                  </a:txBody>
                  <a:tcPr marL="9525" marR="9525" marT="9525"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0,9</a:t>
                      </a:r>
                    </a:p>
                  </a:txBody>
                  <a:tcPr marL="9525" marR="9525" marT="9525" marB="0" anchor="b"/>
                </a:tc>
                <a:tc>
                  <a:txBody>
                    <a:bodyPr/>
                    <a:lstStyle/>
                    <a:p>
                      <a:pPr algn="ctr" fontAlgn="b"/>
                      <a:r>
                        <a:rPr lang="de-DE" sz="1600" b="0" i="0" u="none" strike="noStrike" dirty="0">
                          <a:effectLst/>
                          <a:latin typeface="Calibri"/>
                        </a:rPr>
                        <a:t>( 0,8 - 1,1 )</a:t>
                      </a:r>
                    </a:p>
                  </a:txBody>
                  <a:tcPr marL="9525" marR="9525" marT="9525"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a:t>
                      </a:r>
                    </a:p>
                  </a:txBody>
                  <a:tcPr marL="9525" marR="9525" marT="9525" marB="0" anchor="b"/>
                </a:tc>
                <a:tc>
                  <a:txBody>
                    <a:bodyPr/>
                    <a:lstStyle/>
                    <a:p>
                      <a:pPr algn="ctr" fontAlgn="b"/>
                      <a:r>
                        <a:rPr lang="de-DE" sz="1600" b="0" i="0" u="none" strike="noStrike" dirty="0">
                          <a:effectLst/>
                          <a:latin typeface="Calibri"/>
                        </a:rPr>
                        <a:t>( 0,5 - 1,7 )</a:t>
                      </a:r>
                    </a:p>
                  </a:txBody>
                  <a:tcPr marL="9525" marR="9525" marT="9525"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0,8</a:t>
                      </a:r>
                    </a:p>
                  </a:txBody>
                  <a:tcPr marL="9525" marR="9525" marT="9525" marB="0" anchor="b"/>
                </a:tc>
                <a:tc>
                  <a:txBody>
                    <a:bodyPr/>
                    <a:lstStyle/>
                    <a:p>
                      <a:pPr algn="ctr" fontAlgn="b"/>
                      <a:r>
                        <a:rPr lang="de-DE" sz="1600" b="0" i="0" u="none" strike="noStrike" dirty="0">
                          <a:effectLst/>
                          <a:latin typeface="Calibri"/>
                        </a:rPr>
                        <a:t>( 0,6 - 0,9 )</a:t>
                      </a:r>
                    </a:p>
                  </a:txBody>
                  <a:tcPr marL="9525" marR="9525" marT="9525"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0,8</a:t>
                      </a:r>
                    </a:p>
                  </a:txBody>
                  <a:tcPr marL="9525" marR="9525" marT="9525" marB="0" anchor="b"/>
                </a:tc>
                <a:tc>
                  <a:txBody>
                    <a:bodyPr/>
                    <a:lstStyle/>
                    <a:p>
                      <a:pPr algn="ctr" fontAlgn="b"/>
                      <a:r>
                        <a:rPr lang="de-DE" sz="1600" b="0" i="0" u="none" strike="noStrike" dirty="0">
                          <a:effectLst/>
                          <a:latin typeface="Calibri"/>
                        </a:rPr>
                        <a:t>( 0,6 - 0,9 )</a:t>
                      </a:r>
                    </a:p>
                  </a:txBody>
                  <a:tcPr marL="9525" marR="9525" marT="9525"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0,7</a:t>
                      </a:r>
                    </a:p>
                  </a:txBody>
                  <a:tcPr marL="9525" marR="9525" marT="9525" marB="0" anchor="b"/>
                </a:tc>
                <a:tc>
                  <a:txBody>
                    <a:bodyPr/>
                    <a:lstStyle/>
                    <a:p>
                      <a:pPr algn="ctr" fontAlgn="b"/>
                      <a:r>
                        <a:rPr lang="de-DE" sz="1600" b="0" i="0" u="none" strike="noStrike" dirty="0">
                          <a:effectLst/>
                          <a:latin typeface="Calibri"/>
                        </a:rPr>
                        <a:t>( 0,5 - 0,9 )</a:t>
                      </a:r>
                    </a:p>
                  </a:txBody>
                  <a:tcPr marL="9525" marR="9525" marT="9525"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1,2</a:t>
                      </a:r>
                    </a:p>
                  </a:txBody>
                  <a:tcPr marL="9525" marR="9525" marT="9525" marB="0" anchor="b"/>
                </a:tc>
                <a:tc>
                  <a:txBody>
                    <a:bodyPr/>
                    <a:lstStyle/>
                    <a:p>
                      <a:pPr algn="ctr" fontAlgn="b"/>
                      <a:r>
                        <a:rPr lang="de-DE" sz="1600" b="0" i="0" u="none" strike="noStrike" dirty="0">
                          <a:effectLst/>
                          <a:latin typeface="Calibri"/>
                        </a:rPr>
                        <a:t>( 0,9 - 1,6 )</a:t>
                      </a:r>
                    </a:p>
                  </a:txBody>
                  <a:tcPr marL="9525" marR="9525" marT="9525"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0,7</a:t>
                      </a:r>
                    </a:p>
                  </a:txBody>
                  <a:tcPr marL="9525" marR="9525" marT="9525" marB="0" anchor="b"/>
                </a:tc>
                <a:tc>
                  <a:txBody>
                    <a:bodyPr/>
                    <a:lstStyle/>
                    <a:p>
                      <a:pPr algn="ctr" fontAlgn="b"/>
                      <a:r>
                        <a:rPr lang="de-DE" sz="1600" b="0" i="0" u="none" strike="noStrike" dirty="0">
                          <a:effectLst/>
                          <a:latin typeface="Calibri"/>
                        </a:rPr>
                        <a:t>( 0,6 - 1,0 )</a:t>
                      </a:r>
                    </a:p>
                  </a:txBody>
                  <a:tcPr marL="9525" marR="9525" marT="9525"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1,1</a:t>
                      </a:r>
                    </a:p>
                  </a:txBody>
                  <a:tcPr marL="9525" marR="9525" marT="9525" marB="0" anchor="b"/>
                </a:tc>
                <a:tc>
                  <a:txBody>
                    <a:bodyPr/>
                    <a:lstStyle/>
                    <a:p>
                      <a:pPr algn="ctr" fontAlgn="b"/>
                      <a:r>
                        <a:rPr lang="de-DE" sz="1600" b="0" i="0" u="none" strike="noStrike" dirty="0">
                          <a:effectLst/>
                          <a:latin typeface="Calibri"/>
                        </a:rPr>
                        <a:t>( 0,8 - 1,4 )</a:t>
                      </a:r>
                    </a:p>
                  </a:txBody>
                  <a:tcPr marL="9525" marR="9525" marT="9525"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1,1</a:t>
                      </a:r>
                    </a:p>
                  </a:txBody>
                  <a:tcPr marL="9525" marR="9525" marT="9525" marB="0" anchor="b"/>
                </a:tc>
                <a:tc>
                  <a:txBody>
                    <a:bodyPr/>
                    <a:lstStyle/>
                    <a:p>
                      <a:pPr algn="ctr" fontAlgn="b"/>
                      <a:r>
                        <a:rPr lang="de-DE" sz="1600" b="0" i="0" u="none" strike="noStrike" dirty="0">
                          <a:effectLst/>
                          <a:latin typeface="Calibri"/>
                        </a:rPr>
                        <a:t>( 0,8 - 1,4 )</a:t>
                      </a:r>
                    </a:p>
                  </a:txBody>
                  <a:tcPr marL="9525" marR="9525" marT="9525"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1,2</a:t>
                      </a:r>
                    </a:p>
                  </a:txBody>
                  <a:tcPr marL="9525" marR="9525" marT="9525" marB="0" anchor="b"/>
                </a:tc>
                <a:tc>
                  <a:txBody>
                    <a:bodyPr/>
                    <a:lstStyle/>
                    <a:p>
                      <a:pPr algn="ctr" fontAlgn="b"/>
                      <a:r>
                        <a:rPr lang="de-DE" sz="1600" b="0" i="0" u="none" strike="noStrike" dirty="0">
                          <a:effectLst/>
                          <a:latin typeface="Calibri"/>
                        </a:rPr>
                        <a:t>( 1,0 - 1,5 )</a:t>
                      </a:r>
                    </a:p>
                  </a:txBody>
                  <a:tcPr marL="9525" marR="9525" marT="9525" marB="0" anchor="b"/>
                </a:tc>
              </a:tr>
            </a:tbl>
          </a:graphicData>
        </a:graphic>
      </p:graphicFrame>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dirty="0" smtClean="0"/>
              <a:t>27.04.2020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9</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966839751"/>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150.383</a:t>
                      </a:r>
                    </a:p>
                  </a:txBody>
                  <a:tcPr marL="9525" marR="9525" marT="9525" marB="0" anchor="ctr"/>
                </a:tc>
              </a:tr>
            </a:tbl>
          </a:graphicData>
        </a:graphic>
      </p:graphicFrame>
      <p:pic>
        <p:nvPicPr>
          <p:cNvPr id="8194" name="Picture 2" descr="S:\Projekte\RKI_nCoV-Lage\3.Kommunikation\3.7.Lageberichte\2020-04-27\Karten\Deutsch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6" y="1120367"/>
            <a:ext cx="7511560" cy="53118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54866" y="717983"/>
            <a:ext cx="1678674" cy="369332"/>
          </a:xfrm>
          <a:prstGeom prst="rect">
            <a:avLst/>
          </a:prstGeom>
          <a:noFill/>
        </p:spPr>
        <p:txBody>
          <a:bodyPr wrap="square" rtlCol="0">
            <a:spAutoFit/>
          </a:bodyPr>
          <a:lstStyle/>
          <a:p>
            <a:r>
              <a:rPr lang="de-DE" dirty="0" smtClean="0">
                <a:solidFill>
                  <a:srgbClr val="FF0000"/>
                </a:solidFill>
              </a:rPr>
              <a:t>x</a:t>
            </a:r>
            <a:endParaRPr lang="de-DE" dirty="0">
              <a:solidFill>
                <a:srgbClr val="FF0000"/>
              </a:solidFill>
            </a:endParaRPr>
          </a:p>
        </p:txBody>
      </p:sp>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2148</Words>
  <Application>Microsoft Office PowerPoint</Application>
  <PresentationFormat>Bildschirmpräsentation (4:3)</PresentationFormat>
  <Paragraphs>754</Paragraphs>
  <Slides>49</Slides>
  <Notes>41</Notes>
  <HiddenSlides>9</HiddenSlides>
  <MMClips>0</MMClips>
  <ScaleCrop>false</ScaleCrop>
  <HeadingPairs>
    <vt:vector size="4" baseType="variant">
      <vt:variant>
        <vt:lpstr>Design</vt:lpstr>
      </vt:variant>
      <vt:variant>
        <vt:i4>2</vt:i4>
      </vt:variant>
      <vt:variant>
        <vt:lpstr>Folientitel</vt:lpstr>
      </vt:variant>
      <vt:variant>
        <vt:i4>49</vt:i4>
      </vt:variant>
    </vt:vector>
  </HeadingPairs>
  <TitlesOfParts>
    <vt:vector size="51" baseType="lpstr">
      <vt:lpstr>Office-Design</vt:lpstr>
      <vt:lpstr>1_Office-Design</vt:lpstr>
      <vt:lpstr>COVID-19:   Lage National  Informationen für den Krisenstab</vt:lpstr>
      <vt:lpstr>Fälle und Todesfälle pro Bundesland (Datenstand: 27.04.2020. 00:00)</vt:lpstr>
      <vt:lpstr>Epikurve nach Erkrankungsbeginn, ersatzweise Meldedatum (Datenstand: 27.04.2020. 00:00)</vt:lpstr>
      <vt:lpstr>Epikurve nach Meldedatum  Dashboard; (Datenstand: 27.04.2020. 00:00)</vt:lpstr>
      <vt:lpstr>Epikurve nach Meldedatum und Krankheitsstatus  (Datenstand: 27.04.2020. 00:00)</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PowerPoint-Präsentation</vt:lpstr>
      <vt:lpstr>Trendanalyse der Landkreise</vt:lpstr>
      <vt:lpstr>Alters- &amp; Geschlechtsverteilung: Gesamtfälle; (Datenstand: 27.04.2020. 00:00)</vt:lpstr>
      <vt:lpstr>Altersverteilung nach Meldewoche: Gesamtfälle  (Datenstand: 27.04.2020. 00:00)</vt:lpstr>
      <vt:lpstr>Alters- &amp; Geschlechtsverteilung: Todesfälle; (Datenstand: 27.04.2020. 00:00)</vt:lpstr>
      <vt:lpstr>PowerPoint-Präsentation</vt:lpstr>
      <vt:lpstr>DIVI Intensivregister; (Datenstand: 27.04.2020. 9:15)</vt:lpstr>
      <vt:lpstr>DIVI Intensivregister; (Datenstand: 27.04.2020. 9:15)</vt:lpstr>
      <vt:lpstr>Übermittelte Fälle nach Tätigkeit oder Betreuung in Einrichtungen; (Datenstand: 27.04.2020. 0:00)</vt:lpstr>
      <vt:lpstr>PowerPoint-Präsentation</vt:lpstr>
      <vt:lpstr>PowerPoint-Präsentation</vt:lpstr>
      <vt:lpstr>PowerPoint-Präsentation</vt:lpstr>
      <vt:lpstr>Übermittelte COVID-19-Fälle nach Expositionsort</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16: Weekly Z-Score by country</vt:lpstr>
      <vt:lpstr>EUROMOMO-Woche 16: Weekly Z-Score by country</vt:lpstr>
      <vt:lpstr>Exzessmortalität Deutschland (bis Mitte März 2020)</vt:lpstr>
      <vt:lpstr>Anzahl Labortestungen</vt:lpstr>
      <vt:lpstr>Amtshilfeersuchen</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Beermann, Sandra</cp:lastModifiedBy>
  <cp:revision>1289</cp:revision>
  <cp:lastPrinted>2020-04-22T06:04:56Z</cp:lastPrinted>
  <dcterms:created xsi:type="dcterms:W3CDTF">2015-11-02T12:29:13Z</dcterms:created>
  <dcterms:modified xsi:type="dcterms:W3CDTF">2020-04-27T12:20:00Z</dcterms:modified>
</cp:coreProperties>
</file>