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9" r:id="rId4"/>
    <p:sldId id="258" r:id="rId5"/>
    <p:sldId id="261" r:id="rId6"/>
    <p:sldId id="263" r:id="rId7"/>
    <p:sldId id="260" r:id="rId8"/>
    <p:sldId id="273" r:id="rId9"/>
    <p:sldId id="266" r:id="rId10"/>
    <p:sldId id="271" r:id="rId11"/>
    <p:sldId id="272" r:id="rId12"/>
    <p:sldId id="274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3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Moria </a:t>
            </a:r>
            <a:r>
              <a:rPr lang="de-DE" baseline="0" dirty="0" err="1" smtClean="0"/>
              <a:t>refugee</a:t>
            </a:r>
            <a:r>
              <a:rPr lang="de-DE" baseline="0" dirty="0" smtClean="0"/>
              <a:t> camp ca. 20.000</a:t>
            </a:r>
          </a:p>
          <a:p>
            <a:r>
              <a:rPr lang="de-DE" dirty="0" smtClean="0"/>
              <a:t>https://www.asylumineurope.org/reports/country/greece/reception-conditions/housing/conditions-reception-facilities</a:t>
            </a:r>
          </a:p>
          <a:p>
            <a:r>
              <a:rPr lang="de-DE" dirty="0" smtClean="0"/>
              <a:t>https://www.asylumineurope.org/reports/country/greece/reception-conditions/housing/types-accommodation</a:t>
            </a:r>
          </a:p>
          <a:p>
            <a:r>
              <a:rPr lang="de-DE" dirty="0" smtClean="0"/>
              <a:t>https://www.businessinsider.com/coronavirus-greece-prepares-for-crisis-2020-3?r=DE&amp;IR=T</a:t>
            </a:r>
          </a:p>
          <a:p>
            <a:r>
              <a:rPr lang="de-DE" dirty="0" smtClean="0"/>
              <a:t>https://www.npr.org/sections/coronavirus-live-updates/2020/04/21/840015325/in-greece-148-asylum-seekers-test-positive-for-covid-19-at-shelter?t=1587981530374</a:t>
            </a:r>
          </a:p>
          <a:p>
            <a:r>
              <a:rPr lang="de-DE" dirty="0" smtClean="0"/>
              <a:t>https://www.hrw.org/news/2020/04/22/greece-island-camps-not-prepared-covid-19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newcases_movingaverage_above7000below70000lastweek_max10k_2020-04-26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newcases_movingaverage_1400-7000lastweek_2020-04-26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r_above7000lastweek_new_2020-04-26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41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r_1400-7000lastweek_new_2020-04-26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06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r_sorted_above1_2020-04-27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0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mobility_apple_above7000lastweek_new_2020-04-26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56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mobility_apple_1400-7000lastweek_new_2020-04-26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826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Population 10.731.726 (World Bank)</a:t>
            </a:r>
          </a:p>
          <a:p>
            <a:r>
              <a:rPr lang="de-DE" dirty="0" smtClean="0"/>
              <a:t>https://epiforecasts.io/covid/posts/global/</a:t>
            </a:r>
          </a:p>
          <a:p>
            <a:r>
              <a:rPr lang="de-DE" dirty="0" err="1" smtClean="0"/>
              <a:t>Attica</a:t>
            </a:r>
            <a:r>
              <a:rPr lang="de-DE" dirty="0" smtClean="0"/>
              <a:t> 3,7M,</a:t>
            </a:r>
            <a:r>
              <a:rPr lang="de-DE" baseline="0" dirty="0" smtClean="0"/>
              <a:t> Peloponnese 1,2M, Central </a:t>
            </a:r>
            <a:r>
              <a:rPr lang="de-DE" baseline="0" dirty="0" err="1" smtClean="0"/>
              <a:t>Macedonia</a:t>
            </a:r>
            <a:r>
              <a:rPr lang="de-DE" baseline="0" dirty="0" smtClean="0"/>
              <a:t> 1,9M, West </a:t>
            </a:r>
            <a:r>
              <a:rPr lang="de-DE" baseline="0" dirty="0" err="1" smtClean="0"/>
              <a:t>Macedonia</a:t>
            </a:r>
            <a:r>
              <a:rPr lang="de-DE" baseline="0" dirty="0" smtClean="0"/>
              <a:t> 283.689, Moria </a:t>
            </a:r>
            <a:r>
              <a:rPr lang="de-DE" baseline="0" dirty="0" err="1" smtClean="0"/>
              <a:t>refugee</a:t>
            </a:r>
            <a:r>
              <a:rPr lang="de-DE" baseline="0" dirty="0" smtClean="0"/>
              <a:t> camp ca. 20.000</a:t>
            </a:r>
            <a:endParaRPr lang="de-DE" dirty="0" smtClean="0"/>
          </a:p>
          <a:p>
            <a:r>
              <a:rPr lang="de-DE" dirty="0" smtClean="0"/>
              <a:t>https://covid19.gov.gr/covid19-live-analytics/</a:t>
            </a:r>
          </a:p>
          <a:p>
            <a:r>
              <a:rPr lang="de-DE" dirty="0" smtClean="0"/>
              <a:t>https://www.ekathimerini.com/251466/article/ekathimerini/news/greece-launches-500-mobile-covid-19-testing-units</a:t>
            </a:r>
          </a:p>
          <a:p>
            <a:r>
              <a:rPr lang="de-DE" dirty="0" smtClean="0"/>
              <a:t>https://greece.greekreporter.com/2020/04/06/coronavirus-quarantine-lifted-for-two-villages-in-kozani-northern-greece/</a:t>
            </a:r>
          </a:p>
          <a:p>
            <a:r>
              <a:rPr lang="de-DE" dirty="0" smtClean="0"/>
              <a:t>https://tradingeconomics.com/greece/hospital-beds</a:t>
            </a:r>
          </a:p>
          <a:p>
            <a:r>
              <a:rPr lang="de-DE" dirty="0" smtClean="0"/>
              <a:t>https://link.springer.com/article/10.1007/s00134-012-2627-8/tables/2</a:t>
            </a:r>
          </a:p>
          <a:p>
            <a:r>
              <a:rPr lang="de-DE" dirty="0" smtClean="0"/>
              <a:t>https://www.ekathimerini.com/251682/article/ekathimerini/news/parliament-donates-8-million-euros-for-icu-beds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https://www.statista.com/statistics/1109066/coronavirus-testing-in-europe-by-country/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https://www.bloomberg.com/news/articles/2020-04-27/greece-to-gradually-start-lifting-lockdown-measures-on-may-4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https://www.theguardian.com/world/2020/apr/26/greece-preparing-new-tourism-rules-in-wake-of-coronavirus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20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3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350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5610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297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70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23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28.04.2020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6140"/>
            <a:ext cx="3816424" cy="26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92" y="2049338"/>
            <a:ext cx="4086461" cy="253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1560" y="2350621"/>
            <a:ext cx="1428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988.451 Fälle</a:t>
            </a:r>
          </a:p>
          <a:p>
            <a:r>
              <a:rPr lang="en-US" dirty="0" smtClean="0"/>
              <a:t>56.245 Tote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Griechenland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1241622"/>
            <a:ext cx="7416824" cy="409336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dirty="0" smtClean="0"/>
              <a:t>Flüchtlingssituation</a:t>
            </a:r>
            <a:endParaRPr lang="de-DE" sz="1600" b="1" dirty="0" smtClean="0"/>
          </a:p>
          <a:p>
            <a:r>
              <a:rPr lang="de-DE" sz="1600" dirty="0" smtClean="0"/>
              <a:t>27 Camps </a:t>
            </a:r>
            <a:r>
              <a:rPr lang="de-DE" sz="1600" dirty="0" smtClean="0"/>
              <a:t>in Griechenland mit geschätzt &gt;150.000 Personen</a:t>
            </a:r>
          </a:p>
          <a:p>
            <a:pPr lvl="1"/>
            <a:r>
              <a:rPr lang="de-DE" sz="1600" dirty="0" smtClean="0"/>
              <a:t>Viele Camps überfüllt, schlechte Lebensbedingungen, wenig Gesundheitspersonal</a:t>
            </a:r>
          </a:p>
          <a:p>
            <a:pPr lvl="1"/>
            <a:r>
              <a:rPr lang="de-DE" sz="1600" dirty="0" smtClean="0"/>
              <a:t>Ca. 35.000 Flüchtlinge (</a:t>
            </a:r>
            <a:r>
              <a:rPr lang="de-DE" sz="1600" dirty="0" smtClean="0"/>
              <a:t>6-fache „Überbelegung“) </a:t>
            </a:r>
            <a:r>
              <a:rPr lang="de-DE" sz="1600" dirty="0" smtClean="0"/>
              <a:t>auf den Inseln </a:t>
            </a:r>
            <a:r>
              <a:rPr lang="de-DE" sz="1600" dirty="0" err="1" smtClean="0"/>
              <a:t>Chios</a:t>
            </a:r>
            <a:r>
              <a:rPr lang="de-DE" sz="1600" dirty="0" smtClean="0"/>
              <a:t>, Kos, </a:t>
            </a:r>
            <a:r>
              <a:rPr lang="de-DE" sz="1600" dirty="0" err="1" smtClean="0"/>
              <a:t>Leros</a:t>
            </a:r>
            <a:r>
              <a:rPr lang="de-DE" sz="1600" dirty="0" smtClean="0"/>
              <a:t>, Lesbos und Samos  </a:t>
            </a:r>
          </a:p>
          <a:p>
            <a:pPr lvl="2"/>
            <a:r>
              <a:rPr lang="de-DE" sz="1600" dirty="0" smtClean="0"/>
              <a:t>Moria Camp  auf Lesbos mit ca. 20.000 </a:t>
            </a:r>
            <a:r>
              <a:rPr lang="de-DE" sz="1600" dirty="0" smtClean="0"/>
              <a:t>Menschen</a:t>
            </a:r>
          </a:p>
          <a:p>
            <a:r>
              <a:rPr lang="de-DE" sz="1600" dirty="0"/>
              <a:t>Bisher 3 Ausbrüche in unterschiedlichen Einrichtungen</a:t>
            </a:r>
          </a:p>
          <a:p>
            <a:pPr lvl="1"/>
            <a:r>
              <a:rPr lang="de-DE" sz="1600" dirty="0"/>
              <a:t>02.04.: </a:t>
            </a:r>
            <a:r>
              <a:rPr lang="de-DE" sz="1600" dirty="0" err="1"/>
              <a:t>Ritsona</a:t>
            </a:r>
            <a:r>
              <a:rPr lang="de-DE" sz="1600" dirty="0"/>
              <a:t> </a:t>
            </a:r>
            <a:r>
              <a:rPr lang="de-DE" sz="1600" dirty="0" smtClean="0"/>
              <a:t>Camp </a:t>
            </a:r>
            <a:r>
              <a:rPr lang="de-DE" sz="1600" dirty="0"/>
              <a:t>(</a:t>
            </a:r>
            <a:r>
              <a:rPr lang="de-DE" sz="1600" dirty="0" smtClean="0"/>
              <a:t>nahe </a:t>
            </a:r>
            <a:r>
              <a:rPr lang="de-DE" sz="1600" dirty="0"/>
              <a:t>Athen) mit 2.700 </a:t>
            </a:r>
            <a:r>
              <a:rPr lang="de-DE" sz="1600" dirty="0" err="1"/>
              <a:t>Ew</a:t>
            </a:r>
            <a:r>
              <a:rPr lang="de-DE" sz="1600" dirty="0"/>
              <a:t>, 20 bestätigte F</a:t>
            </a:r>
            <a:r>
              <a:rPr lang="de-DE" sz="1600" dirty="0" smtClean="0"/>
              <a:t>älle, 2 Wochen unter Quarantäne gestellt</a:t>
            </a:r>
          </a:p>
          <a:p>
            <a:pPr lvl="1"/>
            <a:r>
              <a:rPr lang="de-DE" sz="1600" dirty="0" smtClean="0"/>
              <a:t>05.04.: </a:t>
            </a:r>
            <a:r>
              <a:rPr lang="de-DE" sz="1600" dirty="0" err="1" smtClean="0"/>
              <a:t>Malakasa</a:t>
            </a:r>
            <a:r>
              <a:rPr lang="de-DE" sz="1600" dirty="0" smtClean="0"/>
              <a:t> Camp (</a:t>
            </a:r>
            <a:r>
              <a:rPr lang="de-DE" sz="1600" dirty="0" smtClean="0"/>
              <a:t>nahe </a:t>
            </a:r>
            <a:r>
              <a:rPr lang="de-DE" sz="1600" dirty="0" smtClean="0"/>
              <a:t>Athen) mit 1.270 </a:t>
            </a:r>
            <a:r>
              <a:rPr lang="de-DE" sz="1600" dirty="0" err="1" smtClean="0"/>
              <a:t>Ew</a:t>
            </a:r>
            <a:r>
              <a:rPr lang="de-DE" sz="1600" dirty="0" smtClean="0"/>
              <a:t>, ein bestätigter Fall, Familie unter Quarantäne, Camp für 2 Wochen unter Quarantäne gestellt</a:t>
            </a:r>
          </a:p>
          <a:p>
            <a:pPr lvl="1"/>
            <a:r>
              <a:rPr lang="de-DE" sz="1600" dirty="0" smtClean="0"/>
              <a:t>21.04.: </a:t>
            </a:r>
            <a:r>
              <a:rPr lang="de-DE" sz="1600" dirty="0" err="1" smtClean="0"/>
              <a:t>Shelter</a:t>
            </a:r>
            <a:r>
              <a:rPr lang="de-DE" sz="1600" dirty="0" smtClean="0"/>
              <a:t> (Hotel) in </a:t>
            </a:r>
            <a:r>
              <a:rPr lang="de-DE" sz="1600" dirty="0" err="1" smtClean="0"/>
              <a:t>Kranidi</a:t>
            </a:r>
            <a:r>
              <a:rPr lang="de-DE" sz="1600" dirty="0" smtClean="0"/>
              <a:t> (</a:t>
            </a:r>
            <a:r>
              <a:rPr lang="de-DE" sz="1600" dirty="0" err="1" smtClean="0"/>
              <a:t>Peloponnesen</a:t>
            </a:r>
            <a:r>
              <a:rPr lang="de-DE" sz="1600" dirty="0" smtClean="0"/>
              <a:t>), </a:t>
            </a:r>
            <a:r>
              <a:rPr lang="de-DE" sz="1600" dirty="0" smtClean="0"/>
              <a:t>150 bestätigte Fälle, darunter 148 Flüchtlinge und 2 Mitarbeiter; insgesamt 471 Flüchtlinge im </a:t>
            </a:r>
            <a:r>
              <a:rPr lang="de-DE" sz="1600" dirty="0" smtClean="0"/>
              <a:t>Hotel, </a:t>
            </a:r>
            <a:r>
              <a:rPr lang="de-DE" sz="1600" dirty="0" smtClean="0"/>
              <a:t>seit 16.04. unter Quarantäne</a:t>
            </a:r>
          </a:p>
          <a:p>
            <a:pPr marL="0" indent="0">
              <a:buNone/>
            </a:pPr>
            <a:r>
              <a:rPr lang="de-DE" sz="1600" b="1" dirty="0" smtClean="0"/>
              <a:t>„Maßnahmen“</a:t>
            </a:r>
            <a:endParaRPr lang="de-DE" sz="1600" b="1" dirty="0" smtClean="0"/>
          </a:p>
          <a:p>
            <a:r>
              <a:rPr lang="de-DE" sz="1600" dirty="0" smtClean="0"/>
              <a:t>seit </a:t>
            </a:r>
            <a:r>
              <a:rPr lang="de-DE" sz="1600" dirty="0"/>
              <a:t>17.03. bis 10.05</a:t>
            </a:r>
            <a:r>
              <a:rPr lang="de-DE" sz="1600" dirty="0" smtClean="0"/>
              <a:t>.: Ausgangssperre (außer für essentielle Einkäufe) für alle Unterkünfte, </a:t>
            </a:r>
            <a:r>
              <a:rPr lang="de-DE" sz="1600" dirty="0" smtClean="0"/>
              <a:t>Schulschließungen</a:t>
            </a:r>
            <a:r>
              <a:rPr lang="de-DE" sz="1600" dirty="0" smtClean="0"/>
              <a:t>, </a:t>
            </a:r>
            <a:r>
              <a:rPr lang="de-DE" sz="1600" dirty="0" smtClean="0"/>
              <a:t>Besucherverbot.</a:t>
            </a:r>
          </a:p>
          <a:p>
            <a:r>
              <a:rPr lang="de-DE" sz="1600" dirty="0" smtClean="0"/>
              <a:t>16.04</a:t>
            </a:r>
            <a:r>
              <a:rPr lang="de-DE" sz="1600" dirty="0" smtClean="0"/>
              <a:t>. </a:t>
            </a:r>
            <a:r>
              <a:rPr lang="de-DE" sz="1600" dirty="0" smtClean="0"/>
              <a:t>- 2.380 </a:t>
            </a:r>
            <a:r>
              <a:rPr lang="de-DE" sz="1600" dirty="0"/>
              <a:t>Personen </a:t>
            </a:r>
            <a:r>
              <a:rPr lang="de-DE" sz="1600" dirty="0" smtClean="0"/>
              <a:t>sollen nach „</a:t>
            </a:r>
            <a:r>
              <a:rPr lang="de-DE" sz="1600" dirty="0" smtClean="0"/>
              <a:t>Tr</a:t>
            </a:r>
            <a:r>
              <a:rPr lang="de-DE" sz="1600" dirty="0" smtClean="0"/>
              <a:t>iage“ von Lesbos auf das Festland verlegt </a:t>
            </a:r>
            <a:r>
              <a:rPr lang="de-DE" sz="1600" dirty="0"/>
              <a:t>werden </a:t>
            </a:r>
            <a:r>
              <a:rPr lang="de-DE" sz="1600" dirty="0" smtClean="0"/>
              <a:t>(z.B. Personen &gt;60 und Personen mit Vorerkrankungen)</a:t>
            </a:r>
          </a:p>
          <a:p>
            <a:pPr marL="457200" lvl="1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  <a:p>
            <a:endParaRPr lang="de-DE" sz="1600" dirty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2353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772816"/>
            <a:ext cx="8092593" cy="4685134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In </a:t>
            </a:r>
            <a:r>
              <a:rPr lang="de-DE" dirty="0"/>
              <a:t>den l</a:t>
            </a:r>
            <a:r>
              <a:rPr lang="de-DE" dirty="0" smtClean="0"/>
              <a:t>etzten </a:t>
            </a:r>
            <a:r>
              <a:rPr lang="de-DE" dirty="0"/>
              <a:t>3 </a:t>
            </a:r>
            <a:r>
              <a:rPr lang="de-DE" dirty="0" smtClean="0"/>
              <a:t>Wochen Anstieg </a:t>
            </a:r>
            <a:r>
              <a:rPr lang="de-DE" dirty="0"/>
              <a:t>der </a:t>
            </a:r>
            <a:r>
              <a:rPr lang="de-DE" dirty="0" smtClean="0"/>
              <a:t>Fälle (10) mit einem möglicherweise SARS-CoV-2-assoziierten Kawasaki-Syndrom bei Kindern </a:t>
            </a:r>
            <a:r>
              <a:rPr lang="de-DE" dirty="0"/>
              <a:t>aller </a:t>
            </a:r>
            <a:r>
              <a:rPr lang="de-DE" dirty="0" smtClean="0"/>
              <a:t>Altersgruppen in UK </a:t>
            </a:r>
          </a:p>
          <a:p>
            <a:r>
              <a:rPr lang="de-DE" dirty="0" smtClean="0"/>
              <a:t>Klinisch Zeichen eines toxisches Schocksyndroms </a:t>
            </a:r>
            <a:r>
              <a:rPr lang="de-DE" dirty="0"/>
              <a:t>und </a:t>
            </a:r>
            <a:r>
              <a:rPr lang="de-DE" dirty="0" smtClean="0"/>
              <a:t>eines atypischen Kawasaki-Syndroms (abdominelle Beschwerden, Myokarditiden)</a:t>
            </a:r>
          </a:p>
          <a:p>
            <a:r>
              <a:rPr lang="de-DE" dirty="0"/>
              <a:t>Kinder mit bestätigter PCR-positiver SARS-CoV-2-Infektion </a:t>
            </a:r>
            <a:r>
              <a:rPr lang="de-DE" dirty="0" smtClean="0"/>
              <a:t>(ca. 50%)</a:t>
            </a:r>
          </a:p>
          <a:p>
            <a:r>
              <a:rPr lang="de-DE" b="1" dirty="0" smtClean="0"/>
              <a:t>Keine Vorerkrankungen, aber COVID-19-Erkrankung in der Familie (50%)</a:t>
            </a:r>
            <a:r>
              <a:rPr lang="de-DE" dirty="0"/>
              <a:t>	</a:t>
            </a:r>
          </a:p>
          <a:p>
            <a:endParaRPr lang="de-DE" dirty="0"/>
          </a:p>
          <a:p>
            <a:r>
              <a:rPr lang="de-DE" b="1" dirty="0" smtClean="0"/>
              <a:t>Kawasaki</a:t>
            </a:r>
            <a:r>
              <a:rPr lang="de-DE" dirty="0" smtClean="0"/>
              <a:t>-</a:t>
            </a:r>
            <a:r>
              <a:rPr lang="de-DE" b="1" dirty="0" smtClean="0"/>
              <a:t>Syndrom</a:t>
            </a:r>
            <a:r>
              <a:rPr lang="de-DE" dirty="0" smtClean="0"/>
              <a:t> ist </a:t>
            </a:r>
            <a:r>
              <a:rPr lang="de-DE" dirty="0"/>
              <a:t>eine akute, </a:t>
            </a:r>
            <a:r>
              <a:rPr lang="de-DE" dirty="0" smtClean="0"/>
              <a:t>fieberhafte Systemerkrankung</a:t>
            </a:r>
            <a:r>
              <a:rPr lang="de-DE" dirty="0"/>
              <a:t>, die durch eine </a:t>
            </a:r>
            <a:r>
              <a:rPr lang="de-DE" dirty="0" smtClean="0"/>
              <a:t>(</a:t>
            </a:r>
            <a:r>
              <a:rPr lang="de-DE" dirty="0" err="1" smtClean="0"/>
              <a:t>nekrotisierende</a:t>
            </a:r>
            <a:r>
              <a:rPr lang="de-DE" dirty="0" smtClean="0"/>
              <a:t>) Vaskulitis </a:t>
            </a:r>
            <a:r>
              <a:rPr lang="de-DE" dirty="0"/>
              <a:t>der kleinen und mittleren Arterien gekennzeichnet </a:t>
            </a:r>
            <a:r>
              <a:rPr lang="de-DE" dirty="0" smtClean="0"/>
              <a:t>ist</a:t>
            </a:r>
          </a:p>
          <a:p>
            <a:r>
              <a:rPr lang="de-DE" dirty="0" smtClean="0"/>
              <a:t>Ursache unbekannt, Bezug zu Infektionen und Autoimmunreaktionen wird vermutet</a:t>
            </a:r>
          </a:p>
          <a:p>
            <a:r>
              <a:rPr lang="de-DE" dirty="0" smtClean="0"/>
              <a:t>Zusammenhand mit Coronaviren bereits 2005 angenommen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/>
              <a:t>UNDIAGNOSED PEDIATRIC INFLAMMATORY SYNDROME - UNITED </a:t>
            </a:r>
            <a:r>
              <a:rPr lang="de-DE" dirty="0" smtClean="0"/>
              <a:t>KINGDOM - CORONAVIRUS </a:t>
            </a:r>
            <a:r>
              <a:rPr lang="de-DE" dirty="0"/>
              <a:t>DISEASE 2019 SUSPECTED, ALERT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2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28.04.2020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62" y="1096166"/>
            <a:ext cx="7585138" cy="521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1.400-7.000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28.04.2020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776864" cy="534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23528" y="332656"/>
            <a:ext cx="86409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Trend für Länder mit über 7.000 Fällen in den letzten 7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28.04.2020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755576" y="1752877"/>
            <a:ext cx="7416824" cy="3764355"/>
            <a:chOff x="539552" y="1196751"/>
            <a:chExt cx="7416824" cy="376435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97"/>
            <a:stretch/>
          </p:blipFill>
          <p:spPr bwMode="auto">
            <a:xfrm>
              <a:off x="539552" y="1196751"/>
              <a:ext cx="7416824" cy="3764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6" t="73184" r="48708" b="3005"/>
            <a:stretch/>
          </p:blipFill>
          <p:spPr bwMode="auto">
            <a:xfrm>
              <a:off x="4369616" y="1206479"/>
              <a:ext cx="3579778" cy="121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8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95536" y="332656"/>
            <a:ext cx="8439690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R </a:t>
            </a:r>
            <a:r>
              <a:rPr lang="de-DE" sz="2300" dirty="0" err="1" smtClean="0"/>
              <a:t>eff</a:t>
            </a:r>
            <a:r>
              <a:rPr lang="de-DE" sz="2300" dirty="0" smtClean="0"/>
              <a:t>. Trend für Länder mit 1.400 - 7.000 Fällen in den letzten 7 Tagen</a:t>
            </a:r>
            <a:endParaRPr lang="en-GB" sz="23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28.04.2020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0" y="1052736"/>
            <a:ext cx="7872686" cy="543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9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7539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&gt;100 Fällen und einem 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&gt; 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28.04.2020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- Größe des Punktes: Anzahl der Fälle in den letzte 7 Tagen</a:t>
            </a:r>
          </a:p>
          <a:p>
            <a:r>
              <a:rPr lang="de-DE" sz="1200" dirty="0"/>
              <a:t>-</a:t>
            </a:r>
            <a:r>
              <a:rPr lang="de-DE" sz="1200" dirty="0" smtClean="0"/>
              <a:t> Farbe: Fälle der letzten 7 Tage als % der Gesamtfallzahl (je heller desto höher die Prozentzahl)</a:t>
            </a:r>
            <a:endParaRPr lang="de-DE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1" y="999849"/>
            <a:ext cx="7738195" cy="537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95536" y="332656"/>
            <a:ext cx="8352928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Mobilität Apple: </a:t>
            </a:r>
            <a:r>
              <a:rPr lang="de-DE" sz="2300" dirty="0"/>
              <a:t>Länder mit über 7.000 Fällen in den letzten 7 Tagen</a:t>
            </a:r>
            <a:endParaRPr lang="en-GB" sz="23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Apple,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28.04.2020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71544"/>
            <a:ext cx="8054578" cy="554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5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95536" y="332656"/>
            <a:ext cx="849694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Mobilität Apple: </a:t>
            </a:r>
            <a:r>
              <a:rPr lang="de-DE" sz="2300" dirty="0"/>
              <a:t>Länder mit </a:t>
            </a:r>
            <a:r>
              <a:rPr lang="de-DE" sz="2300" dirty="0" smtClean="0"/>
              <a:t>1.400 </a:t>
            </a:r>
            <a:r>
              <a:rPr lang="de-DE" sz="2300" dirty="0" smtClean="0"/>
              <a:t>- </a:t>
            </a:r>
            <a:r>
              <a:rPr lang="de-DE" sz="2300" dirty="0"/>
              <a:t>7.000 Fällen in den letzten 7 Tagen</a:t>
            </a:r>
            <a:endParaRPr lang="en-GB" sz="23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Apple,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28.04.2020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0" y="980728"/>
            <a:ext cx="7936015" cy="54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7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Griechenland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590465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2.517 Fälle</a:t>
            </a:r>
            <a:endParaRPr lang="de-DE" sz="1600" b="1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130 Todesfälle </a:t>
            </a:r>
            <a:r>
              <a:rPr lang="de-DE" sz="1600" b="1" dirty="0">
                <a:solidFill>
                  <a:prstClr val="black"/>
                </a:solidFill>
              </a:rPr>
              <a:t>(</a:t>
            </a:r>
            <a:r>
              <a:rPr lang="de-DE" sz="1600" b="1" dirty="0" smtClean="0">
                <a:solidFill>
                  <a:prstClr val="black"/>
                </a:solidFill>
              </a:rPr>
              <a:t>Fallsterblichkeit:  5,2%) </a:t>
            </a:r>
            <a:endParaRPr lang="de-DE" sz="16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Inzidenz / 100.000 </a:t>
            </a:r>
            <a:r>
              <a:rPr lang="de-DE" sz="1600" b="1" dirty="0" err="1" smtClean="0">
                <a:solidFill>
                  <a:prstClr val="black"/>
                </a:solidFill>
              </a:rPr>
              <a:t>Ew</a:t>
            </a:r>
            <a:r>
              <a:rPr lang="de-DE" sz="1600" b="1" dirty="0" smtClean="0">
                <a:solidFill>
                  <a:prstClr val="black"/>
                </a:solidFill>
              </a:rPr>
              <a:t>.: 23,4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3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179512" y="1916832"/>
            <a:ext cx="6048672" cy="409336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dirty="0" smtClean="0"/>
              <a:t>Erster Fall 26</a:t>
            </a:r>
            <a:r>
              <a:rPr lang="de-DE" sz="1600" dirty="0"/>
              <a:t>. Februar </a:t>
            </a:r>
            <a:r>
              <a:rPr lang="de-DE" sz="1600" dirty="0" smtClean="0"/>
              <a:t>2020 (ex Italien) </a:t>
            </a:r>
            <a:endParaRPr lang="de-DE" sz="1600" dirty="0"/>
          </a:p>
          <a:p>
            <a:r>
              <a:rPr lang="de-DE" sz="1600" dirty="0" smtClean="0"/>
              <a:t>Meistbetroffene </a:t>
            </a:r>
            <a:r>
              <a:rPr lang="de-DE" sz="1600" dirty="0" smtClean="0"/>
              <a:t>Regionen (nach Inzidenzen / 100.000 </a:t>
            </a:r>
            <a:r>
              <a:rPr lang="de-DE" sz="1600" dirty="0" err="1" smtClean="0"/>
              <a:t>Ew</a:t>
            </a:r>
            <a:r>
              <a:rPr lang="de-DE" sz="1600" dirty="0" smtClean="0"/>
              <a:t>):  West </a:t>
            </a:r>
            <a:r>
              <a:rPr lang="de-DE" sz="1600" dirty="0" err="1"/>
              <a:t>Macedonia</a:t>
            </a:r>
            <a:r>
              <a:rPr lang="de-DE" sz="1600" dirty="0"/>
              <a:t> (55,0</a:t>
            </a:r>
            <a:r>
              <a:rPr lang="de-DE" sz="1600" dirty="0" smtClean="0"/>
              <a:t>), </a:t>
            </a:r>
            <a:r>
              <a:rPr lang="de-DE" sz="1600" dirty="0" err="1" smtClean="0"/>
              <a:t>Attica</a:t>
            </a:r>
            <a:r>
              <a:rPr lang="de-DE" sz="1600" dirty="0" smtClean="0"/>
              <a:t>  (</a:t>
            </a:r>
            <a:r>
              <a:rPr lang="de-DE" sz="1600" dirty="0" smtClean="0"/>
              <a:t>37,9)</a:t>
            </a:r>
          </a:p>
          <a:p>
            <a:r>
              <a:rPr lang="de-DE" sz="1600" dirty="0" smtClean="0"/>
              <a:t>Maßnahmen: </a:t>
            </a:r>
          </a:p>
          <a:p>
            <a:pPr lvl="1"/>
            <a:r>
              <a:rPr lang="de-DE" sz="1400" dirty="0" smtClean="0"/>
              <a:t>Versammlungen/Feste </a:t>
            </a:r>
            <a:r>
              <a:rPr lang="de-DE" sz="1400" dirty="0" smtClean="0"/>
              <a:t>abgesagt </a:t>
            </a:r>
            <a:r>
              <a:rPr lang="de-DE" sz="1400" b="1" dirty="0" smtClean="0"/>
              <a:t>(27.02.)</a:t>
            </a:r>
          </a:p>
          <a:p>
            <a:pPr lvl="1"/>
            <a:r>
              <a:rPr lang="de-DE" sz="1400" dirty="0"/>
              <a:t>Schulschließungen (seit 10.03.), Geschäftsschließungen (seit 13.03.). </a:t>
            </a:r>
          </a:p>
          <a:p>
            <a:pPr lvl="1"/>
            <a:r>
              <a:rPr lang="de-DE" sz="1400" dirty="0"/>
              <a:t>Ausgangssperre (seit 23.03. bis 04.05.): schließt nicht essentielle Reisen im Land ein, maximal 2 Personen </a:t>
            </a:r>
          </a:p>
          <a:p>
            <a:pPr lvl="2"/>
            <a:r>
              <a:rPr lang="de-DE" sz="1400" dirty="0"/>
              <a:t>Ausnahmen: Arbeit, Lebensmitteleinkauf, Arzt- oder Apothekenbesuche, Sport, Zeremonien (Beerdigung, Hochzeit), Pflege von Pflegebedürftigen</a:t>
            </a:r>
          </a:p>
          <a:p>
            <a:pPr lvl="2"/>
            <a:r>
              <a:rPr lang="de-DE" sz="1400" dirty="0"/>
              <a:t>Bürger müssen  Ausweise dabei haben sowie unterschriebene Atteste (Grund des Ausgangs bzw. Grund der Reise)</a:t>
            </a:r>
          </a:p>
          <a:p>
            <a:pPr lvl="2"/>
            <a:r>
              <a:rPr lang="de-DE" sz="1400" dirty="0"/>
              <a:t>2 Dörfer in </a:t>
            </a:r>
            <a:r>
              <a:rPr lang="de-DE" sz="1400" dirty="0" err="1"/>
              <a:t>Kozani</a:t>
            </a:r>
            <a:r>
              <a:rPr lang="de-DE" sz="1400" dirty="0"/>
              <a:t> unter Quarantäne  gesetzt (16.03. bis 06.04.)</a:t>
            </a:r>
          </a:p>
          <a:p>
            <a:r>
              <a:rPr lang="de-DE" sz="1600" dirty="0"/>
              <a:t>Schrittweise Lockerung ab 04.05: erste Phase Geschäfte und Kirchen dürfen wieder öffnen; zweite Phase Schule öffnen und Reise zwischen Regionen</a:t>
            </a:r>
          </a:p>
          <a:p>
            <a:r>
              <a:rPr lang="de-DE" sz="1600" dirty="0"/>
              <a:t>Testung</a:t>
            </a:r>
            <a:r>
              <a:rPr lang="de-DE" sz="1600" dirty="0"/>
              <a:t>: </a:t>
            </a:r>
            <a:r>
              <a:rPr lang="de-DE" sz="1600" dirty="0"/>
              <a:t>64.608 durchgeführt, Positivanteil 3,9%;  Konzept: 500 Mobile Test Units</a:t>
            </a:r>
            <a:endParaRPr lang="de-DE" sz="1600" dirty="0"/>
          </a:p>
          <a:p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endParaRPr lang="de-DE" sz="1600" dirty="0"/>
          </a:p>
          <a:p>
            <a:endParaRPr lang="fr-FR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3168973"/>
            <a:ext cx="962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89545" y="3121223"/>
            <a:ext cx="654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Fälle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86" y="908720"/>
            <a:ext cx="258331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41" y="3501008"/>
            <a:ext cx="288777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758298" cy="170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8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Bildschirmpräsentation (4:3)</PresentationFormat>
  <Paragraphs>98</Paragraphs>
  <Slides>11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Larissa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Griechenland</vt:lpstr>
      <vt:lpstr>COVID-19/ Griechenland</vt:lpstr>
      <vt:lpstr>UNDIAGNOSED PEDIATRIC INFLAMMATORY SYNDROME - UNITED KINGDOM - CORONAVIRUS DISEASE 2019 SUSPECTED, ALERT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Jansen, Andreas</cp:lastModifiedBy>
  <cp:revision>56</cp:revision>
  <dcterms:created xsi:type="dcterms:W3CDTF">2020-04-16T05:25:18Z</dcterms:created>
  <dcterms:modified xsi:type="dcterms:W3CDTF">2020-04-28T08:29:15Z</dcterms:modified>
</cp:coreProperties>
</file>