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52"/>
  </p:notesMasterIdLst>
  <p:handoutMasterIdLst>
    <p:handoutMasterId r:id="rId53"/>
  </p:handoutMasterIdLst>
  <p:sldIdLst>
    <p:sldId id="427" r:id="rId3"/>
    <p:sldId id="428" r:id="rId4"/>
    <p:sldId id="431" r:id="rId5"/>
    <p:sldId id="430" r:id="rId6"/>
    <p:sldId id="494" r:id="rId7"/>
    <p:sldId id="500" r:id="rId8"/>
    <p:sldId id="509" r:id="rId9"/>
    <p:sldId id="498" r:id="rId10"/>
    <p:sldId id="437" r:id="rId11"/>
    <p:sldId id="438" r:id="rId12"/>
    <p:sldId id="439" r:id="rId13"/>
    <p:sldId id="440" r:id="rId14"/>
    <p:sldId id="441" r:id="rId15"/>
    <p:sldId id="534" r:id="rId16"/>
    <p:sldId id="442" r:id="rId17"/>
    <p:sldId id="433" r:id="rId18"/>
    <p:sldId id="508" r:id="rId19"/>
    <p:sldId id="435" r:id="rId20"/>
    <p:sldId id="470" r:id="rId21"/>
    <p:sldId id="515" r:id="rId22"/>
    <p:sldId id="497" r:id="rId23"/>
    <p:sldId id="496" r:id="rId24"/>
    <p:sldId id="537" r:id="rId25"/>
    <p:sldId id="533" r:id="rId26"/>
    <p:sldId id="538" r:id="rId27"/>
    <p:sldId id="432" r:id="rId28"/>
    <p:sldId id="517" r:id="rId29"/>
    <p:sldId id="518" r:id="rId30"/>
    <p:sldId id="519" r:id="rId31"/>
    <p:sldId id="520" r:id="rId32"/>
    <p:sldId id="521" r:id="rId33"/>
    <p:sldId id="522" r:id="rId34"/>
    <p:sldId id="523" r:id="rId35"/>
    <p:sldId id="524" r:id="rId36"/>
    <p:sldId id="481" r:id="rId37"/>
    <p:sldId id="482" r:id="rId38"/>
    <p:sldId id="504" r:id="rId39"/>
    <p:sldId id="513" r:id="rId40"/>
    <p:sldId id="512" r:id="rId41"/>
    <p:sldId id="511" r:id="rId42"/>
    <p:sldId id="514" r:id="rId43"/>
    <p:sldId id="476" r:id="rId44"/>
    <p:sldId id="477" r:id="rId45"/>
    <p:sldId id="478" r:id="rId46"/>
    <p:sldId id="479" r:id="rId47"/>
    <p:sldId id="505" r:id="rId48"/>
    <p:sldId id="448" r:id="rId49"/>
    <p:sldId id="450" r:id="rId50"/>
    <p:sldId id="483" r:id="rId51"/>
  </p:sldIdLst>
  <p:sldSz cx="9144000" cy="6858000" type="screen4x3"/>
  <p:notesSz cx="6797675" cy="9928225"/>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as, Walter" initials="HW" lastIdx="10" clrIdx="0"/>
  <p:cmAuthor id="1" name="Buchholz, Udo" initials="BU" lastIdx="0" clrIdx="1"/>
  <p:cmAuthor id="2" name="Goerlitz, Luise" initials="GL" lastIdx="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EC7"/>
    <a:srgbClr val="045AA6"/>
    <a:srgbClr val="D0D8E8"/>
    <a:srgbClr val="E9EDF4"/>
    <a:srgbClr val="367BB8"/>
    <a:srgbClr val="338BD2"/>
    <a:srgbClr val="4D8AD2"/>
    <a:srgbClr val="66A8DD"/>
    <a:srgbClr val="0DE3A1"/>
    <a:srgbClr val="80A5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85" autoAdjust="0"/>
    <p:restoredTop sz="83400" autoAdjust="0"/>
  </p:normalViewPr>
  <p:slideViewPr>
    <p:cSldViewPr snapToGrid="0" snapToObjects="1">
      <p:cViewPr>
        <p:scale>
          <a:sx n="100" d="100"/>
          <a:sy n="100" d="100"/>
        </p:scale>
        <p:origin x="-2202" y="-324"/>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snapToGrid="0" snapToObjects="1">
      <p:cViewPr varScale="1">
        <p:scale>
          <a:sx n="93" d="100"/>
          <a:sy n="93" d="100"/>
        </p:scale>
        <p:origin x="-378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rki.local\daten\Projekte\RKI_nCoV-Lage\3.Kommunikation\3.7.Lageberichte\2020-04-28\Covid19_Liste_Stand_2020-04-28.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2"/>
          <c:order val="0"/>
          <c:tx>
            <c:strRef>
              <c:f>'AG10-Meldewoche'!$B$5</c:f>
              <c:strCache>
                <c:ptCount val="1"/>
                <c:pt idx="0">
                  <c:v>0-9</c:v>
                </c:pt>
              </c:strCache>
            </c:strRef>
          </c:tx>
          <c:spPr>
            <a:solidFill>
              <a:schemeClr val="accent1">
                <a:lumMod val="40000"/>
                <a:lumOff val="60000"/>
              </a:schemeClr>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'AG10-Meldewoche'!$B$15:$B$23</c:f>
              <c:numCache>
                <c:formatCode>General</c:formatCode>
                <c:ptCount val="9"/>
                <c:pt idx="0">
                  <c:v>18</c:v>
                </c:pt>
                <c:pt idx="1">
                  <c:v>95</c:v>
                </c:pt>
                <c:pt idx="2">
                  <c:v>311</c:v>
                </c:pt>
                <c:pt idx="3">
                  <c:v>502</c:v>
                </c:pt>
                <c:pt idx="4">
                  <c:v>578</c:v>
                </c:pt>
                <c:pt idx="5">
                  <c:v>474</c:v>
                </c:pt>
                <c:pt idx="6">
                  <c:v>320</c:v>
                </c:pt>
                <c:pt idx="7">
                  <c:v>333</c:v>
                </c:pt>
                <c:pt idx="8">
                  <c:v>18</c:v>
                </c:pt>
              </c:numCache>
            </c:numRef>
          </c:val>
        </c:ser>
        <c:ser>
          <c:idx val="3"/>
          <c:order val="1"/>
          <c:tx>
            <c:strRef>
              <c:f>'AG10-Meldewoche'!$C$5</c:f>
              <c:strCache>
                <c:ptCount val="1"/>
                <c:pt idx="0">
                  <c:v>10-19</c:v>
                </c:pt>
              </c:strCache>
            </c:strRef>
          </c:tx>
          <c:spPr>
            <a:solidFill>
              <a:schemeClr val="accent1">
                <a:lumMod val="60000"/>
                <a:lumOff val="40000"/>
              </a:schemeClr>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'AG10-Meldewoche'!$C$15:$C$23</c:f>
              <c:numCache>
                <c:formatCode>General</c:formatCode>
                <c:ptCount val="9"/>
                <c:pt idx="0">
                  <c:v>62</c:v>
                </c:pt>
                <c:pt idx="1">
                  <c:v>274</c:v>
                </c:pt>
                <c:pt idx="2">
                  <c:v>792</c:v>
                </c:pt>
                <c:pt idx="3">
                  <c:v>1318</c:v>
                </c:pt>
                <c:pt idx="4">
                  <c:v>1498</c:v>
                </c:pt>
                <c:pt idx="5">
                  <c:v>1161</c:v>
                </c:pt>
                <c:pt idx="6">
                  <c:v>803</c:v>
                </c:pt>
                <c:pt idx="7">
                  <c:v>575</c:v>
                </c:pt>
                <c:pt idx="8">
                  <c:v>39</c:v>
                </c:pt>
              </c:numCache>
            </c:numRef>
          </c:val>
        </c:ser>
        <c:ser>
          <c:idx val="4"/>
          <c:order val="2"/>
          <c:tx>
            <c:strRef>
              <c:f>'AG10-Meldewoche'!$D$5</c:f>
              <c:strCache>
                <c:ptCount val="1"/>
                <c:pt idx="0">
                  <c:v>20-29</c:v>
                </c:pt>
              </c:strCache>
            </c:strRef>
          </c:tx>
          <c:spPr>
            <a:solidFill>
              <a:schemeClr val="accent1"/>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'AG10-Meldewoche'!$D$15:$D$23</c:f>
              <c:numCache>
                <c:formatCode>General</c:formatCode>
                <c:ptCount val="9"/>
                <c:pt idx="0">
                  <c:v>146</c:v>
                </c:pt>
                <c:pt idx="1">
                  <c:v>854</c:v>
                </c:pt>
                <c:pt idx="2">
                  <c:v>3418</c:v>
                </c:pt>
                <c:pt idx="3">
                  <c:v>4926</c:v>
                </c:pt>
                <c:pt idx="4">
                  <c:v>4700</c:v>
                </c:pt>
                <c:pt idx="5">
                  <c:v>3666</c:v>
                </c:pt>
                <c:pt idx="6">
                  <c:v>2493</c:v>
                </c:pt>
                <c:pt idx="7">
                  <c:v>1892</c:v>
                </c:pt>
                <c:pt idx="8">
                  <c:v>93</c:v>
                </c:pt>
              </c:numCache>
            </c:numRef>
          </c:val>
        </c:ser>
        <c:ser>
          <c:idx val="5"/>
          <c:order val="3"/>
          <c:tx>
            <c:strRef>
              <c:f>'AG10-Meldewoche'!$E$5</c:f>
              <c:strCache>
                <c:ptCount val="1"/>
                <c:pt idx="0">
                  <c:v>30-39</c:v>
                </c:pt>
              </c:strCache>
            </c:strRef>
          </c:tx>
          <c:spPr>
            <a:solidFill>
              <a:schemeClr val="accent1">
                <a:lumMod val="75000"/>
              </a:schemeClr>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'AG10-Meldewoche'!$E$15:$E$23</c:f>
              <c:numCache>
                <c:formatCode>General</c:formatCode>
                <c:ptCount val="9"/>
                <c:pt idx="0">
                  <c:v>135</c:v>
                </c:pt>
                <c:pt idx="1">
                  <c:v>1078</c:v>
                </c:pt>
                <c:pt idx="2">
                  <c:v>3779</c:v>
                </c:pt>
                <c:pt idx="3">
                  <c:v>4990</c:v>
                </c:pt>
                <c:pt idx="4">
                  <c:v>4594</c:v>
                </c:pt>
                <c:pt idx="5">
                  <c:v>3402</c:v>
                </c:pt>
                <c:pt idx="6">
                  <c:v>2154</c:v>
                </c:pt>
                <c:pt idx="7">
                  <c:v>1629</c:v>
                </c:pt>
                <c:pt idx="8">
                  <c:v>75</c:v>
                </c:pt>
              </c:numCache>
            </c:numRef>
          </c:val>
        </c:ser>
        <c:ser>
          <c:idx val="6"/>
          <c:order val="4"/>
          <c:tx>
            <c:strRef>
              <c:f>'AG10-Meldewoche'!$F$5</c:f>
              <c:strCache>
                <c:ptCount val="1"/>
                <c:pt idx="0">
                  <c:v>40-49</c:v>
                </c:pt>
              </c:strCache>
            </c:strRef>
          </c:tx>
          <c:spPr>
            <a:solidFill>
              <a:schemeClr val="accent1">
                <a:lumMod val="50000"/>
              </a:schemeClr>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'AG10-Meldewoche'!$F$15:$F$23</c:f>
              <c:numCache>
                <c:formatCode>General</c:formatCode>
                <c:ptCount val="9"/>
                <c:pt idx="0">
                  <c:v>187</c:v>
                </c:pt>
                <c:pt idx="1">
                  <c:v>1280</c:v>
                </c:pt>
                <c:pt idx="2">
                  <c:v>3883</c:v>
                </c:pt>
                <c:pt idx="3">
                  <c:v>5214</c:v>
                </c:pt>
                <c:pt idx="4">
                  <c:v>5018</c:v>
                </c:pt>
                <c:pt idx="5">
                  <c:v>3576</c:v>
                </c:pt>
                <c:pt idx="6">
                  <c:v>2158</c:v>
                </c:pt>
                <c:pt idx="7">
                  <c:v>1438</c:v>
                </c:pt>
                <c:pt idx="8">
                  <c:v>67</c:v>
                </c:pt>
              </c:numCache>
            </c:numRef>
          </c:val>
        </c:ser>
        <c:ser>
          <c:idx val="7"/>
          <c:order val="5"/>
          <c:tx>
            <c:strRef>
              <c:f>'AG10-Meldewoche'!$G$5</c:f>
              <c:strCache>
                <c:ptCount val="1"/>
                <c:pt idx="0">
                  <c:v>50-59</c:v>
                </c:pt>
              </c:strCache>
            </c:strRef>
          </c:tx>
          <c:spPr>
            <a:solidFill>
              <a:schemeClr val="tx2">
                <a:lumMod val="50000"/>
              </a:schemeClr>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'AG10-Meldewoche'!$G$15:$G$23</c:f>
              <c:numCache>
                <c:formatCode>General</c:formatCode>
                <c:ptCount val="9"/>
                <c:pt idx="0">
                  <c:v>201</c:v>
                </c:pt>
                <c:pt idx="1">
                  <c:v>1695</c:v>
                </c:pt>
                <c:pt idx="2">
                  <c:v>5650</c:v>
                </c:pt>
                <c:pt idx="3">
                  <c:v>7539</c:v>
                </c:pt>
                <c:pt idx="4">
                  <c:v>7318</c:v>
                </c:pt>
                <c:pt idx="5">
                  <c:v>5211</c:v>
                </c:pt>
                <c:pt idx="6">
                  <c:v>3078</c:v>
                </c:pt>
                <c:pt idx="7">
                  <c:v>2030</c:v>
                </c:pt>
                <c:pt idx="8">
                  <c:v>82</c:v>
                </c:pt>
              </c:numCache>
            </c:numRef>
          </c:val>
        </c:ser>
        <c:ser>
          <c:idx val="8"/>
          <c:order val="6"/>
          <c:tx>
            <c:strRef>
              <c:f>'AG10-Meldewoche'!$H$5</c:f>
              <c:strCache>
                <c:ptCount val="1"/>
                <c:pt idx="0">
                  <c:v>60-69</c:v>
                </c:pt>
              </c:strCache>
            </c:strRef>
          </c:tx>
          <c:spPr>
            <a:solidFill>
              <a:schemeClr val="tx1"/>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'AG10-Meldewoche'!$H$15:$H$23</c:f>
              <c:numCache>
                <c:formatCode>General</c:formatCode>
                <c:ptCount val="9"/>
                <c:pt idx="0">
                  <c:v>83</c:v>
                </c:pt>
                <c:pt idx="1">
                  <c:v>656</c:v>
                </c:pt>
                <c:pt idx="2">
                  <c:v>2468</c:v>
                </c:pt>
                <c:pt idx="3">
                  <c:v>4137</c:v>
                </c:pt>
                <c:pt idx="4">
                  <c:v>4455</c:v>
                </c:pt>
                <c:pt idx="5">
                  <c:v>2900</c:v>
                </c:pt>
                <c:pt idx="6">
                  <c:v>1724</c:v>
                </c:pt>
                <c:pt idx="7">
                  <c:v>1147</c:v>
                </c:pt>
                <c:pt idx="8">
                  <c:v>59</c:v>
                </c:pt>
              </c:numCache>
            </c:numRef>
          </c:val>
        </c:ser>
        <c:ser>
          <c:idx val="9"/>
          <c:order val="7"/>
          <c:tx>
            <c:strRef>
              <c:f>'AG10-Meldewoche'!$I$5</c:f>
              <c:strCache>
                <c:ptCount val="1"/>
                <c:pt idx="0">
                  <c:v>70-79</c:v>
                </c:pt>
              </c:strCache>
            </c:strRef>
          </c:tx>
          <c:spPr>
            <a:solidFill>
              <a:schemeClr val="tx1">
                <a:lumMod val="65000"/>
                <a:lumOff val="35000"/>
              </a:schemeClr>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'AG10-Meldewoche'!$I$15:$I$23</c:f>
              <c:numCache>
                <c:formatCode>General</c:formatCode>
                <c:ptCount val="9"/>
                <c:pt idx="0">
                  <c:v>34</c:v>
                </c:pt>
                <c:pt idx="1">
                  <c:v>250</c:v>
                </c:pt>
                <c:pt idx="2">
                  <c:v>1172</c:v>
                </c:pt>
                <c:pt idx="3">
                  <c:v>2714</c:v>
                </c:pt>
                <c:pt idx="4">
                  <c:v>3185</c:v>
                </c:pt>
                <c:pt idx="5">
                  <c:v>2346</c:v>
                </c:pt>
                <c:pt idx="6">
                  <c:v>1466</c:v>
                </c:pt>
                <c:pt idx="7">
                  <c:v>986</c:v>
                </c:pt>
                <c:pt idx="8">
                  <c:v>50</c:v>
                </c:pt>
              </c:numCache>
            </c:numRef>
          </c:val>
        </c:ser>
        <c:ser>
          <c:idx val="10"/>
          <c:order val="8"/>
          <c:tx>
            <c:strRef>
              <c:f>'AG10-Meldewoche'!$J$5</c:f>
              <c:strCache>
                <c:ptCount val="1"/>
                <c:pt idx="0">
                  <c:v>80-89</c:v>
                </c:pt>
              </c:strCache>
            </c:strRef>
          </c:tx>
          <c:spPr>
            <a:solidFill>
              <a:schemeClr val="tx1">
                <a:lumMod val="50000"/>
                <a:lumOff val="50000"/>
              </a:schemeClr>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'AG10-Meldewoche'!$J$15:$J$23</c:f>
              <c:numCache>
                <c:formatCode>General</c:formatCode>
                <c:ptCount val="9"/>
                <c:pt idx="0">
                  <c:v>17</c:v>
                </c:pt>
                <c:pt idx="1">
                  <c:v>115</c:v>
                </c:pt>
                <c:pt idx="2">
                  <c:v>680</c:v>
                </c:pt>
                <c:pt idx="3">
                  <c:v>2021</c:v>
                </c:pt>
                <c:pt idx="4">
                  <c:v>3395</c:v>
                </c:pt>
                <c:pt idx="5">
                  <c:v>3121</c:v>
                </c:pt>
                <c:pt idx="6">
                  <c:v>2082</c:v>
                </c:pt>
                <c:pt idx="7">
                  <c:v>1461</c:v>
                </c:pt>
                <c:pt idx="8">
                  <c:v>59</c:v>
                </c:pt>
              </c:numCache>
            </c:numRef>
          </c:val>
        </c:ser>
        <c:ser>
          <c:idx val="11"/>
          <c:order val="9"/>
          <c:tx>
            <c:strRef>
              <c:f>'AG10-Meldewoche'!$K$5</c:f>
              <c:strCache>
                <c:ptCount val="1"/>
                <c:pt idx="0">
                  <c:v>90-99</c:v>
                </c:pt>
              </c:strCache>
            </c:strRef>
          </c:tx>
          <c:spPr>
            <a:solidFill>
              <a:schemeClr val="bg1">
                <a:lumMod val="75000"/>
              </a:schemeClr>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'AG10-Meldewoche'!$K$15:$K$23</c:f>
              <c:numCache>
                <c:formatCode>General</c:formatCode>
                <c:ptCount val="9"/>
                <c:pt idx="0">
                  <c:v>1</c:v>
                </c:pt>
                <c:pt idx="1">
                  <c:v>13</c:v>
                </c:pt>
                <c:pt idx="2">
                  <c:v>93</c:v>
                </c:pt>
                <c:pt idx="3">
                  <c:v>413</c:v>
                </c:pt>
                <c:pt idx="4">
                  <c:v>1130</c:v>
                </c:pt>
                <c:pt idx="5">
                  <c:v>1198</c:v>
                </c:pt>
                <c:pt idx="6">
                  <c:v>815</c:v>
                </c:pt>
                <c:pt idx="7">
                  <c:v>554</c:v>
                </c:pt>
                <c:pt idx="8">
                  <c:v>23</c:v>
                </c:pt>
              </c:numCache>
            </c:numRef>
          </c:val>
        </c:ser>
        <c:ser>
          <c:idx val="0"/>
          <c:order val="10"/>
          <c:tx>
            <c:strRef>
              <c:f>'AG10-Meldewoche'!$L$5</c:f>
              <c:strCache>
                <c:ptCount val="1"/>
                <c:pt idx="0">
                  <c:v>100+</c:v>
                </c:pt>
              </c:strCache>
            </c:strRef>
          </c:tx>
          <c:spPr>
            <a:solidFill>
              <a:schemeClr val="bg1">
                <a:lumMod val="85000"/>
              </a:schemeClr>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'AG10-Meldewoche'!$L$15:$L$23</c:f>
              <c:numCache>
                <c:formatCode>General</c:formatCode>
                <c:ptCount val="9"/>
                <c:pt idx="2">
                  <c:v>4</c:v>
                </c:pt>
                <c:pt idx="3">
                  <c:v>12</c:v>
                </c:pt>
                <c:pt idx="4">
                  <c:v>36</c:v>
                </c:pt>
                <c:pt idx="5">
                  <c:v>46</c:v>
                </c:pt>
                <c:pt idx="6">
                  <c:v>17</c:v>
                </c:pt>
                <c:pt idx="7">
                  <c:v>18</c:v>
                </c:pt>
              </c:numCache>
            </c:numRef>
          </c:val>
        </c:ser>
        <c:dLbls>
          <c:showLegendKey val="0"/>
          <c:showVal val="0"/>
          <c:showCatName val="0"/>
          <c:showSerName val="0"/>
          <c:showPercent val="0"/>
          <c:showBubbleSize val="0"/>
        </c:dLbls>
        <c:gapWidth val="50"/>
        <c:overlap val="100"/>
        <c:axId val="8877184"/>
        <c:axId val="8879104"/>
      </c:barChart>
      <c:catAx>
        <c:axId val="8877184"/>
        <c:scaling>
          <c:orientation val="minMax"/>
        </c:scaling>
        <c:delete val="0"/>
        <c:axPos val="b"/>
        <c:title>
          <c:tx>
            <c:rich>
              <a:bodyPr/>
              <a:lstStyle/>
              <a:p>
                <a:pPr>
                  <a:defRPr/>
                </a:pPr>
                <a:r>
                  <a:rPr lang="en-US"/>
                  <a:t>Meldewoche</a:t>
                </a:r>
              </a:p>
            </c:rich>
          </c:tx>
          <c:layout/>
          <c:overlay val="0"/>
        </c:title>
        <c:numFmt formatCode="General" sourceLinked="1"/>
        <c:majorTickMark val="out"/>
        <c:minorTickMark val="none"/>
        <c:tickLblPos val="nextTo"/>
        <c:crossAx val="8879104"/>
        <c:crosses val="autoZero"/>
        <c:auto val="1"/>
        <c:lblAlgn val="ctr"/>
        <c:lblOffset val="100"/>
        <c:noMultiLvlLbl val="0"/>
      </c:catAx>
      <c:valAx>
        <c:axId val="8879104"/>
        <c:scaling>
          <c:orientation val="minMax"/>
        </c:scaling>
        <c:delete val="0"/>
        <c:axPos val="l"/>
        <c:title>
          <c:tx>
            <c:rich>
              <a:bodyPr rot="-5400000" vert="horz"/>
              <a:lstStyle/>
              <a:p>
                <a:pPr>
                  <a:defRPr/>
                </a:pPr>
                <a:r>
                  <a:rPr lang="en-US"/>
                  <a:t>Anteil Altergruppe der COVID-19-Fälle</a:t>
                </a:r>
              </a:p>
            </c:rich>
          </c:tx>
          <c:layout/>
          <c:overlay val="0"/>
        </c:title>
        <c:numFmt formatCode="0%" sourceLinked="1"/>
        <c:majorTickMark val="out"/>
        <c:minorTickMark val="none"/>
        <c:tickLblPos val="nextTo"/>
        <c:crossAx val="8877184"/>
        <c:crosses val="autoZero"/>
        <c:crossBetween val="between"/>
      </c:valAx>
    </c:plotArea>
    <c:legend>
      <c:legendPos val="r"/>
      <c:layout/>
      <c:overlay val="0"/>
    </c:legend>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de-DE"/>
          </a:p>
        </p:txBody>
      </p:sp>
      <p:sp>
        <p:nvSpPr>
          <p:cNvPr id="3" name="Datumsplatzhalter 2"/>
          <p:cNvSpPr>
            <a:spLocks noGrp="1"/>
          </p:cNvSpPr>
          <p:nvPr>
            <p:ph type="dt" sz="quarter" idx="1"/>
          </p:nvPr>
        </p:nvSpPr>
        <p:spPr>
          <a:xfrm>
            <a:off x="3850444" y="0"/>
            <a:ext cx="2945659" cy="496411"/>
          </a:xfrm>
          <a:prstGeom prst="rect">
            <a:avLst/>
          </a:prstGeom>
        </p:spPr>
        <p:txBody>
          <a:bodyPr vert="horz" lIns="91577" tIns="45789" rIns="91577" bIns="45789" rtlCol="0"/>
          <a:lstStyle>
            <a:lvl1pPr algn="r">
              <a:defRPr sz="1200"/>
            </a:lvl1pPr>
          </a:lstStyle>
          <a:p>
            <a:fld id="{112A5B09-A9A8-2644-9E6D-705AA413DA79}" type="datetimeFigureOut">
              <a:rPr lang="de-DE" smtClean="0"/>
              <a:t>28.04.2020</a:t>
            </a:fld>
            <a:endParaRPr lang="de-DE"/>
          </a:p>
        </p:txBody>
      </p:sp>
      <p:sp>
        <p:nvSpPr>
          <p:cNvPr id="4" name="Fußzeilenplatzhalter 3"/>
          <p:cNvSpPr>
            <a:spLocks noGrp="1"/>
          </p:cNvSpPr>
          <p:nvPr>
            <p:ph type="ftr" sz="quarter" idx="2"/>
          </p:nvPr>
        </p:nvSpPr>
        <p:spPr>
          <a:xfrm>
            <a:off x="0" y="9430091"/>
            <a:ext cx="2945659" cy="496411"/>
          </a:xfrm>
          <a:prstGeom prst="rect">
            <a:avLst/>
          </a:prstGeom>
        </p:spPr>
        <p:txBody>
          <a:bodyPr vert="horz" lIns="91577" tIns="45789" rIns="91577" bIns="45789" rtlCol="0" anchor="b"/>
          <a:lstStyle>
            <a:lvl1pPr algn="l">
              <a:defRPr sz="1200"/>
            </a:lvl1pPr>
          </a:lstStyle>
          <a:p>
            <a:endParaRPr lang="de-DE"/>
          </a:p>
        </p:txBody>
      </p:sp>
      <p:sp>
        <p:nvSpPr>
          <p:cNvPr id="5" name="Foliennummernplatzhalter 4"/>
          <p:cNvSpPr>
            <a:spLocks noGrp="1"/>
          </p:cNvSpPr>
          <p:nvPr>
            <p:ph type="sldNum" sz="quarter" idx="3"/>
          </p:nvPr>
        </p:nvSpPr>
        <p:spPr>
          <a:xfrm>
            <a:off x="3850444" y="9430091"/>
            <a:ext cx="2945659" cy="496411"/>
          </a:xfrm>
          <a:prstGeom prst="rect">
            <a:avLst/>
          </a:prstGeom>
        </p:spPr>
        <p:txBody>
          <a:bodyPr vert="horz" lIns="91577" tIns="45789" rIns="91577" bIns="45789"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de-DE"/>
          </a:p>
        </p:txBody>
      </p:sp>
      <p:sp>
        <p:nvSpPr>
          <p:cNvPr id="3" name="Datumsplatzhalter 2"/>
          <p:cNvSpPr>
            <a:spLocks noGrp="1"/>
          </p:cNvSpPr>
          <p:nvPr>
            <p:ph type="dt" idx="1"/>
          </p:nvPr>
        </p:nvSpPr>
        <p:spPr>
          <a:xfrm>
            <a:off x="3850444" y="0"/>
            <a:ext cx="2945659" cy="496411"/>
          </a:xfrm>
          <a:prstGeom prst="rect">
            <a:avLst/>
          </a:prstGeom>
        </p:spPr>
        <p:txBody>
          <a:bodyPr vert="horz" lIns="91577" tIns="45789" rIns="91577" bIns="45789" rtlCol="0"/>
          <a:lstStyle>
            <a:lvl1pPr algn="r">
              <a:defRPr sz="1200"/>
            </a:lvl1pPr>
          </a:lstStyle>
          <a:p>
            <a:fld id="{03B55E56-2990-C745-88B9-6378D75E0E12}" type="datetimeFigureOut">
              <a:rPr lang="de-DE" smtClean="0"/>
              <a:t>28.04.2020</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77" tIns="45789" rIns="91577" bIns="45789"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577" tIns="45789" rIns="91577" bIns="45789"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577" tIns="45789" rIns="91577" bIns="45789"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30091"/>
            <a:ext cx="2945659" cy="496411"/>
          </a:xfrm>
          <a:prstGeom prst="rect">
            <a:avLst/>
          </a:prstGeom>
        </p:spPr>
        <p:txBody>
          <a:bodyPr vert="horz" lIns="91577" tIns="45789" rIns="91577" bIns="45789"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file:///\\rki.local\daten\Projekte\RKI_nCoV-Lage\2.Themen\2.1.Epidemiologie\Nowcasting\Do-Files\pics\Surveillance\apr2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file:///\\rki.local\daten\Projekte\RKI_nCoV-Lage\2.Themen\2.1.Epidemiologie\Nowcasting\Do-Files\pics\Surveillance\apr25"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a:t>
            </a:r>
            <a:r>
              <a:rPr lang="de-DE" dirty="0" smtClean="0"/>
              <a:t>Projekte\RKI_nCoV-Lage\3.Kommunikation\3.7.Lageberichte</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10</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11</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12</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13</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r>
              <a:rPr lang="de-DE" dirty="0" smtClean="0"/>
              <a:t>PDF: kreise_2020-xx-xx_optionIF_00</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15</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endParaRPr lang="de-DE" dirty="0"/>
          </a:p>
          <a:p>
            <a:pPr defTabSz="457886">
              <a:defRPr/>
            </a:pPr>
            <a:r>
              <a:rPr lang="de-DE" dirty="0" smtClean="0"/>
              <a:t>Quelle: Ordner des aktuellen Lageberichts S:\Projekte\RKI_nCoV-Lage\3.Kommunikation\3.7.Lageberichte</a:t>
            </a:r>
          </a:p>
          <a:p>
            <a:pPr defTabSz="457886">
              <a:defRPr/>
            </a:pPr>
            <a:r>
              <a:rPr lang="de-DE" dirty="0" smtClean="0"/>
              <a:t>Reiter Alter-Geschlecht</a:t>
            </a:r>
          </a:p>
          <a:p>
            <a:pPr defTabSz="457886">
              <a:defRPr/>
            </a:pPr>
            <a:endParaRPr lang="de-DE" dirty="0" smtClean="0"/>
          </a:p>
          <a:p>
            <a:pPr defTabSz="457886">
              <a:defRPr/>
            </a:pPr>
            <a:r>
              <a:rPr lang="de-DE" dirty="0" smtClean="0"/>
              <a:t>Reiter AG10-Geschlecht für Anteil &gt;= 70 und Abbildung</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16</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endParaRPr lang="de-DE" dirty="0"/>
          </a:p>
          <a:p>
            <a:pPr defTabSz="457886">
              <a:defRPr/>
            </a:pPr>
            <a:r>
              <a:rPr lang="de-DE" dirty="0" smtClean="0"/>
              <a:t>Quelle: Ordner des aktuellen Lageberichts S:\Projekte\RKI_nCoV-Lage\3.Kommunikation\3.7.Lageberichte</a:t>
            </a:r>
          </a:p>
          <a:p>
            <a:pPr defTabSz="457886">
              <a:defRPr/>
            </a:pPr>
            <a:r>
              <a:rPr lang="de-DE" dirty="0" smtClean="0"/>
              <a:t>Reiter AG10-Meldewoche</a:t>
            </a:r>
          </a:p>
          <a:p>
            <a:pPr defTabSz="457886">
              <a:defRPr/>
            </a:pPr>
            <a:endParaRPr lang="de-DE" dirty="0" smtClean="0"/>
          </a:p>
          <a:p>
            <a:pPr defTabSz="457886">
              <a:defRPr/>
            </a:pPr>
            <a:r>
              <a:rPr lang="de-DE" dirty="0" smtClean="0"/>
              <a:t>Anzahl Gesamtfälle mit Angaben</a:t>
            </a:r>
            <a:r>
              <a:rPr lang="de-DE" baseline="0" dirty="0" smtClean="0"/>
              <a:t> = S</a:t>
            </a:r>
            <a:r>
              <a:rPr lang="de-DE" dirty="0" smtClean="0"/>
              <a:t>umme aus den Fallzahlen der dargestellten Meldewochen summieren</a:t>
            </a:r>
            <a:r>
              <a:rPr lang="de-DE" baseline="0" dirty="0" smtClean="0"/>
              <a:t> (ohne unbekannt)</a:t>
            </a:r>
            <a:endParaRPr lang="de-DE" dirty="0" smtClean="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17</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Quelle: Ordner des aktuellen Lageberichts S:\Projekte\RKI_nCoV-Lage\3.Kommunikation\3.7.Lageberichte</a:t>
            </a:r>
          </a:p>
          <a:p>
            <a:pPr defTabSz="457886">
              <a:defRPr/>
            </a:pPr>
            <a:endParaRPr lang="de-DE" dirty="0" smtClean="0"/>
          </a:p>
          <a:p>
            <a:pPr defTabSz="457886">
              <a:defRPr/>
            </a:pPr>
            <a:r>
              <a:rPr lang="de-DE" dirty="0" smtClean="0"/>
              <a:t>Reiter Todesfälle für Angaben in der linken Tabelle</a:t>
            </a:r>
          </a:p>
          <a:p>
            <a:pPr defTabSz="457886">
              <a:defRPr/>
            </a:pPr>
            <a:endParaRPr lang="de-DE" dirty="0" smtClean="0"/>
          </a:p>
          <a:p>
            <a:pPr defTabSz="457886">
              <a:defRPr/>
            </a:pPr>
            <a:r>
              <a:rPr lang="de-DE" dirty="0" smtClean="0"/>
              <a:t>Reiter AG10-Geschlecht Verstorben</a:t>
            </a:r>
            <a:r>
              <a:rPr lang="de-DE" baseline="0" dirty="0" smtClean="0"/>
              <a:t> für Abbildung</a:t>
            </a:r>
          </a:p>
          <a:p>
            <a:pPr defTabSz="457886">
              <a:defRPr/>
            </a:pPr>
            <a:endParaRPr lang="de-DE" baseline="0" dirty="0" smtClean="0"/>
          </a:p>
          <a:p>
            <a:pPr defTabSz="457886">
              <a:defRPr/>
            </a:pPr>
            <a:r>
              <a:rPr lang="de-DE" baseline="0" dirty="0" smtClean="0"/>
              <a:t>Untere Tabelle aus Präsentation für </a:t>
            </a:r>
            <a:r>
              <a:rPr lang="de-DE" baseline="0" dirty="0" err="1" smtClean="0"/>
              <a:t>Wieler</a:t>
            </a:r>
            <a:r>
              <a:rPr lang="de-DE" baseline="0" dirty="0" smtClean="0"/>
              <a:t> mit aktuellem Datum: </a:t>
            </a:r>
            <a:r>
              <a:rPr lang="de-DE" sz="1200" kern="1200" dirty="0" smtClean="0">
                <a:solidFill>
                  <a:schemeClr val="tx1"/>
                </a:solidFill>
                <a:effectLst/>
                <a:latin typeface="+mn-lt"/>
                <a:ea typeface="+mn-ea"/>
                <a:cs typeface="+mn-cs"/>
              </a:rPr>
              <a:t>S:\Projekte\RKI_nCoV-Lage\3.Kommunikation\6.3 Vorträge\</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18</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Excel File: </a:t>
            </a:r>
            <a:r>
              <a:rPr lang="de-DE" dirty="0" err="1" smtClean="0"/>
              <a:t>Zahlen_kumulativ</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19</a:t>
            </a:fld>
            <a:endParaRPr lang="de-DE"/>
          </a:p>
        </p:txBody>
      </p:sp>
    </p:spTree>
    <p:extLst>
      <p:ext uri="{BB962C8B-B14F-4D97-AF65-F5344CB8AC3E}">
        <p14:creationId xmlns:p14="http://schemas.microsoft.com/office/powerpoint/2010/main" val="904762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Quelle: Bericht DIVI-Intensivregister; per Email</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20</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a:t>
            </a:r>
          </a:p>
          <a:p>
            <a:pPr defTabSz="457886">
              <a:defRPr/>
            </a:pPr>
            <a:endParaRPr lang="de-DE" dirty="0" smtClean="0"/>
          </a:p>
          <a:p>
            <a:pPr defTabSz="457886">
              <a:defRPr/>
            </a:pPr>
            <a:r>
              <a:rPr lang="de-DE" dirty="0" smtClean="0"/>
              <a:t>Excel-Tabelle </a:t>
            </a:r>
            <a:r>
              <a:rPr lang="de-DE" dirty="0" err="1" smtClean="0"/>
              <a:t>Zahlen_Bundesländer</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886" rtl="0" eaLnBrk="1" fontAlgn="auto" latinLnBrk="0" hangingPunct="1">
              <a:lnSpc>
                <a:spcPct val="100000"/>
              </a:lnSpc>
              <a:spcBef>
                <a:spcPts val="0"/>
              </a:spcBef>
              <a:spcAft>
                <a:spcPts val="0"/>
              </a:spcAft>
              <a:buClrTx/>
              <a:buSzTx/>
              <a:buFontTx/>
              <a:buNone/>
              <a:tabLst/>
              <a:defRPr/>
            </a:pPr>
            <a:r>
              <a:rPr lang="de-DE" dirty="0" smtClean="0"/>
              <a:t>Quelle: Bericht DIVI-Intensivregister; per Email</a:t>
            </a:r>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21</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Excel-File: Covid19_Liste_stand_xxx</a:t>
            </a:r>
          </a:p>
          <a:p>
            <a:pPr defTabSz="457886">
              <a:defRPr/>
            </a:pPr>
            <a:r>
              <a:rPr lang="de-DE" dirty="0" smtClean="0"/>
              <a:t>Reiter: </a:t>
            </a:r>
            <a:r>
              <a:rPr lang="de-DE" dirty="0" err="1" smtClean="0"/>
              <a:t>Einrichtung_Details</a:t>
            </a:r>
            <a:endParaRPr lang="de-DE" dirty="0" smtClean="0"/>
          </a:p>
          <a:p>
            <a:pPr marL="0" marR="0" indent="0" algn="l" defTabSz="457886" rtl="0" eaLnBrk="1" fontAlgn="auto" latinLnBrk="0" hangingPunct="1">
              <a:lnSpc>
                <a:spcPct val="100000"/>
              </a:lnSpc>
              <a:spcBef>
                <a:spcPts val="0"/>
              </a:spcBef>
              <a:spcAft>
                <a:spcPts val="0"/>
              </a:spcAft>
              <a:buClrTx/>
              <a:buSzTx/>
              <a:buFontTx/>
              <a:buNone/>
              <a:tabLst/>
              <a:defRPr/>
            </a:pPr>
            <a:r>
              <a:rPr lang="de-DE" sz="1200" b="0" i="0" u="none" strike="noStrike" kern="1200" dirty="0" smtClean="0">
                <a:solidFill>
                  <a:schemeClr val="tx1"/>
                </a:solidFill>
                <a:effectLst/>
                <a:latin typeface="+mn-lt"/>
                <a:ea typeface="+mn-ea"/>
                <a:cs typeface="+mn-cs"/>
              </a:rPr>
              <a:t>* Spalte H</a:t>
            </a:r>
            <a:endParaRPr lang="de-DE" sz="1200" dirty="0" smtClean="0">
              <a:effectLst/>
              <a:latin typeface="+mn-lt"/>
              <a:ea typeface="MS Mincho"/>
              <a:cs typeface="Times New Roman"/>
            </a:endParaRPr>
          </a:p>
          <a:p>
            <a:pPr defTabSz="457886">
              <a:defRPr/>
            </a:pPr>
            <a:endParaRPr lang="de-DE" dirty="0" smtClean="0"/>
          </a:p>
          <a:p>
            <a:pPr marL="0" marR="0" indent="0" algn="l" defTabSz="457886" rtl="0" eaLnBrk="1" fontAlgn="auto" latinLnBrk="0" hangingPunct="1">
              <a:lnSpc>
                <a:spcPct val="100000"/>
              </a:lnSpc>
              <a:spcBef>
                <a:spcPts val="0"/>
              </a:spcBef>
              <a:spcAft>
                <a:spcPts val="0"/>
              </a:spcAft>
              <a:buClrTx/>
              <a:buSzTx/>
              <a:buFontTx/>
              <a:buNone/>
              <a:tabLst/>
              <a:defRPr/>
            </a:pPr>
            <a:r>
              <a:rPr lang="de-DE" dirty="0" smtClean="0"/>
              <a:t>Reite Exposition: </a:t>
            </a:r>
          </a:p>
          <a:p>
            <a:pPr marL="0" marR="0" indent="0" algn="l" defTabSz="457886" rtl="0" eaLnBrk="1" fontAlgn="auto" latinLnBrk="0" hangingPunct="1">
              <a:lnSpc>
                <a:spcPct val="100000"/>
              </a:lnSpc>
              <a:spcBef>
                <a:spcPts val="0"/>
              </a:spcBef>
              <a:spcAft>
                <a:spcPts val="0"/>
              </a:spcAft>
              <a:buClrTx/>
              <a:buSzTx/>
              <a:buFontTx/>
              <a:buNone/>
              <a:tabLst/>
              <a:defRPr/>
            </a:pPr>
            <a:r>
              <a:rPr lang="de-DE" sz="1200" dirty="0" smtClean="0">
                <a:solidFill>
                  <a:srgbClr val="000000"/>
                </a:solidFill>
                <a:effectLst/>
                <a:latin typeface="+mn-lt"/>
                <a:ea typeface="Times New Roman"/>
                <a:cs typeface="Calibri"/>
              </a:rPr>
              <a:t>Keine Tätigkeit, Betreuung, Unterbringung  in genannten Einrichtungen = </a:t>
            </a:r>
            <a:r>
              <a:rPr lang="de-DE" dirty="0" smtClean="0"/>
              <a:t>Ohne</a:t>
            </a:r>
            <a:endParaRPr lang="de-DE" sz="1200" dirty="0" smtClean="0">
              <a:effectLst/>
              <a:latin typeface="+mn-lt"/>
              <a:ea typeface="MS Mincho"/>
              <a:cs typeface="Times New Roman"/>
            </a:endParaRPr>
          </a:p>
          <a:p>
            <a:pPr marL="0" marR="0" indent="0" algn="l" defTabSz="457886" rtl="0" eaLnBrk="1" fontAlgn="auto" latinLnBrk="0" hangingPunct="1">
              <a:lnSpc>
                <a:spcPct val="100000"/>
              </a:lnSpc>
              <a:spcBef>
                <a:spcPts val="0"/>
              </a:spcBef>
              <a:spcAft>
                <a:spcPts val="0"/>
              </a:spcAft>
              <a:buClrTx/>
              <a:buSzTx/>
              <a:buFontTx/>
              <a:buNone/>
              <a:tabLst/>
              <a:defRPr/>
            </a:pPr>
            <a:r>
              <a:rPr lang="de-DE" sz="1200" dirty="0" smtClean="0">
                <a:solidFill>
                  <a:srgbClr val="000000"/>
                </a:solidFill>
                <a:effectLst/>
                <a:latin typeface="+mn-lt"/>
                <a:ea typeface="Times New Roman"/>
                <a:cs typeface="Calibri"/>
              </a:rPr>
              <a:t>Unbekannt = </a:t>
            </a:r>
            <a:r>
              <a:rPr lang="de-DE" sz="1200" b="0" i="0" u="none" strike="noStrike" kern="1200" dirty="0" smtClean="0">
                <a:solidFill>
                  <a:schemeClr val="tx1"/>
                </a:solidFill>
                <a:effectLst/>
                <a:latin typeface="+mn-lt"/>
                <a:ea typeface="+mn-ea"/>
                <a:cs typeface="+mn-cs"/>
              </a:rPr>
              <a:t>nicht </a:t>
            </a:r>
            <a:r>
              <a:rPr lang="de-DE" sz="1200" b="0" i="0" u="none" strike="noStrike" kern="1200" dirty="0" err="1" smtClean="0">
                <a:solidFill>
                  <a:schemeClr val="tx1"/>
                </a:solidFill>
                <a:effectLst/>
                <a:latin typeface="+mn-lt"/>
                <a:ea typeface="+mn-ea"/>
                <a:cs typeface="+mn-cs"/>
              </a:rPr>
              <a:t>erhoben+nicht</a:t>
            </a:r>
            <a:r>
              <a:rPr lang="de-DE" sz="1200" b="0" i="0" u="none" strike="noStrike" kern="1200" dirty="0" smtClean="0">
                <a:solidFill>
                  <a:schemeClr val="tx1"/>
                </a:solidFill>
                <a:effectLst/>
                <a:latin typeface="+mn-lt"/>
                <a:ea typeface="+mn-ea"/>
                <a:cs typeface="+mn-cs"/>
              </a:rPr>
              <a:t> ermittelbar</a:t>
            </a:r>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22</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Excel-Tabelle:</a:t>
            </a:r>
            <a:r>
              <a:rPr lang="de-DE" baseline="0" dirty="0" smtClean="0"/>
              <a:t> </a:t>
            </a:r>
            <a:r>
              <a:rPr lang="de-DE" dirty="0" err="1" smtClean="0"/>
              <a:t>Linelist</a:t>
            </a:r>
            <a:endParaRPr lang="de-DE" dirty="0" smtClean="0"/>
          </a:p>
          <a:p>
            <a:endParaRPr lang="de-DE" dirty="0" smtClean="0"/>
          </a:p>
          <a:p>
            <a:r>
              <a:rPr lang="de-DE" dirty="0" smtClean="0"/>
              <a:t>Reiter </a:t>
            </a:r>
            <a:r>
              <a:rPr lang="de-DE" dirty="0" err="1" smtClean="0"/>
              <a:t>Einrichtung_Detail</a:t>
            </a:r>
            <a:r>
              <a:rPr lang="de-DE" dirty="0" smtClean="0"/>
              <a:t> (Spalte Y,Z)</a:t>
            </a:r>
          </a:p>
          <a:p>
            <a:endParaRPr lang="de-DE" dirty="0" smtClean="0"/>
          </a:p>
          <a:p>
            <a:r>
              <a:rPr lang="de-DE" dirty="0" smtClean="0"/>
              <a:t>Details </a:t>
            </a:r>
            <a:r>
              <a:rPr lang="de-DE" dirty="0" smtClean="0"/>
              <a:t>zu Verstorbenen</a:t>
            </a:r>
          </a:p>
          <a:p>
            <a:r>
              <a:rPr lang="de-DE" dirty="0" smtClean="0"/>
              <a:t>Reiter</a:t>
            </a:r>
            <a:r>
              <a:rPr lang="de-DE" baseline="0" dirty="0" smtClean="0"/>
              <a:t> bestätigte Fälle (0 Uhr); Sortieren nach §23 Tätig, </a:t>
            </a:r>
            <a:r>
              <a:rPr lang="de-DE" baseline="0" dirty="0" err="1" smtClean="0"/>
              <a:t>VerstorbenStatus</a:t>
            </a:r>
            <a:endParaRPr lang="de-DE" dirty="0" smtClean="0"/>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23</a:t>
            </a:fld>
            <a:endParaRPr lang="de-DE"/>
          </a:p>
        </p:txBody>
      </p:sp>
    </p:spTree>
    <p:extLst>
      <p:ext uri="{BB962C8B-B14F-4D97-AF65-F5344CB8AC3E}">
        <p14:creationId xmlns:p14="http://schemas.microsoft.com/office/powerpoint/2010/main" val="1566459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Extel</a:t>
            </a:r>
            <a:r>
              <a:rPr lang="de-DE" dirty="0" smtClean="0"/>
              <a:t>-tabelle</a:t>
            </a:r>
            <a:r>
              <a:rPr lang="de-DE" baseline="0" dirty="0" smtClean="0"/>
              <a:t> </a:t>
            </a:r>
            <a:r>
              <a:rPr lang="de-DE" dirty="0" err="1" smtClean="0"/>
              <a:t>Linelist</a:t>
            </a:r>
            <a:endParaRPr lang="de-DE" dirty="0" smtClean="0"/>
          </a:p>
          <a:p>
            <a:endParaRPr lang="de-DE" dirty="0" smtClean="0"/>
          </a:p>
          <a:p>
            <a:r>
              <a:rPr lang="de-DE" dirty="0" smtClean="0"/>
              <a:t>Reiter  </a:t>
            </a:r>
            <a:r>
              <a:rPr lang="de-DE" dirty="0" err="1" smtClean="0"/>
              <a:t>Einrichtungen_Grafik</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24</a:t>
            </a:fld>
            <a:endParaRPr lang="de-DE"/>
          </a:p>
        </p:txBody>
      </p:sp>
    </p:spTree>
    <p:extLst>
      <p:ext uri="{BB962C8B-B14F-4D97-AF65-F5344CB8AC3E}">
        <p14:creationId xmlns:p14="http://schemas.microsoft.com/office/powerpoint/2010/main" val="671559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defTabSz="457792">
              <a:buFontTx/>
              <a:buNone/>
              <a:defRPr/>
            </a:pPr>
            <a:r>
              <a:rPr lang="de-DE" dirty="0" smtClean="0"/>
              <a:t>Email 27.4.2020</a:t>
            </a:r>
          </a:p>
          <a:p>
            <a:pPr marL="0" indent="0" defTabSz="457792">
              <a:buFontTx/>
              <a:buNone/>
              <a:defRPr/>
            </a:pPr>
            <a:endParaRPr lang="de-DE" dirty="0" smtClean="0"/>
          </a:p>
          <a:p>
            <a:r>
              <a:rPr lang="de-DE" sz="1200" kern="1200" dirty="0" smtClean="0">
                <a:solidFill>
                  <a:schemeClr val="tx1"/>
                </a:solidFill>
                <a:effectLst/>
                <a:latin typeface="+mn-lt"/>
                <a:ea typeface="+mn-ea"/>
                <a:cs typeface="+mn-cs"/>
              </a:rPr>
              <a:t>Liebe Sandra,</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wir haben die Berechnung nochmal angepasst und warten noch auf Daten von FG31, daher gibt es bisher noch keine Aktualisierung der nosokomialen Ausbruchszahlen. Im Laufe der Woche bekommen wir eine sinnvolle Auswertung hin.</a:t>
            </a:r>
          </a:p>
          <a:p>
            <a:r>
              <a:rPr lang="de-DE" sz="1200" kern="1200" dirty="0" smtClean="0">
                <a:solidFill>
                  <a:schemeClr val="tx1"/>
                </a:solidFill>
                <a:effectLst/>
                <a:latin typeface="+mn-lt"/>
                <a:ea typeface="+mn-ea"/>
                <a:cs typeface="+mn-cs"/>
              </a:rPr>
              <a:t>Grüße,</a:t>
            </a:r>
          </a:p>
          <a:p>
            <a:r>
              <a:rPr lang="de-DE" sz="1200" kern="1200" smtClean="0">
                <a:solidFill>
                  <a:schemeClr val="tx1"/>
                </a:solidFill>
                <a:effectLst/>
                <a:latin typeface="+mn-lt"/>
                <a:ea typeface="+mn-ea"/>
                <a:cs typeface="+mn-cs"/>
              </a:rPr>
              <a:t>Sebastian </a:t>
            </a:r>
          </a:p>
          <a:p>
            <a:pPr marL="0" indent="0" defTabSz="457792">
              <a:buFontTx/>
              <a:buNone/>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25</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NEU: Datenquelle:</a:t>
            </a:r>
            <a:r>
              <a:rPr lang="de-DE" baseline="0" dirty="0" smtClean="0"/>
              <a:t> COVID-19-Cube</a:t>
            </a:r>
            <a:endParaRPr lang="de-DE" dirty="0" smtClean="0"/>
          </a:p>
          <a:p>
            <a:pPr defTabSz="457886">
              <a:defRPr/>
            </a:pPr>
            <a:endParaRPr lang="de-DE" dirty="0" smtClean="0"/>
          </a:p>
          <a:p>
            <a:pPr defTabSz="457886">
              <a:defRPr/>
            </a:pPr>
            <a:r>
              <a:rPr lang="de-DE" dirty="0" smtClean="0"/>
              <a:t>----------</a:t>
            </a:r>
          </a:p>
          <a:p>
            <a:pPr defTabSz="457886">
              <a:defRPr/>
            </a:pPr>
            <a:r>
              <a:rPr lang="de-DE" dirty="0" smtClean="0"/>
              <a:t>Datenquelle: Covid19_Liste, Datenblätter: Expositionsort 		</a:t>
            </a:r>
            <a:r>
              <a:rPr lang="de-DE" baseline="0" dirty="0" smtClean="0"/>
              <a:t>- Wichtig: vor der nächsten Filterung den vorherigen Filter entfernen! </a:t>
            </a:r>
            <a:endParaRPr lang="de-DE" dirty="0" smtClean="0"/>
          </a:p>
          <a:p>
            <a:pPr defTabSz="457886">
              <a:defRPr/>
            </a:pPr>
            <a:r>
              <a:rPr lang="de-DE" baseline="0" dirty="0" smtClean="0"/>
              <a:t>Expositionsland: 1. </a:t>
            </a:r>
            <a:r>
              <a:rPr lang="de-DE" dirty="0" smtClean="0"/>
              <a:t>Ebene (ohne Deutschland)</a:t>
            </a:r>
          </a:p>
          <a:p>
            <a:pPr defTabSz="457886">
              <a:defRPr/>
            </a:pPr>
            <a:r>
              <a:rPr lang="de-DE" baseline="0" dirty="0" smtClean="0"/>
              <a:t>Häufig genannte Regionen: 2. </a:t>
            </a:r>
            <a:r>
              <a:rPr lang="de-DE" dirty="0" smtClean="0"/>
              <a:t>Ebene; nach Land filtern</a:t>
            </a: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26</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ICOSARI Email FG36</a:t>
            </a:r>
            <a:r>
              <a:rPr lang="en-US" baseline="0" dirty="0" smtClean="0"/>
              <a:t> </a:t>
            </a:r>
            <a:r>
              <a:rPr lang="en-US" baseline="0" dirty="0" err="1" smtClean="0"/>
              <a:t>Dienstag</a:t>
            </a:r>
            <a:r>
              <a:rPr lang="en-US" baseline="0" dirty="0" smtClean="0"/>
              <a:t> </a:t>
            </a:r>
            <a:r>
              <a:rPr lang="en-US" baseline="0" dirty="0" err="1" smtClean="0"/>
              <a:t>oder</a:t>
            </a:r>
            <a:r>
              <a:rPr lang="en-US" baseline="0" dirty="0" smtClean="0"/>
              <a:t> </a:t>
            </a:r>
            <a:r>
              <a:rPr lang="en-US" baseline="0" dirty="0" err="1" smtClean="0"/>
              <a:t>Mittwoch</a:t>
            </a:r>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27</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28</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29</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30</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31</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32</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33</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34</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Email </a:t>
            </a:r>
            <a:r>
              <a:rPr lang="de-DE" dirty="0" err="1" smtClean="0"/>
              <a:t>Madlen</a:t>
            </a:r>
            <a:r>
              <a:rPr lang="de-DE" dirty="0" smtClean="0"/>
              <a:t> Schranz</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37</a:t>
            </a:fld>
            <a:endParaRPr lang="de-DE"/>
          </a:p>
        </p:txBody>
      </p:sp>
    </p:spTree>
    <p:extLst>
      <p:ext uri="{BB962C8B-B14F-4D97-AF65-F5344CB8AC3E}">
        <p14:creationId xmlns:p14="http://schemas.microsoft.com/office/powerpoint/2010/main" val="4176723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38</a:t>
            </a:fld>
            <a:endParaRPr lang="de-DE"/>
          </a:p>
        </p:txBody>
      </p:sp>
    </p:spTree>
    <p:extLst>
      <p:ext uri="{BB962C8B-B14F-4D97-AF65-F5344CB8AC3E}">
        <p14:creationId xmlns:p14="http://schemas.microsoft.com/office/powerpoint/2010/main" val="23937318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https://www.euromomo.eu/graphs-and-maps/</a:t>
            </a:r>
          </a:p>
          <a:p>
            <a:endParaRPr lang="de-DE" dirty="0" smtClean="0"/>
          </a:p>
          <a:p>
            <a:r>
              <a:rPr lang="de-DE" dirty="0" smtClean="0"/>
              <a:t>Immer Donnerstags</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42</a:t>
            </a:fld>
            <a:endParaRPr lang="de-DE"/>
          </a:p>
        </p:txBody>
      </p:sp>
    </p:spTree>
    <p:extLst>
      <p:ext uri="{BB962C8B-B14F-4D97-AF65-F5344CB8AC3E}">
        <p14:creationId xmlns:p14="http://schemas.microsoft.com/office/powerpoint/2010/main" val="16431833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https://www.euromomo.eu/</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43</a:t>
            </a:fld>
            <a:endParaRPr lang="de-DE"/>
          </a:p>
        </p:txBody>
      </p:sp>
    </p:spTree>
    <p:extLst>
      <p:ext uri="{BB962C8B-B14F-4D97-AF65-F5344CB8AC3E}">
        <p14:creationId xmlns:p14="http://schemas.microsoft.com/office/powerpoint/2010/main" val="34248414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https://www.euromomo.eu/</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44</a:t>
            </a:fld>
            <a:endParaRPr lang="de-DE"/>
          </a:p>
        </p:txBody>
      </p:sp>
    </p:spTree>
    <p:extLst>
      <p:ext uri="{BB962C8B-B14F-4D97-AF65-F5344CB8AC3E}">
        <p14:creationId xmlns:p14="http://schemas.microsoft.com/office/powerpoint/2010/main" val="21045976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https://www.euromomo.eu/</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45</a:t>
            </a:fld>
            <a:endParaRPr lang="de-DE"/>
          </a:p>
        </p:txBody>
      </p:sp>
    </p:spTree>
    <p:extLst>
      <p:ext uri="{BB962C8B-B14F-4D97-AF65-F5344CB8AC3E}">
        <p14:creationId xmlns:p14="http://schemas.microsoft.com/office/powerpoint/2010/main" val="3181432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a:t>
            </a:r>
            <a:r>
              <a:rPr lang="de-DE" dirty="0" smtClean="0"/>
              <a:t>Projekte\RKI_nCoV-Lage\3.Kommunikation\3.7.Lageberichte</a:t>
            </a: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https://www.euromomo.eu/</a:t>
            </a:r>
          </a:p>
          <a:p>
            <a:r>
              <a:rPr lang="de-DE" dirty="0" smtClean="0"/>
              <a:t>Immer Freitags</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46</a:t>
            </a:fld>
            <a:endParaRPr lang="de-DE"/>
          </a:p>
        </p:txBody>
      </p:sp>
    </p:spTree>
    <p:extLst>
      <p:ext uri="{BB962C8B-B14F-4D97-AF65-F5344CB8AC3E}">
        <p14:creationId xmlns:p14="http://schemas.microsoft.com/office/powerpoint/2010/main" val="31814329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Email </a:t>
            </a:r>
          </a:p>
          <a:p>
            <a:pPr defTabSz="457886">
              <a:defRPr/>
            </a:pPr>
            <a:r>
              <a:rPr lang="de-DE" dirty="0" smtClean="0"/>
              <a:t>Jeden</a:t>
            </a:r>
            <a:r>
              <a:rPr lang="de-DE" baseline="0" dirty="0" smtClean="0"/>
              <a:t> Mittwoch</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47</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Vergleiche</a:t>
            </a:r>
            <a:r>
              <a:rPr lang="de-DE" baseline="0" dirty="0" smtClean="0"/>
              <a:t>:</a:t>
            </a:r>
          </a:p>
          <a:p>
            <a:pPr defTabSz="457886">
              <a:defRPr/>
            </a:pPr>
            <a:r>
              <a:rPr lang="de-DE" baseline="0" dirty="0" smtClean="0"/>
              <a:t>Lageprotokoll, unter: S:\Projekte\RKI_nCoV-Lage\1.Lagemanagement\1.2.Lageprotokolle\Lageprotokoll_nCoV.xlsx </a:t>
            </a:r>
          </a:p>
          <a:p>
            <a:pPr defTabSz="457886">
              <a:defRPr/>
            </a:pPr>
            <a:r>
              <a:rPr lang="de-DE" baseline="0" dirty="0" smtClean="0"/>
              <a:t>Einsatzteams, unter: S:\Projekte\RKI_nCoV-Lage\5.Unterstützung_im_Feld\Covid-19_Bereitschaft_für_BL-Einsätze.xlsx, Reiter: Teams im Einsatz </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48</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a:t>
            </a:r>
            <a:r>
              <a:rPr lang="de-DE" dirty="0" smtClean="0"/>
              <a:t>Projekte\RKI_nCoV-Lage\3.Kommunikation\3.7.Lageberichte</a:t>
            </a:r>
          </a:p>
          <a:p>
            <a:pPr defTabSz="457886">
              <a:defRPr/>
            </a:pPr>
            <a:r>
              <a:rPr lang="de-DE" dirty="0" smtClean="0"/>
              <a:t>Reiter </a:t>
            </a:r>
            <a:r>
              <a:rPr lang="de-DE" dirty="0" err="1" smtClean="0"/>
              <a:t>GenesenStatus</a:t>
            </a:r>
            <a:r>
              <a:rPr lang="de-DE" dirty="0" smtClean="0"/>
              <a:t>-Meldedatum</a:t>
            </a: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5</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u="sng" kern="1200" dirty="0" smtClean="0">
                <a:solidFill>
                  <a:schemeClr val="tx1"/>
                </a:solidFill>
                <a:effectLst/>
                <a:latin typeface="+mn-lt"/>
                <a:ea typeface="+mn-ea"/>
                <a:cs typeface="+mn-cs"/>
              </a:rPr>
              <a:t>S:\Projekte\RKI_nCoV-Lage\2.Themen\2.1.Epidemiologie\Nowcasting\Do-Files\pics\Surveillance\</a:t>
            </a:r>
            <a:endParaRPr lang="de-DE" dirty="0" smtClean="0"/>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„R-Wert_Range7.txt“ für den R-Wert </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6</a:t>
            </a:fld>
            <a:endParaRPr lang="de-DE"/>
          </a:p>
        </p:txBody>
      </p:sp>
    </p:spTree>
    <p:extLst>
      <p:ext uri="{BB962C8B-B14F-4D97-AF65-F5344CB8AC3E}">
        <p14:creationId xmlns:p14="http://schemas.microsoft.com/office/powerpoint/2010/main" val="1095213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„NC_AGsges_Range7_ma3.emf“ </a:t>
            </a:r>
          </a:p>
          <a:p>
            <a:endParaRPr lang="de-DE" sz="1200" kern="1200" dirty="0" smtClean="0">
              <a:solidFill>
                <a:schemeClr val="tx1"/>
              </a:solidFill>
              <a:effectLst/>
              <a:latin typeface="+mn-lt"/>
              <a:ea typeface="+mn-ea"/>
              <a:cs typeface="+mn-cs"/>
            </a:endParaRPr>
          </a:p>
          <a:p>
            <a:r>
              <a:rPr lang="de-DE" sz="1200" u="sng" kern="1200" dirty="0" smtClean="0">
                <a:solidFill>
                  <a:schemeClr val="tx1"/>
                </a:solidFill>
                <a:effectLst/>
                <a:latin typeface="+mn-lt"/>
                <a:ea typeface="+mn-ea"/>
                <a:cs typeface="+mn-cs"/>
                <a:hlinkClick r:id="rId3"/>
              </a:rPr>
              <a:t>S:\Projekte\RKI_nCoV-Lage\2.Themen\2.1.Epidemiologie\Nowcasting\Do-Files\pics\Surveillance </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7</a:t>
            </a:fld>
            <a:endParaRPr lang="de-DE"/>
          </a:p>
        </p:txBody>
      </p:sp>
    </p:spTree>
    <p:extLst>
      <p:ext uri="{BB962C8B-B14F-4D97-AF65-F5344CB8AC3E}">
        <p14:creationId xmlns:p14="http://schemas.microsoft.com/office/powerpoint/2010/main" val="2434780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u="sng" kern="1200" dirty="0" smtClean="0">
                <a:solidFill>
                  <a:schemeClr val="tx1"/>
                </a:solidFill>
                <a:effectLst/>
                <a:latin typeface="+mn-lt"/>
                <a:ea typeface="+mn-ea"/>
                <a:cs typeface="+mn-cs"/>
                <a:hlinkClick r:id="rId3"/>
              </a:rPr>
              <a:t>S:\Projekte\RKI_nCoV-Lage\2.Themen\2.1.Epidemiologie\Nowcasting\Do-Files\pics\Surveillance </a:t>
            </a:r>
            <a:endParaRPr lang="de-DE" dirty="0" smtClean="0"/>
          </a:p>
          <a:p>
            <a:endParaRPr lang="de-DE" sz="1200" u="sng" kern="1200" dirty="0" smtClean="0">
              <a:solidFill>
                <a:schemeClr val="tx1"/>
              </a:solidFill>
              <a:effectLst/>
              <a:latin typeface="+mn-lt"/>
              <a:ea typeface="+mn-ea"/>
              <a:cs typeface="+mn-cs"/>
            </a:endParaRPr>
          </a:p>
          <a:p>
            <a:r>
              <a:rPr lang="de-DE" sz="1200" u="none" kern="1200" dirty="0" smtClean="0">
                <a:solidFill>
                  <a:schemeClr val="tx1"/>
                </a:solidFill>
                <a:effectLst/>
                <a:latin typeface="+mn-lt"/>
                <a:ea typeface="+mn-ea"/>
                <a:cs typeface="+mn-cs"/>
              </a:rPr>
              <a:t>Ordner BL</a:t>
            </a:r>
          </a:p>
          <a:p>
            <a:r>
              <a:rPr lang="de-DE" sz="1200" u="none" kern="1200" dirty="0" smtClean="0">
                <a:solidFill>
                  <a:schemeClr val="tx1"/>
                </a:solidFill>
                <a:effectLst/>
                <a:latin typeface="+mn-lt"/>
                <a:ea typeface="+mn-ea"/>
                <a:cs typeface="+mn-cs"/>
              </a:rPr>
              <a:t>Excel-Tabelle </a:t>
            </a:r>
            <a:r>
              <a:rPr lang="de-DE" sz="1200" u="none" kern="1200" dirty="0" err="1" smtClean="0">
                <a:solidFill>
                  <a:schemeClr val="tx1"/>
                </a:solidFill>
                <a:effectLst/>
                <a:latin typeface="+mn-lt"/>
                <a:ea typeface="+mn-ea"/>
                <a:cs typeface="+mn-cs"/>
              </a:rPr>
              <a:t>Nowcast_BL</a:t>
            </a:r>
            <a:r>
              <a:rPr lang="de-DE" sz="1200" u="none" kern="1200" dirty="0" smtClean="0">
                <a:solidFill>
                  <a:schemeClr val="tx1"/>
                </a:solidFill>
                <a:effectLst/>
                <a:latin typeface="+mn-lt"/>
                <a:ea typeface="+mn-ea"/>
                <a:cs typeface="+mn-cs"/>
              </a:rPr>
              <a:t> , Reiter R_BL</a:t>
            </a:r>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8</a:t>
            </a:fld>
            <a:endParaRPr lang="de-DE"/>
          </a:p>
        </p:txBody>
      </p:sp>
    </p:spTree>
    <p:extLst>
      <p:ext uri="{BB962C8B-B14F-4D97-AF65-F5344CB8AC3E}">
        <p14:creationId xmlns:p14="http://schemas.microsoft.com/office/powerpoint/2010/main" val="1566459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9</a:t>
            </a:fld>
            <a:endParaRPr lang="de-DE"/>
          </a:p>
        </p:txBody>
      </p:sp>
    </p:spTree>
    <p:extLst>
      <p:ext uri="{BB962C8B-B14F-4D97-AF65-F5344CB8AC3E}">
        <p14:creationId xmlns:p14="http://schemas.microsoft.com/office/powerpoint/2010/main" val="2810930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t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Rechteck 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userDrawn="1"/>
        </p:nvSpPr>
        <p:spPr>
          <a:xfrm>
            <a:off x="0" y="1384875"/>
            <a:ext cx="8752360" cy="4355538"/>
          </a:xfrm>
          <a:prstGeom prst="rect">
            <a:avLst/>
          </a:prstGeom>
          <a:solidFill>
            <a:srgbClr val="006EC7"/>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Textfeld 8"/>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cxnSp>
        <p:nvCxnSpPr>
          <p:cNvPr id="11" name="Gerade Verbindung 10"/>
          <p:cNvCxnSpPr/>
          <p:nvPr userDrawn="1"/>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 name="Bildplatzhalter 14"/>
          <p:cNvSpPr>
            <a:spLocks noGrp="1"/>
          </p:cNvSpPr>
          <p:nvPr>
            <p:ph type="pic" sz="quarter" idx="13"/>
          </p:nvPr>
        </p:nvSpPr>
        <p:spPr>
          <a:xfrm>
            <a:off x="0" y="1384300"/>
            <a:ext cx="3319463" cy="4356100"/>
          </a:xfrm>
        </p:spPr>
        <p:txBody>
          <a:bodyPr/>
          <a:lstStyle/>
          <a:p>
            <a:endParaRPr lang="de-DE"/>
          </a:p>
        </p:txBody>
      </p:sp>
      <p:sp>
        <p:nvSpPr>
          <p:cNvPr id="16" name="Rechteck 15"/>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pic>
        <p:nvPicPr>
          <p:cNvPr id="13" name="Bild 12" descr="RKI-Logo_RGB_P300C.tif"/>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Tree>
    <p:extLst>
      <p:ext uri="{BB962C8B-B14F-4D97-AF65-F5344CB8AC3E}">
        <p14:creationId xmlns:p14="http://schemas.microsoft.com/office/powerpoint/2010/main" val="14807158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smtClean="0"/>
              <a:t>15.04.2020</a:t>
            </a:r>
            <a:endParaRPr lang="de-DE"/>
          </a:p>
        </p:txBody>
      </p:sp>
      <p:sp>
        <p:nvSpPr>
          <p:cNvPr id="4" name="Fußzeilenplatzhalter 3"/>
          <p:cNvSpPr>
            <a:spLocks noGrp="1"/>
          </p:cNvSpPr>
          <p:nvPr>
            <p:ph type="ftr" sz="quarter" idx="11"/>
          </p:nvPr>
        </p:nvSpPr>
        <p:spPr/>
        <p:txBody>
          <a:bodyPr/>
          <a:lstStyle/>
          <a:p>
            <a:r>
              <a:rPr lang="de-DE" smtClean="0"/>
              <a:t>ICOSARI-Krankenhaussurveillance COVID-19</a:t>
            </a:r>
            <a:endParaRPr lang="de-DE"/>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a:p>
        </p:txBody>
      </p:sp>
      <p:sp>
        <p:nvSpPr>
          <p:cNvPr id="8" name="Inhaltsplatzhalter 7"/>
          <p:cNvSpPr>
            <a:spLocks noGrp="1"/>
          </p:cNvSpPr>
          <p:nvPr>
            <p:ph sz="quarter" idx="13"/>
          </p:nvPr>
        </p:nvSpPr>
        <p:spPr>
          <a:xfrm>
            <a:off x="4606442" y="1155699"/>
            <a:ext cx="3943350" cy="5295901"/>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9" name="Inhaltsplatzhalter 7"/>
          <p:cNvSpPr>
            <a:spLocks noGrp="1"/>
          </p:cNvSpPr>
          <p:nvPr>
            <p:ph sz="quarter" idx="14"/>
          </p:nvPr>
        </p:nvSpPr>
        <p:spPr>
          <a:xfrm>
            <a:off x="454844" y="1155699"/>
            <a:ext cx="3943350" cy="5295901"/>
          </a:xfr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0"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smtClean="0"/>
              <a:t>Mastertitelformat bearbeiten</a:t>
            </a:r>
            <a:endParaRPr lang="de-DE" dirty="0"/>
          </a:p>
        </p:txBody>
      </p:sp>
    </p:spTree>
    <p:extLst>
      <p:ext uri="{BB962C8B-B14F-4D97-AF65-F5344CB8AC3E}">
        <p14:creationId xmlns:p14="http://schemas.microsoft.com/office/powerpoint/2010/main" val="2127903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r>
              <a:rPr lang="en-US" smtClean="0"/>
              <a:t>15.04.2020</a:t>
            </a:r>
            <a:endParaRPr lang="de-DE" dirty="0"/>
          </a:p>
        </p:txBody>
      </p:sp>
      <p:sp>
        <p:nvSpPr>
          <p:cNvPr id="4" name="Fußzeilenplatzhalter 3"/>
          <p:cNvSpPr>
            <a:spLocks noGrp="1"/>
          </p:cNvSpPr>
          <p:nvPr>
            <p:ph type="ftr" sz="quarter" idx="11"/>
          </p:nvPr>
        </p:nvSpPr>
        <p:spPr/>
        <p:txBody>
          <a:bodyPr/>
          <a:lstStyle/>
          <a:p>
            <a:r>
              <a:rPr lang="de-DE" smtClean="0"/>
              <a:t>ICOSARI-Krankenhaussurveillance COVID-19</a:t>
            </a:r>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488840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smtClean="0"/>
              <a:t>15.04.2020</a:t>
            </a:r>
            <a:endParaRPr lang="de-DE"/>
          </a:p>
        </p:txBody>
      </p:sp>
      <p:sp>
        <p:nvSpPr>
          <p:cNvPr id="3" name="Fußzeilenplatzhalter 2"/>
          <p:cNvSpPr>
            <a:spLocks noGrp="1"/>
          </p:cNvSpPr>
          <p:nvPr>
            <p:ph type="ftr" sz="quarter" idx="11"/>
          </p:nvPr>
        </p:nvSpPr>
        <p:spPr/>
        <p:txBody>
          <a:bodyPr/>
          <a:lstStyle/>
          <a:p>
            <a:r>
              <a:rPr lang="de-DE" smtClean="0"/>
              <a:t>ICOSARI-Krankenhaussurveillance COVID-19</a:t>
            </a:r>
            <a:endParaRPr lang="de-DE"/>
          </a:p>
        </p:txBody>
      </p:sp>
      <p:sp>
        <p:nvSpPr>
          <p:cNvPr id="4" name="Foliennummernplatzhalter 3"/>
          <p:cNvSpPr>
            <a:spLocks noGrp="1"/>
          </p:cNvSpPr>
          <p:nvPr>
            <p:ph type="sldNum" sz="quarter" idx="12"/>
          </p:nvPr>
        </p:nvSpPr>
        <p:spPr/>
        <p:txBody>
          <a:bodyPr/>
          <a:lstStyle/>
          <a:p>
            <a:fld id="{162A217B-ED1C-D84B-8478-63C77FA79618}" type="slidenum">
              <a:rPr lang="de-DE" smtClean="0"/>
              <a:pPr/>
              <a:t>‹Nr.›</a:t>
            </a:fld>
            <a:endParaRPr lang="de-DE"/>
          </a:p>
        </p:txBody>
      </p:sp>
    </p:spTree>
    <p:extLst>
      <p:ext uri="{BB962C8B-B14F-4D97-AF65-F5344CB8AC3E}">
        <p14:creationId xmlns:p14="http://schemas.microsoft.com/office/powerpoint/2010/main" val="3244354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sp>
        <p:nvSpPr>
          <p:cNvPr id="13" name="Rechteck 1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Bild 2" descr="PPT_Background_4zu3_RBGNEU.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 y="1384875"/>
            <a:ext cx="8746484" cy="4358640"/>
          </a:xfrm>
          <a:prstGeom prst="rect">
            <a:avLst/>
          </a:prstGeom>
        </p:spPr>
      </p:pic>
      <p:sp>
        <p:nvSpPr>
          <p:cNvPr id="21" name="Textfeld 20"/>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userDrawn="1"/>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2" name="Rechteck 1"/>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sp>
        <p:nvSpPr>
          <p:cNvPr id="11"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pic>
        <p:nvPicPr>
          <p:cNvPr id="12" name="Bild 11" descr="RKI-Logo_RGB_P300C.tif"/>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9962065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1" name="Inhaltsplatzhalter 2"/>
          <p:cNvSpPr>
            <a:spLocks noGrp="1"/>
          </p:cNvSpPr>
          <p:nvPr>
            <p:ph sz="quarter" idx="13"/>
          </p:nvPr>
        </p:nvSpPr>
        <p:spPr>
          <a:xfrm>
            <a:off x="457199" y="1155700"/>
            <a:ext cx="8092593"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9" name="Datumsplatzhalter 8"/>
          <p:cNvSpPr>
            <a:spLocks noGrp="1"/>
          </p:cNvSpPr>
          <p:nvPr>
            <p:ph type="dt" sz="half" idx="14"/>
          </p:nvPr>
        </p:nvSpPr>
        <p:spPr/>
        <p:txBody>
          <a:bodyPr/>
          <a:lstStyle/>
          <a:p>
            <a:r>
              <a:rPr lang="de-DE" smtClean="0"/>
              <a:t>22.04.2020</a:t>
            </a:r>
            <a:endParaRPr lang="de-DE" dirty="0"/>
          </a:p>
        </p:txBody>
      </p:sp>
      <p:sp>
        <p:nvSpPr>
          <p:cNvPr id="10" name="Fußzeilenplatzhalter 9"/>
          <p:cNvSpPr>
            <a:spLocks noGrp="1"/>
          </p:cNvSpPr>
          <p:nvPr>
            <p:ph type="ftr" sz="quarter" idx="15"/>
          </p:nvPr>
        </p:nvSpPr>
        <p:spPr/>
        <p:txBody>
          <a:bodyPr/>
          <a:lstStyle/>
          <a:p>
            <a:r>
              <a:rPr lang="de-DE" smtClean="0"/>
              <a:t>COVID-19: Lage National</a:t>
            </a:r>
            <a:endParaRPr lang="de-DE" dirty="0"/>
          </a:p>
        </p:txBody>
      </p:sp>
      <p:sp>
        <p:nvSpPr>
          <p:cNvPr id="12" name="Foliennummernplatzhalter 11"/>
          <p:cNvSpPr>
            <a:spLocks noGrp="1"/>
          </p:cNvSpPr>
          <p:nvPr>
            <p:ph type="sldNum" sz="quarter" idx="16"/>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9601967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8" name="Inhaltsplatzhalter 7"/>
          <p:cNvSpPr>
            <a:spLocks noGrp="1"/>
          </p:cNvSpPr>
          <p:nvPr>
            <p:ph sz="quarter" idx="13"/>
          </p:nvPr>
        </p:nvSpPr>
        <p:spPr>
          <a:xfrm>
            <a:off x="4606442" y="1155699"/>
            <a:ext cx="3943350" cy="52959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7"/>
          <p:cNvSpPr>
            <a:spLocks noGrp="1"/>
          </p:cNvSpPr>
          <p:nvPr>
            <p:ph sz="quarter" idx="14"/>
          </p:nvPr>
        </p:nvSpPr>
        <p:spPr>
          <a:xfrm>
            <a:off x="454844" y="1155699"/>
            <a:ext cx="3943350" cy="529590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11" name="Datumsplatzhalter 10"/>
          <p:cNvSpPr>
            <a:spLocks noGrp="1"/>
          </p:cNvSpPr>
          <p:nvPr>
            <p:ph type="dt" sz="half" idx="15"/>
          </p:nvPr>
        </p:nvSpPr>
        <p:spPr/>
        <p:txBody>
          <a:bodyPr/>
          <a:lstStyle/>
          <a:p>
            <a:r>
              <a:rPr lang="de-DE" smtClean="0"/>
              <a:t>22.04.2020</a:t>
            </a:r>
            <a:endParaRPr lang="de-DE" dirty="0"/>
          </a:p>
        </p:txBody>
      </p:sp>
      <p:sp>
        <p:nvSpPr>
          <p:cNvPr id="12" name="Fußzeilenplatzhalter 11"/>
          <p:cNvSpPr>
            <a:spLocks noGrp="1"/>
          </p:cNvSpPr>
          <p:nvPr>
            <p:ph type="ftr" sz="quarter" idx="16"/>
          </p:nvPr>
        </p:nvSpPr>
        <p:spPr/>
        <p:txBody>
          <a:bodyPr/>
          <a:lstStyle/>
          <a:p>
            <a:r>
              <a:rPr lang="de-DE" smtClean="0"/>
              <a:t>COVID-19: Lage National</a:t>
            </a:r>
            <a:endParaRPr lang="de-DE" dirty="0"/>
          </a:p>
        </p:txBody>
      </p:sp>
      <p:sp>
        <p:nvSpPr>
          <p:cNvPr id="13" name="Foliennummernplatzhalter 12"/>
          <p:cNvSpPr>
            <a:spLocks noGrp="1"/>
          </p:cNvSpPr>
          <p:nvPr>
            <p:ph type="sldNum" sz="quarter" idx="17"/>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28800253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9" name="Datumsplatzhalter 8"/>
          <p:cNvSpPr>
            <a:spLocks noGrp="1"/>
          </p:cNvSpPr>
          <p:nvPr>
            <p:ph type="dt" sz="half" idx="10"/>
          </p:nvPr>
        </p:nvSpPr>
        <p:spPr/>
        <p:txBody>
          <a:bodyPr/>
          <a:lstStyle/>
          <a:p>
            <a:r>
              <a:rPr lang="de-DE" smtClean="0"/>
              <a:t>22.04.2020</a:t>
            </a:r>
            <a:endParaRPr lang="de-DE" dirty="0"/>
          </a:p>
        </p:txBody>
      </p:sp>
      <p:sp>
        <p:nvSpPr>
          <p:cNvPr id="10" name="Fußzeilenplatzhalter 9"/>
          <p:cNvSpPr>
            <a:spLocks noGrp="1"/>
          </p:cNvSpPr>
          <p:nvPr>
            <p:ph type="ftr" sz="quarter" idx="11"/>
          </p:nvPr>
        </p:nvSpPr>
        <p:spPr/>
        <p:txBody>
          <a:bodyPr/>
          <a:lstStyle/>
          <a:p>
            <a:r>
              <a:rPr lang="de-DE" smtClean="0"/>
              <a:t>COVID-19: Lage National</a:t>
            </a:r>
            <a:endParaRPr lang="de-DE" dirty="0"/>
          </a:p>
        </p:txBody>
      </p:sp>
      <p:sp>
        <p:nvSpPr>
          <p:cNvPr id="11" name="Foliennummernplatzhalter 10"/>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12704512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de-DE" smtClean="0"/>
              <a:t>22.04.2020</a:t>
            </a:r>
            <a:endParaRPr lang="de-DE" dirty="0"/>
          </a:p>
        </p:txBody>
      </p:sp>
      <p:sp>
        <p:nvSpPr>
          <p:cNvPr id="9" name="Fußzeilenplatzhalter 8"/>
          <p:cNvSpPr>
            <a:spLocks noGrp="1"/>
          </p:cNvSpPr>
          <p:nvPr>
            <p:ph type="ftr" sz="quarter" idx="11"/>
          </p:nvPr>
        </p:nvSpPr>
        <p:spPr/>
        <p:txBody>
          <a:bodyPr/>
          <a:lstStyle/>
          <a:p>
            <a:r>
              <a:rPr lang="de-DE" smtClean="0"/>
              <a:t>COVID-19: Lage National</a:t>
            </a:r>
            <a:endParaRPr lang="de-DE" dirty="0"/>
          </a:p>
        </p:txBody>
      </p:sp>
      <p:sp>
        <p:nvSpPr>
          <p:cNvPr id="10" name="Foliennummernplatzhalter 9"/>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36585586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Rechteck 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7" name="Rechteck 6"/>
          <p:cNvSpPr/>
          <p:nvPr userDrawn="1"/>
        </p:nvSpPr>
        <p:spPr>
          <a:xfrm>
            <a:off x="0" y="1384875"/>
            <a:ext cx="8752360" cy="4355538"/>
          </a:xfrm>
          <a:prstGeom prst="rect">
            <a:avLst/>
          </a:prstGeom>
          <a:solidFill>
            <a:srgbClr val="006EC7"/>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prstClr val="white"/>
              </a:solidFill>
            </a:endParaRPr>
          </a:p>
        </p:txBody>
      </p:sp>
      <p:sp>
        <p:nvSpPr>
          <p:cNvPr id="9" name="Textfeld 8"/>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a typeface="ＭＳ 明朝"/>
              <a:cs typeface="Calibri"/>
            </a:endParaRPr>
          </a:p>
        </p:txBody>
      </p:sp>
      <p:sp>
        <p:nvSpPr>
          <p:cNvPr id="2"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smtClean="0"/>
              <a:t>Mastertitelformat bearbeiten</a:t>
            </a:r>
            <a:endParaRPr lang="de-DE" dirty="0"/>
          </a:p>
        </p:txBody>
      </p:sp>
      <p:cxnSp>
        <p:nvCxnSpPr>
          <p:cNvPr id="11" name="Gerade Verbindung 10"/>
          <p:cNvCxnSpPr/>
          <p:nvPr userDrawn="1"/>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prstClr val="white"/>
              </a:solidFill>
            </a:endParaRPr>
          </a:p>
        </p:txBody>
      </p:sp>
      <p:sp>
        <p:nvSpPr>
          <p:cNvPr id="15" name="Bildplatzhalter 14"/>
          <p:cNvSpPr>
            <a:spLocks noGrp="1"/>
          </p:cNvSpPr>
          <p:nvPr>
            <p:ph type="pic" sz="quarter" idx="13"/>
          </p:nvPr>
        </p:nvSpPr>
        <p:spPr>
          <a:xfrm>
            <a:off x="0" y="1384300"/>
            <a:ext cx="3319463" cy="4356100"/>
          </a:xfrm>
        </p:spPr>
        <p:txBody>
          <a:bodyPr/>
          <a:lstStyle/>
          <a:p>
            <a:endParaRPr lang="de-DE"/>
          </a:p>
        </p:txBody>
      </p:sp>
      <p:sp>
        <p:nvSpPr>
          <p:cNvPr id="16" name="Rechteck 15"/>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17"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smtClean="0"/>
              <a:t>Mastertextformat bearbeiten</a:t>
            </a:r>
          </a:p>
        </p:txBody>
      </p:sp>
      <p:pic>
        <p:nvPicPr>
          <p:cNvPr id="13" name="Bild 12" descr="RKI-Logo_RGB_P300C.tif"/>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pic>
        <p:nvPicPr>
          <p:cNvPr id="20" name="Bild 19" descr="RKI_Jubilaeumslogo_PPT_EN-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32658"/>
            <a:ext cx="1729250" cy="507999"/>
          </a:xfrm>
          <a:prstGeom prst="rect">
            <a:avLst/>
          </a:prstGeom>
        </p:spPr>
      </p:pic>
    </p:spTree>
    <p:extLst>
      <p:ext uri="{BB962C8B-B14F-4D97-AF65-F5344CB8AC3E}">
        <p14:creationId xmlns:p14="http://schemas.microsoft.com/office/powerpoint/2010/main" val="1285158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sp>
        <p:nvSpPr>
          <p:cNvPr id="13" name="Rechteck 1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pic>
        <p:nvPicPr>
          <p:cNvPr id="3" name="Bild 2" descr="PPT_Background_4zu3_RBGNEU.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 y="1384875"/>
            <a:ext cx="8746484" cy="4358640"/>
          </a:xfrm>
          <a:prstGeom prst="rect">
            <a:avLst/>
          </a:prstGeom>
        </p:spPr>
      </p:pic>
      <p:sp>
        <p:nvSpPr>
          <p:cNvPr id="21" name="Textfeld 20"/>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a typeface="ＭＳ 明朝"/>
              <a:cs typeface="Calibri"/>
            </a:endParaRPr>
          </a:p>
        </p:txBody>
      </p:sp>
      <p:cxnSp>
        <p:nvCxnSpPr>
          <p:cNvPr id="23" name="Gerade Verbindung 22"/>
          <p:cNvCxnSpPr/>
          <p:nvPr userDrawn="1"/>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2" name="Rechteck 1"/>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10"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smtClean="0"/>
              <a:t>Mastertitelformat bearbeiten</a:t>
            </a:r>
            <a:endParaRPr lang="de-DE" dirty="0"/>
          </a:p>
        </p:txBody>
      </p:sp>
      <p:sp>
        <p:nvSpPr>
          <p:cNvPr id="11"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smtClean="0"/>
              <a:t>Mastertextformat bearbeiten</a:t>
            </a:r>
          </a:p>
        </p:txBody>
      </p:sp>
      <p:pic>
        <p:nvPicPr>
          <p:cNvPr id="12" name="Bild 11" descr="RKI-Logo_RGB_P300C.tif"/>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prstClr val="white"/>
              </a:solidFill>
            </a:endParaRPr>
          </a:p>
        </p:txBody>
      </p:sp>
      <p:pic>
        <p:nvPicPr>
          <p:cNvPr id="15" name="Bild 14" descr="RKI_Jubilaeumslogo_PPT_EN-0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32658"/>
            <a:ext cx="1729250" cy="507999"/>
          </a:xfrm>
          <a:prstGeom prst="rect">
            <a:avLst/>
          </a:prstGeom>
        </p:spPr>
      </p:pic>
    </p:spTree>
    <p:extLst>
      <p:ext uri="{BB962C8B-B14F-4D97-AF65-F5344CB8AC3E}">
        <p14:creationId xmlns:p14="http://schemas.microsoft.com/office/powerpoint/2010/main" val="1846426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smtClean="0"/>
              <a:t>15.04.2020</a:t>
            </a:r>
            <a:endParaRPr lang="de-DE"/>
          </a:p>
        </p:txBody>
      </p:sp>
      <p:sp>
        <p:nvSpPr>
          <p:cNvPr id="5" name="Fußzeilenplatzhalter 4"/>
          <p:cNvSpPr>
            <a:spLocks noGrp="1"/>
          </p:cNvSpPr>
          <p:nvPr>
            <p:ph type="ftr" sz="quarter" idx="11"/>
          </p:nvPr>
        </p:nvSpPr>
        <p:spPr/>
        <p:txBody>
          <a:bodyPr/>
          <a:lstStyle/>
          <a:p>
            <a:r>
              <a:rPr lang="de-DE" smtClean="0"/>
              <a:t>ICOSARI-Krankenhaussurveillance COVID-19</a:t>
            </a:r>
            <a:endParaRPr lang="de-DE"/>
          </a:p>
        </p:txBody>
      </p:sp>
      <p:sp>
        <p:nvSpPr>
          <p:cNvPr id="6" name="Foliennummernplatzhalter 5"/>
          <p:cNvSpPr>
            <a:spLocks noGrp="1"/>
          </p:cNvSpPr>
          <p:nvPr>
            <p:ph type="sldNum" sz="quarter" idx="12"/>
          </p:nvPr>
        </p:nvSpPr>
        <p:spPr/>
        <p:txBody>
          <a:bodyPr/>
          <a:lstStyle/>
          <a:p>
            <a:fld id="{162A217B-ED1C-D84B-8478-63C77FA79618}" type="slidenum">
              <a:rPr lang="de-DE" smtClean="0"/>
              <a:pPr/>
              <a:t>‹Nr.›</a:t>
            </a:fld>
            <a:endParaRPr lang="de-DE"/>
          </a:p>
        </p:txBody>
      </p:sp>
      <p:sp>
        <p:nvSpPr>
          <p:cNvPr id="11" name="Inhaltsplatzhalter 2"/>
          <p:cNvSpPr>
            <a:spLocks noGrp="1"/>
          </p:cNvSpPr>
          <p:nvPr>
            <p:ph sz="quarter" idx="13"/>
          </p:nvPr>
        </p:nvSpPr>
        <p:spPr>
          <a:xfrm>
            <a:off x="457199" y="1155700"/>
            <a:ext cx="8092593" cy="5302250"/>
          </a:xfr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smtClean="0"/>
              <a:t>Mastertitelformat bearbeiten</a:t>
            </a:r>
            <a:endParaRPr lang="de-DE" dirty="0"/>
          </a:p>
        </p:txBody>
      </p:sp>
    </p:spTree>
    <p:extLst>
      <p:ext uri="{BB962C8B-B14F-4D97-AF65-F5344CB8AC3E}">
        <p14:creationId xmlns:p14="http://schemas.microsoft.com/office/powerpoint/2010/main" val="13834946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tif"/><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3" name="Textplatzhalter 2"/>
          <p:cNvSpPr>
            <a:spLocks noGrp="1"/>
          </p:cNvSpPr>
          <p:nvPr>
            <p:ph type="body" idx="1"/>
          </p:nvPr>
        </p:nvSpPr>
        <p:spPr>
          <a:xfrm>
            <a:off x="457199" y="1155700"/>
            <a:ext cx="8092593" cy="5302250"/>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5" y="6622713"/>
            <a:ext cx="1860421" cy="195750"/>
          </a:xfrm>
          <a:prstGeom prst="rect">
            <a:avLst/>
          </a:prstGeom>
        </p:spPr>
        <p:txBody>
          <a:bodyPr vert="horz" lIns="0" tIns="0" rIns="0" bIns="45720" rtlCol="0" anchor="t" anchorCtr="0"/>
          <a:lstStyle>
            <a:lvl1pPr algn="l">
              <a:defRPr sz="1200">
                <a:solidFill>
                  <a:srgbClr val="006EC7"/>
                </a:solidFill>
              </a:defRPr>
            </a:lvl1pPr>
          </a:lstStyle>
          <a:p>
            <a:r>
              <a:rPr lang="de-DE" smtClean="0"/>
              <a:t>22.04.2020</a:t>
            </a:r>
            <a:endParaRPr lang="de-DE" dirty="0"/>
          </a:p>
        </p:txBody>
      </p:sp>
      <p:sp>
        <p:nvSpPr>
          <p:cNvPr id="5" name="Fußzeilenplatzhalter 4"/>
          <p:cNvSpPr>
            <a:spLocks noGrp="1"/>
          </p:cNvSpPr>
          <p:nvPr>
            <p:ph type="ftr" sz="quarter" idx="3"/>
          </p:nvPr>
        </p:nvSpPr>
        <p:spPr>
          <a:xfrm>
            <a:off x="2699791" y="6622713"/>
            <a:ext cx="5182675" cy="195750"/>
          </a:xfrm>
          <a:prstGeom prst="rect">
            <a:avLst/>
          </a:prstGeom>
        </p:spPr>
        <p:txBody>
          <a:bodyPr vert="horz" lIns="0" tIns="0" rIns="0" bIns="45720" rtlCol="0" anchor="t" anchorCtr="0"/>
          <a:lstStyle>
            <a:lvl1pPr algn="l">
              <a:defRPr sz="1200">
                <a:solidFill>
                  <a:srgbClr val="006EC7"/>
                </a:solidFill>
              </a:defRPr>
            </a:lvl1pPr>
          </a:lstStyle>
          <a:p>
            <a:r>
              <a:rPr lang="de-DE" smtClean="0"/>
              <a:t>COVID-19: Lage National</a:t>
            </a:r>
            <a:endParaRPr lang="de-DE" dirty="0"/>
          </a:p>
        </p:txBody>
      </p:sp>
      <p:sp>
        <p:nvSpPr>
          <p:cNvPr id="6" name="Foliennummernplatzhalter 5"/>
          <p:cNvSpPr>
            <a:spLocks noGrp="1"/>
          </p:cNvSpPr>
          <p:nvPr>
            <p:ph type="sldNum" sz="quarter" idx="4"/>
          </p:nvPr>
        </p:nvSpPr>
        <p:spPr>
          <a:xfrm>
            <a:off x="8052920" y="6622713"/>
            <a:ext cx="496872" cy="195750"/>
          </a:xfrm>
          <a:prstGeom prst="rect">
            <a:avLst/>
          </a:prstGeom>
        </p:spPr>
        <p:txBody>
          <a:bodyPr vert="horz" lIns="0" tIns="0" rIns="0" bIns="45720" rtlCol="0" anchor="t" anchorCtr="0"/>
          <a:lstStyle>
            <a:lvl1pPr algn="ctr">
              <a:defRPr sz="1200">
                <a:solidFill>
                  <a:srgbClr val="006EC7"/>
                </a:solidFill>
              </a:defRPr>
            </a:lvl1pPr>
          </a:lstStyle>
          <a:p>
            <a:fld id="{162A217B-ED1C-D84B-8478-63C77FA79618}" type="slidenum">
              <a:rPr lang="de-DE" smtClean="0"/>
              <a:pPr/>
              <a:t>‹Nr.›</a:t>
            </a:fld>
            <a:endParaRPr lang="de-DE" dirty="0"/>
          </a:p>
        </p:txBody>
      </p:sp>
      <p:cxnSp>
        <p:nvCxnSpPr>
          <p:cNvPr id="13" name="Gerade Verbindung 12"/>
          <p:cNvCxnSpPr/>
          <p:nvPr userDrawn="1"/>
        </p:nvCxnSpPr>
        <p:spPr>
          <a:xfrm>
            <a:off x="2594239" y="6628377"/>
            <a:ext cx="0" cy="229623"/>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622713"/>
            <a:ext cx="0" cy="23528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564139"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pic>
        <p:nvPicPr>
          <p:cNvPr id="15" name="Bild 14" descr="RKI-Logo_RGB_P300C.tif"/>
          <p:cNvPicPr>
            <a:picLocks noChangeAspect="1"/>
          </p:cNvPicPr>
          <p:nvPr userDrawn="1"/>
        </p:nvPicPr>
        <p:blipFill>
          <a:blip r:embed="rId8" cstate="screen">
            <a:alphaModFix/>
            <a:extLst>
              <a:ext uri="{28A0092B-C50C-407E-A947-70E740481C1C}">
                <a14:useLocalDpi xmlns:a14="http://schemas.microsoft.com/office/drawing/2010/main" val="0"/>
              </a:ext>
            </a:extLst>
          </a:blip>
          <a:stretch>
            <a:fillRect/>
          </a:stretch>
        </p:blipFill>
        <p:spPr>
          <a:xfrm>
            <a:off x="7206623" y="182309"/>
            <a:ext cx="1656184" cy="480392"/>
          </a:xfrm>
          <a:prstGeom prst="rect">
            <a:avLst/>
          </a:prstGeom>
        </p:spPr>
      </p:pic>
      <p:cxnSp>
        <p:nvCxnSpPr>
          <p:cNvPr id="17" name="Gerade Verbindung 16">
            <a:extLst>
              <a:ext uri="{FF2B5EF4-FFF2-40B4-BE49-F238E27FC236}">
                <a16:creationId xmlns:a16="http://schemas.microsoft.com/office/drawing/2014/main" xmlns="" id="{3D4E5546-5335-5647-A96F-CE3BCF4D161A}"/>
              </a:ext>
            </a:extLst>
          </p:cNvPr>
          <p:cNvCxnSpPr/>
          <p:nvPr userDrawn="1"/>
        </p:nvCxnSpPr>
        <p:spPr>
          <a:xfrm>
            <a:off x="8045635"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61" r:id="rId5"/>
    <p:sldLayoutId id="2147483655" r:id="rId6"/>
  </p:sldLayoutIdLst>
  <p:timing>
    <p:tnLst>
      <p:par>
        <p:cTn id="1" dur="indefinite" restart="never" nodeType="tmRoot"/>
      </p:par>
    </p:tnLst>
  </p:timing>
  <p:hf hdr="0"/>
  <p:txStyles>
    <p:title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smtClean="0"/>
              <a:t>Mastertitelformat bearbeiten</a:t>
            </a:r>
            <a:endParaRPr lang="de-DE" dirty="0"/>
          </a:p>
        </p:txBody>
      </p:sp>
      <p:sp>
        <p:nvSpPr>
          <p:cNvPr id="3" name="Textplatzhalter 2"/>
          <p:cNvSpPr>
            <a:spLocks noGrp="1"/>
          </p:cNvSpPr>
          <p:nvPr>
            <p:ph type="body" idx="1"/>
          </p:nvPr>
        </p:nvSpPr>
        <p:spPr>
          <a:xfrm>
            <a:off x="457199" y="1155700"/>
            <a:ext cx="8092593" cy="5302250"/>
          </a:xfrm>
          <a:prstGeom prst="rect">
            <a:avLst/>
          </a:prstGeom>
        </p:spPr>
        <p:txBody>
          <a:bodyPr vert="horz" lIns="0" tIns="0" rIns="0" bIns="0" rtlCol="0">
            <a:normAutofit/>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564825" y="6622713"/>
            <a:ext cx="1860421" cy="195750"/>
          </a:xfrm>
          <a:prstGeom prst="rect">
            <a:avLst/>
          </a:prstGeom>
        </p:spPr>
        <p:txBody>
          <a:bodyPr vert="horz" lIns="0" tIns="0" rIns="0" bIns="45720" rtlCol="0" anchor="t" anchorCtr="0"/>
          <a:lstStyle>
            <a:lvl1pPr algn="l">
              <a:defRPr sz="1200">
                <a:solidFill>
                  <a:srgbClr val="006EC7"/>
                </a:solidFill>
              </a:defRPr>
            </a:lvl1pPr>
          </a:lstStyle>
          <a:p>
            <a:r>
              <a:rPr lang="en-US" smtClean="0"/>
              <a:t>15.04.2020</a:t>
            </a:r>
            <a:endParaRPr lang="de-DE" dirty="0"/>
          </a:p>
        </p:txBody>
      </p:sp>
      <p:sp>
        <p:nvSpPr>
          <p:cNvPr id="5" name="Fußzeilenplatzhalter 4"/>
          <p:cNvSpPr>
            <a:spLocks noGrp="1"/>
          </p:cNvSpPr>
          <p:nvPr>
            <p:ph type="ftr" sz="quarter" idx="3"/>
          </p:nvPr>
        </p:nvSpPr>
        <p:spPr>
          <a:xfrm>
            <a:off x="2699791" y="6622713"/>
            <a:ext cx="5182675" cy="195750"/>
          </a:xfrm>
          <a:prstGeom prst="rect">
            <a:avLst/>
          </a:prstGeom>
        </p:spPr>
        <p:txBody>
          <a:bodyPr vert="horz" lIns="0" tIns="0" rIns="0" bIns="45720" rtlCol="0" anchor="t" anchorCtr="0"/>
          <a:lstStyle>
            <a:lvl1pPr algn="l">
              <a:defRPr sz="1200">
                <a:solidFill>
                  <a:srgbClr val="006EC7"/>
                </a:solidFill>
              </a:defRPr>
            </a:lvl1pPr>
          </a:lstStyle>
          <a:p>
            <a:r>
              <a:rPr lang="de-DE" smtClean="0"/>
              <a:t>ICOSARI-Krankenhaussurveillance COVID-19</a:t>
            </a:r>
            <a:endParaRPr lang="de-DE" dirty="0"/>
          </a:p>
        </p:txBody>
      </p:sp>
      <p:sp>
        <p:nvSpPr>
          <p:cNvPr id="6" name="Foliennummernplatzhalter 5"/>
          <p:cNvSpPr>
            <a:spLocks noGrp="1"/>
          </p:cNvSpPr>
          <p:nvPr>
            <p:ph type="sldNum" sz="quarter" idx="4"/>
          </p:nvPr>
        </p:nvSpPr>
        <p:spPr>
          <a:xfrm>
            <a:off x="8052920" y="6622713"/>
            <a:ext cx="496872" cy="195750"/>
          </a:xfrm>
          <a:prstGeom prst="rect">
            <a:avLst/>
          </a:prstGeom>
        </p:spPr>
        <p:txBody>
          <a:bodyPr vert="horz" lIns="0" tIns="0" rIns="0" bIns="45720" rtlCol="0" anchor="t" anchorCtr="0"/>
          <a:lstStyle>
            <a:lvl1pPr algn="ctr">
              <a:defRPr sz="1200">
                <a:solidFill>
                  <a:srgbClr val="006EC7"/>
                </a:solidFill>
              </a:defRPr>
            </a:lvl1pPr>
          </a:lstStyle>
          <a:p>
            <a:fld id="{162A217B-ED1C-D84B-8478-63C77FA79618}" type="slidenum">
              <a:rPr lang="de-DE" smtClean="0"/>
              <a:pPr/>
              <a:t>‹Nr.›</a:t>
            </a:fld>
            <a:endParaRPr lang="de-DE" dirty="0"/>
          </a:p>
        </p:txBody>
      </p:sp>
      <p:cxnSp>
        <p:nvCxnSpPr>
          <p:cNvPr id="12" name="Gerade Verbindung 11"/>
          <p:cNvCxnSpPr/>
          <p:nvPr/>
        </p:nvCxnSpPr>
        <p:spPr>
          <a:xfrm>
            <a:off x="8042054" y="6636373"/>
            <a:ext cx="10866"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2594239" y="6628377"/>
            <a:ext cx="0" cy="229623"/>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a:off x="457200" y="6622713"/>
            <a:ext cx="0" cy="23528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8564139"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pic>
        <p:nvPicPr>
          <p:cNvPr id="15" name="Bild 14" descr="RKI-Logo_RGB_P300C.tif"/>
          <p:cNvPicPr>
            <a:picLocks noChangeAspect="1"/>
          </p:cNvPicPr>
          <p:nvPr/>
        </p:nvPicPr>
        <p:blipFill>
          <a:blip r:embed="rId8">
            <a:alphaModFix/>
            <a:extLst>
              <a:ext uri="{28A0092B-C50C-407E-A947-70E740481C1C}">
                <a14:useLocalDpi xmlns:a14="http://schemas.microsoft.com/office/drawing/2010/main" val="0"/>
              </a:ext>
            </a:extLst>
          </a:blip>
          <a:stretch>
            <a:fillRect/>
          </a:stretch>
        </p:blipFill>
        <p:spPr>
          <a:xfrm>
            <a:off x="7206623" y="182309"/>
            <a:ext cx="1656184" cy="480392"/>
          </a:xfrm>
          <a:prstGeom prst="rect">
            <a:avLst/>
          </a:prstGeom>
        </p:spPr>
      </p:pic>
    </p:spTree>
    <p:extLst>
      <p:ext uri="{BB962C8B-B14F-4D97-AF65-F5344CB8AC3E}">
        <p14:creationId xmlns:p14="http://schemas.microsoft.com/office/powerpoint/2010/main" val="27369307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hdr="0"/>
  <p:txStyles>
    <p:title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google.com/covid19/mobility/"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hyperlink" Target="https://www.destatis.de/DE/Themen/Querschnitt/Corona/Gesellschaft/bevoelkerung-sterbefaelle.html"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51.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r>
              <a:rPr lang="de-DE" dirty="0" smtClean="0"/>
              <a:t>28.04.2020</a:t>
            </a:r>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a:t>
            </a:fld>
            <a:endParaRPr lang="de-DE"/>
          </a:p>
        </p:txBody>
      </p:sp>
      <p:sp>
        <p:nvSpPr>
          <p:cNvPr id="2" name="Titel 1"/>
          <p:cNvSpPr>
            <a:spLocks noGrp="1"/>
          </p:cNvSpPr>
          <p:nvPr>
            <p:ph type="title"/>
          </p:nvPr>
        </p:nvSpPr>
        <p:spPr>
          <a:xfrm>
            <a:off x="473529" y="692696"/>
            <a:ext cx="8670471" cy="1292662"/>
          </a:xfrm>
          <a:solidFill>
            <a:srgbClr val="045AA6"/>
          </a:solidFill>
        </p:spPr>
        <p:txBody>
          <a:bodyPr/>
          <a:lstStyle/>
          <a:p>
            <a:r>
              <a:rPr lang="de-DE" sz="2800" dirty="0" smtClean="0">
                <a:solidFill>
                  <a:schemeClr val="bg1"/>
                </a:solidFill>
              </a:rPr>
              <a:t>COVID-19: 		Lage National</a:t>
            </a:r>
            <a:br>
              <a:rPr lang="de-DE" sz="2800" dirty="0" smtClean="0">
                <a:solidFill>
                  <a:schemeClr val="bg1"/>
                </a:solidFill>
              </a:rPr>
            </a:br>
            <a:r>
              <a:rPr lang="de-DE" sz="2800" dirty="0">
                <a:solidFill>
                  <a:schemeClr val="bg1"/>
                </a:solidFill>
              </a:rPr>
              <a:t/>
            </a:r>
            <a:br>
              <a:rPr lang="de-DE" sz="2800" dirty="0">
                <a:solidFill>
                  <a:schemeClr val="bg1"/>
                </a:solidFill>
              </a:rPr>
            </a:br>
            <a:r>
              <a:rPr lang="de-DE" sz="2800" dirty="0" smtClean="0">
                <a:solidFill>
                  <a:schemeClr val="bg1"/>
                </a:solidFill>
              </a:rPr>
              <a:t>Informationen für den Krisenstab</a:t>
            </a:r>
            <a:endParaRPr lang="de-DE" sz="2800" dirty="0">
              <a:solidFill>
                <a:schemeClr val="bg1"/>
              </a:solidFill>
            </a:endParaRPr>
          </a:p>
        </p:txBody>
      </p:sp>
      <p:graphicFrame>
        <p:nvGraphicFramePr>
          <p:cNvPr id="11" name="Tabelle 10"/>
          <p:cNvGraphicFramePr>
            <a:graphicFrameLocks noGrp="1"/>
          </p:cNvGraphicFramePr>
          <p:nvPr>
            <p:extLst>
              <p:ext uri="{D42A27DB-BD31-4B8C-83A1-F6EECF244321}">
                <p14:modId xmlns:p14="http://schemas.microsoft.com/office/powerpoint/2010/main" val="1802873187"/>
              </p:ext>
            </p:extLst>
          </p:nvPr>
        </p:nvGraphicFramePr>
        <p:xfrm>
          <a:off x="473529" y="2157186"/>
          <a:ext cx="8659861" cy="2646682"/>
        </p:xfrm>
        <a:graphic>
          <a:graphicData uri="http://schemas.openxmlformats.org/drawingml/2006/table">
            <a:tbl>
              <a:tblPr firstRow="1" bandRow="1">
                <a:tableStyleId>{5C22544A-7EE6-4342-B048-85BDC9FD1C3A}</a:tableStyleId>
              </a:tblPr>
              <a:tblGrid>
                <a:gridCol w="2065238"/>
                <a:gridCol w="1308633"/>
                <a:gridCol w="1417559"/>
                <a:gridCol w="1621027"/>
                <a:gridCol w="2247404"/>
              </a:tblGrid>
              <a:tr h="396910">
                <a:tc>
                  <a:txBody>
                    <a:bodyPr/>
                    <a:lstStyle/>
                    <a:p>
                      <a:pPr algn="l"/>
                      <a:r>
                        <a:rPr lang="de-DE" dirty="0" smtClean="0">
                          <a:solidFill>
                            <a:schemeClr val="bg1"/>
                          </a:solidFill>
                        </a:rPr>
                        <a:t>Datenstand</a:t>
                      </a:r>
                    </a:p>
                  </a:txBody>
                  <a:tcPr>
                    <a:solidFill>
                      <a:srgbClr val="045AA6"/>
                    </a:solidFill>
                  </a:tcPr>
                </a:tc>
                <a:tc rowSpan="2">
                  <a:txBody>
                    <a:bodyPr/>
                    <a:lstStyle/>
                    <a:p>
                      <a:pPr algn="ctr"/>
                      <a:r>
                        <a:rPr lang="de-DE" sz="1800" b="1" kern="1200" dirty="0" smtClean="0">
                          <a:solidFill>
                            <a:schemeClr val="bg1"/>
                          </a:solidFill>
                          <a:latin typeface="+mn-lt"/>
                          <a:ea typeface="+mn-ea"/>
                          <a:cs typeface="+mn-cs"/>
                        </a:rPr>
                        <a:t>Anzahl</a:t>
                      </a:r>
                      <a:endParaRPr lang="de-DE" sz="1800" b="1" kern="1200" dirty="0">
                        <a:solidFill>
                          <a:schemeClr val="bg1"/>
                        </a:solidFill>
                        <a:latin typeface="+mn-lt"/>
                        <a:ea typeface="+mn-ea"/>
                        <a:cs typeface="+mn-cs"/>
                      </a:endParaRPr>
                    </a:p>
                  </a:txBody>
                  <a:tcPr anchor="ctr">
                    <a:solidFill>
                      <a:srgbClr val="045AA6"/>
                    </a:solidFill>
                  </a:tcPr>
                </a:tc>
                <a:tc gridSpan="2">
                  <a:txBody>
                    <a:bodyPr/>
                    <a:lstStyle/>
                    <a:p>
                      <a:pPr algn="ctr"/>
                      <a:r>
                        <a:rPr lang="de-DE" dirty="0" smtClean="0">
                          <a:solidFill>
                            <a:schemeClr val="bg1"/>
                          </a:solidFill>
                        </a:rPr>
                        <a:t>Änderung zum Vortag</a:t>
                      </a:r>
                      <a:endParaRPr lang="de-DE" dirty="0">
                        <a:solidFill>
                          <a:schemeClr val="bg1"/>
                        </a:solidFill>
                      </a:endParaRPr>
                    </a:p>
                  </a:txBody>
                  <a:tcPr anchor="ctr">
                    <a:solidFill>
                      <a:srgbClr val="045AA6"/>
                    </a:solidFill>
                  </a:tcPr>
                </a:tc>
                <a:tc hMerge="1">
                  <a:txBody>
                    <a:bodyPr/>
                    <a:lstStyle/>
                    <a:p>
                      <a:pPr algn="ctr"/>
                      <a:endParaRPr lang="de-DE" dirty="0">
                        <a:solidFill>
                          <a:schemeClr val="tx1"/>
                        </a:solidFill>
                      </a:endParaRPr>
                    </a:p>
                  </a:txBody>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b="1" dirty="0" smtClean="0">
                          <a:solidFill>
                            <a:schemeClr val="bg1"/>
                          </a:solidFill>
                        </a:rPr>
                        <a:t>Inzidenz </a:t>
                      </a:r>
                      <a:r>
                        <a:rPr lang="de-DE" sz="1800" b="1" dirty="0" smtClean="0">
                          <a:solidFill>
                            <a:schemeClr val="bg1"/>
                          </a:solidFill>
                        </a:rPr>
                        <a:t>(Fälle/100.000 </a:t>
                      </a:r>
                      <a:r>
                        <a:rPr lang="de-DE" sz="1800" b="1" dirty="0" err="1" smtClean="0">
                          <a:solidFill>
                            <a:schemeClr val="bg1"/>
                          </a:solidFill>
                        </a:rPr>
                        <a:t>Einw</a:t>
                      </a:r>
                      <a:r>
                        <a:rPr lang="de-DE" sz="1800" b="1" dirty="0" smtClean="0">
                          <a:solidFill>
                            <a:schemeClr val="bg1"/>
                          </a:solidFill>
                        </a:rPr>
                        <a:t>.)</a:t>
                      </a:r>
                    </a:p>
                  </a:txBody>
                  <a:tcPr anchor="ctr">
                    <a:solidFill>
                      <a:srgbClr val="045AA6"/>
                    </a:solidFill>
                  </a:tcPr>
                </a:tc>
              </a:tr>
              <a:tr h="396910">
                <a:tc>
                  <a:txBody>
                    <a:bodyPr/>
                    <a:lstStyle/>
                    <a:p>
                      <a:pPr algn="l"/>
                      <a:r>
                        <a:rPr lang="de-DE" b="1" dirty="0" smtClean="0">
                          <a:solidFill>
                            <a:schemeClr val="bg1"/>
                          </a:solidFill>
                        </a:rPr>
                        <a:t>28.04.2020</a:t>
                      </a:r>
                    </a:p>
                    <a:p>
                      <a:pPr algn="l"/>
                      <a:r>
                        <a:rPr lang="de-DE" b="1" dirty="0" smtClean="0">
                          <a:solidFill>
                            <a:schemeClr val="bg1"/>
                          </a:solidFill>
                        </a:rPr>
                        <a:t>0:00 Uhr</a:t>
                      </a:r>
                    </a:p>
                  </a:txBody>
                  <a:tcPr>
                    <a:solidFill>
                      <a:srgbClr val="045AA6"/>
                    </a:solidFill>
                  </a:tcPr>
                </a:tc>
                <a:tc vMerge="1">
                  <a:txBody>
                    <a:bodyPr/>
                    <a:lstStyle/>
                    <a:p>
                      <a:pPr algn="ctr"/>
                      <a:endParaRPr lang="de-DE" sz="1800" b="1" kern="1200" dirty="0">
                        <a:solidFill>
                          <a:schemeClr val="bg1"/>
                        </a:solidFill>
                        <a:latin typeface="+mn-lt"/>
                        <a:ea typeface="+mn-ea"/>
                        <a:cs typeface="+mn-cs"/>
                      </a:endParaRPr>
                    </a:p>
                  </a:txBody>
                  <a:tcPr anchor="ctr">
                    <a:solidFill>
                      <a:srgbClr val="045AA6"/>
                    </a:solidFill>
                  </a:tcPr>
                </a:tc>
                <a:tc>
                  <a:txBody>
                    <a:bodyPr/>
                    <a:lstStyle/>
                    <a:p>
                      <a:pPr algn="ctr"/>
                      <a:r>
                        <a:rPr lang="de-DE" sz="1400" b="1" kern="1200" dirty="0" smtClean="0">
                          <a:solidFill>
                            <a:schemeClr val="bg1"/>
                          </a:solidFill>
                          <a:latin typeface="+mn-lt"/>
                          <a:ea typeface="+mn-ea"/>
                          <a:cs typeface="+mn-cs"/>
                        </a:rPr>
                        <a:t>Ganze Zahl</a:t>
                      </a:r>
                      <a:endParaRPr lang="de-DE" sz="1400" b="1" kern="1200" dirty="0">
                        <a:solidFill>
                          <a:schemeClr val="bg1"/>
                        </a:solidFill>
                        <a:latin typeface="+mn-lt"/>
                        <a:ea typeface="+mn-ea"/>
                        <a:cs typeface="+mn-cs"/>
                      </a:endParaRPr>
                    </a:p>
                  </a:txBody>
                  <a:tcPr anchor="ctr">
                    <a:solidFill>
                      <a:srgbClr val="045AA6"/>
                    </a:solidFill>
                  </a:tcPr>
                </a:tc>
                <a:tc>
                  <a:txBody>
                    <a:bodyPr/>
                    <a:lstStyle/>
                    <a:p>
                      <a:pPr algn="ctr"/>
                      <a:r>
                        <a:rPr lang="de-DE" sz="1400" b="1" kern="1200" dirty="0" smtClean="0">
                          <a:solidFill>
                            <a:schemeClr val="bg1"/>
                          </a:solidFill>
                          <a:latin typeface="+mn-lt"/>
                          <a:ea typeface="+mn-ea"/>
                          <a:cs typeface="+mn-cs"/>
                        </a:rPr>
                        <a:t>Prozent</a:t>
                      </a:r>
                      <a:endParaRPr lang="de-DE" sz="1400" b="1" kern="1200" dirty="0">
                        <a:solidFill>
                          <a:schemeClr val="bg1"/>
                        </a:solidFill>
                        <a:latin typeface="+mn-lt"/>
                        <a:ea typeface="+mn-ea"/>
                        <a:cs typeface="+mn-cs"/>
                      </a:endParaRPr>
                    </a:p>
                  </a:txBody>
                  <a:tcPr anchor="ctr">
                    <a:solidFill>
                      <a:srgbClr val="045AA6"/>
                    </a:solidFill>
                  </a:tcPr>
                </a:tc>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800" b="1" dirty="0" smtClean="0">
                        <a:solidFill>
                          <a:schemeClr val="bg1"/>
                        </a:solidFill>
                      </a:endParaRPr>
                    </a:p>
                  </a:txBody>
                  <a:tcPr anchor="ctr">
                    <a:solidFill>
                      <a:srgbClr val="045AA6"/>
                    </a:solidFill>
                  </a:tcPr>
                </a:tc>
              </a:tr>
              <a:tr h="402423">
                <a:tc>
                  <a:txBody>
                    <a:bodyPr/>
                    <a:lstStyle/>
                    <a:p>
                      <a:r>
                        <a:rPr lang="de-DE" dirty="0" smtClean="0">
                          <a:solidFill>
                            <a:schemeClr val="tx1"/>
                          </a:solidFill>
                        </a:rPr>
                        <a:t>Bestätigte Fälle</a:t>
                      </a:r>
                      <a:endParaRPr lang="de-DE"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800" kern="1200" dirty="0" smtClean="0">
                          <a:solidFill>
                            <a:schemeClr val="tx1"/>
                          </a:solidFill>
                          <a:latin typeface="+mn-lt"/>
                          <a:ea typeface="+mn-ea"/>
                          <a:cs typeface="+mn-cs"/>
                        </a:rPr>
                        <a:t>156.337</a:t>
                      </a:r>
                    </a:p>
                  </a:txBody>
                  <a:tcPr marL="9525" marR="9525" marT="9525" marB="0" anchor="ctr"/>
                </a:tc>
                <a:tc>
                  <a:txBody>
                    <a:bodyPr/>
                    <a:lstStyle/>
                    <a:p>
                      <a:pPr algn="ctr"/>
                      <a:r>
                        <a:rPr lang="de-DE" dirty="0" smtClean="0"/>
                        <a:t>+1.144</a:t>
                      </a:r>
                    </a:p>
                  </a:txBody>
                  <a:tcPr anchor="ctr"/>
                </a:tc>
                <a:tc>
                  <a:txBody>
                    <a:bodyPr/>
                    <a:lstStyle/>
                    <a:p>
                      <a:pPr algn="ctr"/>
                      <a:r>
                        <a:rPr lang="de-DE" dirty="0" smtClean="0">
                          <a:solidFill>
                            <a:schemeClr val="tx1"/>
                          </a:solidFill>
                        </a:rPr>
                        <a:t>+0,7%</a:t>
                      </a:r>
                      <a:endParaRPr lang="de-DE" dirty="0">
                        <a:solidFill>
                          <a:schemeClr val="tx1"/>
                        </a:solidFill>
                      </a:endParaRPr>
                    </a:p>
                  </a:txBody>
                  <a:tcPr anchor="ctr"/>
                </a:tc>
                <a:tc>
                  <a:txBody>
                    <a:bodyPr/>
                    <a:lstStyle/>
                    <a:p>
                      <a:pPr algn="ctr"/>
                      <a:r>
                        <a:rPr lang="de-DE" dirty="0" smtClean="0">
                          <a:solidFill>
                            <a:schemeClr val="tx1"/>
                          </a:solidFill>
                        </a:rPr>
                        <a:t>188</a:t>
                      </a:r>
                      <a:endParaRPr lang="de-DE" dirty="0">
                        <a:solidFill>
                          <a:schemeClr val="tx1"/>
                        </a:solidFill>
                      </a:endParaRPr>
                    </a:p>
                  </a:txBody>
                  <a:tcPr anchor="ctr"/>
                </a:tc>
              </a:tr>
              <a:tr h="402423">
                <a:tc>
                  <a:txBody>
                    <a:bodyPr/>
                    <a:lstStyle/>
                    <a:p>
                      <a:r>
                        <a:rPr lang="de-DE" dirty="0" smtClean="0">
                          <a:solidFill>
                            <a:schemeClr val="tx1"/>
                          </a:solidFill>
                        </a:rPr>
                        <a:t>Verstorbene</a:t>
                      </a:r>
                      <a:endParaRPr lang="de-DE"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smtClean="0"/>
                        <a:t>5.913</a:t>
                      </a:r>
                      <a:endParaRPr lang="de-DE" dirty="0">
                        <a:solidFill>
                          <a:schemeClr val="tx1"/>
                        </a:solidFill>
                      </a:endParaRPr>
                    </a:p>
                  </a:txBody>
                  <a:tcPr anchor="ctr"/>
                </a:tc>
                <a:tc>
                  <a:txBody>
                    <a:bodyPr/>
                    <a:lstStyle/>
                    <a:p>
                      <a:pPr algn="ctr"/>
                      <a:r>
                        <a:rPr lang="de-DE" dirty="0" smtClean="0">
                          <a:solidFill>
                            <a:schemeClr val="tx1"/>
                          </a:solidFill>
                        </a:rPr>
                        <a:t>+163</a:t>
                      </a:r>
                      <a:endParaRPr lang="de-DE" dirty="0">
                        <a:solidFill>
                          <a:schemeClr val="tx1"/>
                        </a:solidFill>
                      </a:endParaRPr>
                    </a:p>
                  </a:txBody>
                  <a:tcPr anchor="ctr"/>
                </a:tc>
                <a:tc>
                  <a:txBody>
                    <a:bodyPr/>
                    <a:lstStyle/>
                    <a:p>
                      <a:pPr algn="ctr"/>
                      <a:r>
                        <a:rPr lang="de-DE" dirty="0" smtClean="0">
                          <a:solidFill>
                            <a:schemeClr val="tx1"/>
                          </a:solidFill>
                        </a:rPr>
                        <a:t>+2,8%</a:t>
                      </a:r>
                      <a:endParaRPr lang="de-DE" dirty="0">
                        <a:solidFill>
                          <a:schemeClr val="tx1"/>
                        </a:solidFill>
                      </a:endParaRPr>
                    </a:p>
                  </a:txBody>
                  <a:tcPr anchor="ctr"/>
                </a:tc>
                <a:tc>
                  <a:txBody>
                    <a:bodyPr/>
                    <a:lstStyle/>
                    <a:p>
                      <a:pPr algn="ctr"/>
                      <a:endParaRPr lang="de-DE" dirty="0">
                        <a:solidFill>
                          <a:schemeClr val="tx1"/>
                        </a:solidFill>
                      </a:endParaRPr>
                    </a:p>
                  </a:txBody>
                  <a:tcPr anchor="ctr">
                    <a:solidFill>
                      <a:schemeClr val="bg1"/>
                    </a:solidFill>
                  </a:tcPr>
                </a:tc>
              </a:tr>
              <a:tr h="402423">
                <a:tc>
                  <a:txBody>
                    <a:bodyPr/>
                    <a:lstStyle/>
                    <a:p>
                      <a:r>
                        <a:rPr lang="de-DE" dirty="0" smtClean="0">
                          <a:solidFill>
                            <a:schemeClr val="tx1"/>
                          </a:solidFill>
                        </a:rPr>
                        <a:t>Anteil Verstorbene</a:t>
                      </a:r>
                      <a:endParaRPr lang="de-DE"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smtClean="0">
                          <a:solidFill>
                            <a:schemeClr val="tx1"/>
                          </a:solidFill>
                        </a:rPr>
                        <a:t>3,8%</a:t>
                      </a:r>
                      <a:endParaRPr lang="de-DE" dirty="0">
                        <a:solidFill>
                          <a:schemeClr val="tx1"/>
                        </a:solidFill>
                      </a:endParaRPr>
                    </a:p>
                  </a:txBody>
                  <a:tcPr anchor="ctr"/>
                </a:tc>
                <a:tc>
                  <a:txBody>
                    <a:bodyPr/>
                    <a:lstStyle/>
                    <a:p>
                      <a:pPr algn="ctr"/>
                      <a:endParaRPr lang="de-DE" dirty="0">
                        <a:solidFill>
                          <a:schemeClr val="tx1"/>
                        </a:solidFill>
                      </a:endParaRPr>
                    </a:p>
                  </a:txBody>
                  <a:tcPr anchor="ctr">
                    <a:solidFill>
                      <a:schemeClr val="bg1"/>
                    </a:solidFill>
                  </a:tcPr>
                </a:tc>
                <a:tc>
                  <a:txBody>
                    <a:bodyPr/>
                    <a:lstStyle/>
                    <a:p>
                      <a:pPr algn="ctr"/>
                      <a:endParaRPr lang="de-DE" dirty="0">
                        <a:solidFill>
                          <a:schemeClr val="tx1"/>
                        </a:solidFill>
                      </a:endParaRPr>
                    </a:p>
                  </a:txBody>
                  <a:tcPr anchor="ctr">
                    <a:solidFill>
                      <a:schemeClr val="bg1"/>
                    </a:solidFill>
                  </a:tcPr>
                </a:tc>
                <a:tc>
                  <a:txBody>
                    <a:bodyPr/>
                    <a:lstStyle/>
                    <a:p>
                      <a:pPr algn="ctr"/>
                      <a:endParaRPr lang="de-DE" dirty="0">
                        <a:solidFill>
                          <a:schemeClr val="tx1"/>
                        </a:solidFill>
                      </a:endParaRPr>
                    </a:p>
                  </a:txBody>
                  <a:tcPr anchor="ctr">
                    <a:solidFill>
                      <a:schemeClr val="bg1"/>
                    </a:solidFill>
                  </a:tcPr>
                </a:tc>
              </a:tr>
              <a:tr h="402423">
                <a:tc>
                  <a:txBody>
                    <a:bodyPr/>
                    <a:lstStyle/>
                    <a:p>
                      <a:r>
                        <a:rPr lang="de-DE" dirty="0" smtClean="0">
                          <a:solidFill>
                            <a:schemeClr val="tx1"/>
                          </a:solidFill>
                        </a:rPr>
                        <a:t>Genesene</a:t>
                      </a:r>
                      <a:endParaRPr lang="de-DE"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smtClean="0">
                          <a:solidFill>
                            <a:schemeClr val="tx1"/>
                          </a:solidFill>
                        </a:rPr>
                        <a:t>ca. </a:t>
                      </a:r>
                      <a:r>
                        <a:rPr lang="de-DE" sz="1800" kern="1200" dirty="0" smtClean="0">
                          <a:solidFill>
                            <a:schemeClr val="tx1"/>
                          </a:solidFill>
                          <a:effectLst/>
                          <a:latin typeface="+mn-lt"/>
                          <a:ea typeface="+mn-ea"/>
                          <a:cs typeface="+mn-cs"/>
                        </a:rPr>
                        <a:t>117.400</a:t>
                      </a:r>
                      <a:r>
                        <a:rPr lang="de-DE" sz="1800" kern="1200" dirty="0" smtClean="0">
                          <a:solidFill>
                            <a:schemeClr val="dk1"/>
                          </a:solidFill>
                          <a:effectLst/>
                          <a:latin typeface="+mn-lt"/>
                          <a:ea typeface="+mn-ea"/>
                          <a:cs typeface="+mn-cs"/>
                        </a:rPr>
                        <a:t> </a:t>
                      </a:r>
                      <a:endParaRPr lang="de-DE" dirty="0">
                        <a:solidFill>
                          <a:schemeClr val="tx1"/>
                        </a:solidFill>
                      </a:endParaRPr>
                    </a:p>
                  </a:txBody>
                  <a:tcPr anchor="ctr"/>
                </a:tc>
                <a:tc>
                  <a:txBody>
                    <a:bodyPr/>
                    <a:lstStyle/>
                    <a:p>
                      <a:pPr algn="ctr"/>
                      <a:endParaRPr lang="de-DE" dirty="0">
                        <a:solidFill>
                          <a:schemeClr val="tx1"/>
                        </a:solidFill>
                      </a:endParaRPr>
                    </a:p>
                  </a:txBody>
                  <a:tcPr anchor="ctr">
                    <a:solidFill>
                      <a:schemeClr val="bg1"/>
                    </a:solidFill>
                  </a:tcPr>
                </a:tc>
                <a:tc>
                  <a:txBody>
                    <a:bodyPr/>
                    <a:lstStyle/>
                    <a:p>
                      <a:pPr algn="ctr"/>
                      <a:endParaRPr lang="de-DE" dirty="0">
                        <a:solidFill>
                          <a:schemeClr val="tx1"/>
                        </a:solidFill>
                      </a:endParaRPr>
                    </a:p>
                  </a:txBody>
                  <a:tcPr anchor="ctr">
                    <a:solidFill>
                      <a:schemeClr val="bg1"/>
                    </a:solidFill>
                  </a:tcPr>
                </a:tc>
                <a:tc>
                  <a:txBody>
                    <a:bodyPr/>
                    <a:lstStyle/>
                    <a:p>
                      <a:pPr algn="ctr"/>
                      <a:endParaRPr lang="de-DE" dirty="0">
                        <a:solidFill>
                          <a:schemeClr val="tx1"/>
                        </a:solidFill>
                      </a:endParaRPr>
                    </a:p>
                  </a:txBody>
                  <a:tcPr anchor="ctr">
                    <a:solidFill>
                      <a:schemeClr val="bg1"/>
                    </a:solidFill>
                  </a:tcPr>
                </a:tc>
              </a:tr>
            </a:tbl>
          </a:graphicData>
        </a:graphic>
      </p:graphicFrame>
    </p:spTree>
    <p:extLst>
      <p:ext uri="{BB962C8B-B14F-4D97-AF65-F5344CB8AC3E}">
        <p14:creationId xmlns:p14="http://schemas.microsoft.com/office/powerpoint/2010/main" val="1283494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6765" y="166413"/>
            <a:ext cx="6784521" cy="338554"/>
          </a:xfrm>
          <a:solidFill>
            <a:srgbClr val="045AA6"/>
          </a:solidFill>
        </p:spPr>
        <p:txBody>
          <a:bodyPr lIns="72000"/>
          <a:lstStyle/>
          <a:p>
            <a:pPr>
              <a:spcBef>
                <a:spcPts val="600"/>
              </a:spcBef>
            </a:pPr>
            <a:r>
              <a:rPr lang="de-DE" sz="2000" dirty="0" smtClean="0">
                <a:solidFill>
                  <a:schemeClr val="bg1"/>
                </a:solidFill>
              </a:rPr>
              <a:t>Geographische Verteilung in Deutschland: 7-Tage-Inzidenz </a:t>
            </a:r>
            <a:endParaRPr lang="de-DE" sz="2000" dirty="0">
              <a:solidFill>
                <a:schemeClr val="bg1"/>
              </a:solidFill>
            </a:endParaRPr>
          </a:p>
        </p:txBody>
      </p:sp>
      <p:sp>
        <p:nvSpPr>
          <p:cNvPr id="10" name="Datumsplatzhalter 9"/>
          <p:cNvSpPr>
            <a:spLocks noGrp="1"/>
          </p:cNvSpPr>
          <p:nvPr>
            <p:ph type="dt" sz="half" idx="14"/>
          </p:nvPr>
        </p:nvSpPr>
        <p:spPr/>
        <p:txBody>
          <a:bodyPr/>
          <a:lstStyle/>
          <a:p>
            <a:r>
              <a:rPr lang="de-DE" dirty="0" smtClean="0"/>
              <a:t>28.04.2020</a:t>
            </a:r>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10</a:t>
            </a:fld>
            <a:endParaRPr lang="de-DE"/>
          </a:p>
        </p:txBody>
      </p:sp>
      <p:graphicFrame>
        <p:nvGraphicFramePr>
          <p:cNvPr id="9" name="Tabelle 8"/>
          <p:cNvGraphicFramePr>
            <a:graphicFrameLocks noGrp="1"/>
          </p:cNvGraphicFramePr>
          <p:nvPr>
            <p:extLst>
              <p:ext uri="{D42A27DB-BD31-4B8C-83A1-F6EECF244321}">
                <p14:modId xmlns:p14="http://schemas.microsoft.com/office/powerpoint/2010/main" val="2262815735"/>
              </p:ext>
            </p:extLst>
          </p:nvPr>
        </p:nvGraphicFramePr>
        <p:xfrm>
          <a:off x="236765" y="519637"/>
          <a:ext cx="6784521" cy="853440"/>
        </p:xfrm>
        <a:graphic>
          <a:graphicData uri="http://schemas.openxmlformats.org/drawingml/2006/table">
            <a:tbl>
              <a:tblPr bandRow="1">
                <a:tableStyleId>{5C22544A-7EE6-4342-B048-85BDC9FD1C3A}</a:tableStyleId>
              </a:tblPr>
              <a:tblGrid>
                <a:gridCol w="473528"/>
                <a:gridCol w="6310993"/>
              </a:tblGrid>
              <a:tr h="225513">
                <a:tc>
                  <a:txBody>
                    <a:bodyPr/>
                    <a:lstStyle/>
                    <a:p>
                      <a:r>
                        <a:rPr lang="de-DE" sz="1400" dirty="0" smtClean="0">
                          <a:solidFill>
                            <a:schemeClr val="tx1"/>
                          </a:solidFill>
                        </a:rPr>
                        <a:t>n</a:t>
                      </a:r>
                      <a:r>
                        <a:rPr lang="de-DE" sz="1400" baseline="0" dirty="0" smtClean="0">
                          <a:solidFill>
                            <a:schemeClr val="tx1"/>
                          </a:solidFill>
                        </a:rPr>
                        <a:t> </a:t>
                      </a:r>
                      <a:r>
                        <a:rPr lang="de-DE" sz="1400" dirty="0" smtClean="0">
                          <a:solidFill>
                            <a:schemeClr val="tx1"/>
                          </a:solidFill>
                        </a:rPr>
                        <a:t>=</a:t>
                      </a:r>
                      <a:endParaRPr lang="de-DE" sz="14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kern="1200" dirty="0" smtClean="0">
                          <a:solidFill>
                            <a:schemeClr val="tx1"/>
                          </a:solidFill>
                          <a:effectLst/>
                          <a:latin typeface="+mn-lt"/>
                          <a:ea typeface="+mn-ea"/>
                          <a:cs typeface="+mn-cs"/>
                        </a:rPr>
                        <a:t>10.943</a:t>
                      </a:r>
                      <a:endParaRPr lang="de-DE" sz="1400" kern="1200" dirty="0">
                        <a:solidFill>
                          <a:schemeClr val="tx1"/>
                        </a:solidFill>
                        <a:latin typeface="+mn-lt"/>
                        <a:ea typeface="+mn-ea"/>
                        <a:cs typeface="+mn-cs"/>
                      </a:endParaRPr>
                    </a:p>
                  </a:txBody>
                  <a:tcPr marL="9525" marR="9525" marT="9525" marB="0" anchor="ctr"/>
                </a:tc>
              </a:tr>
              <a:tr h="252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latin typeface="+mn-lt"/>
                        <a:ea typeface="+mn-ea"/>
                        <a:cs typeface="+mn-cs"/>
                      </a:endParaRPr>
                    </a:p>
                  </a:txBody>
                  <a:tcPr>
                    <a:solidFill>
                      <a:srgbClr val="E9ED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latin typeface="+mn-lt"/>
                          <a:ea typeface="+mn-ea"/>
                          <a:cs typeface="+mn-cs"/>
                        </a:rPr>
                        <a:t>11 </a:t>
                      </a:r>
                      <a:r>
                        <a:rPr lang="de-DE" sz="1200" b="0" kern="1200" dirty="0" smtClean="0">
                          <a:solidFill>
                            <a:schemeClr val="tx1"/>
                          </a:solidFill>
                          <a:latin typeface="+mn-lt"/>
                          <a:ea typeface="+mn-ea"/>
                          <a:cs typeface="+mn-cs"/>
                        </a:rPr>
                        <a:t>LK </a:t>
                      </a:r>
                      <a:r>
                        <a:rPr lang="de-DE" sz="1200" kern="1200" dirty="0" smtClean="0">
                          <a:solidFill>
                            <a:schemeClr val="tx1"/>
                          </a:solidFill>
                          <a:latin typeface="+mn-lt"/>
                          <a:ea typeface="+mn-ea"/>
                          <a:cs typeface="+mn-cs"/>
                        </a:rPr>
                        <a:t>mit </a:t>
                      </a:r>
                      <a:r>
                        <a:rPr lang="de-DE" sz="1200" dirty="0" smtClean="0">
                          <a:solidFill>
                            <a:schemeClr val="tx1"/>
                          </a:solidFill>
                        </a:rPr>
                        <a:t>7-Tages-Inzidenz  </a:t>
                      </a:r>
                      <a:r>
                        <a:rPr lang="de-DE" sz="1200" b="1" dirty="0" smtClean="0">
                          <a:solidFill>
                            <a:schemeClr val="tx1"/>
                          </a:solidFill>
                        </a:rPr>
                        <a:t>51-100 </a:t>
                      </a:r>
                      <a:r>
                        <a:rPr lang="de-DE" sz="1200" dirty="0" smtClean="0">
                          <a:solidFill>
                            <a:schemeClr val="tx1"/>
                          </a:solidFill>
                        </a:rPr>
                        <a:t>Fälle/100.000 </a:t>
                      </a:r>
                      <a:r>
                        <a:rPr lang="de-DE" sz="1200" dirty="0" err="1" smtClean="0">
                          <a:solidFill>
                            <a:schemeClr val="tx1"/>
                          </a:solidFill>
                        </a:rPr>
                        <a:t>Einw</a:t>
                      </a:r>
                      <a:r>
                        <a:rPr lang="de-DE" sz="1200" dirty="0" smtClean="0">
                          <a:solidFill>
                            <a:schemeClr val="tx1"/>
                          </a:solidFill>
                        </a:rPr>
                        <a:t>.</a:t>
                      </a:r>
                      <a:endParaRPr lang="de-DE" sz="1200" kern="1200" dirty="0">
                        <a:solidFill>
                          <a:schemeClr val="tx1"/>
                        </a:solidFill>
                        <a:latin typeface="+mn-lt"/>
                        <a:ea typeface="+mn-ea"/>
                        <a:cs typeface="+mn-cs"/>
                      </a:endParaRPr>
                    </a:p>
                  </a:txBody>
                  <a:tcPr marL="9525" marR="9525" marT="9525" marB="0" anchor="ctr">
                    <a:solidFill>
                      <a:srgbClr val="E9EDF4"/>
                    </a:solidFill>
                  </a:tcPr>
                </a:tc>
              </a:tr>
              <a:tr h="252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txBody>
                  <a:tcPr>
                    <a:solidFill>
                      <a:srgbClr val="D0D8E8"/>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latin typeface="+mn-lt"/>
                          <a:ea typeface="+mn-ea"/>
                          <a:cs typeface="+mn-cs"/>
                        </a:rPr>
                        <a:t>2 </a:t>
                      </a:r>
                      <a:r>
                        <a:rPr lang="de-DE" sz="1200" b="0" kern="1200" dirty="0" smtClean="0">
                          <a:solidFill>
                            <a:schemeClr val="tx1"/>
                          </a:solidFill>
                          <a:latin typeface="+mn-lt"/>
                          <a:ea typeface="+mn-ea"/>
                          <a:cs typeface="+mn-cs"/>
                        </a:rPr>
                        <a:t>LK </a:t>
                      </a:r>
                      <a:r>
                        <a:rPr lang="de-DE" sz="1200" kern="1200" dirty="0" smtClean="0">
                          <a:solidFill>
                            <a:schemeClr val="tx1"/>
                          </a:solidFill>
                          <a:latin typeface="+mn-lt"/>
                          <a:ea typeface="+mn-ea"/>
                          <a:cs typeface="+mn-cs"/>
                        </a:rPr>
                        <a:t>mit </a:t>
                      </a:r>
                      <a:r>
                        <a:rPr lang="de-DE" sz="1200" dirty="0" smtClean="0">
                          <a:solidFill>
                            <a:schemeClr val="tx1"/>
                          </a:solidFill>
                        </a:rPr>
                        <a:t>7-Tages-Inzidenz  </a:t>
                      </a:r>
                      <a:r>
                        <a:rPr lang="de-DE" sz="1200" b="1" dirty="0" smtClean="0">
                          <a:solidFill>
                            <a:schemeClr val="tx1"/>
                          </a:solidFill>
                        </a:rPr>
                        <a:t>101-500</a:t>
                      </a:r>
                      <a:r>
                        <a:rPr lang="de-DE" sz="1200" dirty="0" smtClean="0">
                          <a:solidFill>
                            <a:schemeClr val="tx1"/>
                          </a:solidFill>
                        </a:rPr>
                        <a:t> Fälle/100.000 </a:t>
                      </a:r>
                      <a:r>
                        <a:rPr lang="de-DE" sz="1200" dirty="0" err="1" smtClean="0">
                          <a:solidFill>
                            <a:schemeClr val="tx1"/>
                          </a:solidFill>
                        </a:rPr>
                        <a:t>Einw</a:t>
                      </a:r>
                      <a:r>
                        <a:rPr lang="de-DE" sz="1200" dirty="0" smtClean="0">
                          <a:solidFill>
                            <a:schemeClr val="tx1"/>
                          </a:solidFill>
                        </a:rPr>
                        <a:t>.</a:t>
                      </a:r>
                      <a:endParaRPr lang="de-DE" sz="1200" kern="1200" dirty="0" smtClean="0">
                        <a:solidFill>
                          <a:schemeClr val="tx1"/>
                        </a:solidFill>
                        <a:latin typeface="+mn-lt"/>
                        <a:ea typeface="+mn-ea"/>
                        <a:cs typeface="+mn-cs"/>
                      </a:endParaRPr>
                    </a:p>
                  </a:txBody>
                  <a:tcPr marL="9525" marR="9525" marT="9525" marB="0" anchor="ctr">
                    <a:solidFill>
                      <a:srgbClr val="D0D8E8"/>
                    </a:solidFill>
                  </a:tcPr>
                </a:tc>
              </a:tr>
            </a:tbl>
          </a:graphicData>
        </a:graphic>
      </p:graphicFrame>
      <p:pic>
        <p:nvPicPr>
          <p:cNvPr id="4098" name="Picture 2" descr="S:\Projekte\RKI_nCoV-Lage\3.Kommunikation\3.7.Lageberichte\2020-04-28\Karten\Meldeaktivität 7 Tage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764" y="1537244"/>
            <a:ext cx="6945085" cy="4911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388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5391" y="189709"/>
            <a:ext cx="6775895" cy="338554"/>
          </a:xfrm>
          <a:solidFill>
            <a:srgbClr val="045AA6"/>
          </a:solidFill>
        </p:spPr>
        <p:txBody>
          <a:bodyPr lIns="72000"/>
          <a:lstStyle/>
          <a:p>
            <a:pPr>
              <a:spcBef>
                <a:spcPts val="600"/>
              </a:spcBef>
            </a:pPr>
            <a:r>
              <a:rPr lang="de-DE" sz="2000" dirty="0" smtClean="0">
                <a:solidFill>
                  <a:schemeClr val="bg1"/>
                </a:solidFill>
              </a:rPr>
              <a:t>Geographische Verteilung in Deutschland: 5-Tage-Inzidenz </a:t>
            </a:r>
            <a:endParaRPr lang="de-DE" sz="2000" dirty="0">
              <a:solidFill>
                <a:schemeClr val="bg1"/>
              </a:solidFill>
            </a:endParaRPr>
          </a:p>
        </p:txBody>
      </p:sp>
      <p:sp>
        <p:nvSpPr>
          <p:cNvPr id="10" name="Datumsplatzhalter 9"/>
          <p:cNvSpPr>
            <a:spLocks noGrp="1"/>
          </p:cNvSpPr>
          <p:nvPr>
            <p:ph type="dt" sz="half" idx="14"/>
          </p:nvPr>
        </p:nvSpPr>
        <p:spPr/>
        <p:txBody>
          <a:bodyPr/>
          <a:lstStyle/>
          <a:p>
            <a:r>
              <a:rPr lang="de-DE" dirty="0" smtClean="0"/>
              <a:t>28.04.2020</a:t>
            </a:r>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11</a:t>
            </a:fld>
            <a:endParaRPr lang="de-DE"/>
          </a:p>
        </p:txBody>
      </p:sp>
      <p:graphicFrame>
        <p:nvGraphicFramePr>
          <p:cNvPr id="9" name="Tabelle 8"/>
          <p:cNvGraphicFramePr>
            <a:graphicFrameLocks noGrp="1"/>
          </p:cNvGraphicFramePr>
          <p:nvPr>
            <p:extLst>
              <p:ext uri="{D42A27DB-BD31-4B8C-83A1-F6EECF244321}">
                <p14:modId xmlns:p14="http://schemas.microsoft.com/office/powerpoint/2010/main" val="3714973201"/>
              </p:ext>
            </p:extLst>
          </p:nvPr>
        </p:nvGraphicFramePr>
        <p:xfrm>
          <a:off x="236765" y="528263"/>
          <a:ext cx="6784521" cy="853440"/>
        </p:xfrm>
        <a:graphic>
          <a:graphicData uri="http://schemas.openxmlformats.org/drawingml/2006/table">
            <a:tbl>
              <a:tblPr bandRow="1">
                <a:tableStyleId>{5C22544A-7EE6-4342-B048-85BDC9FD1C3A}</a:tableStyleId>
              </a:tblPr>
              <a:tblGrid>
                <a:gridCol w="473528"/>
                <a:gridCol w="6310993"/>
              </a:tblGrid>
              <a:tr h="225513">
                <a:tc>
                  <a:txBody>
                    <a:bodyPr/>
                    <a:lstStyle/>
                    <a:p>
                      <a:r>
                        <a:rPr lang="de-DE" sz="1400" dirty="0" smtClean="0">
                          <a:solidFill>
                            <a:schemeClr val="tx1"/>
                          </a:solidFill>
                        </a:rPr>
                        <a:t>n</a:t>
                      </a:r>
                      <a:r>
                        <a:rPr lang="de-DE" sz="1400" baseline="0" dirty="0" smtClean="0">
                          <a:solidFill>
                            <a:schemeClr val="tx1"/>
                          </a:solidFill>
                        </a:rPr>
                        <a:t> </a:t>
                      </a:r>
                      <a:r>
                        <a:rPr lang="de-DE" sz="1400" dirty="0" smtClean="0">
                          <a:solidFill>
                            <a:schemeClr val="tx1"/>
                          </a:solidFill>
                        </a:rPr>
                        <a:t>=</a:t>
                      </a:r>
                      <a:endParaRPr lang="de-DE" sz="14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kern="1200" dirty="0" smtClean="0">
                          <a:solidFill>
                            <a:schemeClr val="tx1"/>
                          </a:solidFill>
                          <a:effectLst/>
                          <a:latin typeface="+mn-lt"/>
                          <a:ea typeface="+mn-ea"/>
                          <a:cs typeface="+mn-cs"/>
                        </a:rPr>
                        <a:t>6.316</a:t>
                      </a:r>
                      <a:endParaRPr lang="de-DE" sz="1400" kern="1200" dirty="0">
                        <a:solidFill>
                          <a:schemeClr val="tx1"/>
                        </a:solidFill>
                        <a:latin typeface="+mn-lt"/>
                        <a:ea typeface="+mn-ea"/>
                        <a:cs typeface="+mn-cs"/>
                      </a:endParaRPr>
                    </a:p>
                  </a:txBody>
                  <a:tcPr marL="9525" marR="9525" marT="9525" marB="0" anchor="ctr"/>
                </a:tc>
              </a:tr>
              <a:tr h="252000">
                <a:tc>
                  <a:txBody>
                    <a:bodyPr/>
                    <a:lstStyle/>
                    <a:p>
                      <a:endParaRPr lang="de-DE" sz="12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latin typeface="+mn-lt"/>
                          <a:ea typeface="+mn-ea"/>
                          <a:cs typeface="+mn-cs"/>
                        </a:rPr>
                        <a:t>4 </a:t>
                      </a:r>
                      <a:r>
                        <a:rPr lang="de-DE" sz="1200" kern="1200" dirty="0" smtClean="0">
                          <a:solidFill>
                            <a:schemeClr val="tx1"/>
                          </a:solidFill>
                          <a:latin typeface="+mn-lt"/>
                          <a:ea typeface="+mn-ea"/>
                          <a:cs typeface="+mn-cs"/>
                        </a:rPr>
                        <a:t>LK mit 5</a:t>
                      </a:r>
                      <a:r>
                        <a:rPr lang="de-DE" sz="1200" dirty="0" smtClean="0">
                          <a:solidFill>
                            <a:schemeClr val="tx1"/>
                          </a:solidFill>
                        </a:rPr>
                        <a:t>-Tages-Inzidenz  </a:t>
                      </a:r>
                      <a:r>
                        <a:rPr lang="de-DE" sz="1200" b="1" dirty="0" smtClean="0">
                          <a:solidFill>
                            <a:schemeClr val="tx1"/>
                          </a:solidFill>
                        </a:rPr>
                        <a:t>51-100 </a:t>
                      </a:r>
                      <a:r>
                        <a:rPr lang="de-DE" sz="1200" dirty="0" smtClean="0">
                          <a:solidFill>
                            <a:schemeClr val="tx1"/>
                          </a:solidFill>
                        </a:rPr>
                        <a:t>Fälle/100.000 </a:t>
                      </a:r>
                      <a:r>
                        <a:rPr lang="de-DE" sz="1200" dirty="0" err="1" smtClean="0">
                          <a:solidFill>
                            <a:schemeClr val="tx1"/>
                          </a:solidFill>
                        </a:rPr>
                        <a:t>Einw</a:t>
                      </a:r>
                      <a:r>
                        <a:rPr lang="de-DE" sz="1200" dirty="0" smtClean="0">
                          <a:solidFill>
                            <a:schemeClr val="tx1"/>
                          </a:solidFill>
                        </a:rPr>
                        <a:t>.</a:t>
                      </a:r>
                      <a:endParaRPr lang="de-DE" sz="1200" kern="1200" dirty="0">
                        <a:solidFill>
                          <a:schemeClr val="tx1"/>
                        </a:solidFill>
                        <a:latin typeface="+mn-lt"/>
                        <a:ea typeface="+mn-ea"/>
                        <a:cs typeface="+mn-cs"/>
                      </a:endParaRPr>
                    </a:p>
                  </a:txBody>
                  <a:tcPr marL="9525" marR="9525" marT="9525" marB="0" anchor="ctr"/>
                </a:tc>
              </a:tr>
              <a:tr h="252000">
                <a:tc>
                  <a:txBody>
                    <a:bodyPr/>
                    <a:lstStyle/>
                    <a:p>
                      <a:endParaRPr lang="de-DE" sz="12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latin typeface="+mn-lt"/>
                          <a:ea typeface="+mn-ea"/>
                          <a:cs typeface="+mn-cs"/>
                        </a:rPr>
                        <a:t>0 </a:t>
                      </a:r>
                      <a:r>
                        <a:rPr lang="de-DE" sz="1200" kern="1200" dirty="0" smtClean="0">
                          <a:solidFill>
                            <a:schemeClr val="tx1"/>
                          </a:solidFill>
                          <a:latin typeface="+mn-lt"/>
                          <a:ea typeface="+mn-ea"/>
                          <a:cs typeface="+mn-cs"/>
                        </a:rPr>
                        <a:t>LK mit 5</a:t>
                      </a:r>
                      <a:r>
                        <a:rPr lang="de-DE" sz="1200" dirty="0" smtClean="0">
                          <a:solidFill>
                            <a:schemeClr val="tx1"/>
                          </a:solidFill>
                        </a:rPr>
                        <a:t>-Tages-Inzidenz  </a:t>
                      </a:r>
                      <a:r>
                        <a:rPr lang="de-DE" sz="1200" b="1" dirty="0" smtClean="0">
                          <a:solidFill>
                            <a:schemeClr val="tx1"/>
                          </a:solidFill>
                        </a:rPr>
                        <a:t>101-500</a:t>
                      </a:r>
                      <a:r>
                        <a:rPr lang="de-DE" sz="1200" dirty="0" smtClean="0">
                          <a:solidFill>
                            <a:schemeClr val="tx1"/>
                          </a:solidFill>
                        </a:rPr>
                        <a:t> Fälle/100.000 </a:t>
                      </a:r>
                      <a:r>
                        <a:rPr lang="de-DE" sz="1200" dirty="0" err="1" smtClean="0">
                          <a:solidFill>
                            <a:schemeClr val="tx1"/>
                          </a:solidFill>
                        </a:rPr>
                        <a:t>Einw</a:t>
                      </a:r>
                      <a:r>
                        <a:rPr lang="de-DE" sz="1200" dirty="0" smtClean="0">
                          <a:solidFill>
                            <a:schemeClr val="tx1"/>
                          </a:solidFill>
                        </a:rPr>
                        <a:t>.</a:t>
                      </a:r>
                      <a:endParaRPr lang="de-DE" sz="1200" kern="1200" dirty="0" smtClean="0">
                        <a:solidFill>
                          <a:schemeClr val="tx1"/>
                        </a:solidFill>
                        <a:latin typeface="+mn-lt"/>
                        <a:ea typeface="+mn-ea"/>
                        <a:cs typeface="+mn-cs"/>
                      </a:endParaRPr>
                    </a:p>
                  </a:txBody>
                  <a:tcPr marL="9525" marR="9525" marT="9525" marB="0" anchor="ctr"/>
                </a:tc>
              </a:tr>
            </a:tbl>
          </a:graphicData>
        </a:graphic>
      </p:graphicFrame>
      <p:pic>
        <p:nvPicPr>
          <p:cNvPr id="5122" name="Picture 2" descr="S:\Projekte\RKI_nCoV-Lage\3.Kommunikation\3.7.Lageberichte\2020-04-28\Karten\Meldeaktivität 5 Tage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391" y="1400753"/>
            <a:ext cx="7217322" cy="5103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335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4017" y="189709"/>
            <a:ext cx="6767269" cy="338554"/>
          </a:xfrm>
          <a:solidFill>
            <a:srgbClr val="045AA6"/>
          </a:solidFill>
        </p:spPr>
        <p:txBody>
          <a:bodyPr lIns="72000"/>
          <a:lstStyle/>
          <a:p>
            <a:pPr>
              <a:spcBef>
                <a:spcPts val="600"/>
              </a:spcBef>
            </a:pPr>
            <a:r>
              <a:rPr lang="de-DE" sz="2000" dirty="0" smtClean="0">
                <a:solidFill>
                  <a:schemeClr val="bg1"/>
                </a:solidFill>
              </a:rPr>
              <a:t>Geographische Verteilung in Deutschland: 3-Tage-Inzidenz </a:t>
            </a:r>
            <a:endParaRPr lang="de-DE" sz="2000" dirty="0">
              <a:solidFill>
                <a:schemeClr val="bg1"/>
              </a:solidFill>
            </a:endParaRPr>
          </a:p>
        </p:txBody>
      </p:sp>
      <p:sp>
        <p:nvSpPr>
          <p:cNvPr id="10" name="Datumsplatzhalter 9"/>
          <p:cNvSpPr>
            <a:spLocks noGrp="1"/>
          </p:cNvSpPr>
          <p:nvPr>
            <p:ph type="dt" sz="half" idx="14"/>
          </p:nvPr>
        </p:nvSpPr>
        <p:spPr/>
        <p:txBody>
          <a:bodyPr/>
          <a:lstStyle/>
          <a:p>
            <a:r>
              <a:rPr lang="de-DE" dirty="0" smtClean="0"/>
              <a:t>28.04.2020</a:t>
            </a:r>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12</a:t>
            </a:fld>
            <a:endParaRPr lang="de-DE"/>
          </a:p>
        </p:txBody>
      </p:sp>
      <p:graphicFrame>
        <p:nvGraphicFramePr>
          <p:cNvPr id="9" name="Tabelle 8"/>
          <p:cNvGraphicFramePr>
            <a:graphicFrameLocks noGrp="1"/>
          </p:cNvGraphicFramePr>
          <p:nvPr>
            <p:extLst>
              <p:ext uri="{D42A27DB-BD31-4B8C-83A1-F6EECF244321}">
                <p14:modId xmlns:p14="http://schemas.microsoft.com/office/powerpoint/2010/main" val="1680291618"/>
              </p:ext>
            </p:extLst>
          </p:nvPr>
        </p:nvGraphicFramePr>
        <p:xfrm>
          <a:off x="236765" y="528263"/>
          <a:ext cx="6784521" cy="914400"/>
        </p:xfrm>
        <a:graphic>
          <a:graphicData uri="http://schemas.openxmlformats.org/drawingml/2006/table">
            <a:tbl>
              <a:tblPr bandRow="1">
                <a:tableStyleId>{5C22544A-7EE6-4342-B048-85BDC9FD1C3A}</a:tableStyleId>
              </a:tblPr>
              <a:tblGrid>
                <a:gridCol w="473528"/>
                <a:gridCol w="6310993"/>
              </a:tblGrid>
              <a:tr h="225513">
                <a:tc>
                  <a:txBody>
                    <a:bodyPr/>
                    <a:lstStyle/>
                    <a:p>
                      <a:r>
                        <a:rPr lang="de-DE" sz="1800" dirty="0" smtClean="0">
                          <a:solidFill>
                            <a:schemeClr val="tx1"/>
                          </a:solidFill>
                        </a:rPr>
                        <a:t>n</a:t>
                      </a:r>
                      <a:r>
                        <a:rPr lang="de-DE" sz="1800" baseline="0" dirty="0" smtClean="0">
                          <a:solidFill>
                            <a:schemeClr val="tx1"/>
                          </a:solidFill>
                        </a:rPr>
                        <a:t> </a:t>
                      </a:r>
                      <a:r>
                        <a:rPr lang="de-DE" sz="1800" dirty="0" smtClean="0">
                          <a:solidFill>
                            <a:schemeClr val="tx1"/>
                          </a:solidFill>
                        </a:rPr>
                        <a:t>=</a:t>
                      </a:r>
                      <a:endParaRPr lang="de-DE" sz="18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kern="1200" dirty="0" smtClean="0">
                          <a:solidFill>
                            <a:schemeClr val="tx1"/>
                          </a:solidFill>
                          <a:effectLst/>
                          <a:latin typeface="+mn-lt"/>
                          <a:ea typeface="+mn-ea"/>
                          <a:cs typeface="+mn-cs"/>
                        </a:rPr>
                        <a:t>2.438</a:t>
                      </a:r>
                      <a:endParaRPr lang="de-DE" sz="1400" kern="1200" dirty="0">
                        <a:solidFill>
                          <a:schemeClr val="tx1"/>
                        </a:solidFill>
                        <a:latin typeface="+mn-lt"/>
                        <a:ea typeface="+mn-ea"/>
                        <a:cs typeface="+mn-cs"/>
                      </a:endParaRPr>
                    </a:p>
                  </a:txBody>
                  <a:tcPr marL="9525" marR="9525" marT="9525" marB="0" anchor="ctr"/>
                </a:tc>
              </a:tr>
              <a:tr h="252000">
                <a:tc>
                  <a:txBody>
                    <a:bodyPr/>
                    <a:lstStyle/>
                    <a:p>
                      <a:endParaRPr lang="de-DE" sz="12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1" kern="1200" baseline="0" dirty="0" smtClean="0">
                          <a:solidFill>
                            <a:schemeClr val="tx1"/>
                          </a:solidFill>
                          <a:latin typeface="+mn-lt"/>
                          <a:ea typeface="+mn-ea"/>
                          <a:cs typeface="+mn-cs"/>
                        </a:rPr>
                        <a:t>2 </a:t>
                      </a:r>
                      <a:r>
                        <a:rPr lang="de-DE" sz="1200" b="0" kern="1200" dirty="0" smtClean="0">
                          <a:solidFill>
                            <a:schemeClr val="tx1"/>
                          </a:solidFill>
                          <a:latin typeface="+mn-lt"/>
                          <a:ea typeface="+mn-ea"/>
                          <a:cs typeface="+mn-cs"/>
                        </a:rPr>
                        <a:t>LK </a:t>
                      </a:r>
                      <a:r>
                        <a:rPr lang="de-DE" sz="1200" kern="1200" dirty="0" smtClean="0">
                          <a:solidFill>
                            <a:schemeClr val="tx1"/>
                          </a:solidFill>
                          <a:latin typeface="+mn-lt"/>
                          <a:ea typeface="+mn-ea"/>
                          <a:cs typeface="+mn-cs"/>
                        </a:rPr>
                        <a:t>mit 3</a:t>
                      </a:r>
                      <a:r>
                        <a:rPr lang="de-DE" sz="1200" dirty="0" smtClean="0">
                          <a:solidFill>
                            <a:schemeClr val="tx1"/>
                          </a:solidFill>
                        </a:rPr>
                        <a:t>-Tages-Inzidenz  </a:t>
                      </a:r>
                      <a:r>
                        <a:rPr lang="de-DE" sz="1200" b="1" dirty="0" smtClean="0">
                          <a:solidFill>
                            <a:schemeClr val="tx1"/>
                          </a:solidFill>
                        </a:rPr>
                        <a:t>26-50 </a:t>
                      </a:r>
                      <a:r>
                        <a:rPr lang="de-DE" sz="1200" dirty="0" smtClean="0">
                          <a:solidFill>
                            <a:schemeClr val="tx1"/>
                          </a:solidFill>
                        </a:rPr>
                        <a:t>Fälle/100.000 </a:t>
                      </a:r>
                      <a:r>
                        <a:rPr lang="de-DE" sz="1200" dirty="0" err="1" smtClean="0">
                          <a:solidFill>
                            <a:schemeClr val="tx1"/>
                          </a:solidFill>
                        </a:rPr>
                        <a:t>Einw</a:t>
                      </a:r>
                      <a:r>
                        <a:rPr lang="de-DE" sz="1200" dirty="0" smtClean="0">
                          <a:solidFill>
                            <a:schemeClr val="tx1"/>
                          </a:solidFill>
                        </a:rPr>
                        <a:t>.</a:t>
                      </a:r>
                      <a:endParaRPr lang="de-DE" sz="1200" kern="1200" dirty="0">
                        <a:solidFill>
                          <a:schemeClr val="tx1"/>
                        </a:solidFill>
                        <a:latin typeface="+mn-lt"/>
                        <a:ea typeface="+mn-ea"/>
                        <a:cs typeface="+mn-cs"/>
                      </a:endParaRPr>
                    </a:p>
                  </a:txBody>
                  <a:tcPr marL="9525" marR="9525" marT="9525" marB="0" anchor="ctr"/>
                </a:tc>
              </a:tr>
              <a:tr h="252000">
                <a:tc>
                  <a:txBody>
                    <a:bodyPr/>
                    <a:lstStyle/>
                    <a:p>
                      <a:endParaRPr lang="de-DE" sz="12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0" kern="1200" baseline="0" dirty="0" smtClean="0">
                          <a:solidFill>
                            <a:schemeClr val="tx1"/>
                          </a:solidFill>
                          <a:latin typeface="+mn-lt"/>
                          <a:ea typeface="+mn-ea"/>
                          <a:cs typeface="+mn-cs"/>
                        </a:rPr>
                        <a:t>0 </a:t>
                      </a:r>
                      <a:r>
                        <a:rPr lang="de-DE" sz="1200" b="0" kern="1200" dirty="0" smtClean="0">
                          <a:solidFill>
                            <a:schemeClr val="tx1"/>
                          </a:solidFill>
                          <a:latin typeface="+mn-lt"/>
                          <a:ea typeface="+mn-ea"/>
                          <a:cs typeface="+mn-cs"/>
                        </a:rPr>
                        <a:t>LK </a:t>
                      </a:r>
                      <a:r>
                        <a:rPr lang="de-DE" sz="1200" kern="1200" dirty="0" smtClean="0">
                          <a:solidFill>
                            <a:schemeClr val="tx1"/>
                          </a:solidFill>
                          <a:latin typeface="+mn-lt"/>
                          <a:ea typeface="+mn-ea"/>
                          <a:cs typeface="+mn-cs"/>
                        </a:rPr>
                        <a:t>mit 3</a:t>
                      </a:r>
                      <a:r>
                        <a:rPr lang="de-DE" sz="1200" dirty="0" smtClean="0">
                          <a:solidFill>
                            <a:schemeClr val="tx1"/>
                          </a:solidFill>
                        </a:rPr>
                        <a:t>-Tages-Inzidenz </a:t>
                      </a:r>
                      <a:r>
                        <a:rPr lang="de-DE" sz="1200" baseline="0" dirty="0" smtClean="0">
                          <a:solidFill>
                            <a:schemeClr val="tx1"/>
                          </a:solidFill>
                        </a:rPr>
                        <a:t> </a:t>
                      </a:r>
                      <a:r>
                        <a:rPr lang="de-DE" sz="1200" b="1" kern="1200" dirty="0" smtClean="0">
                          <a:solidFill>
                            <a:schemeClr val="tx1"/>
                          </a:solidFill>
                          <a:latin typeface="+mn-lt"/>
                          <a:ea typeface="+mn-ea"/>
                          <a:cs typeface="+mn-cs"/>
                        </a:rPr>
                        <a:t>51-5</a:t>
                      </a:r>
                      <a:r>
                        <a:rPr lang="de-DE" sz="1200" b="1" dirty="0" smtClean="0">
                          <a:solidFill>
                            <a:schemeClr val="tx1"/>
                          </a:solidFill>
                        </a:rPr>
                        <a:t>00</a:t>
                      </a:r>
                      <a:r>
                        <a:rPr lang="de-DE" sz="1200" dirty="0" smtClean="0">
                          <a:solidFill>
                            <a:schemeClr val="tx1"/>
                          </a:solidFill>
                        </a:rPr>
                        <a:t> Fälle/100.000 </a:t>
                      </a:r>
                      <a:r>
                        <a:rPr lang="de-DE" sz="1200" dirty="0" err="1" smtClean="0">
                          <a:solidFill>
                            <a:schemeClr val="tx1"/>
                          </a:solidFill>
                        </a:rPr>
                        <a:t>Einw</a:t>
                      </a:r>
                      <a:r>
                        <a:rPr lang="de-DE" sz="1200" dirty="0" smtClean="0">
                          <a:solidFill>
                            <a:schemeClr val="tx1"/>
                          </a:solidFill>
                        </a:rPr>
                        <a:t>.</a:t>
                      </a:r>
                      <a:endParaRPr lang="de-DE" sz="1200" kern="1200" dirty="0" smtClean="0">
                        <a:solidFill>
                          <a:schemeClr val="tx1"/>
                        </a:solidFill>
                        <a:latin typeface="+mn-lt"/>
                        <a:ea typeface="+mn-ea"/>
                        <a:cs typeface="+mn-cs"/>
                      </a:endParaRPr>
                    </a:p>
                  </a:txBody>
                  <a:tcPr marL="9525" marR="9525" marT="9525" marB="0" anchor="ctr"/>
                </a:tc>
              </a:tr>
            </a:tbl>
          </a:graphicData>
        </a:graphic>
      </p:graphicFrame>
      <p:pic>
        <p:nvPicPr>
          <p:cNvPr id="6146" name="Picture 2" descr="S:\Projekte\RKI_nCoV-Lage\3.Kommunikation\3.7.Lageberichte\2020-04-28\Karten\Meldeaktivität 3 Tage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4" y="1590117"/>
            <a:ext cx="6859362" cy="485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26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23419"/>
            <a:ext cx="7425266" cy="338554"/>
          </a:xfrm>
          <a:solidFill>
            <a:srgbClr val="045AA6"/>
          </a:solidFill>
        </p:spPr>
        <p:txBody>
          <a:bodyPr lIns="72000"/>
          <a:lstStyle/>
          <a:p>
            <a:pPr>
              <a:spcBef>
                <a:spcPts val="600"/>
              </a:spcBef>
            </a:pPr>
            <a:r>
              <a:rPr lang="de-DE" sz="2000" dirty="0" smtClean="0">
                <a:solidFill>
                  <a:schemeClr val="bg1"/>
                </a:solidFill>
              </a:rPr>
              <a:t>Geographische Verteilung: 7-Tageskarte - Vergleich mit Vorwoche</a:t>
            </a:r>
            <a:endParaRPr lang="de-DE" sz="2000" dirty="0">
              <a:solidFill>
                <a:schemeClr val="bg1"/>
              </a:solidFill>
            </a:endParaRPr>
          </a:p>
        </p:txBody>
      </p:sp>
      <p:sp>
        <p:nvSpPr>
          <p:cNvPr id="10" name="Datumsplatzhalter 9"/>
          <p:cNvSpPr>
            <a:spLocks noGrp="1"/>
          </p:cNvSpPr>
          <p:nvPr>
            <p:ph type="dt" sz="half" idx="14"/>
          </p:nvPr>
        </p:nvSpPr>
        <p:spPr/>
        <p:txBody>
          <a:bodyPr/>
          <a:lstStyle/>
          <a:p>
            <a:r>
              <a:rPr lang="de-DE" dirty="0" smtClean="0"/>
              <a:t>28.04.2020</a:t>
            </a:r>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13</a:t>
            </a:fld>
            <a:endParaRPr lang="de-DE"/>
          </a:p>
        </p:txBody>
      </p:sp>
      <p:pic>
        <p:nvPicPr>
          <p:cNvPr id="7170" name="Picture 2" descr="S:\Projekte\RKI_nCoV-Lage\3.Kommunikation\3.7.Lageberichte\2020-04-28\Karten\Wochenvergleich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33292"/>
            <a:ext cx="7850188" cy="5551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153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smtClean="0"/>
              <a:t>22.04.2020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14</a:t>
            </a:fld>
            <a:endParaRPr lang="de-DE" dirty="0"/>
          </a:p>
        </p:txBody>
      </p:sp>
      <p:sp>
        <p:nvSpPr>
          <p:cNvPr id="8" name="Titel 1"/>
          <p:cNvSpPr txBox="1">
            <a:spLocks/>
          </p:cNvSpPr>
          <p:nvPr/>
        </p:nvSpPr>
        <p:spPr>
          <a:xfrm>
            <a:off x="241540" y="205575"/>
            <a:ext cx="6504317" cy="307777"/>
          </a:xfrm>
          <a:prstGeom prst="rect">
            <a:avLst/>
          </a:prstGeom>
          <a:solidFill>
            <a:srgbClr val="045AA6"/>
          </a:solidFill>
        </p:spPr>
        <p:txBody>
          <a:bodyPr vert="horz"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Trendanalyse der Bundesländer</a:t>
            </a:r>
            <a:endParaRPr lang="de-DE" sz="2000" dirty="0">
              <a:solidFill>
                <a:schemeClr val="bg1"/>
              </a:solidFill>
            </a:endParaRPr>
          </a:p>
        </p:txBody>
      </p:sp>
      <p:sp>
        <p:nvSpPr>
          <p:cNvPr id="9" name="Textfeld 8"/>
          <p:cNvSpPr txBox="1"/>
          <p:nvPr/>
        </p:nvSpPr>
        <p:spPr>
          <a:xfrm>
            <a:off x="155122" y="544129"/>
            <a:ext cx="4050335" cy="367393"/>
          </a:xfrm>
          <a:prstGeom prst="rect">
            <a:avLst/>
          </a:prstGeom>
          <a:noFill/>
        </p:spPr>
        <p:txBody>
          <a:bodyPr wrap="square" rtlCol="0">
            <a:spAutoFit/>
          </a:bodyPr>
          <a:lstStyle/>
          <a:p>
            <a:r>
              <a:rPr lang="de-DE" dirty="0" smtClean="0"/>
              <a:t>Datenstand 28.04.2020</a:t>
            </a:r>
            <a:endParaRPr lang="de-DE" dirty="0"/>
          </a:p>
        </p:txBody>
      </p:sp>
      <p:sp>
        <p:nvSpPr>
          <p:cNvPr id="10" name="Rechteck 9"/>
          <p:cNvSpPr/>
          <p:nvPr/>
        </p:nvSpPr>
        <p:spPr>
          <a:xfrm>
            <a:off x="155122" y="812766"/>
            <a:ext cx="7086599" cy="369332"/>
          </a:xfrm>
          <a:prstGeom prst="rect">
            <a:avLst/>
          </a:prstGeom>
        </p:spPr>
        <p:txBody>
          <a:bodyPr wrap="square">
            <a:spAutoFit/>
          </a:bodyPr>
          <a:lstStyle/>
          <a:p>
            <a:r>
              <a:rPr lang="de-DE" dirty="0"/>
              <a:t>N</a:t>
            </a:r>
            <a:r>
              <a:rPr lang="de-DE" dirty="0" smtClean="0"/>
              <a:t>ach </a:t>
            </a:r>
            <a:r>
              <a:rPr lang="de-DE" dirty="0"/>
              <a:t>Erkrankungs- bzw. Meldedatum-Diagnoseverzug </a:t>
            </a:r>
            <a:r>
              <a:rPr lang="de-DE" dirty="0" smtClean="0"/>
              <a:t>von </a:t>
            </a:r>
            <a:r>
              <a:rPr lang="de-DE" dirty="0"/>
              <a:t>5 Tagen</a:t>
            </a:r>
          </a:p>
        </p:txBody>
      </p:sp>
      <p:pic>
        <p:nvPicPr>
          <p:cNvPr id="8194" name="Picture 2"/>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a:stretch/>
        </p:blipFill>
        <p:spPr bwMode="auto">
          <a:xfrm>
            <a:off x="241540" y="1182098"/>
            <a:ext cx="7492760" cy="5315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7361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1540" y="205575"/>
            <a:ext cx="6504317" cy="307777"/>
          </a:xfrm>
          <a:solidFill>
            <a:srgbClr val="045AA6"/>
          </a:solidFill>
        </p:spPr>
        <p:txBody>
          <a:bodyPr lIns="72000"/>
          <a:lstStyle/>
          <a:p>
            <a:pPr>
              <a:spcBef>
                <a:spcPts val="600"/>
              </a:spcBef>
            </a:pPr>
            <a:r>
              <a:rPr lang="de-DE" sz="2000" dirty="0" smtClean="0">
                <a:solidFill>
                  <a:schemeClr val="bg1"/>
                </a:solidFill>
              </a:rPr>
              <a:t>Trendanalyse der Landkreise</a:t>
            </a:r>
            <a:endParaRPr lang="de-DE" sz="2000" dirty="0">
              <a:solidFill>
                <a:schemeClr val="bg1"/>
              </a:solidFill>
            </a:endParaRPr>
          </a:p>
        </p:txBody>
      </p:sp>
      <p:sp>
        <p:nvSpPr>
          <p:cNvPr id="10" name="Datumsplatzhalter 9"/>
          <p:cNvSpPr>
            <a:spLocks noGrp="1"/>
          </p:cNvSpPr>
          <p:nvPr>
            <p:ph type="dt" sz="half" idx="14"/>
          </p:nvPr>
        </p:nvSpPr>
        <p:spPr/>
        <p:txBody>
          <a:bodyPr/>
          <a:lstStyle/>
          <a:p>
            <a:r>
              <a:rPr lang="de-DE" dirty="0" smtClean="0"/>
              <a:t>28.04.2020</a:t>
            </a:r>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15</a:t>
            </a:fld>
            <a:endParaRPr lang="de-DE"/>
          </a:p>
        </p:txBody>
      </p:sp>
      <p:sp>
        <p:nvSpPr>
          <p:cNvPr id="6" name="Textfeld 5"/>
          <p:cNvSpPr txBox="1"/>
          <p:nvPr/>
        </p:nvSpPr>
        <p:spPr>
          <a:xfrm>
            <a:off x="155122" y="544129"/>
            <a:ext cx="4050335" cy="367393"/>
          </a:xfrm>
          <a:prstGeom prst="rect">
            <a:avLst/>
          </a:prstGeom>
          <a:noFill/>
        </p:spPr>
        <p:txBody>
          <a:bodyPr wrap="square" rtlCol="0">
            <a:spAutoFit/>
          </a:bodyPr>
          <a:lstStyle/>
          <a:p>
            <a:r>
              <a:rPr lang="de-DE" dirty="0" smtClean="0"/>
              <a:t>Datenstand 28.04.2020</a:t>
            </a:r>
            <a:endParaRPr lang="de-DE" dirty="0"/>
          </a:p>
        </p:txBody>
      </p:sp>
      <p:sp>
        <p:nvSpPr>
          <p:cNvPr id="9" name="Rechteck 8"/>
          <p:cNvSpPr/>
          <p:nvPr/>
        </p:nvSpPr>
        <p:spPr>
          <a:xfrm>
            <a:off x="155122" y="812766"/>
            <a:ext cx="7086599" cy="369332"/>
          </a:xfrm>
          <a:prstGeom prst="rect">
            <a:avLst/>
          </a:prstGeom>
        </p:spPr>
        <p:txBody>
          <a:bodyPr wrap="square">
            <a:spAutoFit/>
          </a:bodyPr>
          <a:lstStyle/>
          <a:p>
            <a:r>
              <a:rPr lang="de-DE" dirty="0"/>
              <a:t>N</a:t>
            </a:r>
            <a:r>
              <a:rPr lang="de-DE" dirty="0" smtClean="0"/>
              <a:t>ach </a:t>
            </a:r>
            <a:r>
              <a:rPr lang="de-DE" dirty="0"/>
              <a:t>Erkrankungs- bzw. Meldedatum-Diagnoseverzug </a:t>
            </a:r>
            <a:r>
              <a:rPr lang="de-DE" dirty="0" smtClean="0"/>
              <a:t>von </a:t>
            </a:r>
            <a:r>
              <a:rPr lang="de-DE" dirty="0"/>
              <a:t>5 Tagen</a:t>
            </a:r>
          </a:p>
        </p:txBody>
      </p:sp>
      <p:pic>
        <p:nvPicPr>
          <p:cNvPr id="9219" name="Picture 3"/>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a:stretch/>
        </p:blipFill>
        <p:spPr bwMode="auto">
          <a:xfrm>
            <a:off x="241539" y="1182098"/>
            <a:ext cx="7559435" cy="5379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0601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r>
              <a:rPr lang="de-DE" dirty="0" smtClean="0"/>
              <a:t>28.04.2020</a:t>
            </a:r>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16</a:t>
            </a:fld>
            <a:endParaRPr lang="de-DE"/>
          </a:p>
        </p:txBody>
      </p:sp>
      <p:sp>
        <p:nvSpPr>
          <p:cNvPr id="2" name="Titel 1"/>
          <p:cNvSpPr>
            <a:spLocks noGrp="1"/>
          </p:cNvSpPr>
          <p:nvPr>
            <p:ph type="title"/>
          </p:nvPr>
        </p:nvSpPr>
        <p:spPr>
          <a:xfrm>
            <a:off x="236765" y="503309"/>
            <a:ext cx="7240359" cy="307777"/>
          </a:xfrm>
          <a:solidFill>
            <a:srgbClr val="045AA6"/>
          </a:solidFill>
        </p:spPr>
        <p:txBody>
          <a:bodyPr lIns="72000"/>
          <a:lstStyle/>
          <a:p>
            <a:pPr>
              <a:spcBef>
                <a:spcPts val="600"/>
              </a:spcBef>
            </a:pPr>
            <a:r>
              <a:rPr lang="de-DE" sz="2000" dirty="0" smtClean="0">
                <a:solidFill>
                  <a:schemeClr val="bg1"/>
                </a:solidFill>
              </a:rPr>
              <a:t>Alters- &amp; </a:t>
            </a:r>
            <a:r>
              <a:rPr lang="de-DE" sz="2000" dirty="0">
                <a:solidFill>
                  <a:schemeClr val="bg1"/>
                </a:solidFill>
              </a:rPr>
              <a:t>Geschlechtsverteilung: Gesamtfälle; </a:t>
            </a:r>
            <a:r>
              <a:rPr lang="de-DE" sz="1200" dirty="0">
                <a:solidFill>
                  <a:schemeClr val="bg1"/>
                </a:solidFill>
              </a:rPr>
              <a:t>(Datenstand: </a:t>
            </a:r>
            <a:r>
              <a:rPr lang="de-DE" sz="1200" dirty="0" smtClean="0">
                <a:solidFill>
                  <a:schemeClr val="bg1"/>
                </a:solidFill>
              </a:rPr>
              <a:t>28.04.2020. </a:t>
            </a:r>
            <a:r>
              <a:rPr lang="de-DE" sz="1200" dirty="0">
                <a:solidFill>
                  <a:schemeClr val="bg1"/>
                </a:solidFill>
              </a:rPr>
              <a:t>00:00)</a:t>
            </a:r>
          </a:p>
        </p:txBody>
      </p:sp>
      <p:graphicFrame>
        <p:nvGraphicFramePr>
          <p:cNvPr id="11" name="Tabelle 10"/>
          <p:cNvGraphicFramePr>
            <a:graphicFrameLocks noGrp="1"/>
          </p:cNvGraphicFramePr>
          <p:nvPr>
            <p:extLst>
              <p:ext uri="{D42A27DB-BD31-4B8C-83A1-F6EECF244321}">
                <p14:modId xmlns:p14="http://schemas.microsoft.com/office/powerpoint/2010/main" val="1211877253"/>
              </p:ext>
            </p:extLst>
          </p:nvPr>
        </p:nvGraphicFramePr>
        <p:xfrm>
          <a:off x="429057" y="1017625"/>
          <a:ext cx="7048068" cy="1277753"/>
        </p:xfrm>
        <a:graphic>
          <a:graphicData uri="http://schemas.openxmlformats.org/drawingml/2006/table">
            <a:tbl>
              <a:tblPr bandRow="1">
                <a:tableStyleId>{5C22544A-7EE6-4342-B048-85BDC9FD1C3A}</a:tableStyleId>
              </a:tblPr>
              <a:tblGrid>
                <a:gridCol w="4639972"/>
                <a:gridCol w="2408096"/>
              </a:tblGrid>
              <a:tr h="315875">
                <a:tc>
                  <a:txBody>
                    <a:bodyPr/>
                    <a:lstStyle/>
                    <a:p>
                      <a:r>
                        <a:rPr lang="de-DE" sz="1400" dirty="0" smtClean="0">
                          <a:solidFill>
                            <a:schemeClr val="tx1"/>
                          </a:solidFill>
                        </a:rPr>
                        <a:t>Anzahl Gesamtfälle (m. Angaben zu Alter und Geschlecht)</a:t>
                      </a:r>
                      <a:endParaRPr lang="de-DE" sz="14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kern="1200" baseline="0" dirty="0" smtClean="0">
                          <a:solidFill>
                            <a:schemeClr val="tx1"/>
                          </a:solidFill>
                          <a:latin typeface="+mn-lt"/>
                          <a:ea typeface="+mn-ea"/>
                          <a:cs typeface="+mn-cs"/>
                        </a:rPr>
                        <a:t>156.337 (155.722)</a:t>
                      </a:r>
                      <a:endParaRPr lang="de-DE" sz="1400" kern="1200" dirty="0">
                        <a:solidFill>
                          <a:schemeClr val="tx1"/>
                        </a:solidFill>
                        <a:latin typeface="+mn-lt"/>
                        <a:ea typeface="+mn-ea"/>
                        <a:cs typeface="+mn-cs"/>
                      </a:endParaRPr>
                    </a:p>
                  </a:txBody>
                  <a:tcPr marL="9525" marR="9525" marT="9525" marB="0" anchor="ctr"/>
                </a:tc>
              </a:tr>
              <a:tr h="320626">
                <a:tc>
                  <a:txBody>
                    <a:bodyPr/>
                    <a:lstStyle/>
                    <a:p>
                      <a:r>
                        <a:rPr lang="de-DE" sz="1400" dirty="0" smtClean="0">
                          <a:solidFill>
                            <a:schemeClr val="tx1"/>
                          </a:solidFill>
                        </a:rPr>
                        <a:t>Median/Mittelwert Alter in Jahren</a:t>
                      </a:r>
                      <a:endParaRPr lang="de-DE" sz="14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kern="1200" dirty="0" smtClean="0">
                          <a:solidFill>
                            <a:schemeClr val="tx1"/>
                          </a:solidFill>
                          <a:latin typeface="+mn-lt"/>
                          <a:ea typeface="+mn-ea"/>
                          <a:cs typeface="+mn-cs"/>
                        </a:rPr>
                        <a:t>50/50</a:t>
                      </a:r>
                      <a:endParaRPr lang="de-DE" sz="1400" kern="1200" dirty="0">
                        <a:solidFill>
                          <a:schemeClr val="tx1"/>
                        </a:solidFill>
                        <a:latin typeface="+mn-lt"/>
                        <a:ea typeface="+mn-ea"/>
                        <a:cs typeface="+mn-cs"/>
                      </a:endParaRPr>
                    </a:p>
                  </a:txBody>
                  <a:tcPr marL="9525" marR="9525" marT="9525" marB="0" anchor="ctr"/>
                </a:tc>
              </a:tr>
              <a:tr h="320626">
                <a:tc>
                  <a:txBody>
                    <a:bodyPr/>
                    <a:lstStyle/>
                    <a:p>
                      <a:r>
                        <a:rPr lang="de-DE" sz="1400" dirty="0" smtClean="0">
                          <a:solidFill>
                            <a:schemeClr val="tx1"/>
                          </a:solidFill>
                        </a:rPr>
                        <a:t>Anteil 70</a:t>
                      </a:r>
                      <a:r>
                        <a:rPr lang="de-DE" sz="1400" baseline="0" dirty="0" smtClean="0">
                          <a:solidFill>
                            <a:schemeClr val="tx1"/>
                          </a:solidFill>
                        </a:rPr>
                        <a:t> Jahre und älter (an allen Fällen)</a:t>
                      </a:r>
                      <a:endParaRPr lang="de-DE" sz="14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dirty="0" smtClean="0">
                          <a:solidFill>
                            <a:schemeClr val="tx1"/>
                          </a:solidFill>
                        </a:rPr>
                        <a:t>19%</a:t>
                      </a:r>
                      <a:endParaRPr lang="de-DE" sz="1400" dirty="0">
                        <a:solidFill>
                          <a:schemeClr val="tx1"/>
                        </a:solidFill>
                      </a:endParaRPr>
                    </a:p>
                  </a:txBody>
                  <a:tcPr anchor="ctr"/>
                </a:tc>
              </a:tr>
              <a:tr h="320626">
                <a:tc>
                  <a:txBody>
                    <a:bodyPr/>
                    <a:lstStyle/>
                    <a:p>
                      <a:r>
                        <a:rPr lang="de-DE" sz="1400" dirty="0" smtClean="0">
                          <a:solidFill>
                            <a:schemeClr val="tx1"/>
                          </a:solidFill>
                        </a:rPr>
                        <a:t>Anteil</a:t>
                      </a:r>
                      <a:r>
                        <a:rPr lang="de-DE" sz="1400" baseline="0" dirty="0" smtClean="0">
                          <a:solidFill>
                            <a:schemeClr val="tx1"/>
                          </a:solidFill>
                        </a:rPr>
                        <a:t> männlich/weiblich</a:t>
                      </a:r>
                      <a:endParaRPr lang="de-DE" sz="14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dirty="0" smtClean="0">
                          <a:solidFill>
                            <a:schemeClr val="tx1"/>
                          </a:solidFill>
                        </a:rPr>
                        <a:t>48%/52%</a:t>
                      </a:r>
                      <a:endParaRPr lang="de-DE" sz="1400" dirty="0">
                        <a:solidFill>
                          <a:schemeClr val="tx1"/>
                        </a:solidFill>
                      </a:endParaRPr>
                    </a:p>
                  </a:txBody>
                  <a:tcPr anchor="ctr"/>
                </a:tc>
              </a:tr>
            </a:tbl>
          </a:graphicData>
        </a:graphic>
      </p:graphicFrame>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574" y="2520950"/>
            <a:ext cx="7509892" cy="3809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712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r>
              <a:rPr lang="de-DE" dirty="0" smtClean="0"/>
              <a:t>28.04.2020</a:t>
            </a:r>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17</a:t>
            </a:fld>
            <a:endParaRPr lang="de-DE"/>
          </a:p>
        </p:txBody>
      </p:sp>
      <p:sp>
        <p:nvSpPr>
          <p:cNvPr id="2" name="Titel 1"/>
          <p:cNvSpPr>
            <a:spLocks noGrp="1"/>
          </p:cNvSpPr>
          <p:nvPr>
            <p:ph type="title"/>
          </p:nvPr>
        </p:nvSpPr>
        <p:spPr>
          <a:xfrm>
            <a:off x="236766" y="195532"/>
            <a:ext cx="6966292" cy="492443"/>
          </a:xfrm>
          <a:solidFill>
            <a:srgbClr val="045AA6"/>
          </a:solidFill>
        </p:spPr>
        <p:txBody>
          <a:bodyPr lIns="72000"/>
          <a:lstStyle/>
          <a:p>
            <a:pPr>
              <a:spcBef>
                <a:spcPts val="600"/>
              </a:spcBef>
            </a:pPr>
            <a:r>
              <a:rPr lang="de-DE" sz="2000" dirty="0" smtClean="0">
                <a:solidFill>
                  <a:schemeClr val="bg1"/>
                </a:solidFill>
              </a:rPr>
              <a:t>Altersverteilung nach Meldewoche: Gesamtfälle </a:t>
            </a:r>
            <a:br>
              <a:rPr lang="de-DE" sz="2000" dirty="0" smtClean="0">
                <a:solidFill>
                  <a:schemeClr val="bg1"/>
                </a:solidFill>
              </a:rPr>
            </a:br>
            <a:r>
              <a:rPr lang="de-DE" sz="1200" dirty="0" smtClean="0">
                <a:solidFill>
                  <a:schemeClr val="bg1"/>
                </a:solidFill>
              </a:rPr>
              <a:t>(</a:t>
            </a:r>
            <a:r>
              <a:rPr lang="de-DE" sz="1200" dirty="0">
                <a:solidFill>
                  <a:schemeClr val="bg1"/>
                </a:solidFill>
              </a:rPr>
              <a:t>Datenstand: </a:t>
            </a:r>
            <a:r>
              <a:rPr lang="de-DE" sz="1200" dirty="0" smtClean="0">
                <a:solidFill>
                  <a:schemeClr val="bg1"/>
                </a:solidFill>
              </a:rPr>
              <a:t>28.04.2020. </a:t>
            </a:r>
            <a:r>
              <a:rPr lang="de-DE" sz="1200" dirty="0">
                <a:solidFill>
                  <a:schemeClr val="bg1"/>
                </a:solidFill>
              </a:rPr>
              <a:t>00:00)</a:t>
            </a:r>
          </a:p>
        </p:txBody>
      </p:sp>
      <p:graphicFrame>
        <p:nvGraphicFramePr>
          <p:cNvPr id="11" name="Tabelle 10"/>
          <p:cNvGraphicFramePr>
            <a:graphicFrameLocks noGrp="1"/>
          </p:cNvGraphicFramePr>
          <p:nvPr>
            <p:extLst>
              <p:ext uri="{D42A27DB-BD31-4B8C-83A1-F6EECF244321}">
                <p14:modId xmlns:p14="http://schemas.microsoft.com/office/powerpoint/2010/main" val="111596063"/>
              </p:ext>
            </p:extLst>
          </p:nvPr>
        </p:nvGraphicFramePr>
        <p:xfrm>
          <a:off x="236766" y="884275"/>
          <a:ext cx="4827217" cy="304800"/>
        </p:xfrm>
        <a:graphic>
          <a:graphicData uri="http://schemas.openxmlformats.org/drawingml/2006/table">
            <a:tbl>
              <a:tblPr bandRow="1">
                <a:tableStyleId>{5C22544A-7EE6-4342-B048-85BDC9FD1C3A}</a:tableStyleId>
              </a:tblPr>
              <a:tblGrid>
                <a:gridCol w="3177914"/>
                <a:gridCol w="1649303"/>
              </a:tblGrid>
              <a:tr h="240353">
                <a:tc>
                  <a:txBody>
                    <a:bodyPr/>
                    <a:lstStyle/>
                    <a:p>
                      <a:r>
                        <a:rPr lang="de-DE" sz="1400" dirty="0" smtClean="0">
                          <a:solidFill>
                            <a:schemeClr val="tx1"/>
                          </a:solidFill>
                        </a:rPr>
                        <a:t>Anzahl Gesamtfälle m. Angaben</a:t>
                      </a:r>
                      <a:endParaRPr lang="de-DE" sz="14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kern="1200" baseline="0" dirty="0" smtClean="0">
                          <a:solidFill>
                            <a:schemeClr val="tx1"/>
                          </a:solidFill>
                          <a:latin typeface="+mn-lt"/>
                          <a:ea typeface="+mn-ea"/>
                          <a:cs typeface="+mn-cs"/>
                        </a:rPr>
                        <a:t>155.976</a:t>
                      </a:r>
                    </a:p>
                  </a:txBody>
                  <a:tcPr marL="9525" marR="9525" marT="9525" marB="0" anchor="ctr"/>
                </a:tc>
              </a:tr>
            </a:tbl>
          </a:graphicData>
        </a:graphic>
      </p:graphicFrame>
      <p:graphicFrame>
        <p:nvGraphicFramePr>
          <p:cNvPr id="8" name="Diagramm 7"/>
          <p:cNvGraphicFramePr>
            <a:graphicFrameLocks/>
          </p:cNvGraphicFramePr>
          <p:nvPr>
            <p:extLst>
              <p:ext uri="{D42A27DB-BD31-4B8C-83A1-F6EECF244321}">
                <p14:modId xmlns:p14="http://schemas.microsoft.com/office/powerpoint/2010/main" val="3907284363"/>
              </p:ext>
            </p:extLst>
          </p:nvPr>
        </p:nvGraphicFramePr>
        <p:xfrm>
          <a:off x="392906" y="1371600"/>
          <a:ext cx="6503194" cy="52511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13578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r>
              <a:rPr lang="de-DE" dirty="0" smtClean="0"/>
              <a:t>28.04.2020</a:t>
            </a:r>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18</a:t>
            </a:fld>
            <a:endParaRPr lang="de-DE"/>
          </a:p>
        </p:txBody>
      </p:sp>
      <p:sp>
        <p:nvSpPr>
          <p:cNvPr id="2" name="Titel 1"/>
          <p:cNvSpPr>
            <a:spLocks noGrp="1"/>
          </p:cNvSpPr>
          <p:nvPr>
            <p:ph type="title"/>
          </p:nvPr>
        </p:nvSpPr>
        <p:spPr>
          <a:xfrm>
            <a:off x="236765" y="549985"/>
            <a:ext cx="7138820" cy="307777"/>
          </a:xfrm>
          <a:solidFill>
            <a:srgbClr val="045AA6"/>
          </a:solidFill>
        </p:spPr>
        <p:txBody>
          <a:bodyPr lIns="72000"/>
          <a:lstStyle/>
          <a:p>
            <a:pPr>
              <a:spcBef>
                <a:spcPts val="600"/>
              </a:spcBef>
            </a:pPr>
            <a:r>
              <a:rPr lang="de-DE" sz="2000" dirty="0" smtClean="0">
                <a:solidFill>
                  <a:schemeClr val="bg1"/>
                </a:solidFill>
              </a:rPr>
              <a:t>Alters- &amp; </a:t>
            </a:r>
            <a:r>
              <a:rPr lang="de-DE" sz="2000" dirty="0">
                <a:solidFill>
                  <a:schemeClr val="bg1"/>
                </a:solidFill>
              </a:rPr>
              <a:t>Geschlechtsverteilung: Todesfälle; </a:t>
            </a:r>
            <a:r>
              <a:rPr lang="de-DE" sz="1400" dirty="0">
                <a:solidFill>
                  <a:schemeClr val="bg1"/>
                </a:solidFill>
              </a:rPr>
              <a:t>(Datenstand: </a:t>
            </a:r>
            <a:r>
              <a:rPr lang="de-DE" sz="1400" dirty="0" smtClean="0">
                <a:solidFill>
                  <a:schemeClr val="bg1"/>
                </a:solidFill>
              </a:rPr>
              <a:t>28.04.2020. </a:t>
            </a:r>
            <a:r>
              <a:rPr lang="de-DE" sz="1400" dirty="0">
                <a:solidFill>
                  <a:schemeClr val="bg1"/>
                </a:solidFill>
              </a:rPr>
              <a:t>00:00)</a:t>
            </a:r>
          </a:p>
        </p:txBody>
      </p:sp>
      <p:graphicFrame>
        <p:nvGraphicFramePr>
          <p:cNvPr id="9" name="Tabelle 8"/>
          <p:cNvGraphicFramePr>
            <a:graphicFrameLocks noGrp="1"/>
          </p:cNvGraphicFramePr>
          <p:nvPr>
            <p:extLst>
              <p:ext uri="{D42A27DB-BD31-4B8C-83A1-F6EECF244321}">
                <p14:modId xmlns:p14="http://schemas.microsoft.com/office/powerpoint/2010/main" val="3787845691"/>
              </p:ext>
            </p:extLst>
          </p:nvPr>
        </p:nvGraphicFramePr>
        <p:xfrm>
          <a:off x="112143" y="1570243"/>
          <a:ext cx="2812212" cy="2773680"/>
        </p:xfrm>
        <a:graphic>
          <a:graphicData uri="http://schemas.openxmlformats.org/drawingml/2006/table">
            <a:tbl>
              <a:tblPr bandRow="1">
                <a:tableStyleId>{5C22544A-7EE6-4342-B048-85BDC9FD1C3A}</a:tableStyleId>
              </a:tblPr>
              <a:tblGrid>
                <a:gridCol w="1912482"/>
                <a:gridCol w="899730"/>
              </a:tblGrid>
              <a:tr h="269755">
                <a:tc>
                  <a:txBody>
                    <a:bodyPr/>
                    <a:lstStyle/>
                    <a:p>
                      <a:r>
                        <a:rPr lang="de-DE" sz="1400" baseline="0" dirty="0" smtClean="0">
                          <a:solidFill>
                            <a:schemeClr val="tx1"/>
                          </a:solidFill>
                        </a:rPr>
                        <a:t>Todesfälle</a:t>
                      </a:r>
                      <a:endParaRPr lang="de-DE" sz="14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dirty="0" smtClean="0">
                          <a:solidFill>
                            <a:schemeClr val="tx1"/>
                          </a:solidFill>
                        </a:rPr>
                        <a:t>5.913</a:t>
                      </a:r>
                      <a:endParaRPr lang="de-DE" sz="1400" dirty="0">
                        <a:solidFill>
                          <a:schemeClr val="tx1"/>
                        </a:solidFill>
                      </a:endParaRPr>
                    </a:p>
                  </a:txBody>
                  <a:tcPr marL="9525" marR="9525" marT="9525" marB="0" anchor="ctr"/>
                </a:tc>
              </a:tr>
              <a:tr h="269755">
                <a:tc>
                  <a:txBody>
                    <a:bodyPr/>
                    <a:lstStyle/>
                    <a:p>
                      <a:r>
                        <a:rPr lang="de-DE" sz="1400" baseline="0" dirty="0" smtClean="0">
                          <a:solidFill>
                            <a:schemeClr val="tx1"/>
                          </a:solidFill>
                        </a:rPr>
                        <a:t>Todesfälle mit Angaben zu Alter und Geschlecht</a:t>
                      </a:r>
                      <a:endParaRPr lang="de-DE" sz="1400" dirty="0">
                        <a:solidFill>
                          <a:schemeClr val="tx1"/>
                        </a:solidFill>
                      </a:endParaRPr>
                    </a:p>
                  </a:txBody>
                  <a:tcPr>
                    <a:solidFill>
                      <a:srgbClr val="E9EDF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dirty="0" smtClean="0">
                          <a:solidFill>
                            <a:schemeClr val="tx1"/>
                          </a:solidFill>
                        </a:rPr>
                        <a:t>5.907</a:t>
                      </a:r>
                    </a:p>
                  </a:txBody>
                  <a:tcPr marL="9525" marR="9525" marT="9525" marB="0" anchor="ctr"/>
                </a:tc>
              </a:tr>
              <a:tr h="269755">
                <a:tc>
                  <a:txBody>
                    <a:bodyPr/>
                    <a:lstStyle/>
                    <a:p>
                      <a:r>
                        <a:rPr lang="de-DE" sz="1400" dirty="0" smtClean="0">
                          <a:solidFill>
                            <a:schemeClr val="tx1"/>
                          </a:solidFill>
                        </a:rPr>
                        <a:t>Median Alter in Jahren</a:t>
                      </a:r>
                      <a:endParaRPr lang="de-DE" sz="14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kern="1200" dirty="0" smtClean="0">
                          <a:solidFill>
                            <a:schemeClr val="tx1"/>
                          </a:solidFill>
                          <a:latin typeface="+mn-lt"/>
                          <a:ea typeface="+mn-ea"/>
                          <a:cs typeface="+mn-cs"/>
                        </a:rPr>
                        <a:t>82</a:t>
                      </a:r>
                      <a:endParaRPr lang="de-DE" sz="1400" kern="1200" dirty="0">
                        <a:solidFill>
                          <a:schemeClr val="tx1"/>
                        </a:solidFill>
                        <a:latin typeface="+mn-lt"/>
                        <a:ea typeface="+mn-ea"/>
                        <a:cs typeface="+mn-cs"/>
                      </a:endParaRPr>
                    </a:p>
                  </a:txBody>
                  <a:tcPr marL="9525" marR="9525" marT="9525" marB="0" anchor="ctr"/>
                </a:tc>
              </a:tr>
              <a:tr h="269755">
                <a:tc>
                  <a:txBody>
                    <a:bodyPr/>
                    <a:lstStyle/>
                    <a:p>
                      <a:r>
                        <a:rPr lang="de-DE" sz="1400" dirty="0" smtClean="0">
                          <a:solidFill>
                            <a:schemeClr val="tx1"/>
                          </a:solidFill>
                        </a:rPr>
                        <a:t>Mittelwert Alter in Jahren</a:t>
                      </a:r>
                      <a:endParaRPr lang="de-DE" sz="14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dirty="0" smtClean="0">
                          <a:solidFill>
                            <a:schemeClr val="tx1"/>
                          </a:solidFill>
                        </a:rPr>
                        <a:t>81</a:t>
                      </a:r>
                      <a:endParaRPr lang="de-DE" sz="1400" dirty="0">
                        <a:solidFill>
                          <a:schemeClr val="tx1"/>
                        </a:solidFill>
                      </a:endParaRPr>
                    </a:p>
                  </a:txBody>
                  <a:tcPr anchor="ctr"/>
                </a:tc>
              </a:tr>
              <a:tr h="269755">
                <a:tc>
                  <a:txBody>
                    <a:bodyPr/>
                    <a:lstStyle/>
                    <a:p>
                      <a:r>
                        <a:rPr lang="de-DE" sz="1400" dirty="0" smtClean="0">
                          <a:solidFill>
                            <a:schemeClr val="tx1"/>
                          </a:solidFill>
                        </a:rPr>
                        <a:t>Anteil 70</a:t>
                      </a:r>
                      <a:r>
                        <a:rPr lang="de-DE" sz="1400" baseline="0" dirty="0" smtClean="0">
                          <a:solidFill>
                            <a:schemeClr val="tx1"/>
                          </a:solidFill>
                        </a:rPr>
                        <a:t> Jahre und älter </a:t>
                      </a:r>
                      <a:endParaRPr lang="de-DE" sz="14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kern="1200" dirty="0" smtClean="0">
                          <a:solidFill>
                            <a:schemeClr val="tx1"/>
                          </a:solidFill>
                          <a:latin typeface="+mn-lt"/>
                          <a:ea typeface="+mn-ea"/>
                          <a:cs typeface="+mn-cs"/>
                        </a:rPr>
                        <a:t>87%</a:t>
                      </a:r>
                      <a:endParaRPr lang="de-DE" sz="1400" kern="1200" dirty="0">
                        <a:solidFill>
                          <a:schemeClr val="tx1"/>
                        </a:solidFill>
                        <a:latin typeface="+mn-lt"/>
                        <a:ea typeface="+mn-ea"/>
                        <a:cs typeface="+mn-cs"/>
                      </a:endParaRPr>
                    </a:p>
                  </a:txBody>
                  <a:tcPr anchor="ctr"/>
                </a:tc>
              </a:tr>
              <a:tr h="269755">
                <a:tc>
                  <a:txBody>
                    <a:bodyPr/>
                    <a:lstStyle/>
                    <a:p>
                      <a:r>
                        <a:rPr lang="de-DE" sz="1400" baseline="0" dirty="0" smtClean="0">
                          <a:solidFill>
                            <a:schemeClr val="tx1"/>
                          </a:solidFill>
                        </a:rPr>
                        <a:t>Männer</a:t>
                      </a:r>
                      <a:endParaRPr lang="de-DE" sz="14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kern="1200" dirty="0" smtClean="0">
                          <a:solidFill>
                            <a:schemeClr val="tx1"/>
                          </a:solidFill>
                          <a:latin typeface="+mn-lt"/>
                          <a:ea typeface="+mn-ea"/>
                          <a:cs typeface="+mn-cs"/>
                        </a:rPr>
                        <a:t>57%</a:t>
                      </a:r>
                      <a:endParaRPr lang="de-DE" sz="1400" kern="1200" dirty="0">
                        <a:solidFill>
                          <a:schemeClr val="tx1"/>
                        </a:solidFill>
                        <a:latin typeface="+mn-lt"/>
                        <a:ea typeface="+mn-ea"/>
                        <a:cs typeface="+mn-cs"/>
                      </a:endParaRPr>
                    </a:p>
                  </a:txBody>
                  <a:tcPr anchor="ctr"/>
                </a:tc>
              </a:tr>
              <a:tr h="269755">
                <a:tc>
                  <a:txBody>
                    <a:bodyPr/>
                    <a:lstStyle/>
                    <a:p>
                      <a:r>
                        <a:rPr lang="de-DE" sz="1400" dirty="0" smtClean="0">
                          <a:solidFill>
                            <a:schemeClr val="tx1"/>
                          </a:solidFill>
                        </a:rPr>
                        <a:t>Frauen</a:t>
                      </a:r>
                      <a:endParaRPr lang="de-DE" sz="14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kern="1200" dirty="0" smtClean="0">
                          <a:solidFill>
                            <a:schemeClr val="tx1"/>
                          </a:solidFill>
                          <a:latin typeface="+mn-lt"/>
                          <a:ea typeface="+mn-ea"/>
                          <a:cs typeface="+mn-cs"/>
                        </a:rPr>
                        <a:t>43%</a:t>
                      </a:r>
                      <a:endParaRPr lang="de-DE" sz="1400" kern="1200" dirty="0">
                        <a:solidFill>
                          <a:schemeClr val="tx1"/>
                        </a:solidFill>
                        <a:latin typeface="+mn-lt"/>
                        <a:ea typeface="+mn-ea"/>
                        <a:cs typeface="+mn-cs"/>
                      </a:endParaRPr>
                    </a:p>
                  </a:txBody>
                  <a:tcPr anchor="ctr"/>
                </a:tc>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2418127945"/>
              </p:ext>
            </p:extLst>
          </p:nvPr>
        </p:nvGraphicFramePr>
        <p:xfrm>
          <a:off x="277588" y="5119595"/>
          <a:ext cx="8579331" cy="1321442"/>
        </p:xfrm>
        <a:graphic>
          <a:graphicData uri="http://schemas.openxmlformats.org/drawingml/2006/table">
            <a:tbl>
              <a:tblPr firstCol="1" bandRow="1">
                <a:tableStyleId>{B301B821-A1FF-4177-AEE7-76D212191A09}</a:tableStyleId>
              </a:tblPr>
              <a:tblGrid>
                <a:gridCol w="1077508"/>
                <a:gridCol w="352116"/>
                <a:gridCol w="714812"/>
                <a:gridCol w="714812"/>
                <a:gridCol w="714812"/>
                <a:gridCol w="714812"/>
                <a:gridCol w="714812"/>
                <a:gridCol w="715341"/>
                <a:gridCol w="714812"/>
                <a:gridCol w="715341"/>
                <a:gridCol w="714812"/>
                <a:gridCol w="715341"/>
              </a:tblGrid>
              <a:tr h="32544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600" b="1" dirty="0">
                        <a:solidFill>
                          <a:srgbClr val="365F91"/>
                        </a:solidFill>
                        <a:effectLst/>
                        <a:latin typeface="Calibri"/>
                        <a:ea typeface="Cambria"/>
                        <a:cs typeface="Times New Roman"/>
                      </a:endParaRPr>
                    </a:p>
                  </a:txBody>
                  <a:tcPr marL="68580" marR="68580" marT="0" marB="0" anchor="b"/>
                </a:tc>
                <a:tc gridSpan="11">
                  <a:txBody>
                    <a:bodyPr/>
                    <a:lstStyle/>
                    <a:p>
                      <a:pPr algn="ctr">
                        <a:spcAft>
                          <a:spcPts val="0"/>
                        </a:spcAft>
                      </a:pPr>
                      <a:r>
                        <a:rPr lang="de-DE" sz="1600" b="1" dirty="0">
                          <a:effectLst/>
                        </a:rPr>
                        <a:t>Altersgruppe in Jahren</a:t>
                      </a:r>
                      <a:endParaRPr lang="de-DE" sz="1600" b="1" dirty="0">
                        <a:solidFill>
                          <a:srgbClr val="365F91"/>
                        </a:solidFill>
                        <a:effectLst/>
                        <a:latin typeface="Calibri"/>
                        <a:ea typeface="Cambria"/>
                        <a:cs typeface="Times New Roman"/>
                      </a:endParaRPr>
                    </a:p>
                  </a:txBody>
                  <a:tcPr marL="68580" marR="68580" marT="0" marB="0"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600" b="1" dirty="0">
                        <a:solidFill>
                          <a:srgbClr val="365F91"/>
                        </a:solidFill>
                        <a:effectLst/>
                        <a:latin typeface="Calibri"/>
                        <a:ea typeface="Cambria"/>
                        <a:cs typeface="Times New Roman"/>
                      </a:endParaRPr>
                    </a:p>
                  </a:txBody>
                  <a:tcPr marL="68580" marR="68580" marT="0" marB="0"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600" b="1" dirty="0">
                        <a:solidFill>
                          <a:srgbClr val="365F91"/>
                        </a:solidFill>
                        <a:effectLst/>
                        <a:latin typeface="Calibri"/>
                        <a:ea typeface="Cambria"/>
                        <a:cs typeface="Times New Roman"/>
                      </a:endParaRPr>
                    </a:p>
                  </a:txBody>
                  <a:tcPr marL="68580" marR="68580" marT="0" marB="0"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600" b="1" dirty="0">
                        <a:solidFill>
                          <a:srgbClr val="365F91"/>
                        </a:solidFill>
                        <a:effectLst/>
                        <a:latin typeface="Calibri"/>
                        <a:ea typeface="Cambria"/>
                        <a:cs typeface="Times New Roman"/>
                      </a:endParaRPr>
                    </a:p>
                  </a:txBody>
                  <a:tcPr marL="68580" marR="68580" marT="0" marB="0"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600" b="1" dirty="0">
                        <a:solidFill>
                          <a:srgbClr val="365F91"/>
                        </a:solidFill>
                        <a:effectLst/>
                        <a:latin typeface="Calibri"/>
                        <a:ea typeface="Cambria"/>
                        <a:cs typeface="Times New Roman"/>
                      </a:endParaRPr>
                    </a:p>
                  </a:txBody>
                  <a:tcPr marL="68580" marR="68580" marT="0" marB="0"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600" b="1" dirty="0">
                        <a:solidFill>
                          <a:srgbClr val="365F91"/>
                        </a:solidFill>
                        <a:effectLst/>
                        <a:latin typeface="Calibri"/>
                        <a:ea typeface="Cambria"/>
                        <a:cs typeface="Times New Roman"/>
                      </a:endParaRPr>
                    </a:p>
                  </a:txBody>
                  <a:tcPr marL="68580" marR="68580" marT="0" marB="0" anchor="ctr"/>
                </a:tc>
                <a:tc hMerge="1">
                  <a:txBody>
                    <a:bodyPr/>
                    <a:lstStyle/>
                    <a:p>
                      <a:pPr algn="ctr">
                        <a:spcAft>
                          <a:spcPts val="0"/>
                        </a:spcAft>
                      </a:pPr>
                      <a:endParaRPr lang="de-DE" sz="1600" b="1" dirty="0">
                        <a:solidFill>
                          <a:srgbClr val="365F91"/>
                        </a:solidFill>
                        <a:effectLst/>
                        <a:latin typeface="Calibri"/>
                        <a:ea typeface="Cambria"/>
                        <a:cs typeface="Times New Roman"/>
                      </a:endParaRPr>
                    </a:p>
                  </a:txBody>
                  <a:tcPr marL="68580" marR="68580" marT="0" marB="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325441">
                <a:tc>
                  <a:txBody>
                    <a:bodyPr/>
                    <a:lstStyle/>
                    <a:p>
                      <a:pPr marL="0" algn="ctr" defTabSz="457200" rtl="0" eaLnBrk="1" fontAlgn="b" latinLnBrk="0" hangingPunct="1">
                        <a:spcAft>
                          <a:spcPts val="0"/>
                        </a:spcAft>
                      </a:pPr>
                      <a:r>
                        <a:rPr lang="de-DE" sz="1600" b="1" kern="1200" dirty="0" smtClean="0">
                          <a:solidFill>
                            <a:schemeClr val="dk1"/>
                          </a:solidFill>
                          <a:effectLst/>
                          <a:latin typeface="+mn-lt"/>
                          <a:ea typeface="+mn-ea"/>
                          <a:cs typeface="+mn-cs"/>
                        </a:rPr>
                        <a:t>Geschlecht</a:t>
                      </a:r>
                      <a:endParaRPr lang="de-DE" sz="1600" b="1" kern="1200" dirty="0">
                        <a:solidFill>
                          <a:schemeClr val="dk1"/>
                        </a:solidFill>
                        <a:effectLst/>
                        <a:latin typeface="+mn-lt"/>
                        <a:ea typeface="+mn-ea"/>
                        <a:cs typeface="+mn-cs"/>
                      </a:endParaRP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0-9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10-19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20-29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30-39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40-49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50-59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60-69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70-79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80-89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90-99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100+</a:t>
                      </a:r>
                    </a:p>
                  </a:txBody>
                  <a:tcPr marL="0" marR="0" marT="0" marB="0" anchor="b"/>
                </a:tc>
              </a:tr>
              <a:tr h="325441">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männlich</a:t>
                      </a:r>
                    </a:p>
                  </a:txBody>
                  <a:tcPr marL="0" marR="0" marT="0" marB="0" anchor="b"/>
                </a:tc>
                <a:tc>
                  <a:txBody>
                    <a:bodyPr/>
                    <a:lstStyle/>
                    <a:p>
                      <a:pPr algn="ctr" fontAlgn="b"/>
                      <a:endParaRPr lang="de-DE" sz="1600" b="0" i="0" u="none" strike="noStrike" kern="1200" dirty="0">
                        <a:solidFill>
                          <a:schemeClr val="dk1"/>
                        </a:solidFill>
                        <a:effectLst/>
                        <a:latin typeface="+mn-lt"/>
                        <a:ea typeface="+mn-ea"/>
                        <a:cs typeface="+mn-cs"/>
                      </a:endParaRPr>
                    </a:p>
                  </a:txBody>
                  <a:tcPr anchor="ctr"/>
                </a:tc>
                <a:tc>
                  <a:txBody>
                    <a:bodyPr/>
                    <a:lstStyle/>
                    <a:p>
                      <a:pPr algn="ctr" fontAlgn="b"/>
                      <a:r>
                        <a:rPr lang="de-DE" sz="1600" b="0" i="0" u="none" strike="noStrike" kern="1200" dirty="0">
                          <a:solidFill>
                            <a:schemeClr val="dk1"/>
                          </a:solidFill>
                          <a:effectLst/>
                          <a:latin typeface="+mn-lt"/>
                          <a:ea typeface="+mn-ea"/>
                          <a:cs typeface="+mn-cs"/>
                        </a:rPr>
                        <a:t>1</a:t>
                      </a:r>
                    </a:p>
                  </a:txBody>
                  <a:tcPr anchor="ctr"/>
                </a:tc>
                <a:tc>
                  <a:txBody>
                    <a:bodyPr/>
                    <a:lstStyle/>
                    <a:p>
                      <a:pPr algn="ctr" fontAlgn="b"/>
                      <a:r>
                        <a:rPr lang="de-DE" sz="1600" b="0" i="0" u="none" strike="noStrike" kern="1200" dirty="0">
                          <a:solidFill>
                            <a:schemeClr val="dk1"/>
                          </a:solidFill>
                          <a:effectLst/>
                          <a:latin typeface="+mn-lt"/>
                          <a:ea typeface="+mn-ea"/>
                          <a:cs typeface="+mn-cs"/>
                        </a:rPr>
                        <a:t>4</a:t>
                      </a:r>
                    </a:p>
                  </a:txBody>
                  <a:tcPr anchor="ctr"/>
                </a:tc>
                <a:tc>
                  <a:txBody>
                    <a:bodyPr/>
                    <a:lstStyle/>
                    <a:p>
                      <a:pPr algn="ctr" fontAlgn="b"/>
                      <a:r>
                        <a:rPr lang="de-DE" sz="1600" b="0" i="0" u="none" strike="noStrike" kern="1200" dirty="0">
                          <a:solidFill>
                            <a:schemeClr val="dk1"/>
                          </a:solidFill>
                          <a:effectLst/>
                          <a:latin typeface="+mn-lt"/>
                          <a:ea typeface="+mn-ea"/>
                          <a:cs typeface="+mn-cs"/>
                        </a:rPr>
                        <a:t>8</a:t>
                      </a:r>
                    </a:p>
                  </a:txBody>
                  <a:tcPr anchor="ctr"/>
                </a:tc>
                <a:tc>
                  <a:txBody>
                    <a:bodyPr/>
                    <a:lstStyle/>
                    <a:p>
                      <a:pPr algn="ctr" fontAlgn="b"/>
                      <a:r>
                        <a:rPr lang="de-DE" sz="1600" b="0" i="0" u="none" strike="noStrike" kern="1200" dirty="0">
                          <a:solidFill>
                            <a:schemeClr val="dk1"/>
                          </a:solidFill>
                          <a:effectLst/>
                          <a:latin typeface="+mn-lt"/>
                          <a:ea typeface="+mn-ea"/>
                          <a:cs typeface="+mn-cs"/>
                        </a:rPr>
                        <a:t>35</a:t>
                      </a:r>
                    </a:p>
                  </a:txBody>
                  <a:tcPr anchor="ctr"/>
                </a:tc>
                <a:tc>
                  <a:txBody>
                    <a:bodyPr/>
                    <a:lstStyle/>
                    <a:p>
                      <a:pPr algn="ctr" fontAlgn="b"/>
                      <a:r>
                        <a:rPr lang="de-DE" sz="1600" b="0" i="0" u="none" strike="noStrike" kern="1200" dirty="0">
                          <a:solidFill>
                            <a:schemeClr val="dk1"/>
                          </a:solidFill>
                          <a:effectLst/>
                          <a:latin typeface="+mn-lt"/>
                          <a:ea typeface="+mn-ea"/>
                          <a:cs typeface="+mn-cs"/>
                        </a:rPr>
                        <a:t>142</a:t>
                      </a:r>
                    </a:p>
                  </a:txBody>
                  <a:tcPr anchor="ctr"/>
                </a:tc>
                <a:tc>
                  <a:txBody>
                    <a:bodyPr/>
                    <a:lstStyle/>
                    <a:p>
                      <a:pPr algn="ctr" fontAlgn="b"/>
                      <a:r>
                        <a:rPr lang="de-DE" sz="1600" b="0" i="0" u="none" strike="noStrike" kern="1200" dirty="0">
                          <a:solidFill>
                            <a:schemeClr val="dk1"/>
                          </a:solidFill>
                          <a:effectLst/>
                          <a:latin typeface="+mn-lt"/>
                          <a:ea typeface="+mn-ea"/>
                          <a:cs typeface="+mn-cs"/>
                        </a:rPr>
                        <a:t>394</a:t>
                      </a:r>
                    </a:p>
                  </a:txBody>
                  <a:tcPr anchor="ctr"/>
                </a:tc>
                <a:tc>
                  <a:txBody>
                    <a:bodyPr/>
                    <a:lstStyle/>
                    <a:p>
                      <a:pPr algn="ctr" fontAlgn="b"/>
                      <a:r>
                        <a:rPr lang="de-DE" sz="1600" b="0" i="0" u="none" strike="noStrike" kern="1200" dirty="0">
                          <a:solidFill>
                            <a:schemeClr val="dk1"/>
                          </a:solidFill>
                          <a:effectLst/>
                          <a:latin typeface="+mn-lt"/>
                          <a:ea typeface="+mn-ea"/>
                          <a:cs typeface="+mn-cs"/>
                        </a:rPr>
                        <a:t>937</a:t>
                      </a:r>
                    </a:p>
                  </a:txBody>
                  <a:tcPr anchor="ctr"/>
                </a:tc>
                <a:tc>
                  <a:txBody>
                    <a:bodyPr/>
                    <a:lstStyle/>
                    <a:p>
                      <a:pPr algn="ctr" fontAlgn="b"/>
                      <a:r>
                        <a:rPr lang="de-DE" sz="1600" b="0" i="0" u="none" strike="noStrike" kern="1200" dirty="0" smtClean="0">
                          <a:solidFill>
                            <a:schemeClr val="dk1"/>
                          </a:solidFill>
                          <a:effectLst/>
                          <a:latin typeface="+mn-lt"/>
                          <a:ea typeface="+mn-ea"/>
                          <a:cs typeface="+mn-cs"/>
                        </a:rPr>
                        <a:t>1.437</a:t>
                      </a:r>
                      <a:endParaRPr lang="de-DE" sz="1600" b="0" i="0" u="none" strike="noStrike" kern="1200" dirty="0">
                        <a:solidFill>
                          <a:schemeClr val="dk1"/>
                        </a:solidFill>
                        <a:effectLst/>
                        <a:latin typeface="+mn-lt"/>
                        <a:ea typeface="+mn-ea"/>
                        <a:cs typeface="+mn-cs"/>
                      </a:endParaRPr>
                    </a:p>
                  </a:txBody>
                  <a:tcPr anchor="ctr"/>
                </a:tc>
                <a:tc>
                  <a:txBody>
                    <a:bodyPr/>
                    <a:lstStyle/>
                    <a:p>
                      <a:pPr algn="ctr" fontAlgn="b"/>
                      <a:r>
                        <a:rPr lang="de-DE" sz="1600" b="0" i="0" u="none" strike="noStrike" kern="1200">
                          <a:solidFill>
                            <a:schemeClr val="dk1"/>
                          </a:solidFill>
                          <a:effectLst/>
                          <a:latin typeface="+mn-lt"/>
                          <a:ea typeface="+mn-ea"/>
                          <a:cs typeface="+mn-cs"/>
                        </a:rPr>
                        <a:t>382</a:t>
                      </a:r>
                    </a:p>
                  </a:txBody>
                  <a:tcPr anchor="ctr"/>
                </a:tc>
                <a:tc>
                  <a:txBody>
                    <a:bodyPr/>
                    <a:lstStyle/>
                    <a:p>
                      <a:pPr algn="ctr" fontAlgn="b"/>
                      <a:r>
                        <a:rPr lang="de-DE" sz="1600" b="0" i="0" u="none" strike="noStrike" kern="1200">
                          <a:solidFill>
                            <a:schemeClr val="dk1"/>
                          </a:solidFill>
                          <a:effectLst/>
                          <a:latin typeface="+mn-lt"/>
                          <a:ea typeface="+mn-ea"/>
                          <a:cs typeface="+mn-cs"/>
                        </a:rPr>
                        <a:t>4</a:t>
                      </a:r>
                    </a:p>
                  </a:txBody>
                  <a:tcPr anchor="ctr"/>
                </a:tc>
              </a:tr>
              <a:tr h="325441">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weiblich</a:t>
                      </a:r>
                    </a:p>
                  </a:txBody>
                  <a:tcPr marL="0" marR="0" marT="0" marB="0" anchor="b"/>
                </a:tc>
                <a:tc>
                  <a:txBody>
                    <a:bodyPr/>
                    <a:lstStyle/>
                    <a:p>
                      <a:pPr algn="ctr" fontAlgn="b"/>
                      <a:r>
                        <a:rPr lang="de-DE" sz="1600" b="0" i="0" u="none" strike="noStrike" kern="1200" dirty="0">
                          <a:solidFill>
                            <a:schemeClr val="dk1"/>
                          </a:solidFill>
                          <a:effectLst/>
                          <a:latin typeface="+mn-lt"/>
                          <a:ea typeface="+mn-ea"/>
                          <a:cs typeface="+mn-cs"/>
                        </a:rPr>
                        <a:t>1</a:t>
                      </a:r>
                    </a:p>
                  </a:txBody>
                  <a:tcPr anchor="ctr"/>
                </a:tc>
                <a:tc>
                  <a:txBody>
                    <a:bodyPr/>
                    <a:lstStyle/>
                    <a:p>
                      <a:pPr algn="ctr" fontAlgn="b"/>
                      <a:endParaRPr lang="de-DE" sz="1600" b="0" i="0" u="none" strike="noStrike" kern="1200">
                        <a:solidFill>
                          <a:schemeClr val="dk1"/>
                        </a:solidFill>
                        <a:effectLst/>
                        <a:latin typeface="+mn-lt"/>
                        <a:ea typeface="+mn-ea"/>
                        <a:cs typeface="+mn-cs"/>
                      </a:endParaRPr>
                    </a:p>
                  </a:txBody>
                  <a:tcPr anchor="ctr"/>
                </a:tc>
                <a:tc>
                  <a:txBody>
                    <a:bodyPr/>
                    <a:lstStyle/>
                    <a:p>
                      <a:pPr algn="ctr" fontAlgn="b"/>
                      <a:r>
                        <a:rPr lang="de-DE" sz="1600" b="0" i="0" u="none" strike="noStrike" kern="1200">
                          <a:solidFill>
                            <a:schemeClr val="dk1"/>
                          </a:solidFill>
                          <a:effectLst/>
                          <a:latin typeface="+mn-lt"/>
                          <a:ea typeface="+mn-ea"/>
                          <a:cs typeface="+mn-cs"/>
                        </a:rPr>
                        <a:t>2</a:t>
                      </a:r>
                    </a:p>
                  </a:txBody>
                  <a:tcPr anchor="ctr"/>
                </a:tc>
                <a:tc>
                  <a:txBody>
                    <a:bodyPr/>
                    <a:lstStyle/>
                    <a:p>
                      <a:pPr algn="ctr" fontAlgn="b"/>
                      <a:r>
                        <a:rPr lang="de-DE" sz="1600" b="0" i="0" u="none" strike="noStrike" kern="1200">
                          <a:solidFill>
                            <a:schemeClr val="dk1"/>
                          </a:solidFill>
                          <a:effectLst/>
                          <a:latin typeface="+mn-lt"/>
                          <a:ea typeface="+mn-ea"/>
                          <a:cs typeface="+mn-cs"/>
                        </a:rPr>
                        <a:t>4</a:t>
                      </a:r>
                    </a:p>
                  </a:txBody>
                  <a:tcPr anchor="ctr"/>
                </a:tc>
                <a:tc>
                  <a:txBody>
                    <a:bodyPr/>
                    <a:lstStyle/>
                    <a:p>
                      <a:pPr algn="ctr" fontAlgn="b"/>
                      <a:r>
                        <a:rPr lang="de-DE" sz="1600" b="0" i="0" u="none" strike="noStrike" kern="1200">
                          <a:solidFill>
                            <a:schemeClr val="dk1"/>
                          </a:solidFill>
                          <a:effectLst/>
                          <a:latin typeface="+mn-lt"/>
                          <a:ea typeface="+mn-ea"/>
                          <a:cs typeface="+mn-cs"/>
                        </a:rPr>
                        <a:t>9</a:t>
                      </a:r>
                    </a:p>
                  </a:txBody>
                  <a:tcPr anchor="ctr"/>
                </a:tc>
                <a:tc>
                  <a:txBody>
                    <a:bodyPr/>
                    <a:lstStyle/>
                    <a:p>
                      <a:pPr algn="ctr" fontAlgn="b"/>
                      <a:r>
                        <a:rPr lang="de-DE" sz="1600" b="0" i="0" u="none" strike="noStrike" kern="1200">
                          <a:solidFill>
                            <a:schemeClr val="dk1"/>
                          </a:solidFill>
                          <a:effectLst/>
                          <a:latin typeface="+mn-lt"/>
                          <a:ea typeface="+mn-ea"/>
                          <a:cs typeface="+mn-cs"/>
                        </a:rPr>
                        <a:t>44</a:t>
                      </a:r>
                    </a:p>
                  </a:txBody>
                  <a:tcPr anchor="ctr"/>
                </a:tc>
                <a:tc>
                  <a:txBody>
                    <a:bodyPr/>
                    <a:lstStyle/>
                    <a:p>
                      <a:pPr algn="ctr" fontAlgn="b"/>
                      <a:r>
                        <a:rPr lang="de-DE" sz="1600" b="0" i="0" u="none" strike="noStrike" kern="1200">
                          <a:solidFill>
                            <a:schemeClr val="dk1"/>
                          </a:solidFill>
                          <a:effectLst/>
                          <a:latin typeface="+mn-lt"/>
                          <a:ea typeface="+mn-ea"/>
                          <a:cs typeface="+mn-cs"/>
                        </a:rPr>
                        <a:t>132</a:t>
                      </a:r>
                    </a:p>
                  </a:txBody>
                  <a:tcPr anchor="ctr"/>
                </a:tc>
                <a:tc>
                  <a:txBody>
                    <a:bodyPr/>
                    <a:lstStyle/>
                    <a:p>
                      <a:pPr algn="ctr" fontAlgn="b"/>
                      <a:r>
                        <a:rPr lang="de-DE" sz="1600" b="0" i="0" u="none" strike="noStrike" kern="1200" dirty="0">
                          <a:solidFill>
                            <a:schemeClr val="dk1"/>
                          </a:solidFill>
                          <a:effectLst/>
                          <a:latin typeface="+mn-lt"/>
                          <a:ea typeface="+mn-ea"/>
                          <a:cs typeface="+mn-cs"/>
                        </a:rPr>
                        <a:t>431</a:t>
                      </a:r>
                    </a:p>
                  </a:txBody>
                  <a:tcPr anchor="ctr"/>
                </a:tc>
                <a:tc>
                  <a:txBody>
                    <a:bodyPr/>
                    <a:lstStyle/>
                    <a:p>
                      <a:pPr algn="ctr" fontAlgn="b"/>
                      <a:r>
                        <a:rPr lang="de-DE" sz="1600" b="0" i="0" u="none" strike="noStrike" kern="1200" dirty="0" smtClean="0">
                          <a:solidFill>
                            <a:schemeClr val="dk1"/>
                          </a:solidFill>
                          <a:effectLst/>
                          <a:latin typeface="+mn-lt"/>
                          <a:ea typeface="+mn-ea"/>
                          <a:cs typeface="+mn-cs"/>
                        </a:rPr>
                        <a:t>1.250</a:t>
                      </a:r>
                      <a:endParaRPr lang="de-DE" sz="1600" b="0" i="0" u="none" strike="noStrike" kern="1200" dirty="0">
                        <a:solidFill>
                          <a:schemeClr val="dk1"/>
                        </a:solidFill>
                        <a:effectLst/>
                        <a:latin typeface="+mn-lt"/>
                        <a:ea typeface="+mn-ea"/>
                        <a:cs typeface="+mn-cs"/>
                      </a:endParaRPr>
                    </a:p>
                  </a:txBody>
                  <a:tcPr anchor="ctr"/>
                </a:tc>
                <a:tc>
                  <a:txBody>
                    <a:bodyPr/>
                    <a:lstStyle/>
                    <a:p>
                      <a:pPr algn="ctr" fontAlgn="b"/>
                      <a:r>
                        <a:rPr lang="de-DE" sz="1600" b="0" i="0" u="none" strike="noStrike" kern="1200" dirty="0">
                          <a:solidFill>
                            <a:schemeClr val="dk1"/>
                          </a:solidFill>
                          <a:effectLst/>
                          <a:latin typeface="+mn-lt"/>
                          <a:ea typeface="+mn-ea"/>
                          <a:cs typeface="+mn-cs"/>
                        </a:rPr>
                        <a:t>658</a:t>
                      </a:r>
                    </a:p>
                  </a:txBody>
                  <a:tcPr anchor="ctr"/>
                </a:tc>
                <a:tc>
                  <a:txBody>
                    <a:bodyPr/>
                    <a:lstStyle/>
                    <a:p>
                      <a:pPr algn="ctr" fontAlgn="b"/>
                      <a:r>
                        <a:rPr lang="de-DE" sz="1600" b="0" i="0" u="none" strike="noStrike" kern="1200" dirty="0">
                          <a:solidFill>
                            <a:schemeClr val="dk1"/>
                          </a:solidFill>
                          <a:effectLst/>
                          <a:latin typeface="+mn-lt"/>
                          <a:ea typeface="+mn-ea"/>
                          <a:cs typeface="+mn-cs"/>
                        </a:rPr>
                        <a:t>32</a:t>
                      </a:r>
                    </a:p>
                  </a:txBody>
                  <a:tcPr anchor="ctr"/>
                </a:tc>
              </a:tr>
            </a:tbl>
          </a:graphicData>
        </a:graphic>
      </p:graphicFrame>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3981" y="1138657"/>
            <a:ext cx="6008160" cy="386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0964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dirty="0" smtClean="0"/>
              <a:t>28.04.2020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19</a:t>
            </a:fld>
            <a:endParaRPr lang="de-DE" dirty="0"/>
          </a:p>
        </p:txBody>
      </p:sp>
      <p:sp>
        <p:nvSpPr>
          <p:cNvPr id="8" name="Titel 1"/>
          <p:cNvSpPr txBox="1">
            <a:spLocks/>
          </p:cNvSpPr>
          <p:nvPr/>
        </p:nvSpPr>
        <p:spPr>
          <a:xfrm>
            <a:off x="348908" y="472849"/>
            <a:ext cx="7138820" cy="307777"/>
          </a:xfrm>
          <a:prstGeom prst="rect">
            <a:avLst/>
          </a:prstGeom>
          <a:solidFill>
            <a:srgbClr val="045AA6"/>
          </a:solidFill>
        </p:spPr>
        <p:txBody>
          <a:bodyPr vert="horz"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Fall-Verstorbenen-Anteil; </a:t>
            </a:r>
            <a:r>
              <a:rPr lang="de-DE" sz="1400" dirty="0" smtClean="0">
                <a:solidFill>
                  <a:schemeClr val="bg1"/>
                </a:solidFill>
              </a:rPr>
              <a:t>(Datenstand: 28.04.2020. 00:00)</a:t>
            </a:r>
            <a:endParaRPr lang="de-DE" sz="1400" dirty="0">
              <a:solidFill>
                <a:schemeClr val="bg1"/>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8" y="1362075"/>
            <a:ext cx="866933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9820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r>
              <a:rPr lang="de-DE" dirty="0" smtClean="0"/>
              <a:t>28.04.2020</a:t>
            </a:r>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2</a:t>
            </a:fld>
            <a:endParaRPr lang="de-DE"/>
          </a:p>
        </p:txBody>
      </p:sp>
      <p:sp>
        <p:nvSpPr>
          <p:cNvPr id="2" name="Titel 1"/>
          <p:cNvSpPr>
            <a:spLocks noGrp="1"/>
          </p:cNvSpPr>
          <p:nvPr>
            <p:ph type="title"/>
          </p:nvPr>
        </p:nvSpPr>
        <p:spPr>
          <a:xfrm>
            <a:off x="457200" y="605107"/>
            <a:ext cx="6784521" cy="307777"/>
          </a:xfrm>
          <a:solidFill>
            <a:srgbClr val="045AA6"/>
          </a:solidFill>
        </p:spPr>
        <p:txBody>
          <a:bodyPr lIns="72000"/>
          <a:lstStyle/>
          <a:p>
            <a:pPr>
              <a:spcBef>
                <a:spcPts val="600"/>
              </a:spcBef>
            </a:pPr>
            <a:r>
              <a:rPr lang="de-DE" sz="2000" dirty="0" smtClean="0">
                <a:solidFill>
                  <a:schemeClr val="bg1"/>
                </a:solidFill>
              </a:rPr>
              <a:t>Fälle und Todesfälle pro Bundesland </a:t>
            </a:r>
            <a:r>
              <a:rPr lang="de-DE" sz="1400" dirty="0" smtClean="0">
                <a:solidFill>
                  <a:schemeClr val="bg1"/>
                </a:solidFill>
              </a:rPr>
              <a:t>(Datenstand: 28.04.2020. 00:00)</a:t>
            </a:r>
            <a:endParaRPr lang="de-DE" sz="1400" dirty="0">
              <a:solidFill>
                <a:schemeClr val="bg1"/>
              </a:solidFill>
            </a:endParaRPr>
          </a:p>
        </p:txBody>
      </p:sp>
      <p:graphicFrame>
        <p:nvGraphicFramePr>
          <p:cNvPr id="7" name="Tabelle 6"/>
          <p:cNvGraphicFramePr>
            <a:graphicFrameLocks noGrp="1"/>
          </p:cNvGraphicFramePr>
          <p:nvPr>
            <p:extLst>
              <p:ext uri="{D42A27DB-BD31-4B8C-83A1-F6EECF244321}">
                <p14:modId xmlns:p14="http://schemas.microsoft.com/office/powerpoint/2010/main" val="4063215868"/>
              </p:ext>
            </p:extLst>
          </p:nvPr>
        </p:nvGraphicFramePr>
        <p:xfrm>
          <a:off x="457200" y="1440495"/>
          <a:ext cx="8496300" cy="4814302"/>
        </p:xfrm>
        <a:graphic>
          <a:graphicData uri="http://schemas.openxmlformats.org/drawingml/2006/table">
            <a:tbl>
              <a:tblPr/>
              <a:tblGrid>
                <a:gridCol w="2221169"/>
                <a:gridCol w="1021942"/>
                <a:gridCol w="1542455"/>
                <a:gridCol w="1212872"/>
                <a:gridCol w="1135787"/>
                <a:gridCol w="1362075"/>
              </a:tblGrid>
              <a:tr h="505817">
                <a:tc>
                  <a:txBody>
                    <a:bodyPr/>
                    <a:lstStyle/>
                    <a:p>
                      <a:pPr algn="l" fontAlgn="ctr"/>
                      <a:r>
                        <a:rPr lang="de-DE" sz="1500" b="1" i="0" u="none" strike="noStrike" dirty="0">
                          <a:solidFill>
                            <a:srgbClr val="FFFFFF"/>
                          </a:solidFill>
                          <a:effectLst/>
                          <a:latin typeface="Calibri"/>
                        </a:rPr>
                        <a:t>Bundesland</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ctr"/>
                      <a:r>
                        <a:rPr lang="de-DE" sz="1500" b="1" i="0" u="none" strike="noStrike" dirty="0">
                          <a:solidFill>
                            <a:srgbClr val="FFFFFF"/>
                          </a:solidFill>
                          <a:effectLst/>
                          <a:latin typeface="Calibri"/>
                        </a:rPr>
                        <a:t>Anzahl</a:t>
                      </a:r>
                    </a:p>
                  </a:txBody>
                  <a:tcPr marL="9032" marR="9032" marT="9032"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ctr"/>
                      <a:r>
                        <a:rPr lang="de-DE" sz="1500" b="1" i="0" u="none" strike="noStrike">
                          <a:solidFill>
                            <a:srgbClr val="FFFFFF"/>
                          </a:solidFill>
                          <a:effectLst/>
                          <a:latin typeface="Calibri"/>
                        </a:rPr>
                        <a:t>Differenz Vortag</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ctr"/>
                      <a:r>
                        <a:rPr lang="de-DE" sz="1500" b="1" i="0" u="none" strike="noStrike">
                          <a:solidFill>
                            <a:srgbClr val="FFFFFF"/>
                          </a:solidFill>
                          <a:effectLst/>
                          <a:latin typeface="Calibri"/>
                        </a:rPr>
                        <a:t>Fälle/100.000 Einw.</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ctr"/>
                      <a:r>
                        <a:rPr lang="de-DE" sz="1500" b="1" i="0" u="none" strike="noStrike" dirty="0">
                          <a:solidFill>
                            <a:srgbClr val="FFFFFF"/>
                          </a:solidFill>
                          <a:effectLst/>
                          <a:latin typeface="Calibri"/>
                        </a:rPr>
                        <a:t>Todesfälle</a:t>
                      </a:r>
                    </a:p>
                  </a:txBody>
                  <a:tcPr marL="9032" marR="9032" marT="9032"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ctr"/>
                      <a:r>
                        <a:rPr lang="de-DE" sz="1500" b="1" i="0" u="none" strike="noStrike" dirty="0">
                          <a:solidFill>
                            <a:srgbClr val="FFFFFF"/>
                          </a:solidFill>
                          <a:effectLst/>
                          <a:latin typeface="Calibri"/>
                        </a:rPr>
                        <a:t>Todesfälle/ 100.000 </a:t>
                      </a:r>
                      <a:r>
                        <a:rPr lang="de-DE" sz="1500" b="1" i="0" u="none" strike="noStrike" dirty="0" err="1">
                          <a:solidFill>
                            <a:srgbClr val="FFFFFF"/>
                          </a:solidFill>
                          <a:effectLst/>
                          <a:latin typeface="Calibri"/>
                        </a:rPr>
                        <a:t>Einw</a:t>
                      </a:r>
                      <a:r>
                        <a:rPr lang="de-DE" sz="1500" b="1" i="0" u="none" strike="noStrike" dirty="0">
                          <a:solidFill>
                            <a:srgbClr val="FFFFFF"/>
                          </a:solidFill>
                          <a:effectLst/>
                          <a:latin typeface="Calibri"/>
                        </a:rPr>
                        <a:t>.</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r>
              <a:tr h="252909">
                <a:tc>
                  <a:txBody>
                    <a:bodyPr/>
                    <a:lstStyle/>
                    <a:p>
                      <a:pPr algn="l" fontAlgn="ctr"/>
                      <a:r>
                        <a:rPr lang="de-DE" sz="1500" b="0" i="0" u="none" strike="noStrike" dirty="0">
                          <a:solidFill>
                            <a:srgbClr val="000000"/>
                          </a:solidFill>
                          <a:effectLst/>
                          <a:latin typeface="Calibri"/>
                        </a:rPr>
                        <a:t>Baden-Württemberg</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dirty="0">
                          <a:solidFill>
                            <a:srgbClr val="000000"/>
                          </a:solidFill>
                          <a:effectLst/>
                          <a:latin typeface="Calibri"/>
                        </a:rPr>
                        <a:t>31.196</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153</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282</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1.269</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dirty="0">
                          <a:solidFill>
                            <a:srgbClr val="000000"/>
                          </a:solidFill>
                          <a:effectLst/>
                          <a:latin typeface="Calibri"/>
                        </a:rPr>
                        <a:t>11,5</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2909">
                <a:tc>
                  <a:txBody>
                    <a:bodyPr/>
                    <a:lstStyle/>
                    <a:p>
                      <a:pPr algn="l" fontAlgn="ctr"/>
                      <a:r>
                        <a:rPr lang="de-DE" sz="1500" b="0" i="0" u="none" strike="noStrike" dirty="0">
                          <a:solidFill>
                            <a:srgbClr val="000000"/>
                          </a:solidFill>
                          <a:effectLst/>
                          <a:latin typeface="Calibri"/>
                        </a:rPr>
                        <a:t>Bayern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dirty="0">
                          <a:solidFill>
                            <a:srgbClr val="000000"/>
                          </a:solidFill>
                          <a:effectLst/>
                          <a:latin typeface="Calibri"/>
                        </a:rPr>
                        <a:t>41.406</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336</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317</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1.681</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dirty="0">
                          <a:solidFill>
                            <a:srgbClr val="000000"/>
                          </a:solidFill>
                          <a:effectLst/>
                          <a:latin typeface="Calibri"/>
                        </a:rPr>
                        <a:t>12,9</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2909">
                <a:tc>
                  <a:txBody>
                    <a:bodyPr/>
                    <a:lstStyle/>
                    <a:p>
                      <a:pPr algn="l" fontAlgn="ctr"/>
                      <a:r>
                        <a:rPr lang="de-DE" sz="1500" b="0" i="0" u="none" strike="noStrike" dirty="0">
                          <a:solidFill>
                            <a:srgbClr val="000000"/>
                          </a:solidFill>
                          <a:effectLst/>
                          <a:latin typeface="Calibri"/>
                        </a:rPr>
                        <a:t>Berlin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5.669</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dirty="0">
                          <a:solidFill>
                            <a:srgbClr val="000000"/>
                          </a:solidFill>
                          <a:effectLst/>
                          <a:latin typeface="Calibri"/>
                        </a:rPr>
                        <a:t>31</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151</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127</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3,4</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2909">
                <a:tc>
                  <a:txBody>
                    <a:bodyPr/>
                    <a:lstStyle/>
                    <a:p>
                      <a:pPr algn="l" fontAlgn="ctr"/>
                      <a:r>
                        <a:rPr lang="de-DE" sz="1500" b="0" i="0" u="none" strike="noStrike" dirty="0">
                          <a:solidFill>
                            <a:srgbClr val="000000"/>
                          </a:solidFill>
                          <a:effectLst/>
                          <a:latin typeface="Calibri"/>
                        </a:rPr>
                        <a:t>Brandenburg</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2.747</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dirty="0">
                          <a:solidFill>
                            <a:srgbClr val="000000"/>
                          </a:solidFill>
                          <a:effectLst/>
                          <a:latin typeface="Calibri"/>
                        </a:rPr>
                        <a:t>26</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109</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106</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dirty="0">
                          <a:solidFill>
                            <a:srgbClr val="000000"/>
                          </a:solidFill>
                          <a:effectLst/>
                          <a:latin typeface="Calibri"/>
                        </a:rPr>
                        <a:t>4,2</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2909">
                <a:tc>
                  <a:txBody>
                    <a:bodyPr/>
                    <a:lstStyle/>
                    <a:p>
                      <a:pPr algn="l" fontAlgn="ctr"/>
                      <a:r>
                        <a:rPr lang="de-DE" sz="1500" b="0" i="0" u="none" strike="noStrike" dirty="0">
                          <a:solidFill>
                            <a:srgbClr val="000000"/>
                          </a:solidFill>
                          <a:effectLst/>
                          <a:latin typeface="Calibri"/>
                        </a:rPr>
                        <a:t>Bremen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759</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dirty="0">
                          <a:solidFill>
                            <a:srgbClr val="000000"/>
                          </a:solidFill>
                          <a:effectLst/>
                          <a:latin typeface="Calibri"/>
                        </a:rPr>
                        <a:t>5</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dirty="0">
                          <a:solidFill>
                            <a:srgbClr val="000000"/>
                          </a:solidFill>
                          <a:effectLst/>
                          <a:latin typeface="Calibri"/>
                        </a:rPr>
                        <a:t>111</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27</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dirty="0">
                          <a:solidFill>
                            <a:srgbClr val="000000"/>
                          </a:solidFill>
                          <a:effectLst/>
                          <a:latin typeface="Calibri"/>
                        </a:rPr>
                        <a:t>4,0</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2909">
                <a:tc>
                  <a:txBody>
                    <a:bodyPr/>
                    <a:lstStyle/>
                    <a:p>
                      <a:pPr algn="l" fontAlgn="ctr"/>
                      <a:r>
                        <a:rPr lang="de-DE" sz="1500" b="0" i="0" u="none" strike="noStrike">
                          <a:solidFill>
                            <a:srgbClr val="000000"/>
                          </a:solidFill>
                          <a:effectLst/>
                          <a:latin typeface="Calibri"/>
                        </a:rPr>
                        <a:t>Hamburg</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4.505</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30</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dirty="0">
                          <a:solidFill>
                            <a:srgbClr val="000000"/>
                          </a:solidFill>
                          <a:effectLst/>
                          <a:latin typeface="Calibri"/>
                        </a:rPr>
                        <a:t>245</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142</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dirty="0">
                          <a:solidFill>
                            <a:srgbClr val="000000"/>
                          </a:solidFill>
                          <a:effectLst/>
                          <a:latin typeface="Calibri"/>
                        </a:rPr>
                        <a:t>7,7</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2909">
                <a:tc>
                  <a:txBody>
                    <a:bodyPr/>
                    <a:lstStyle/>
                    <a:p>
                      <a:pPr algn="l" fontAlgn="ctr"/>
                      <a:r>
                        <a:rPr lang="de-DE" sz="1500" b="0" i="0" u="none" strike="noStrike">
                          <a:solidFill>
                            <a:srgbClr val="000000"/>
                          </a:solidFill>
                          <a:effectLst/>
                          <a:latin typeface="Calibri"/>
                        </a:rPr>
                        <a:t>Hessen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8.026</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47</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dirty="0">
                          <a:solidFill>
                            <a:srgbClr val="000000"/>
                          </a:solidFill>
                          <a:effectLst/>
                          <a:latin typeface="Calibri"/>
                        </a:rPr>
                        <a:t>128</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333</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dirty="0">
                          <a:solidFill>
                            <a:srgbClr val="000000"/>
                          </a:solidFill>
                          <a:effectLst/>
                          <a:latin typeface="Calibri"/>
                        </a:rPr>
                        <a:t>5,3</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2909">
                <a:tc>
                  <a:txBody>
                    <a:bodyPr/>
                    <a:lstStyle/>
                    <a:p>
                      <a:pPr algn="l" fontAlgn="ctr"/>
                      <a:r>
                        <a:rPr lang="de-DE" sz="1500" b="0" i="0" u="none" strike="noStrike">
                          <a:solidFill>
                            <a:srgbClr val="000000"/>
                          </a:solidFill>
                          <a:effectLst/>
                          <a:latin typeface="Calibri"/>
                        </a:rPr>
                        <a:t>Mecklenburg-Vorpommern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675</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1</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42</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dirty="0">
                          <a:solidFill>
                            <a:srgbClr val="000000"/>
                          </a:solidFill>
                          <a:effectLst/>
                          <a:latin typeface="Calibri"/>
                        </a:rPr>
                        <a:t>17</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dirty="0">
                          <a:solidFill>
                            <a:srgbClr val="000000"/>
                          </a:solidFill>
                          <a:effectLst/>
                          <a:latin typeface="Calibri"/>
                        </a:rPr>
                        <a:t>1,1</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2909">
                <a:tc>
                  <a:txBody>
                    <a:bodyPr/>
                    <a:lstStyle/>
                    <a:p>
                      <a:pPr algn="l" fontAlgn="ctr"/>
                      <a:r>
                        <a:rPr lang="de-DE" sz="1500" b="0" i="0" u="none" strike="noStrike">
                          <a:solidFill>
                            <a:srgbClr val="000000"/>
                          </a:solidFill>
                          <a:effectLst/>
                          <a:latin typeface="Calibri"/>
                        </a:rPr>
                        <a:t>Niedersachsen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9.926</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79</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124</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dirty="0">
                          <a:solidFill>
                            <a:srgbClr val="000000"/>
                          </a:solidFill>
                          <a:effectLst/>
                          <a:latin typeface="Calibri"/>
                        </a:rPr>
                        <a:t>394</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dirty="0">
                          <a:solidFill>
                            <a:srgbClr val="000000"/>
                          </a:solidFill>
                          <a:effectLst/>
                          <a:latin typeface="Calibri"/>
                        </a:rPr>
                        <a:t>4,9</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2909">
                <a:tc>
                  <a:txBody>
                    <a:bodyPr/>
                    <a:lstStyle/>
                    <a:p>
                      <a:pPr algn="l" fontAlgn="ctr"/>
                      <a:r>
                        <a:rPr lang="de-DE" sz="1500" b="0" i="0" u="none" strike="noStrike">
                          <a:solidFill>
                            <a:srgbClr val="000000"/>
                          </a:solidFill>
                          <a:effectLst/>
                          <a:latin typeface="Calibri"/>
                        </a:rPr>
                        <a:t>Nordrhein-Westfalen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32.184</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305</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dirty="0">
                          <a:solidFill>
                            <a:srgbClr val="000000"/>
                          </a:solidFill>
                          <a:effectLst/>
                          <a:latin typeface="Calibri"/>
                        </a:rPr>
                        <a:t>179</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1.171</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dirty="0">
                          <a:solidFill>
                            <a:srgbClr val="000000"/>
                          </a:solidFill>
                          <a:effectLst/>
                          <a:latin typeface="Calibri"/>
                        </a:rPr>
                        <a:t>6,5</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2909">
                <a:tc>
                  <a:txBody>
                    <a:bodyPr/>
                    <a:lstStyle/>
                    <a:p>
                      <a:pPr algn="l" fontAlgn="ctr"/>
                      <a:r>
                        <a:rPr lang="de-DE" sz="1500" b="0" i="0" u="none" strike="noStrike">
                          <a:solidFill>
                            <a:srgbClr val="000000"/>
                          </a:solidFill>
                          <a:effectLst/>
                          <a:latin typeface="Calibri"/>
                        </a:rPr>
                        <a:t>Rheinland-Pfalz</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5.928</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49</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145</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157</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dirty="0">
                          <a:solidFill>
                            <a:srgbClr val="000000"/>
                          </a:solidFill>
                          <a:effectLst/>
                          <a:latin typeface="Calibri"/>
                        </a:rPr>
                        <a:t>3,8</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2909">
                <a:tc>
                  <a:txBody>
                    <a:bodyPr/>
                    <a:lstStyle/>
                    <a:p>
                      <a:pPr algn="l" fontAlgn="ctr"/>
                      <a:r>
                        <a:rPr lang="de-DE" sz="1500" b="0" i="0" u="none" strike="noStrike">
                          <a:solidFill>
                            <a:srgbClr val="000000"/>
                          </a:solidFill>
                          <a:effectLst/>
                          <a:latin typeface="Calibri"/>
                        </a:rPr>
                        <a:t>Saarland</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2.509</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6</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253</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123</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dirty="0">
                          <a:solidFill>
                            <a:srgbClr val="000000"/>
                          </a:solidFill>
                          <a:effectLst/>
                          <a:latin typeface="Calibri"/>
                        </a:rPr>
                        <a:t>12,4</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2909">
                <a:tc>
                  <a:txBody>
                    <a:bodyPr/>
                    <a:lstStyle/>
                    <a:p>
                      <a:pPr algn="l" fontAlgn="ctr"/>
                      <a:r>
                        <a:rPr lang="de-DE" sz="1500" b="0" i="0" u="none" strike="noStrike">
                          <a:solidFill>
                            <a:srgbClr val="000000"/>
                          </a:solidFill>
                          <a:effectLst/>
                          <a:latin typeface="Calibri"/>
                        </a:rPr>
                        <a:t>Sachsen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4.490</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32</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110</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148</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dirty="0">
                          <a:solidFill>
                            <a:srgbClr val="000000"/>
                          </a:solidFill>
                          <a:effectLst/>
                          <a:latin typeface="Calibri"/>
                        </a:rPr>
                        <a:t>3,6</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2909">
                <a:tc>
                  <a:txBody>
                    <a:bodyPr/>
                    <a:lstStyle/>
                    <a:p>
                      <a:pPr algn="l" fontAlgn="ctr"/>
                      <a:r>
                        <a:rPr lang="de-DE" sz="1500" b="0" i="0" u="none" strike="noStrike">
                          <a:solidFill>
                            <a:srgbClr val="000000"/>
                          </a:solidFill>
                          <a:effectLst/>
                          <a:latin typeface="Calibri"/>
                        </a:rPr>
                        <a:t>Sachsen-Anhalt</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1.520</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5</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69</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39</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dirty="0">
                          <a:solidFill>
                            <a:srgbClr val="000000"/>
                          </a:solidFill>
                          <a:effectLst/>
                          <a:latin typeface="Calibri"/>
                        </a:rPr>
                        <a:t>1,8</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2909">
                <a:tc>
                  <a:txBody>
                    <a:bodyPr/>
                    <a:lstStyle/>
                    <a:p>
                      <a:pPr algn="l" fontAlgn="ctr"/>
                      <a:r>
                        <a:rPr lang="de-DE" sz="1500" b="0" i="0" u="none" strike="noStrike">
                          <a:solidFill>
                            <a:srgbClr val="000000"/>
                          </a:solidFill>
                          <a:effectLst/>
                          <a:latin typeface="Calibri"/>
                        </a:rPr>
                        <a:t>Schleswig-Holstein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2.653</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15</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92</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101</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dirty="0">
                          <a:solidFill>
                            <a:srgbClr val="000000"/>
                          </a:solidFill>
                          <a:effectLst/>
                          <a:latin typeface="Calibri"/>
                        </a:rPr>
                        <a:t>3,5</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61941">
                <a:tc>
                  <a:txBody>
                    <a:bodyPr/>
                    <a:lstStyle/>
                    <a:p>
                      <a:pPr algn="l" fontAlgn="ctr"/>
                      <a:r>
                        <a:rPr lang="de-DE" sz="1500" b="0" i="0" u="none" strike="noStrike">
                          <a:solidFill>
                            <a:srgbClr val="000000"/>
                          </a:solidFill>
                          <a:effectLst/>
                          <a:latin typeface="Calibri"/>
                        </a:rPr>
                        <a:t>Thüringen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2.144</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24</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100</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78</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dirty="0">
                          <a:solidFill>
                            <a:srgbClr val="000000"/>
                          </a:solidFill>
                          <a:effectLst/>
                          <a:latin typeface="Calibri"/>
                        </a:rPr>
                        <a:t>3,6</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2909">
                <a:tc>
                  <a:txBody>
                    <a:bodyPr/>
                    <a:lstStyle/>
                    <a:p>
                      <a:pPr algn="l" fontAlgn="ctr"/>
                      <a:r>
                        <a:rPr lang="de-DE" sz="1500" b="1" i="0" u="none" strike="noStrike">
                          <a:solidFill>
                            <a:srgbClr val="000000"/>
                          </a:solidFill>
                          <a:effectLst/>
                          <a:latin typeface="Calibri"/>
                        </a:rPr>
                        <a:t>Gesamt</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1" i="0" u="none" strike="noStrike">
                          <a:solidFill>
                            <a:srgbClr val="000000"/>
                          </a:solidFill>
                          <a:effectLst/>
                          <a:latin typeface="Calibri"/>
                        </a:rPr>
                        <a:t>156.337</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1" i="0" u="none" strike="noStrike">
                          <a:solidFill>
                            <a:srgbClr val="000000"/>
                          </a:solidFill>
                          <a:effectLst/>
                          <a:latin typeface="Calibri"/>
                        </a:rPr>
                        <a:t>1.144</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1" i="0" u="none" strike="noStrike">
                          <a:solidFill>
                            <a:srgbClr val="000000"/>
                          </a:solidFill>
                          <a:effectLst/>
                          <a:latin typeface="Calibri"/>
                        </a:rPr>
                        <a:t>188</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1" i="0" u="none" strike="noStrike" dirty="0">
                          <a:solidFill>
                            <a:srgbClr val="000000"/>
                          </a:solidFill>
                          <a:effectLst/>
                          <a:latin typeface="Calibri"/>
                        </a:rPr>
                        <a:t>5.913</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1" i="0" u="none" strike="noStrike" dirty="0">
                          <a:solidFill>
                            <a:srgbClr val="000000"/>
                          </a:solidFill>
                          <a:effectLst/>
                          <a:latin typeface="Calibri"/>
                        </a:rPr>
                        <a:t>7,1</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bl>
          </a:graphicData>
        </a:graphic>
      </p:graphicFrame>
    </p:spTree>
    <p:extLst>
      <p:ext uri="{BB962C8B-B14F-4D97-AF65-F5344CB8AC3E}">
        <p14:creationId xmlns:p14="http://schemas.microsoft.com/office/powerpoint/2010/main" val="4273541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r>
              <a:rPr lang="de-DE" dirty="0" smtClean="0"/>
              <a:t>28.04.2020</a:t>
            </a:r>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20</a:t>
            </a:fld>
            <a:endParaRPr lang="de-DE"/>
          </a:p>
        </p:txBody>
      </p:sp>
      <p:sp>
        <p:nvSpPr>
          <p:cNvPr id="2" name="Titel 1"/>
          <p:cNvSpPr>
            <a:spLocks noGrp="1"/>
          </p:cNvSpPr>
          <p:nvPr>
            <p:ph type="title"/>
          </p:nvPr>
        </p:nvSpPr>
        <p:spPr>
          <a:xfrm>
            <a:off x="236765" y="433657"/>
            <a:ext cx="6784521" cy="307777"/>
          </a:xfrm>
          <a:solidFill>
            <a:srgbClr val="045AA6"/>
          </a:solidFill>
        </p:spPr>
        <p:txBody>
          <a:bodyPr lIns="72000"/>
          <a:lstStyle/>
          <a:p>
            <a:pPr>
              <a:spcBef>
                <a:spcPts val="600"/>
              </a:spcBef>
            </a:pPr>
            <a:r>
              <a:rPr lang="de-DE" sz="2000" dirty="0" smtClean="0">
                <a:solidFill>
                  <a:schemeClr val="bg1"/>
                </a:solidFill>
              </a:rPr>
              <a:t>DIVI </a:t>
            </a:r>
            <a:r>
              <a:rPr lang="de-DE" sz="2000" dirty="0">
                <a:solidFill>
                  <a:schemeClr val="bg1"/>
                </a:solidFill>
              </a:rPr>
              <a:t>Intensivregister; </a:t>
            </a:r>
            <a:r>
              <a:rPr lang="de-DE" sz="1400" dirty="0">
                <a:solidFill>
                  <a:schemeClr val="bg1"/>
                </a:solidFill>
              </a:rPr>
              <a:t>(Datenstand: </a:t>
            </a:r>
            <a:r>
              <a:rPr lang="de-DE" sz="1400" dirty="0" smtClean="0">
                <a:solidFill>
                  <a:schemeClr val="bg1"/>
                </a:solidFill>
              </a:rPr>
              <a:t>28.04.2020, 9:15)</a:t>
            </a:r>
            <a:endParaRPr lang="de-DE" sz="1400" dirty="0">
              <a:solidFill>
                <a:schemeClr val="bg1"/>
              </a:solidFill>
            </a:endParaRPr>
          </a:p>
        </p:txBody>
      </p:sp>
      <p:sp>
        <p:nvSpPr>
          <p:cNvPr id="5" name="Rechteck 4"/>
          <p:cNvSpPr/>
          <p:nvPr/>
        </p:nvSpPr>
        <p:spPr>
          <a:xfrm>
            <a:off x="307239" y="1101936"/>
            <a:ext cx="6784521" cy="369332"/>
          </a:xfrm>
          <a:prstGeom prst="rect">
            <a:avLst/>
          </a:prstGeom>
        </p:spPr>
        <p:txBody>
          <a:bodyPr wrap="square">
            <a:spAutoFit/>
          </a:bodyPr>
          <a:lstStyle/>
          <a:p>
            <a:r>
              <a:rPr lang="de-DE" b="1" dirty="0"/>
              <a:t>Aktuelle Anzahl meldender Kliniken/Abteilungen im Register:  </a:t>
            </a:r>
            <a:r>
              <a:rPr lang="de-DE" b="1" dirty="0" smtClean="0"/>
              <a:t>1.251</a:t>
            </a:r>
            <a:endParaRPr lang="de-DE" b="1" dirty="0">
              <a:solidFill>
                <a:srgbClr val="006EC7"/>
              </a:solidFill>
            </a:endParaRPr>
          </a:p>
        </p:txBody>
      </p:sp>
      <p:graphicFrame>
        <p:nvGraphicFramePr>
          <p:cNvPr id="9" name="Tabelle 8"/>
          <p:cNvGraphicFramePr>
            <a:graphicFrameLocks noGrp="1"/>
          </p:cNvGraphicFramePr>
          <p:nvPr>
            <p:extLst>
              <p:ext uri="{D42A27DB-BD31-4B8C-83A1-F6EECF244321}">
                <p14:modId xmlns:p14="http://schemas.microsoft.com/office/powerpoint/2010/main" val="3383094109"/>
              </p:ext>
            </p:extLst>
          </p:nvPr>
        </p:nvGraphicFramePr>
        <p:xfrm>
          <a:off x="307239" y="1635125"/>
          <a:ext cx="8085887" cy="1433398"/>
        </p:xfrm>
        <a:graphic>
          <a:graphicData uri="http://schemas.openxmlformats.org/drawingml/2006/table">
            <a:tbl>
              <a:tblPr>
                <a:tableStyleId>{BC89EF96-8CEA-46FF-86C4-4CE0E7609802}</a:tableStyleId>
              </a:tblPr>
              <a:tblGrid>
                <a:gridCol w="3866247"/>
                <a:gridCol w="1499841"/>
                <a:gridCol w="816668"/>
                <a:gridCol w="1903131"/>
              </a:tblGrid>
              <a:tr h="310718">
                <a:tc>
                  <a:txBody>
                    <a:bodyPr/>
                    <a:lstStyle/>
                    <a:p>
                      <a:pPr algn="l" fontAlgn="b"/>
                      <a:endParaRPr lang="de-DE" sz="1400" b="1" i="0" u="none" strike="noStrike" dirty="0">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b"/>
                      <a:r>
                        <a:rPr lang="de-DE" sz="1600" b="1" u="none" strike="noStrike" dirty="0">
                          <a:effectLst/>
                        </a:rPr>
                        <a:t>Anzahl_Covid19</a:t>
                      </a:r>
                      <a:endParaRPr lang="de-DE" sz="1600" b="1" i="0" u="none" strike="noStrike" dirty="0">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b"/>
                      <a:r>
                        <a:rPr lang="de-DE" sz="1600" b="1" u="none" strike="noStrike" dirty="0" smtClean="0">
                          <a:effectLst/>
                        </a:rPr>
                        <a:t>Prozent</a:t>
                      </a:r>
                      <a:endParaRPr lang="de-DE" sz="1600" b="1" i="0" u="none" strike="noStrike" dirty="0">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b"/>
                      <a:r>
                        <a:rPr lang="de-DE" sz="1600" b="1" u="none" strike="noStrike" dirty="0">
                          <a:effectLst/>
                        </a:rPr>
                        <a:t>Differenz zum Vortag</a:t>
                      </a:r>
                      <a:endParaRPr lang="de-DE" sz="1600" b="1" i="0" u="none" strike="noStrike" dirty="0">
                        <a:solidFill>
                          <a:srgbClr val="000000"/>
                        </a:solidFill>
                        <a:effectLst/>
                        <a:latin typeface="Calibri"/>
                      </a:endParaRPr>
                    </a:p>
                  </a:txBody>
                  <a:tcPr marL="9525" marR="9525" marT="9525" marB="0" anchor="ctr">
                    <a:solidFill>
                      <a:schemeClr val="tx2">
                        <a:lumMod val="60000"/>
                        <a:lumOff val="40000"/>
                      </a:schemeClr>
                    </a:solidFill>
                  </a:tcPr>
                </a:tc>
              </a:tr>
              <a:tr h="280670">
                <a:tc>
                  <a:txBody>
                    <a:bodyPr/>
                    <a:lstStyle/>
                    <a:p>
                      <a:pPr algn="l" fontAlgn="b"/>
                      <a:r>
                        <a:rPr lang="de-DE" sz="1600" b="1" u="none" strike="noStrike" dirty="0">
                          <a:effectLst/>
                        </a:rPr>
                        <a:t>Aktuell: in intensivmedizinischer Behandlung</a:t>
                      </a:r>
                      <a:endParaRPr lang="de-DE" sz="1600" b="1"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2.467</a:t>
                      </a:r>
                      <a:endParaRPr lang="de-DE" sz="1600" b="0" i="0" u="none" strike="noStrike" dirty="0">
                        <a:solidFill>
                          <a:srgbClr val="000000"/>
                        </a:solidFill>
                        <a:effectLst/>
                        <a:latin typeface="Calibri"/>
                      </a:endParaRPr>
                    </a:p>
                  </a:txBody>
                  <a:tcPr marL="9525" marR="9525" marT="9525" marB="0" anchor="ctr"/>
                </a:tc>
                <a:tc>
                  <a:txBody>
                    <a:bodyPr/>
                    <a:lstStyle/>
                    <a:p>
                      <a:pPr algn="l" fontAlgn="b"/>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+58</a:t>
                      </a:r>
                      <a:endParaRPr lang="de-DE" sz="1600" b="0" i="0" u="none" strike="noStrike" dirty="0">
                        <a:solidFill>
                          <a:srgbClr val="000000"/>
                        </a:solidFill>
                        <a:effectLst/>
                        <a:latin typeface="Calibri"/>
                      </a:endParaRPr>
                    </a:p>
                  </a:txBody>
                  <a:tcPr marL="9525" marR="9525" marT="9525" marB="0" anchor="ctr"/>
                </a:tc>
              </a:tr>
              <a:tr h="280670">
                <a:tc>
                  <a:txBody>
                    <a:bodyPr/>
                    <a:lstStyle/>
                    <a:p>
                      <a:pPr algn="l" fontAlgn="b"/>
                      <a:r>
                        <a:rPr lang="de-DE" sz="1600" b="1" u="none" strike="noStrike" dirty="0" smtClean="0">
                          <a:effectLst/>
                        </a:rPr>
                        <a:t>      - davon </a:t>
                      </a:r>
                      <a:r>
                        <a:rPr lang="de-DE" sz="1600" b="1" u="none" strike="noStrike" dirty="0">
                          <a:effectLst/>
                        </a:rPr>
                        <a:t>beatmet</a:t>
                      </a:r>
                      <a:endParaRPr lang="de-DE" sz="1600" b="1"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1.748</a:t>
                      </a:r>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71%</a:t>
                      </a:r>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+19</a:t>
                      </a:r>
                      <a:endParaRPr lang="de-DE" sz="1600" b="0" i="0" u="none" strike="noStrike" dirty="0">
                        <a:solidFill>
                          <a:srgbClr val="000000"/>
                        </a:solidFill>
                        <a:effectLst/>
                        <a:latin typeface="Calibri"/>
                      </a:endParaRPr>
                    </a:p>
                  </a:txBody>
                  <a:tcPr marL="9525" marR="9525" marT="9525" marB="0" anchor="ctr"/>
                </a:tc>
              </a:tr>
              <a:tr h="280670">
                <a:tc>
                  <a:txBody>
                    <a:bodyPr/>
                    <a:lstStyle/>
                    <a:p>
                      <a:pPr algn="l" fontAlgn="b"/>
                      <a:r>
                        <a:rPr lang="de-DE" sz="1600" b="1" u="none" strike="noStrike" dirty="0">
                          <a:effectLst/>
                        </a:rPr>
                        <a:t>Gesamt: abgeschlossene Behandlung</a:t>
                      </a:r>
                      <a:endParaRPr lang="de-DE" sz="1600" b="1"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8.619</a:t>
                      </a:r>
                      <a:endParaRPr lang="de-DE" sz="1600" b="0" i="0" u="none" strike="noStrike" dirty="0">
                        <a:solidFill>
                          <a:srgbClr val="000000"/>
                        </a:solidFill>
                        <a:effectLst/>
                        <a:latin typeface="Calibri"/>
                      </a:endParaRPr>
                    </a:p>
                  </a:txBody>
                  <a:tcPr marL="9525" marR="9525" marT="9525" marB="0" anchor="ctr"/>
                </a:tc>
                <a:tc>
                  <a:txBody>
                    <a:bodyPr/>
                    <a:lstStyle/>
                    <a:p>
                      <a:pPr algn="l" fontAlgn="b"/>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+268</a:t>
                      </a:r>
                      <a:endParaRPr lang="de-DE" sz="1600" b="0" i="0" u="none" strike="noStrike" dirty="0">
                        <a:solidFill>
                          <a:srgbClr val="000000"/>
                        </a:solidFill>
                        <a:effectLst/>
                        <a:latin typeface="Calibri"/>
                      </a:endParaRPr>
                    </a:p>
                  </a:txBody>
                  <a:tcPr marL="9525" marR="9525" marT="9525" marB="0" anchor="ctr"/>
                </a:tc>
              </a:tr>
              <a:tr h="280670">
                <a:tc>
                  <a:txBody>
                    <a:bodyPr/>
                    <a:lstStyle/>
                    <a:p>
                      <a:pPr algn="l" fontAlgn="b"/>
                      <a:r>
                        <a:rPr lang="de-DE" sz="1600" b="1" u="none" strike="noStrike" dirty="0" smtClean="0">
                          <a:effectLst/>
                        </a:rPr>
                        <a:t>      - davon </a:t>
                      </a:r>
                      <a:r>
                        <a:rPr lang="de-DE" sz="1600" b="1" u="none" strike="noStrike" dirty="0">
                          <a:effectLst/>
                        </a:rPr>
                        <a:t>verstorben</a:t>
                      </a:r>
                      <a:endParaRPr lang="de-DE" sz="1600" b="1"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2.534</a:t>
                      </a:r>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29%</a:t>
                      </a:r>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+68</a:t>
                      </a:r>
                      <a:endParaRPr lang="de-DE" sz="1600" b="0" i="0" u="none" strike="noStrike" dirty="0">
                        <a:solidFill>
                          <a:srgbClr val="000000"/>
                        </a:solidFill>
                        <a:effectLst/>
                        <a:latin typeface="Calibri"/>
                      </a:endParaRPr>
                    </a:p>
                  </a:txBody>
                  <a:tcPr marL="9525" marR="9525" marT="9525" marB="0" anchor="ctr"/>
                </a:tc>
              </a:tr>
            </a:tbl>
          </a:graphicData>
        </a:graphic>
      </p:graphicFrame>
      <p:graphicFrame>
        <p:nvGraphicFramePr>
          <p:cNvPr id="11" name="Tabelle 10"/>
          <p:cNvGraphicFramePr>
            <a:graphicFrameLocks noGrp="1"/>
          </p:cNvGraphicFramePr>
          <p:nvPr>
            <p:extLst>
              <p:ext uri="{D42A27DB-BD31-4B8C-83A1-F6EECF244321}">
                <p14:modId xmlns:p14="http://schemas.microsoft.com/office/powerpoint/2010/main" val="1608815661"/>
              </p:ext>
            </p:extLst>
          </p:nvPr>
        </p:nvGraphicFramePr>
        <p:xfrm>
          <a:off x="307239" y="3482442"/>
          <a:ext cx="7783372" cy="1201701"/>
        </p:xfrm>
        <a:graphic>
          <a:graphicData uri="http://schemas.openxmlformats.org/drawingml/2006/table">
            <a:tbl>
              <a:tblPr>
                <a:tableStyleId>{BC89EF96-8CEA-46FF-86C4-4CE0E7609802}</a:tableStyleId>
              </a:tblPr>
              <a:tblGrid>
                <a:gridCol w="1319210"/>
                <a:gridCol w="1407157"/>
                <a:gridCol w="1451130"/>
                <a:gridCol w="787173"/>
                <a:gridCol w="913942"/>
                <a:gridCol w="1904760"/>
              </a:tblGrid>
              <a:tr h="374650">
                <a:tc>
                  <a:txBody>
                    <a:bodyPr/>
                    <a:lstStyle/>
                    <a:p>
                      <a:pPr marL="0" algn="l" defTabSz="457200" rtl="0" eaLnBrk="1" fontAlgn="b" latinLnBrk="0" hangingPunct="1"/>
                      <a:r>
                        <a:rPr lang="de-DE" sz="1600" b="1" u="none" strike="noStrike" kern="1200" dirty="0" smtClean="0">
                          <a:solidFill>
                            <a:schemeClr val="tx1"/>
                          </a:solidFill>
                          <a:effectLst/>
                          <a:latin typeface="+mn-lt"/>
                          <a:ea typeface="+mn-ea"/>
                          <a:cs typeface="+mn-cs"/>
                        </a:rPr>
                        <a:t>Anzahl</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c>
                  <a:txBody>
                    <a:bodyPr/>
                    <a:lstStyle/>
                    <a:p>
                      <a:pPr marL="0" algn="ctr" defTabSz="457200" rtl="0" eaLnBrk="1" fontAlgn="b" latinLnBrk="0" hangingPunct="1"/>
                      <a:r>
                        <a:rPr lang="de-DE" sz="1600" b="1" u="none" strike="noStrike" kern="1200" dirty="0">
                          <a:effectLst/>
                        </a:rPr>
                        <a:t>Low care ICU</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c>
                  <a:txBody>
                    <a:bodyPr/>
                    <a:lstStyle/>
                    <a:p>
                      <a:pPr marL="0" algn="ctr" defTabSz="457200" rtl="0" eaLnBrk="1" fontAlgn="b" latinLnBrk="0" hangingPunct="1"/>
                      <a:r>
                        <a:rPr lang="de-DE" sz="1600" b="1" u="none" strike="noStrike" kern="1200" dirty="0">
                          <a:effectLst/>
                        </a:rPr>
                        <a:t>High care ICU</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c>
                  <a:txBody>
                    <a:bodyPr/>
                    <a:lstStyle/>
                    <a:p>
                      <a:pPr marL="0" algn="ctr" defTabSz="457200" rtl="0" eaLnBrk="1" fontAlgn="b" latinLnBrk="0" hangingPunct="1"/>
                      <a:r>
                        <a:rPr lang="de-DE" sz="1600" b="1" u="none" strike="noStrike" kern="1200" dirty="0">
                          <a:effectLst/>
                        </a:rPr>
                        <a:t>ECMO</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c>
                  <a:txBody>
                    <a:bodyPr/>
                    <a:lstStyle/>
                    <a:p>
                      <a:pPr marL="0" algn="ctr" defTabSz="457200" rtl="0" eaLnBrk="1" fontAlgn="b" latinLnBrk="0" hangingPunct="1"/>
                      <a:r>
                        <a:rPr lang="de-DE" sz="1600" b="1" u="none" strike="noStrike" kern="1200" dirty="0">
                          <a:effectLst/>
                        </a:rPr>
                        <a:t>Gesamt</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c>
                  <a:txBody>
                    <a:bodyPr/>
                    <a:lstStyle/>
                    <a:p>
                      <a:pPr marL="0" algn="ctr" defTabSz="457200" rtl="0" eaLnBrk="1" fontAlgn="b" latinLnBrk="0" hangingPunct="1"/>
                      <a:r>
                        <a:rPr lang="de-DE" sz="1600" b="1" u="none" strike="noStrike" kern="1200" dirty="0">
                          <a:effectLst/>
                        </a:rPr>
                        <a:t>Differenz zum Vortag</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r>
              <a:tr h="395931">
                <a:tc>
                  <a:txBody>
                    <a:bodyPr/>
                    <a:lstStyle/>
                    <a:p>
                      <a:pPr algn="l" fontAlgn="b"/>
                      <a:r>
                        <a:rPr lang="de-DE" sz="1600" b="1" u="none" strike="noStrike" kern="1200" dirty="0" smtClean="0">
                          <a:solidFill>
                            <a:schemeClr val="tx1"/>
                          </a:solidFill>
                          <a:effectLst/>
                          <a:latin typeface="+mn-lt"/>
                          <a:ea typeface="+mn-ea"/>
                          <a:cs typeface="+mn-cs"/>
                        </a:rPr>
                        <a:t>Belegt</a:t>
                      </a:r>
                      <a:endParaRPr lang="de-DE" sz="1600" b="1" u="none" strike="noStrike" kern="1200" dirty="0">
                        <a:solidFill>
                          <a:schemeClr val="tx1"/>
                        </a:solidFill>
                        <a:effectLst/>
                        <a:latin typeface="+mn-lt"/>
                        <a:ea typeface="+mn-ea"/>
                        <a:cs typeface="+mn-cs"/>
                      </a:endParaRPr>
                    </a:p>
                  </a:txBody>
                  <a:tcPr marL="9525" marR="9525" marT="9525" marB="0" anchor="ctr"/>
                </a:tc>
                <a:tc>
                  <a:txBody>
                    <a:bodyPr/>
                    <a:lstStyle/>
                    <a:p>
                      <a:pPr marL="0" algn="ctr" defTabSz="457200" rtl="0" eaLnBrk="1" fontAlgn="b" latinLnBrk="0" hangingPunct="1"/>
                      <a:r>
                        <a:rPr lang="de-DE" sz="1600" b="0" i="0" u="none" strike="noStrike" kern="1200" dirty="0" smtClean="0">
                          <a:solidFill>
                            <a:srgbClr val="000000"/>
                          </a:solidFill>
                          <a:effectLst/>
                          <a:latin typeface="Calibri"/>
                          <a:ea typeface="+mn-ea"/>
                          <a:cs typeface="+mn-cs"/>
                        </a:rPr>
                        <a:t>5.969</a:t>
                      </a:r>
                    </a:p>
                  </a:txBody>
                  <a:tcPr marL="9525" marR="9525" marT="9525" marB="0" anchor="ctr"/>
                </a:tc>
                <a:tc>
                  <a:txBody>
                    <a:bodyPr/>
                    <a:lstStyle/>
                    <a:p>
                      <a:pPr marL="0" algn="ctr" defTabSz="457200" rtl="0" eaLnBrk="1" fontAlgn="b" latinLnBrk="0" hangingPunct="1"/>
                      <a:r>
                        <a:rPr lang="de-DE" sz="1600" b="0" i="0" u="none" strike="noStrike" kern="1200" dirty="0" smtClean="0">
                          <a:solidFill>
                            <a:srgbClr val="000000"/>
                          </a:solidFill>
                          <a:effectLst/>
                          <a:latin typeface="Calibri"/>
                          <a:ea typeface="+mn-ea"/>
                          <a:cs typeface="+mn-cs"/>
                        </a:rPr>
                        <a:t>13.136</a:t>
                      </a:r>
                    </a:p>
                  </a:txBody>
                  <a:tcPr marL="9525" marR="9525" marT="9525" marB="0" anchor="ctr"/>
                </a:tc>
                <a:tc>
                  <a:txBody>
                    <a:bodyPr/>
                    <a:lstStyle/>
                    <a:p>
                      <a:pPr marL="0" algn="ctr" defTabSz="457200" rtl="0" eaLnBrk="1" fontAlgn="b" latinLnBrk="0" hangingPunct="1"/>
                      <a:r>
                        <a:rPr lang="de-DE" sz="1600" b="0" i="0" u="none" strike="noStrike" kern="1200" dirty="0" smtClean="0">
                          <a:solidFill>
                            <a:srgbClr val="000000"/>
                          </a:solidFill>
                          <a:effectLst/>
                          <a:latin typeface="Calibri"/>
                          <a:ea typeface="+mn-ea"/>
                          <a:cs typeface="+mn-cs"/>
                        </a:rPr>
                        <a:t>232</a:t>
                      </a:r>
                      <a:endParaRPr lang="de-DE" sz="1600" b="0" i="0" u="none" strike="noStrike" kern="1200" dirty="0">
                        <a:solidFill>
                          <a:srgbClr val="000000"/>
                        </a:solidFill>
                        <a:effectLst/>
                        <a:latin typeface="Calibri"/>
                        <a:ea typeface="+mn-ea"/>
                        <a:cs typeface="+mn-cs"/>
                      </a:endParaRPr>
                    </a:p>
                  </a:txBody>
                  <a:tcPr marL="9525" marR="9525" marT="9525" marB="0" anchor="ctr"/>
                </a:tc>
                <a:tc>
                  <a:txBody>
                    <a:bodyPr/>
                    <a:lstStyle/>
                    <a:p>
                      <a:pPr marL="0" algn="ctr" defTabSz="457200" rtl="0" eaLnBrk="1" fontAlgn="b" latinLnBrk="0" hangingPunct="1"/>
                      <a:r>
                        <a:rPr lang="de-DE" sz="1600" b="1" i="0" u="none" strike="noStrike" kern="1200" dirty="0" smtClean="0">
                          <a:solidFill>
                            <a:srgbClr val="000000"/>
                          </a:solidFill>
                          <a:effectLst/>
                          <a:latin typeface="Calibri"/>
                          <a:ea typeface="+mn-ea"/>
                          <a:cs typeface="+mn-cs"/>
                        </a:rPr>
                        <a:t>19.337</a:t>
                      </a:r>
                      <a:endParaRPr lang="de-DE" sz="1600" b="0" i="0" u="none" strike="noStrike" kern="1200" dirty="0" smtClean="0">
                        <a:solidFill>
                          <a:srgbClr val="000000"/>
                        </a:solidFill>
                        <a:effectLst/>
                        <a:latin typeface="Calibri"/>
                        <a:ea typeface="+mn-ea"/>
                        <a:cs typeface="+mn-cs"/>
                      </a:endParaRPr>
                    </a:p>
                  </a:txBody>
                  <a:tcPr marL="9525" marR="9525" marT="9525" marB="0" anchor="ctr"/>
                </a:tc>
                <a:tc>
                  <a:txBody>
                    <a:bodyPr/>
                    <a:lstStyle/>
                    <a:p>
                      <a:pPr marL="0" algn="ctr" defTabSz="457200" rtl="0" eaLnBrk="1" fontAlgn="b" latinLnBrk="0" hangingPunct="1"/>
                      <a:r>
                        <a:rPr lang="de-DE" sz="1600" b="0" i="0" u="none" strike="noStrike" kern="1200" dirty="0" smtClean="0">
                          <a:solidFill>
                            <a:srgbClr val="000000"/>
                          </a:solidFill>
                          <a:effectLst/>
                          <a:latin typeface="Calibri"/>
                          <a:ea typeface="+mn-ea"/>
                          <a:cs typeface="+mn-cs"/>
                        </a:rPr>
                        <a:t>+610</a:t>
                      </a:r>
                      <a:endParaRPr lang="de-DE" sz="1600" b="0" i="0" u="none" strike="noStrike" kern="1200" dirty="0">
                        <a:solidFill>
                          <a:srgbClr val="000000"/>
                        </a:solidFill>
                        <a:effectLst/>
                        <a:latin typeface="Calibri"/>
                        <a:ea typeface="+mn-ea"/>
                        <a:cs typeface="+mn-cs"/>
                      </a:endParaRPr>
                    </a:p>
                  </a:txBody>
                  <a:tcPr marL="9525" marR="9525" marT="9525" marB="0" anchor="ctr"/>
                </a:tc>
              </a:tr>
              <a:tr h="431120">
                <a:tc>
                  <a:txBody>
                    <a:bodyPr/>
                    <a:lstStyle/>
                    <a:p>
                      <a:pPr algn="l" fontAlgn="b"/>
                      <a:r>
                        <a:rPr lang="de-DE" sz="1600" b="1" u="none" strike="noStrike" kern="1200" dirty="0" smtClean="0">
                          <a:solidFill>
                            <a:schemeClr val="tx1"/>
                          </a:solidFill>
                          <a:effectLst/>
                          <a:latin typeface="+mn-lt"/>
                          <a:ea typeface="+mn-ea"/>
                          <a:cs typeface="+mn-cs"/>
                        </a:rPr>
                        <a:t>Frei</a:t>
                      </a:r>
                      <a:endParaRPr lang="de-DE" sz="1600" b="1" u="none" strike="noStrike" kern="1200" dirty="0">
                        <a:solidFill>
                          <a:schemeClr val="tx1"/>
                        </a:solidFill>
                        <a:effectLst/>
                        <a:latin typeface="+mn-lt"/>
                        <a:ea typeface="+mn-ea"/>
                        <a:cs typeface="+mn-cs"/>
                      </a:endParaRPr>
                    </a:p>
                  </a:txBody>
                  <a:tcPr marL="9525" marR="9525" marT="9525" marB="0" anchor="ctr"/>
                </a:tc>
                <a:tc>
                  <a:txBody>
                    <a:bodyPr/>
                    <a:lstStyle/>
                    <a:p>
                      <a:pPr marL="0" algn="ctr" defTabSz="457200" rtl="0" eaLnBrk="1" fontAlgn="b" latinLnBrk="0" hangingPunct="1"/>
                      <a:r>
                        <a:rPr lang="de-DE" sz="1600" b="0" i="0" u="none" strike="noStrike" kern="1200" dirty="0" smtClean="0">
                          <a:solidFill>
                            <a:srgbClr val="000000"/>
                          </a:solidFill>
                          <a:effectLst/>
                          <a:latin typeface="Calibri"/>
                          <a:ea typeface="+mn-ea"/>
                          <a:cs typeface="+mn-cs"/>
                        </a:rPr>
                        <a:t>3.529</a:t>
                      </a:r>
                    </a:p>
                  </a:txBody>
                  <a:tcPr marL="9525" marR="9525" marT="9525" marB="0" anchor="ctr"/>
                </a:tc>
                <a:tc>
                  <a:txBody>
                    <a:bodyPr/>
                    <a:lstStyle/>
                    <a:p>
                      <a:pPr marL="0" algn="ctr" defTabSz="457200" rtl="0" eaLnBrk="1" fontAlgn="b" latinLnBrk="0" hangingPunct="1"/>
                      <a:r>
                        <a:rPr lang="de-DE" sz="1600" b="0" i="0" u="none" strike="noStrike" kern="1200" dirty="0" smtClean="0">
                          <a:solidFill>
                            <a:srgbClr val="000000"/>
                          </a:solidFill>
                          <a:effectLst/>
                          <a:latin typeface="Calibri"/>
                          <a:ea typeface="+mn-ea"/>
                          <a:cs typeface="+mn-cs"/>
                        </a:rPr>
                        <a:t>9.021</a:t>
                      </a:r>
                    </a:p>
                  </a:txBody>
                  <a:tcPr marL="9525" marR="9525" marT="9525" marB="0" anchor="ctr"/>
                </a:tc>
                <a:tc>
                  <a:txBody>
                    <a:bodyPr/>
                    <a:lstStyle/>
                    <a:p>
                      <a:pPr marL="0" algn="ctr" defTabSz="457200" rtl="0" eaLnBrk="1" fontAlgn="b" latinLnBrk="0" hangingPunct="1"/>
                      <a:r>
                        <a:rPr lang="de-DE" sz="1600" b="0" i="0" u="none" strike="noStrike" kern="1200" dirty="0" smtClean="0">
                          <a:solidFill>
                            <a:srgbClr val="000000"/>
                          </a:solidFill>
                          <a:effectLst/>
                          <a:latin typeface="Calibri"/>
                          <a:ea typeface="+mn-ea"/>
                          <a:cs typeface="+mn-cs"/>
                        </a:rPr>
                        <a:t>507</a:t>
                      </a:r>
                      <a:endParaRPr lang="de-DE" sz="1600" b="0" i="0" u="none" strike="noStrike" kern="1200" dirty="0">
                        <a:solidFill>
                          <a:srgbClr val="000000"/>
                        </a:solidFill>
                        <a:effectLst/>
                        <a:latin typeface="Calibri"/>
                        <a:ea typeface="+mn-ea"/>
                        <a:cs typeface="+mn-cs"/>
                      </a:endParaRPr>
                    </a:p>
                  </a:txBody>
                  <a:tcPr marL="9525" marR="9525" marT="9525" marB="0" anchor="ctr"/>
                </a:tc>
                <a:tc>
                  <a:txBody>
                    <a:bodyPr/>
                    <a:lstStyle/>
                    <a:p>
                      <a:pPr marL="0" algn="ctr" defTabSz="457200" rtl="0" eaLnBrk="1" fontAlgn="b" latinLnBrk="0" hangingPunct="1"/>
                      <a:r>
                        <a:rPr lang="de-DE" sz="1600" b="1" i="0" u="none" strike="noStrike" kern="1200" dirty="0" smtClean="0">
                          <a:solidFill>
                            <a:srgbClr val="000000"/>
                          </a:solidFill>
                          <a:effectLst/>
                          <a:latin typeface="Calibri"/>
                          <a:ea typeface="+mn-ea"/>
                          <a:cs typeface="+mn-cs"/>
                        </a:rPr>
                        <a:t>13.057</a:t>
                      </a:r>
                    </a:p>
                  </a:txBody>
                  <a:tcPr marL="9525" marR="9525" marT="9525" marB="0" anchor="ctr"/>
                </a:tc>
                <a:tc>
                  <a:txBody>
                    <a:bodyPr/>
                    <a:lstStyle/>
                    <a:p>
                      <a:pPr marL="0" algn="ctr" defTabSz="457200" rtl="0" eaLnBrk="1" fontAlgn="b" latinLnBrk="0" hangingPunct="1"/>
                      <a:r>
                        <a:rPr lang="de-DE" sz="1600" b="0" i="0" u="none" strike="noStrike" kern="1200" dirty="0" smtClean="0">
                          <a:solidFill>
                            <a:srgbClr val="000000"/>
                          </a:solidFill>
                          <a:effectLst/>
                          <a:latin typeface="Calibri"/>
                          <a:ea typeface="+mn-ea"/>
                          <a:cs typeface="+mn-cs"/>
                        </a:rPr>
                        <a:t>+268</a:t>
                      </a:r>
                      <a:endParaRPr lang="de-DE" sz="1600" b="0" i="0" u="none" strike="noStrike" kern="1200" dirty="0">
                        <a:solidFill>
                          <a:srgbClr val="000000"/>
                        </a:solidFill>
                        <a:effectLst/>
                        <a:latin typeface="Calibri"/>
                        <a:ea typeface="+mn-ea"/>
                        <a:cs typeface="+mn-cs"/>
                      </a:endParaRPr>
                    </a:p>
                  </a:txBody>
                  <a:tcPr marL="9525" marR="9525" marT="9525" marB="0" anchor="ctr"/>
                </a:tc>
              </a:tr>
            </a:tbl>
          </a:graphicData>
        </a:graphic>
      </p:graphicFrame>
    </p:spTree>
    <p:extLst>
      <p:ext uri="{BB962C8B-B14F-4D97-AF65-F5344CB8AC3E}">
        <p14:creationId xmlns:p14="http://schemas.microsoft.com/office/powerpoint/2010/main" val="748044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r>
              <a:rPr lang="de-DE" dirty="0" smtClean="0"/>
              <a:t>28.04.2020</a:t>
            </a:r>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21</a:t>
            </a:fld>
            <a:endParaRPr lang="de-DE"/>
          </a:p>
        </p:txBody>
      </p:sp>
      <p:sp>
        <p:nvSpPr>
          <p:cNvPr id="2" name="Titel 1"/>
          <p:cNvSpPr>
            <a:spLocks noGrp="1"/>
          </p:cNvSpPr>
          <p:nvPr>
            <p:ph type="title"/>
          </p:nvPr>
        </p:nvSpPr>
        <p:spPr>
          <a:xfrm>
            <a:off x="236765" y="195532"/>
            <a:ext cx="6784521" cy="307777"/>
          </a:xfrm>
          <a:solidFill>
            <a:srgbClr val="045AA6"/>
          </a:solidFill>
        </p:spPr>
        <p:txBody>
          <a:bodyPr lIns="72000"/>
          <a:lstStyle/>
          <a:p>
            <a:pPr>
              <a:spcBef>
                <a:spcPts val="600"/>
              </a:spcBef>
            </a:pPr>
            <a:r>
              <a:rPr lang="de-DE" sz="2000" dirty="0" smtClean="0">
                <a:solidFill>
                  <a:schemeClr val="bg1"/>
                </a:solidFill>
              </a:rPr>
              <a:t>DIVI </a:t>
            </a:r>
            <a:r>
              <a:rPr lang="de-DE" sz="2000" dirty="0">
                <a:solidFill>
                  <a:schemeClr val="bg1"/>
                </a:solidFill>
              </a:rPr>
              <a:t>Intensivregister; </a:t>
            </a:r>
            <a:r>
              <a:rPr lang="de-DE" sz="1400" dirty="0">
                <a:solidFill>
                  <a:schemeClr val="bg1"/>
                </a:solidFill>
              </a:rPr>
              <a:t>(Datenstand: </a:t>
            </a:r>
            <a:r>
              <a:rPr lang="de-DE" sz="1400" dirty="0" smtClean="0">
                <a:solidFill>
                  <a:schemeClr val="bg1"/>
                </a:solidFill>
              </a:rPr>
              <a:t>28.04.2020,9:15</a:t>
            </a:r>
            <a:r>
              <a:rPr lang="de-DE" sz="1400" dirty="0">
                <a:solidFill>
                  <a:schemeClr val="bg1"/>
                </a:solidFill>
              </a:rPr>
              <a:t>)</a:t>
            </a:r>
          </a:p>
        </p:txBody>
      </p:sp>
      <p:sp>
        <p:nvSpPr>
          <p:cNvPr id="6" name="Rechteck 5"/>
          <p:cNvSpPr/>
          <p:nvPr/>
        </p:nvSpPr>
        <p:spPr>
          <a:xfrm>
            <a:off x="3476625" y="2190750"/>
            <a:ext cx="419100" cy="3409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53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70" t="17441" r="60992" b="13132"/>
          <a:stretch/>
        </p:blipFill>
        <p:spPr bwMode="auto">
          <a:xfrm>
            <a:off x="85724" y="1008283"/>
            <a:ext cx="8848725" cy="5211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6"/>
          <p:cNvSpPr/>
          <p:nvPr/>
        </p:nvSpPr>
        <p:spPr>
          <a:xfrm>
            <a:off x="5562600" y="971550"/>
            <a:ext cx="3100083" cy="581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22363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r>
              <a:rPr lang="de-DE" dirty="0" smtClean="0"/>
              <a:t>28.04.2020</a:t>
            </a:r>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22</a:t>
            </a:fld>
            <a:endParaRPr lang="de-DE"/>
          </a:p>
        </p:txBody>
      </p:sp>
      <p:sp>
        <p:nvSpPr>
          <p:cNvPr id="2" name="Titel 1"/>
          <p:cNvSpPr>
            <a:spLocks noGrp="1"/>
          </p:cNvSpPr>
          <p:nvPr>
            <p:ph type="title"/>
          </p:nvPr>
        </p:nvSpPr>
        <p:spPr>
          <a:xfrm>
            <a:off x="236765" y="195532"/>
            <a:ext cx="6784521" cy="615553"/>
          </a:xfrm>
          <a:solidFill>
            <a:srgbClr val="045AA6"/>
          </a:solidFill>
        </p:spPr>
        <p:txBody>
          <a:bodyPr lIns="72000"/>
          <a:lstStyle/>
          <a:p>
            <a:pPr>
              <a:spcBef>
                <a:spcPts val="600"/>
              </a:spcBef>
            </a:pPr>
            <a:r>
              <a:rPr lang="de-DE" sz="2000" dirty="0" smtClean="0">
                <a:solidFill>
                  <a:schemeClr val="bg1"/>
                </a:solidFill>
              </a:rPr>
              <a:t>Übermittelte Fälle nach Tätigkeit oder Betreuung in Einrichtungen; </a:t>
            </a:r>
            <a:r>
              <a:rPr lang="de-DE" sz="1400" dirty="0">
                <a:solidFill>
                  <a:schemeClr val="bg1"/>
                </a:solidFill>
              </a:rPr>
              <a:t>(Datenstand: </a:t>
            </a:r>
            <a:r>
              <a:rPr lang="de-DE" sz="1400" dirty="0" smtClean="0">
                <a:solidFill>
                  <a:schemeClr val="bg1"/>
                </a:solidFill>
              </a:rPr>
              <a:t>28.04.2020. 0:00)</a:t>
            </a:r>
            <a:endParaRPr lang="de-DE" sz="1400" dirty="0">
              <a:solidFill>
                <a:schemeClr val="bg1"/>
              </a:solidFill>
            </a:endParaRPr>
          </a:p>
        </p:txBody>
      </p:sp>
      <p:sp>
        <p:nvSpPr>
          <p:cNvPr id="5" name="Rechteck 4"/>
          <p:cNvSpPr/>
          <p:nvPr/>
        </p:nvSpPr>
        <p:spPr>
          <a:xfrm>
            <a:off x="425992" y="6012905"/>
            <a:ext cx="7626928" cy="276999"/>
          </a:xfrm>
          <a:prstGeom prst="rect">
            <a:avLst/>
          </a:prstGeom>
        </p:spPr>
        <p:txBody>
          <a:bodyPr wrap="square">
            <a:spAutoFit/>
          </a:bodyPr>
          <a:lstStyle/>
          <a:p>
            <a:pPr lvl="0" defTabSz="914400" eaLnBrk="0" fontAlgn="base" hangingPunct="0">
              <a:spcBef>
                <a:spcPct val="0"/>
              </a:spcBef>
              <a:spcAft>
                <a:spcPct val="0"/>
              </a:spcAft>
            </a:pPr>
            <a:r>
              <a:rPr lang="de-DE" altLang="de-DE" sz="1200" dirty="0">
                <a:latin typeface="Calibri" pitchFamily="34" charset="0"/>
                <a:ea typeface="MS Mincho" charset="-128"/>
                <a:cs typeface="Calibri" pitchFamily="34" charset="0"/>
              </a:rPr>
              <a:t>*nur Fälle unter 18 Jahren berücksichtigt, da bei anderer Angabe von Fehleingaben ausgegangen werden kann</a:t>
            </a:r>
            <a:endParaRPr lang="de-DE" altLang="de-DE" sz="1200" dirty="0">
              <a:latin typeface="Arial" pitchFamily="34" charset="0"/>
              <a:cs typeface="Arial" pitchFamily="34" charset="0"/>
            </a:endParaRPr>
          </a:p>
        </p:txBody>
      </p:sp>
      <p:graphicFrame>
        <p:nvGraphicFramePr>
          <p:cNvPr id="6" name="Tabelle 5"/>
          <p:cNvGraphicFramePr>
            <a:graphicFrameLocks noGrp="1"/>
          </p:cNvGraphicFramePr>
          <p:nvPr>
            <p:extLst>
              <p:ext uri="{D42A27DB-BD31-4B8C-83A1-F6EECF244321}">
                <p14:modId xmlns:p14="http://schemas.microsoft.com/office/powerpoint/2010/main" val="1040962693"/>
              </p:ext>
            </p:extLst>
          </p:nvPr>
        </p:nvGraphicFramePr>
        <p:xfrm>
          <a:off x="332511" y="1425103"/>
          <a:ext cx="8217281" cy="4587803"/>
        </p:xfrm>
        <a:graphic>
          <a:graphicData uri="http://schemas.openxmlformats.org/drawingml/2006/table">
            <a:tbl>
              <a:tblPr firstRow="1" firstCol="1" bandRow="1"/>
              <a:tblGrid>
                <a:gridCol w="4828295"/>
                <a:gridCol w="1431048"/>
                <a:gridCol w="1046437"/>
                <a:gridCol w="911501"/>
              </a:tblGrid>
              <a:tr h="802939">
                <a:tc>
                  <a:txBody>
                    <a:bodyPr/>
                    <a:lstStyle/>
                    <a:p>
                      <a:pPr>
                        <a:lnSpc>
                          <a:spcPct val="115000"/>
                        </a:lnSpc>
                        <a:spcAft>
                          <a:spcPts val="0"/>
                        </a:spcAft>
                      </a:pPr>
                      <a:r>
                        <a:rPr lang="de-DE" sz="1200" b="1" dirty="0">
                          <a:solidFill>
                            <a:srgbClr val="FFFFFF"/>
                          </a:solidFill>
                          <a:effectLst/>
                          <a:latin typeface="Calibri"/>
                          <a:ea typeface="Times New Roman"/>
                          <a:cs typeface="Calibri"/>
                        </a:rPr>
                        <a:t>Einrichtung gemäß</a:t>
                      </a:r>
                      <a:endParaRPr lang="de-DE" sz="1200" dirty="0">
                        <a:effectLst/>
                        <a:latin typeface="Calibri"/>
                        <a:ea typeface="MS Mincho"/>
                        <a:cs typeface="Times New Roman"/>
                      </a:endParaRPr>
                    </a:p>
                  </a:txBody>
                  <a:tcPr marL="44450" marR="4445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r">
                        <a:lnSpc>
                          <a:spcPct val="115000"/>
                        </a:lnSpc>
                        <a:spcAft>
                          <a:spcPts val="0"/>
                        </a:spcAft>
                      </a:pPr>
                      <a:r>
                        <a:rPr lang="de-DE" sz="1200" b="1" dirty="0">
                          <a:solidFill>
                            <a:srgbClr val="FFFFFF"/>
                          </a:solidFill>
                          <a:effectLst/>
                          <a:latin typeface="Calibri"/>
                          <a:ea typeface="Times New Roman"/>
                          <a:cs typeface="Calibri"/>
                        </a:rPr>
                        <a:t>Betreut/ untergebracht  in Einrichtung</a:t>
                      </a:r>
                      <a:endParaRPr lang="de-DE" sz="1200" dirty="0">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r">
                        <a:lnSpc>
                          <a:spcPct val="115000"/>
                        </a:lnSpc>
                        <a:spcAft>
                          <a:spcPts val="0"/>
                        </a:spcAft>
                      </a:pPr>
                      <a:r>
                        <a:rPr lang="de-DE" sz="1200" b="1" dirty="0">
                          <a:solidFill>
                            <a:srgbClr val="FFFFFF"/>
                          </a:solidFill>
                          <a:effectLst/>
                          <a:latin typeface="Calibri"/>
                          <a:ea typeface="Times New Roman"/>
                          <a:cs typeface="Calibri"/>
                        </a:rPr>
                        <a:t>Tätigkeit in Einrichtung</a:t>
                      </a:r>
                      <a:endParaRPr lang="de-DE" sz="1200" dirty="0">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r">
                        <a:lnSpc>
                          <a:spcPct val="115000"/>
                        </a:lnSpc>
                        <a:spcAft>
                          <a:spcPts val="0"/>
                        </a:spcAft>
                      </a:pPr>
                      <a:r>
                        <a:rPr lang="de-DE" sz="1200" b="1" dirty="0">
                          <a:solidFill>
                            <a:srgbClr val="FFFFFF"/>
                          </a:solidFill>
                          <a:effectLst/>
                          <a:latin typeface="Calibri"/>
                          <a:ea typeface="Times New Roman"/>
                          <a:cs typeface="Calibri"/>
                        </a:rPr>
                        <a:t>Gesamt</a:t>
                      </a:r>
                      <a:endParaRPr lang="de-DE" sz="1200" dirty="0">
                        <a:effectLst/>
                        <a:latin typeface="Calibri"/>
                        <a:ea typeface="MS Mincho"/>
                        <a:cs typeface="Times New Roman"/>
                      </a:endParaRPr>
                    </a:p>
                  </a:txBody>
                  <a:tcPr marL="44450" marR="4445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535292">
                <a:tc>
                  <a:txBody>
                    <a:bodyPr/>
                    <a:lstStyle/>
                    <a:p>
                      <a:pPr>
                        <a:lnSpc>
                          <a:spcPct val="115000"/>
                        </a:lnSpc>
                        <a:spcAft>
                          <a:spcPts val="0"/>
                        </a:spcAft>
                      </a:pPr>
                      <a:r>
                        <a:rPr lang="de-DE" sz="1200" dirty="0">
                          <a:solidFill>
                            <a:srgbClr val="000000"/>
                          </a:solidFill>
                          <a:effectLst/>
                          <a:latin typeface="Calibri"/>
                          <a:ea typeface="Times New Roman"/>
                          <a:cs typeface="Calibri"/>
                        </a:rPr>
                        <a:t>§ 23 IfSG (z.B. Krankenhäuser, ärztliche Praxen, Dialyseeinrichtungen und Rettungsdienste)</a:t>
                      </a:r>
                      <a:endParaRPr lang="de-DE" sz="1200" dirty="0">
                        <a:effectLst/>
                        <a:latin typeface="Calibri"/>
                        <a:ea typeface="MS Mincho"/>
                        <a:cs typeface="Times New Roman"/>
                      </a:endParaRPr>
                    </a:p>
                  </a:txBody>
                  <a:tcPr marL="44450" marR="4445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lnSpc>
                          <a:spcPct val="115000"/>
                        </a:lnSpc>
                        <a:spcAft>
                          <a:spcPts val="0"/>
                        </a:spcAft>
                      </a:pPr>
                      <a:r>
                        <a:rPr lang="de-DE" sz="1200" dirty="0" smtClean="0">
                          <a:solidFill>
                            <a:schemeClr val="tx1"/>
                          </a:solidFill>
                          <a:effectLst/>
                          <a:latin typeface="Calibri"/>
                          <a:ea typeface="MS Mincho"/>
                          <a:cs typeface="Times New Roman"/>
                        </a:rPr>
                        <a:t>2.043</a:t>
                      </a:r>
                      <a:endParaRPr lang="de-DE" sz="1200" dirty="0">
                        <a:solidFill>
                          <a:schemeClr val="tx1"/>
                        </a:solidFill>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lnSpc>
                          <a:spcPct val="115000"/>
                        </a:lnSpc>
                        <a:spcAft>
                          <a:spcPts val="0"/>
                        </a:spcAft>
                      </a:pPr>
                      <a:r>
                        <a:rPr lang="de-DE" sz="1200" dirty="0" smtClean="0">
                          <a:solidFill>
                            <a:schemeClr val="tx1"/>
                          </a:solidFill>
                          <a:effectLst/>
                          <a:latin typeface="Calibri"/>
                          <a:ea typeface="MS Mincho"/>
                          <a:cs typeface="Times New Roman"/>
                        </a:rPr>
                        <a:t>9.000</a:t>
                      </a:r>
                      <a:endParaRPr lang="de-DE" sz="1200" dirty="0">
                        <a:solidFill>
                          <a:schemeClr val="tx1"/>
                        </a:solidFill>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rtl="0" fontAlgn="ctr"/>
                      <a:r>
                        <a:rPr lang="de-DE" sz="1200" b="0" i="0" u="none" strike="noStrike" dirty="0" smtClean="0">
                          <a:solidFill>
                            <a:schemeClr val="tx1"/>
                          </a:solidFill>
                          <a:effectLst/>
                          <a:latin typeface="Calibri"/>
                        </a:rPr>
                        <a:t>11.043</a:t>
                      </a:r>
                      <a:endParaRPr lang="de-DE" sz="1200" b="0" i="0" u="none" strike="noStrike" dirty="0">
                        <a:solidFill>
                          <a:schemeClr val="tx1"/>
                        </a:solidFill>
                        <a:effectLst/>
                        <a:latin typeface="Calibri"/>
                      </a:endParaRPr>
                    </a:p>
                  </a:txBody>
                  <a:tcPr marL="0" marR="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535292">
                <a:tc>
                  <a:txBody>
                    <a:bodyPr/>
                    <a:lstStyle/>
                    <a:p>
                      <a:pPr>
                        <a:lnSpc>
                          <a:spcPct val="115000"/>
                        </a:lnSpc>
                        <a:spcAft>
                          <a:spcPts val="0"/>
                        </a:spcAft>
                      </a:pPr>
                      <a:r>
                        <a:rPr lang="de-DE" sz="1200" dirty="0">
                          <a:solidFill>
                            <a:srgbClr val="000000"/>
                          </a:solidFill>
                          <a:effectLst/>
                          <a:latin typeface="Calibri"/>
                          <a:ea typeface="Times New Roman"/>
                          <a:cs typeface="Calibri"/>
                        </a:rPr>
                        <a:t>§ 33 IfSG (z.B. Kindertageseinrichtungen, Kinderhorte, Schulen und sonstige Ausbildungsstätten, Heime und Ferienlager)</a:t>
                      </a:r>
                      <a:endParaRPr lang="de-DE" sz="1200" dirty="0">
                        <a:effectLst/>
                        <a:latin typeface="Calibri"/>
                        <a:ea typeface="MS Mincho"/>
                        <a:cs typeface="Times New Roman"/>
                      </a:endParaRPr>
                    </a:p>
                  </a:txBody>
                  <a:tcPr marL="44450" marR="4445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lnSpc>
                          <a:spcPct val="115000"/>
                        </a:lnSpc>
                        <a:spcAft>
                          <a:spcPts val="0"/>
                        </a:spcAft>
                      </a:pPr>
                      <a:r>
                        <a:rPr lang="de-DE" sz="1200" dirty="0" smtClean="0">
                          <a:solidFill>
                            <a:schemeClr val="tx1"/>
                          </a:solidFill>
                          <a:effectLst/>
                          <a:latin typeface="Calibri"/>
                          <a:ea typeface="Times New Roman"/>
                          <a:cs typeface="Calibri"/>
                        </a:rPr>
                        <a:t>1.532*</a:t>
                      </a:r>
                      <a:endParaRPr lang="de-DE" sz="1200" dirty="0">
                        <a:solidFill>
                          <a:schemeClr val="tx1"/>
                        </a:solidFill>
                        <a:effectLst/>
                        <a:latin typeface="Calibri"/>
                        <a:ea typeface="Cambria"/>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lnSpc>
                          <a:spcPct val="115000"/>
                        </a:lnSpc>
                        <a:spcAft>
                          <a:spcPts val="0"/>
                        </a:spcAft>
                      </a:pPr>
                      <a:r>
                        <a:rPr lang="de-DE" sz="1200" dirty="0" smtClean="0">
                          <a:solidFill>
                            <a:srgbClr val="000000"/>
                          </a:solidFill>
                          <a:effectLst/>
                          <a:latin typeface="Calibri"/>
                          <a:ea typeface="Cambria"/>
                          <a:cs typeface="Calibri"/>
                        </a:rPr>
                        <a:t>1.842</a:t>
                      </a:r>
                      <a:endParaRPr lang="de-DE" sz="1200" dirty="0">
                        <a:effectLst/>
                        <a:latin typeface="Calibri"/>
                        <a:ea typeface="Cambria"/>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lnSpc>
                          <a:spcPct val="115000"/>
                        </a:lnSpc>
                        <a:spcAft>
                          <a:spcPts val="0"/>
                        </a:spcAft>
                      </a:pPr>
                      <a:r>
                        <a:rPr lang="de-DE" sz="1200" dirty="0" smtClean="0">
                          <a:effectLst/>
                          <a:latin typeface="Calibri"/>
                          <a:ea typeface="Cambria"/>
                          <a:cs typeface="Times New Roman"/>
                        </a:rPr>
                        <a:t>3.374</a:t>
                      </a:r>
                      <a:endParaRPr lang="de-DE" sz="1200" dirty="0">
                        <a:effectLst/>
                        <a:latin typeface="Calibri"/>
                        <a:ea typeface="Cambria"/>
                        <a:cs typeface="Times New Roman"/>
                      </a:endParaRPr>
                    </a:p>
                  </a:txBody>
                  <a:tcPr marL="44450" marR="4445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1338231">
                <a:tc>
                  <a:txBody>
                    <a:bodyPr/>
                    <a:lstStyle/>
                    <a:p>
                      <a:pPr>
                        <a:lnSpc>
                          <a:spcPct val="115000"/>
                        </a:lnSpc>
                        <a:spcAft>
                          <a:spcPts val="0"/>
                        </a:spcAft>
                      </a:pPr>
                      <a:r>
                        <a:rPr lang="de-DE" sz="1200" dirty="0">
                          <a:solidFill>
                            <a:srgbClr val="000000"/>
                          </a:solidFill>
                          <a:effectLst/>
                          <a:latin typeface="Calibri"/>
                          <a:ea typeface="Times New Roman"/>
                          <a:cs typeface="Calibri"/>
                        </a:rPr>
                        <a:t>§ 36 IfSG (z.B. Einrichtungen zur Pflege älterer, behinderter und pflegebedürftiger Menschen, Obdachlosenunterkünfte, Einrichtungen zur gemeinschaftlichen Unterbringung von Asylsuchenden, sonstige Massenunterkünfte, Justizvollzugsanstalten)</a:t>
                      </a:r>
                      <a:endParaRPr lang="de-DE" sz="1200" dirty="0">
                        <a:effectLst/>
                        <a:latin typeface="Calibri"/>
                        <a:ea typeface="MS Mincho"/>
                        <a:cs typeface="Times New Roman"/>
                      </a:endParaRPr>
                    </a:p>
                  </a:txBody>
                  <a:tcPr marL="44450" marR="4445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lnSpc>
                          <a:spcPct val="115000"/>
                        </a:lnSpc>
                        <a:spcAft>
                          <a:spcPts val="0"/>
                        </a:spcAft>
                      </a:pPr>
                      <a:r>
                        <a:rPr lang="de-DE" sz="1200" dirty="0" smtClean="0">
                          <a:solidFill>
                            <a:schemeClr val="tx1"/>
                          </a:solidFill>
                          <a:effectLst/>
                          <a:latin typeface="Calibri"/>
                          <a:ea typeface="Times New Roman"/>
                          <a:cs typeface="Calibri"/>
                        </a:rPr>
                        <a:t>11.155</a:t>
                      </a:r>
                      <a:endParaRPr lang="de-DE" sz="1200" dirty="0">
                        <a:solidFill>
                          <a:schemeClr val="tx1"/>
                        </a:solidFill>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lnSpc>
                          <a:spcPct val="115000"/>
                        </a:lnSpc>
                        <a:spcAft>
                          <a:spcPts val="0"/>
                        </a:spcAft>
                      </a:pPr>
                      <a:r>
                        <a:rPr lang="de-DE" sz="1200" dirty="0" smtClean="0">
                          <a:solidFill>
                            <a:schemeClr val="tx1"/>
                          </a:solidFill>
                          <a:effectLst/>
                          <a:latin typeface="Calibri"/>
                          <a:ea typeface="MS Mincho"/>
                          <a:cs typeface="Times New Roman"/>
                        </a:rPr>
                        <a:t>6.816</a:t>
                      </a:r>
                      <a:endParaRPr lang="de-DE" sz="1200" dirty="0">
                        <a:solidFill>
                          <a:schemeClr val="tx1"/>
                        </a:solidFill>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rtl="0" fontAlgn="ctr"/>
                      <a:r>
                        <a:rPr lang="de-DE" sz="1200" b="0" i="0" u="none" strike="noStrike" dirty="0" smtClean="0">
                          <a:solidFill>
                            <a:schemeClr val="tx1"/>
                          </a:solidFill>
                          <a:effectLst/>
                          <a:latin typeface="Calibri"/>
                        </a:rPr>
                        <a:t>17.971</a:t>
                      </a:r>
                      <a:endParaRPr lang="de-DE" sz="1200" b="0" i="0" u="none" strike="noStrike" dirty="0">
                        <a:solidFill>
                          <a:schemeClr val="tx1"/>
                        </a:solidFill>
                        <a:effectLst/>
                        <a:latin typeface="Calibri"/>
                      </a:endParaRPr>
                    </a:p>
                  </a:txBody>
                  <a:tcPr marL="0" marR="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535292">
                <a:tc>
                  <a:txBody>
                    <a:bodyPr/>
                    <a:lstStyle/>
                    <a:p>
                      <a:pPr>
                        <a:lnSpc>
                          <a:spcPct val="115000"/>
                        </a:lnSpc>
                        <a:spcAft>
                          <a:spcPts val="0"/>
                        </a:spcAft>
                      </a:pPr>
                      <a:r>
                        <a:rPr lang="de-DE" sz="1200" dirty="0">
                          <a:solidFill>
                            <a:srgbClr val="000000"/>
                          </a:solidFill>
                          <a:effectLst/>
                          <a:latin typeface="Calibri"/>
                          <a:ea typeface="Times New Roman"/>
                          <a:cs typeface="Calibri"/>
                        </a:rPr>
                        <a:t>§ 42 IfSG (z.B. in Küchen von Gaststätten und sonstigen Einrichtungen mit oder zur Gemeinschaftsverpflegung)</a:t>
                      </a:r>
                      <a:endParaRPr lang="de-DE" sz="1200" dirty="0">
                        <a:effectLst/>
                        <a:latin typeface="Calibri"/>
                        <a:ea typeface="MS Mincho"/>
                        <a:cs typeface="Times New Roman"/>
                      </a:endParaRPr>
                    </a:p>
                  </a:txBody>
                  <a:tcPr marL="44450" marR="4445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lnSpc>
                          <a:spcPct val="115000"/>
                        </a:lnSpc>
                        <a:spcAft>
                          <a:spcPts val="0"/>
                        </a:spcAft>
                      </a:pPr>
                      <a:r>
                        <a:rPr lang="de-DE" sz="1200" dirty="0">
                          <a:solidFill>
                            <a:schemeClr val="tx1"/>
                          </a:solidFill>
                          <a:effectLst/>
                          <a:latin typeface="Calibri"/>
                          <a:ea typeface="Times New Roman"/>
                          <a:cs typeface="Calibri"/>
                        </a:rPr>
                        <a:t>Nicht zutreffend</a:t>
                      </a:r>
                      <a:endParaRPr lang="de-DE" sz="1200" dirty="0">
                        <a:solidFill>
                          <a:schemeClr val="tx1"/>
                        </a:solidFill>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lnSpc>
                          <a:spcPct val="115000"/>
                        </a:lnSpc>
                        <a:spcAft>
                          <a:spcPts val="0"/>
                        </a:spcAft>
                      </a:pPr>
                      <a:r>
                        <a:rPr lang="de-DE" sz="1200" dirty="0" smtClean="0">
                          <a:solidFill>
                            <a:schemeClr val="tx1"/>
                          </a:solidFill>
                          <a:effectLst/>
                          <a:latin typeface="Calibri"/>
                          <a:ea typeface="MS Mincho"/>
                          <a:cs typeface="Times New Roman"/>
                        </a:rPr>
                        <a:t>973</a:t>
                      </a:r>
                      <a:endParaRPr lang="de-DE" sz="1200" dirty="0">
                        <a:solidFill>
                          <a:schemeClr val="tx1"/>
                        </a:solidFill>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rtl="0" fontAlgn="ctr"/>
                      <a:r>
                        <a:rPr lang="de-DE" sz="1200" b="0" i="0" u="none" strike="noStrike" dirty="0" smtClean="0">
                          <a:solidFill>
                            <a:schemeClr val="tx1"/>
                          </a:solidFill>
                          <a:effectLst/>
                          <a:latin typeface="Calibri"/>
                        </a:rPr>
                        <a:t>973</a:t>
                      </a:r>
                      <a:endParaRPr lang="de-DE" sz="1200" b="0" i="0" u="none" strike="noStrike" dirty="0">
                        <a:solidFill>
                          <a:schemeClr val="tx1"/>
                        </a:solidFill>
                        <a:effectLst/>
                        <a:latin typeface="Calibri"/>
                      </a:endParaRPr>
                    </a:p>
                  </a:txBody>
                  <a:tcPr marL="0" marR="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535292">
                <a:tc>
                  <a:txBody>
                    <a:bodyPr/>
                    <a:lstStyle/>
                    <a:p>
                      <a:pPr>
                        <a:lnSpc>
                          <a:spcPct val="115000"/>
                        </a:lnSpc>
                        <a:spcAft>
                          <a:spcPts val="0"/>
                        </a:spcAft>
                      </a:pPr>
                      <a:r>
                        <a:rPr lang="de-DE" sz="1200" dirty="0">
                          <a:solidFill>
                            <a:srgbClr val="000000"/>
                          </a:solidFill>
                          <a:effectLst/>
                          <a:latin typeface="Calibri"/>
                          <a:ea typeface="Times New Roman"/>
                          <a:cs typeface="Calibri"/>
                        </a:rPr>
                        <a:t>Keine Tätigkeit, Betreuung, Unterbringung  in genannten Einrichtungen</a:t>
                      </a:r>
                      <a:endParaRPr lang="de-DE" sz="1200" dirty="0">
                        <a:effectLst/>
                        <a:latin typeface="Calibri"/>
                        <a:ea typeface="MS Mincho"/>
                        <a:cs typeface="Times New Roman"/>
                      </a:endParaRPr>
                    </a:p>
                  </a:txBody>
                  <a:tcPr marL="44450" marR="4445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gridSpan="2">
                  <a:txBody>
                    <a:bodyPr/>
                    <a:lstStyle/>
                    <a:p>
                      <a:pPr>
                        <a:lnSpc>
                          <a:spcPct val="115000"/>
                        </a:lnSpc>
                        <a:spcAft>
                          <a:spcPts val="0"/>
                        </a:spcAft>
                      </a:pPr>
                      <a:r>
                        <a:rPr lang="de-DE" sz="1200" dirty="0">
                          <a:solidFill>
                            <a:srgbClr val="FF0000"/>
                          </a:solidFill>
                          <a:effectLst/>
                          <a:latin typeface="Calibri"/>
                          <a:ea typeface="Times New Roman"/>
                          <a:cs typeface="Calibri"/>
                        </a:rPr>
                        <a:t> </a:t>
                      </a:r>
                      <a:endParaRPr lang="de-DE" sz="1200" dirty="0">
                        <a:solidFill>
                          <a:srgbClr val="FF0000"/>
                        </a:solidFill>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hMerge="1">
                  <a:txBody>
                    <a:bodyPr/>
                    <a:lstStyle/>
                    <a:p>
                      <a:endParaRPr lang="de-DE"/>
                    </a:p>
                  </a:txBody>
                  <a:tcPr/>
                </a:tc>
                <a:tc>
                  <a:txBody>
                    <a:bodyPr/>
                    <a:lstStyle/>
                    <a:p>
                      <a:pPr algn="r">
                        <a:lnSpc>
                          <a:spcPct val="115000"/>
                        </a:lnSpc>
                        <a:spcAft>
                          <a:spcPts val="0"/>
                        </a:spcAft>
                      </a:pPr>
                      <a:r>
                        <a:rPr lang="de-DE" sz="1200" dirty="0" smtClean="0">
                          <a:solidFill>
                            <a:schemeClr val="tx1"/>
                          </a:solidFill>
                          <a:effectLst/>
                          <a:latin typeface="Calibri"/>
                          <a:ea typeface="MS Mincho"/>
                          <a:cs typeface="Times New Roman"/>
                        </a:rPr>
                        <a:t>62.275</a:t>
                      </a:r>
                      <a:endParaRPr lang="de-DE" sz="1200" dirty="0">
                        <a:solidFill>
                          <a:schemeClr val="tx1"/>
                        </a:solidFill>
                        <a:effectLst/>
                        <a:latin typeface="Calibri"/>
                        <a:ea typeface="MS Mincho"/>
                        <a:cs typeface="Times New Roman"/>
                      </a:endParaRPr>
                    </a:p>
                  </a:txBody>
                  <a:tcPr marL="44450" marR="4445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305465">
                <a:tc>
                  <a:txBody>
                    <a:bodyPr/>
                    <a:lstStyle/>
                    <a:p>
                      <a:pPr>
                        <a:lnSpc>
                          <a:spcPct val="115000"/>
                        </a:lnSpc>
                        <a:spcAft>
                          <a:spcPts val="0"/>
                        </a:spcAft>
                      </a:pPr>
                      <a:r>
                        <a:rPr lang="de-DE" sz="1200" dirty="0">
                          <a:solidFill>
                            <a:srgbClr val="000000"/>
                          </a:solidFill>
                          <a:effectLst/>
                          <a:latin typeface="Calibri"/>
                          <a:ea typeface="Times New Roman"/>
                          <a:cs typeface="Calibri"/>
                        </a:rPr>
                        <a:t>Unbekannt</a:t>
                      </a:r>
                      <a:endParaRPr lang="de-DE" sz="1200" dirty="0">
                        <a:effectLst/>
                        <a:latin typeface="Calibri"/>
                        <a:ea typeface="MS Mincho"/>
                        <a:cs typeface="Times New Roman"/>
                      </a:endParaRPr>
                    </a:p>
                  </a:txBody>
                  <a:tcPr marL="44450" marR="4445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gridSpan="2">
                  <a:txBody>
                    <a:bodyPr/>
                    <a:lstStyle/>
                    <a:p>
                      <a:pPr>
                        <a:lnSpc>
                          <a:spcPct val="115000"/>
                        </a:lnSpc>
                        <a:spcAft>
                          <a:spcPts val="0"/>
                        </a:spcAft>
                      </a:pPr>
                      <a:r>
                        <a:rPr lang="de-DE" sz="1200" dirty="0">
                          <a:solidFill>
                            <a:srgbClr val="FF0000"/>
                          </a:solidFill>
                          <a:effectLst/>
                          <a:latin typeface="Calibri"/>
                          <a:ea typeface="Times New Roman"/>
                          <a:cs typeface="Calibri"/>
                        </a:rPr>
                        <a:t> </a:t>
                      </a:r>
                      <a:endParaRPr lang="de-DE" sz="1200" dirty="0">
                        <a:solidFill>
                          <a:srgbClr val="FF0000"/>
                        </a:solidFill>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hMerge="1">
                  <a:txBody>
                    <a:bodyPr/>
                    <a:lstStyle/>
                    <a:p>
                      <a:endParaRPr lang="de-DE"/>
                    </a:p>
                  </a:txBody>
                  <a:tcPr/>
                </a:tc>
                <a:tc>
                  <a:txBody>
                    <a:bodyPr/>
                    <a:lstStyle/>
                    <a:p>
                      <a:pPr algn="r">
                        <a:lnSpc>
                          <a:spcPct val="115000"/>
                        </a:lnSpc>
                        <a:spcAft>
                          <a:spcPts val="0"/>
                        </a:spcAft>
                      </a:pPr>
                      <a:r>
                        <a:rPr lang="de-DE" sz="1200" dirty="0" smtClean="0">
                          <a:solidFill>
                            <a:schemeClr val="tx1"/>
                          </a:solidFill>
                          <a:effectLst/>
                          <a:latin typeface="Calibri"/>
                          <a:ea typeface="Times New Roman"/>
                          <a:cs typeface="Calibri"/>
                        </a:rPr>
                        <a:t>59.846</a:t>
                      </a:r>
                      <a:endParaRPr lang="de-DE" sz="1200" dirty="0">
                        <a:solidFill>
                          <a:schemeClr val="tx1"/>
                        </a:solidFill>
                        <a:effectLst/>
                        <a:latin typeface="Calibri"/>
                        <a:ea typeface="MS Mincho"/>
                        <a:cs typeface="Times New Roman"/>
                      </a:endParaRPr>
                    </a:p>
                  </a:txBody>
                  <a:tcPr marL="44450" marR="4445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236765" y="910802"/>
            <a:ext cx="82859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kumimoji="0" lang="de-DE" altLang="de-DE" sz="1200" b="1" i="0" u="none" strike="noStrike" cap="none" normalizeH="0" baseline="0" dirty="0" smtClean="0">
                <a:ln>
                  <a:noFill/>
                </a:ln>
                <a:effectLst/>
                <a:latin typeface="Calibri" pitchFamily="34" charset="0"/>
                <a:ea typeface="MS Mincho" charset="-128"/>
                <a:cs typeface="Calibri" pitchFamily="34" charset="0"/>
              </a:rPr>
              <a:t>Übermittelte COVID-19-Fälle nach Tätigkeit oder Betreuung in Einrichtungen mit besonderer Relevanz für die Transmission von Infektionskrankheiten (Angaben </a:t>
            </a:r>
            <a:r>
              <a:rPr lang="de-DE" altLang="de-DE" sz="1200" b="1" dirty="0">
                <a:latin typeface="Calibri" pitchFamily="34" charset="0"/>
                <a:ea typeface="MS Mincho" charset="-128"/>
                <a:cs typeface="Calibri" pitchFamily="34" charset="0"/>
              </a:rPr>
              <a:t>für </a:t>
            </a:r>
            <a:r>
              <a:rPr lang="de-DE" altLang="de-DE" sz="1200" b="1" dirty="0" smtClean="0">
                <a:latin typeface="Calibri" pitchFamily="34" charset="0"/>
                <a:ea typeface="MS Mincho" charset="-128"/>
                <a:cs typeface="Calibri" pitchFamily="34" charset="0"/>
              </a:rPr>
              <a:t>155.482</a:t>
            </a:r>
            <a:r>
              <a:rPr kumimoji="0" lang="de-DE" altLang="de-DE" sz="1200" b="1" i="0" u="none" strike="noStrike" cap="none" normalizeH="0" dirty="0" smtClean="0">
                <a:ln>
                  <a:noFill/>
                </a:ln>
                <a:effectLst/>
                <a:latin typeface="Calibri" pitchFamily="34" charset="0"/>
                <a:ea typeface="MS Mincho" charset="-128"/>
                <a:cs typeface="Calibri" pitchFamily="34" charset="0"/>
              </a:rPr>
              <a:t> </a:t>
            </a:r>
            <a:r>
              <a:rPr kumimoji="0" lang="de-DE" altLang="de-DE" sz="1200" b="1" i="0" u="none" strike="noStrike" cap="none" normalizeH="0" baseline="0" dirty="0" smtClean="0">
                <a:ln>
                  <a:noFill/>
                </a:ln>
                <a:effectLst/>
                <a:latin typeface="Calibri" pitchFamily="34" charset="0"/>
                <a:ea typeface="MS Mincho" charset="-128"/>
                <a:cs typeface="Calibri" pitchFamily="34" charset="0"/>
              </a:rPr>
              <a:t>Fälle)</a:t>
            </a:r>
            <a:endParaRPr kumimoji="0" lang="de-DE" altLang="de-DE" sz="12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1110713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353683" y="1466849"/>
            <a:ext cx="8196110" cy="4655265"/>
          </a:xfrm>
        </p:spPr>
        <p:txBody>
          <a:bodyPr>
            <a:normAutofit/>
          </a:bodyPr>
          <a:lstStyle/>
          <a:p>
            <a:r>
              <a:rPr lang="de-DE" dirty="0" smtClean="0"/>
              <a:t>In medizinischen Einrichtungen* </a:t>
            </a:r>
            <a:r>
              <a:rPr lang="de-DE" dirty="0"/>
              <a:t>gemäß </a:t>
            </a:r>
            <a:r>
              <a:rPr lang="de-DE" dirty="0" smtClean="0"/>
              <a:t>§ 23 </a:t>
            </a:r>
            <a:r>
              <a:rPr lang="de-DE" dirty="0"/>
              <a:t>Abs. 3 IfSG </a:t>
            </a:r>
            <a:r>
              <a:rPr lang="de-DE" dirty="0" smtClean="0"/>
              <a:t>tätig</a:t>
            </a:r>
          </a:p>
          <a:p>
            <a:pPr lvl="1">
              <a:spcBef>
                <a:spcPts val="200"/>
              </a:spcBef>
            </a:pPr>
            <a:r>
              <a:rPr lang="de-DE" dirty="0" smtClean="0"/>
              <a:t>9.000 übermittelte COVID-19-Fälle</a:t>
            </a:r>
          </a:p>
          <a:p>
            <a:pPr lvl="1">
              <a:spcBef>
                <a:spcPts val="200"/>
              </a:spcBef>
            </a:pPr>
            <a:r>
              <a:rPr lang="de-DE" dirty="0" smtClean="0"/>
              <a:t>Altersmedian:  41 Jahre</a:t>
            </a:r>
          </a:p>
          <a:p>
            <a:pPr lvl="1">
              <a:spcBef>
                <a:spcPts val="200"/>
              </a:spcBef>
            </a:pPr>
            <a:r>
              <a:rPr lang="de-DE" dirty="0"/>
              <a:t>Geschlechterverteilung</a:t>
            </a:r>
            <a:r>
              <a:rPr lang="de-DE" dirty="0" smtClean="0"/>
              <a:t>:  72</a:t>
            </a:r>
            <a:r>
              <a:rPr lang="de-DE" dirty="0"/>
              <a:t>% </a:t>
            </a:r>
            <a:r>
              <a:rPr lang="de-DE" dirty="0" smtClean="0"/>
              <a:t>weiblich;  28% männlich</a:t>
            </a:r>
            <a:endParaRPr lang="de-DE" dirty="0"/>
          </a:p>
          <a:p>
            <a:pPr lvl="1">
              <a:spcBef>
                <a:spcPts val="200"/>
              </a:spcBef>
            </a:pPr>
            <a:r>
              <a:rPr lang="de-DE" dirty="0" smtClean="0"/>
              <a:t>Hospitalisiert: 391 Personen (4,3%; 8.414 Fälle mit Angaben)</a:t>
            </a:r>
          </a:p>
          <a:p>
            <a:pPr lvl="1">
              <a:spcBef>
                <a:spcPts val="200"/>
              </a:spcBef>
            </a:pPr>
            <a:r>
              <a:rPr lang="de-DE" dirty="0" smtClean="0"/>
              <a:t>Genesen: 7.479 (83,1%; 9.000 Fälle mit Angaben)</a:t>
            </a:r>
            <a:endParaRPr lang="de-DE" dirty="0"/>
          </a:p>
          <a:p>
            <a:pPr lvl="1">
              <a:spcBef>
                <a:spcPts val="200"/>
              </a:spcBef>
            </a:pPr>
            <a:r>
              <a:rPr lang="de-DE" dirty="0" smtClean="0"/>
              <a:t>Verstorben: 14 Personen (0,2%; 8.948 Fälle mit Angaben)</a:t>
            </a:r>
          </a:p>
          <a:p>
            <a:pPr lvl="2">
              <a:spcBef>
                <a:spcPts val="200"/>
              </a:spcBef>
            </a:pPr>
            <a:r>
              <a:rPr lang="de-DE" dirty="0" smtClean="0"/>
              <a:t>12 Männer, 2 Frauen; Altersspanne: 48-82 Jahre</a:t>
            </a:r>
          </a:p>
          <a:p>
            <a:pPr lvl="2">
              <a:spcBef>
                <a:spcPts val="200"/>
              </a:spcBef>
            </a:pPr>
            <a:r>
              <a:rPr lang="de-DE" dirty="0" smtClean="0"/>
              <a:t>12 waren hospitalisiert</a:t>
            </a:r>
          </a:p>
          <a:p>
            <a:pPr marL="914400" lvl="2" indent="0">
              <a:spcBef>
                <a:spcPts val="200"/>
              </a:spcBef>
              <a:buNone/>
            </a:pPr>
            <a:endParaRPr lang="de-DE" dirty="0" smtClean="0"/>
          </a:p>
          <a:p>
            <a:pPr lvl="2"/>
            <a:endParaRPr lang="de-DE" dirty="0" smtClean="0"/>
          </a:p>
          <a:p>
            <a:pPr marL="0" indent="0">
              <a:buNone/>
            </a:pPr>
            <a:endParaRPr lang="de-DE" dirty="0"/>
          </a:p>
          <a:p>
            <a:pPr marL="0" indent="0">
              <a:buNone/>
            </a:pPr>
            <a:endParaRPr lang="de-DE" dirty="0" smtClean="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endParaRPr lang="de-DE" sz="1600" dirty="0" smtClean="0"/>
          </a:p>
          <a:p>
            <a:endParaRPr lang="de-DE" dirty="0"/>
          </a:p>
        </p:txBody>
      </p:sp>
      <p:sp>
        <p:nvSpPr>
          <p:cNvPr id="4" name="Datumsplatzhalter 3"/>
          <p:cNvSpPr>
            <a:spLocks noGrp="1"/>
          </p:cNvSpPr>
          <p:nvPr>
            <p:ph type="dt" sz="half" idx="14"/>
          </p:nvPr>
        </p:nvSpPr>
        <p:spPr/>
        <p:txBody>
          <a:bodyPr/>
          <a:lstStyle/>
          <a:p>
            <a:r>
              <a:rPr lang="de-DE" dirty="0" smtClean="0"/>
              <a:t>28.04.2020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23</a:t>
            </a:fld>
            <a:endParaRPr lang="de-DE" dirty="0"/>
          </a:p>
        </p:txBody>
      </p:sp>
      <p:sp>
        <p:nvSpPr>
          <p:cNvPr id="7" name="Titel 1"/>
          <p:cNvSpPr txBox="1">
            <a:spLocks/>
          </p:cNvSpPr>
          <p:nvPr/>
        </p:nvSpPr>
        <p:spPr>
          <a:xfrm>
            <a:off x="236765" y="437071"/>
            <a:ext cx="6926035" cy="600164"/>
          </a:xfrm>
          <a:prstGeom prst="rect">
            <a:avLst/>
          </a:prstGeom>
          <a:solidFill>
            <a:srgbClr val="045AA6"/>
          </a:solidFill>
        </p:spPr>
        <p:txBody>
          <a:bodyPr vert="horz" wrap="square"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Fälle unter Personal in medizinischen Einrichtungen</a:t>
            </a:r>
            <a:endParaRPr lang="de-DE" sz="2000" dirty="0">
              <a:solidFill>
                <a:schemeClr val="bg1"/>
              </a:solidFill>
            </a:endParaRPr>
          </a:p>
          <a:p>
            <a:pPr>
              <a:spcBef>
                <a:spcPts val="600"/>
              </a:spcBef>
            </a:pPr>
            <a:r>
              <a:rPr lang="de-DE" sz="1400" dirty="0" smtClean="0">
                <a:solidFill>
                  <a:schemeClr val="bg1"/>
                </a:solidFill>
              </a:rPr>
              <a:t>(Datenstand</a:t>
            </a:r>
            <a:r>
              <a:rPr lang="de-DE" sz="1400" dirty="0">
                <a:solidFill>
                  <a:schemeClr val="bg1"/>
                </a:solidFill>
              </a:rPr>
              <a:t>: </a:t>
            </a:r>
            <a:r>
              <a:rPr lang="de-DE" sz="1400" dirty="0" smtClean="0">
                <a:solidFill>
                  <a:schemeClr val="bg1"/>
                </a:solidFill>
              </a:rPr>
              <a:t>28.04.2020</a:t>
            </a:r>
            <a:r>
              <a:rPr lang="de-DE" sz="1400" dirty="0">
                <a:solidFill>
                  <a:schemeClr val="bg1"/>
                </a:solidFill>
              </a:rPr>
              <a:t>. </a:t>
            </a:r>
            <a:r>
              <a:rPr lang="de-DE" sz="1400" dirty="0" smtClean="0">
                <a:solidFill>
                  <a:schemeClr val="bg1"/>
                </a:solidFill>
              </a:rPr>
              <a:t>00:00) </a:t>
            </a:r>
            <a:endParaRPr lang="de-DE" sz="1400" dirty="0">
              <a:solidFill>
                <a:schemeClr val="bg1"/>
              </a:solidFill>
            </a:endParaRPr>
          </a:p>
        </p:txBody>
      </p:sp>
      <p:sp>
        <p:nvSpPr>
          <p:cNvPr id="3" name="Textfeld 2"/>
          <p:cNvSpPr txBox="1"/>
          <p:nvPr/>
        </p:nvSpPr>
        <p:spPr>
          <a:xfrm>
            <a:off x="0" y="6244908"/>
            <a:ext cx="9144000" cy="492443"/>
          </a:xfrm>
          <a:prstGeom prst="rect">
            <a:avLst/>
          </a:prstGeom>
          <a:noFill/>
        </p:spPr>
        <p:txBody>
          <a:bodyPr wrap="square" rtlCol="0">
            <a:spAutoFit/>
          </a:bodyPr>
          <a:lstStyle/>
          <a:p>
            <a:r>
              <a:rPr lang="de-DE" sz="1300" dirty="0">
                <a:solidFill>
                  <a:schemeClr val="tx1">
                    <a:lumMod val="50000"/>
                    <a:lumOff val="50000"/>
                  </a:schemeClr>
                </a:solidFill>
              </a:rPr>
              <a:t>*Zu den Einrichtungen zählen z.B. </a:t>
            </a:r>
            <a:r>
              <a:rPr lang="de-DE" sz="1300" dirty="0" smtClean="0">
                <a:solidFill>
                  <a:schemeClr val="tx1">
                    <a:lumMod val="50000"/>
                    <a:lumOff val="50000"/>
                  </a:schemeClr>
                </a:solidFill>
              </a:rPr>
              <a:t>Krankenhäuser</a:t>
            </a:r>
            <a:r>
              <a:rPr lang="de-DE" sz="1300" dirty="0">
                <a:solidFill>
                  <a:schemeClr val="tx1">
                    <a:lumMod val="50000"/>
                    <a:lumOff val="50000"/>
                  </a:schemeClr>
                </a:solidFill>
              </a:rPr>
              <a:t>, Arztpraxen, Dialyseeinrichtungen, ambulante Pflegedienste </a:t>
            </a:r>
            <a:r>
              <a:rPr lang="de-DE" sz="1300" dirty="0" smtClean="0">
                <a:solidFill>
                  <a:schemeClr val="tx1">
                    <a:lumMod val="50000"/>
                    <a:lumOff val="50000"/>
                  </a:schemeClr>
                </a:solidFill>
              </a:rPr>
              <a:t>und  Rettungsdienste</a:t>
            </a:r>
            <a:endParaRPr lang="de-DE" sz="1300" dirty="0">
              <a:solidFill>
                <a:schemeClr val="tx1">
                  <a:lumMod val="50000"/>
                  <a:lumOff val="50000"/>
                </a:schemeClr>
              </a:solidFill>
            </a:endParaRPr>
          </a:p>
          <a:p>
            <a:endParaRPr lang="de-DE" sz="1300" dirty="0">
              <a:solidFill>
                <a:schemeClr val="tx1">
                  <a:lumMod val="50000"/>
                  <a:lumOff val="50000"/>
                </a:schemeClr>
              </a:solidFill>
            </a:endParaRPr>
          </a:p>
        </p:txBody>
      </p:sp>
    </p:spTree>
    <p:extLst>
      <p:ext uri="{BB962C8B-B14F-4D97-AF65-F5344CB8AC3E}">
        <p14:creationId xmlns:p14="http://schemas.microsoft.com/office/powerpoint/2010/main" val="3973029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smtClean="0"/>
              <a:t>22.04.2020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24</a:t>
            </a:fld>
            <a:endParaRPr lang="de-DE" dirty="0"/>
          </a:p>
        </p:txBody>
      </p:sp>
      <p:sp>
        <p:nvSpPr>
          <p:cNvPr id="8" name="Titel 1"/>
          <p:cNvSpPr txBox="1">
            <a:spLocks/>
          </p:cNvSpPr>
          <p:nvPr/>
        </p:nvSpPr>
        <p:spPr>
          <a:xfrm>
            <a:off x="68712" y="232370"/>
            <a:ext cx="7075038" cy="615553"/>
          </a:xfrm>
          <a:prstGeom prst="rect">
            <a:avLst/>
          </a:prstGeom>
          <a:solidFill>
            <a:srgbClr val="045AA6"/>
          </a:solidFill>
        </p:spPr>
        <p:txBody>
          <a:bodyPr vert="horz" wrap="square"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a:solidFill>
                  <a:schemeClr val="bg1"/>
                </a:solidFill>
              </a:rPr>
              <a:t>Übermittelte Fälle nach Tätigkeit oder Betreuung in Einrichtungen nach Meldewoche; </a:t>
            </a:r>
            <a:r>
              <a:rPr lang="de-DE" sz="1400" dirty="0">
                <a:solidFill>
                  <a:schemeClr val="bg1"/>
                </a:solidFill>
              </a:rPr>
              <a:t>(Datenstand: </a:t>
            </a:r>
            <a:r>
              <a:rPr lang="de-DE" sz="1400" dirty="0" smtClean="0">
                <a:solidFill>
                  <a:schemeClr val="bg1"/>
                </a:solidFill>
              </a:rPr>
              <a:t>28.04.2020</a:t>
            </a:r>
            <a:r>
              <a:rPr lang="de-DE" sz="1400" dirty="0">
                <a:solidFill>
                  <a:schemeClr val="bg1"/>
                </a:solidFill>
              </a:rPr>
              <a:t>. </a:t>
            </a:r>
            <a:r>
              <a:rPr lang="de-DE" sz="1400" dirty="0" smtClean="0">
                <a:solidFill>
                  <a:schemeClr val="bg1"/>
                </a:solidFill>
              </a:rPr>
              <a:t>00:00) </a:t>
            </a:r>
            <a:endParaRPr lang="de-DE" sz="1400" dirty="0">
              <a:solidFill>
                <a:schemeClr val="bg1"/>
              </a:solidFill>
            </a:endParaRPr>
          </a:p>
        </p:txBody>
      </p:sp>
      <p:pic>
        <p:nvPicPr>
          <p:cNvPr id="13314"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628021" y="1050925"/>
            <a:ext cx="6515729" cy="530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6192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liennummernplatzhalter 3"/>
          <p:cNvSpPr>
            <a:spLocks noGrp="1"/>
          </p:cNvSpPr>
          <p:nvPr>
            <p:ph type="sldNum" sz="quarter" idx="4294967295"/>
          </p:nvPr>
        </p:nvSpPr>
        <p:spPr>
          <a:xfrm>
            <a:off x="8052920" y="6622713"/>
            <a:ext cx="496872" cy="195750"/>
          </a:xfrm>
          <a:prstGeom prst="rect">
            <a:avLst/>
          </a:prstGeom>
        </p:spPr>
        <p:txBody>
          <a:bodyPr/>
          <a:lstStyle/>
          <a:p>
            <a:fld id="{162A217B-ED1C-D84B-8478-63C77FA79618}" type="slidenum">
              <a:rPr lang="de-DE" smtClean="0"/>
              <a:pPr/>
              <a:t>25</a:t>
            </a:fld>
            <a:endParaRPr lang="de-DE"/>
          </a:p>
        </p:txBody>
      </p:sp>
      <p:sp>
        <p:nvSpPr>
          <p:cNvPr id="8" name="Inhaltsplatzhalter 7"/>
          <p:cNvSpPr>
            <a:spLocks noGrp="1"/>
          </p:cNvSpPr>
          <p:nvPr>
            <p:ph sz="quarter" idx="13"/>
          </p:nvPr>
        </p:nvSpPr>
        <p:spPr>
          <a:xfrm>
            <a:off x="457199" y="1328698"/>
            <a:ext cx="8092593" cy="5302250"/>
          </a:xfrm>
        </p:spPr>
        <p:txBody>
          <a:bodyPr>
            <a:normAutofit/>
          </a:bodyPr>
          <a:lstStyle/>
          <a:p>
            <a:r>
              <a:rPr lang="de-DE" dirty="0"/>
              <a:t>Seit Anfang März (</a:t>
            </a:r>
            <a:r>
              <a:rPr lang="de-DE" dirty="0" smtClean="0"/>
              <a:t>11. </a:t>
            </a:r>
            <a:r>
              <a:rPr lang="de-DE" dirty="0"/>
              <a:t>KW</a:t>
            </a:r>
            <a:r>
              <a:rPr lang="de-DE" dirty="0" smtClean="0"/>
              <a:t>)</a:t>
            </a:r>
          </a:p>
        </p:txBody>
      </p:sp>
      <p:graphicFrame>
        <p:nvGraphicFramePr>
          <p:cNvPr id="5" name="Tabelle 4"/>
          <p:cNvGraphicFramePr>
            <a:graphicFrameLocks noGrp="1"/>
          </p:cNvGraphicFramePr>
          <p:nvPr>
            <p:extLst>
              <p:ext uri="{D42A27DB-BD31-4B8C-83A1-F6EECF244321}">
                <p14:modId xmlns:p14="http://schemas.microsoft.com/office/powerpoint/2010/main" val="4171462527"/>
              </p:ext>
            </p:extLst>
          </p:nvPr>
        </p:nvGraphicFramePr>
        <p:xfrm>
          <a:off x="599081" y="2133600"/>
          <a:ext cx="6656853" cy="3572941"/>
        </p:xfrm>
        <a:graphic>
          <a:graphicData uri="http://schemas.openxmlformats.org/drawingml/2006/table">
            <a:tbl>
              <a:tblPr firstRow="1" bandRow="1">
                <a:tableStyleId>{5C22544A-7EE6-4342-B048-85BDC9FD1C3A}</a:tableStyleId>
              </a:tblPr>
              <a:tblGrid>
                <a:gridCol w="1483719"/>
                <a:gridCol w="1530012"/>
                <a:gridCol w="1761717"/>
                <a:gridCol w="1881405"/>
              </a:tblGrid>
              <a:tr h="1244149">
                <a:tc>
                  <a:txBody>
                    <a:bodyPr/>
                    <a:lstStyle/>
                    <a:p>
                      <a:pPr algn="ctr"/>
                      <a:r>
                        <a:rPr lang="de-DE" dirty="0" smtClean="0"/>
                        <a:t>Meldewoche</a:t>
                      </a:r>
                      <a:endParaRPr lang="de-DE" dirty="0"/>
                    </a:p>
                  </a:txBody>
                  <a:tcPr/>
                </a:tc>
                <a:tc>
                  <a:txBody>
                    <a:bodyPr/>
                    <a:lstStyle/>
                    <a:p>
                      <a:r>
                        <a:rPr lang="de-DE" dirty="0" smtClean="0"/>
                        <a:t>Nosokomiale </a:t>
                      </a:r>
                      <a:r>
                        <a:rPr lang="de-DE" baseline="0" dirty="0" smtClean="0"/>
                        <a:t>Ausbrüche (n=111)</a:t>
                      </a:r>
                      <a:endParaRPr lang="de-DE" dirty="0"/>
                    </a:p>
                  </a:txBody>
                  <a:tcPr/>
                </a:tc>
                <a:tc>
                  <a:txBody>
                    <a:bodyPr/>
                    <a:lstStyle/>
                    <a:p>
                      <a:r>
                        <a:rPr lang="de-DE" dirty="0" smtClean="0"/>
                        <a:t>Anzahl Fälle in Ausbrüchen* (n=1.613)</a:t>
                      </a:r>
                      <a:endParaRPr lang="de-DE" dirty="0"/>
                    </a:p>
                  </a:txBody>
                  <a:tcPr/>
                </a:tc>
                <a:tc>
                  <a:txBody>
                    <a:bodyPr/>
                    <a:lstStyle/>
                    <a:p>
                      <a:r>
                        <a:rPr lang="de-DE" dirty="0" smtClean="0"/>
                        <a:t>Anzahl Todesfälle (n=120)</a:t>
                      </a:r>
                      <a:endParaRPr lang="de-DE" dirty="0"/>
                    </a:p>
                  </a:txBody>
                  <a:tcPr/>
                </a:tc>
              </a:tr>
              <a:tr h="388132">
                <a:tc>
                  <a:txBody>
                    <a:bodyPr/>
                    <a:lstStyle/>
                    <a:p>
                      <a:pPr algn="ctr"/>
                      <a:r>
                        <a:rPr lang="de-DE" dirty="0" smtClean="0"/>
                        <a:t>11</a:t>
                      </a:r>
                      <a:endParaRPr lang="de-DE" dirty="0"/>
                    </a:p>
                  </a:txBody>
                  <a:tcPr/>
                </a:tc>
                <a:tc>
                  <a:txBody>
                    <a:bodyPr/>
                    <a:lstStyle/>
                    <a:p>
                      <a:pPr algn="r"/>
                      <a:r>
                        <a:rPr lang="de-DE" dirty="0" smtClean="0"/>
                        <a:t>5</a:t>
                      </a:r>
                      <a:endParaRPr lang="de-DE" dirty="0"/>
                    </a:p>
                  </a:txBody>
                  <a:tcPr/>
                </a:tc>
                <a:tc>
                  <a:txBody>
                    <a:bodyPr/>
                    <a:lstStyle/>
                    <a:p>
                      <a:pPr algn="r"/>
                      <a:r>
                        <a:rPr lang="de-DE" dirty="0" smtClean="0"/>
                        <a:t>241</a:t>
                      </a:r>
                      <a:endParaRPr lang="de-DE" dirty="0"/>
                    </a:p>
                  </a:txBody>
                  <a:tcPr/>
                </a:tc>
                <a:tc>
                  <a:txBody>
                    <a:bodyPr/>
                    <a:lstStyle/>
                    <a:p>
                      <a:pPr algn="r"/>
                      <a:r>
                        <a:rPr lang="de-DE" dirty="0" smtClean="0"/>
                        <a:t>30</a:t>
                      </a:r>
                      <a:endParaRPr lang="de-DE" dirty="0"/>
                    </a:p>
                  </a:txBody>
                  <a:tcPr/>
                </a:tc>
              </a:tr>
              <a:tr h="388132">
                <a:tc>
                  <a:txBody>
                    <a:bodyPr/>
                    <a:lstStyle/>
                    <a:p>
                      <a:pPr algn="ctr"/>
                      <a:r>
                        <a:rPr lang="de-DE" dirty="0" smtClean="0"/>
                        <a:t>12</a:t>
                      </a:r>
                      <a:endParaRPr lang="de-DE" dirty="0"/>
                    </a:p>
                  </a:txBody>
                  <a:tcPr/>
                </a:tc>
                <a:tc>
                  <a:txBody>
                    <a:bodyPr/>
                    <a:lstStyle/>
                    <a:p>
                      <a:pPr algn="r"/>
                      <a:r>
                        <a:rPr lang="de-DE" dirty="0" smtClean="0"/>
                        <a:t>10</a:t>
                      </a:r>
                      <a:endParaRPr lang="de-DE" dirty="0"/>
                    </a:p>
                  </a:txBody>
                  <a:tcPr/>
                </a:tc>
                <a:tc>
                  <a:txBody>
                    <a:bodyPr/>
                    <a:lstStyle/>
                    <a:p>
                      <a:pPr algn="r"/>
                      <a:r>
                        <a:rPr lang="de-DE" dirty="0" smtClean="0"/>
                        <a:t>168</a:t>
                      </a:r>
                      <a:endParaRPr lang="de-DE" dirty="0"/>
                    </a:p>
                  </a:txBody>
                  <a:tcPr/>
                </a:tc>
                <a:tc>
                  <a:txBody>
                    <a:bodyPr/>
                    <a:lstStyle/>
                    <a:p>
                      <a:pPr algn="r"/>
                      <a:r>
                        <a:rPr lang="de-DE" dirty="0" smtClean="0"/>
                        <a:t>14</a:t>
                      </a:r>
                      <a:endParaRPr lang="de-DE" dirty="0"/>
                    </a:p>
                  </a:txBody>
                  <a:tcPr/>
                </a:tc>
              </a:tr>
              <a:tr h="388132">
                <a:tc>
                  <a:txBody>
                    <a:bodyPr/>
                    <a:lstStyle/>
                    <a:p>
                      <a:pPr algn="ctr"/>
                      <a:r>
                        <a:rPr lang="de-DE" dirty="0" smtClean="0"/>
                        <a:t>13</a:t>
                      </a:r>
                      <a:endParaRPr lang="de-DE" dirty="0"/>
                    </a:p>
                  </a:txBody>
                  <a:tcPr/>
                </a:tc>
                <a:tc>
                  <a:txBody>
                    <a:bodyPr/>
                    <a:lstStyle/>
                    <a:p>
                      <a:pPr algn="r"/>
                      <a:r>
                        <a:rPr lang="de-DE" dirty="0" smtClean="0"/>
                        <a:t>36</a:t>
                      </a:r>
                      <a:endParaRPr lang="de-DE" dirty="0"/>
                    </a:p>
                  </a:txBody>
                  <a:tcPr/>
                </a:tc>
                <a:tc>
                  <a:txBody>
                    <a:bodyPr/>
                    <a:lstStyle/>
                    <a:p>
                      <a:pPr algn="r"/>
                      <a:r>
                        <a:rPr lang="de-DE" dirty="0" smtClean="0"/>
                        <a:t>605</a:t>
                      </a:r>
                      <a:endParaRPr lang="de-DE" dirty="0"/>
                    </a:p>
                  </a:txBody>
                  <a:tcPr/>
                </a:tc>
                <a:tc>
                  <a:txBody>
                    <a:bodyPr/>
                    <a:lstStyle/>
                    <a:p>
                      <a:pPr algn="r"/>
                      <a:r>
                        <a:rPr lang="de-DE" dirty="0" smtClean="0"/>
                        <a:t>48</a:t>
                      </a:r>
                      <a:endParaRPr lang="de-DE" dirty="0"/>
                    </a:p>
                  </a:txBody>
                  <a:tcPr/>
                </a:tc>
              </a:tr>
              <a:tr h="388132">
                <a:tc>
                  <a:txBody>
                    <a:bodyPr/>
                    <a:lstStyle/>
                    <a:p>
                      <a:pPr algn="ctr"/>
                      <a:r>
                        <a:rPr lang="de-DE" dirty="0" smtClean="0"/>
                        <a:t>14</a:t>
                      </a:r>
                      <a:endParaRPr lang="de-DE" dirty="0"/>
                    </a:p>
                  </a:txBody>
                  <a:tcPr/>
                </a:tc>
                <a:tc>
                  <a:txBody>
                    <a:bodyPr/>
                    <a:lstStyle/>
                    <a:p>
                      <a:pPr algn="r"/>
                      <a:r>
                        <a:rPr lang="de-DE" dirty="0" smtClean="0"/>
                        <a:t>33</a:t>
                      </a:r>
                      <a:endParaRPr lang="de-DE" dirty="0"/>
                    </a:p>
                  </a:txBody>
                  <a:tcPr/>
                </a:tc>
                <a:tc>
                  <a:txBody>
                    <a:bodyPr/>
                    <a:lstStyle/>
                    <a:p>
                      <a:pPr algn="r"/>
                      <a:r>
                        <a:rPr lang="de-DE" dirty="0" smtClean="0"/>
                        <a:t>418</a:t>
                      </a:r>
                      <a:endParaRPr lang="de-DE" dirty="0"/>
                    </a:p>
                  </a:txBody>
                  <a:tcPr/>
                </a:tc>
                <a:tc>
                  <a:txBody>
                    <a:bodyPr/>
                    <a:lstStyle/>
                    <a:p>
                      <a:pPr algn="r"/>
                      <a:r>
                        <a:rPr lang="de-DE" dirty="0" smtClean="0"/>
                        <a:t>24</a:t>
                      </a:r>
                      <a:endParaRPr lang="de-DE" dirty="0"/>
                    </a:p>
                  </a:txBody>
                  <a:tcPr/>
                </a:tc>
              </a:tr>
              <a:tr h="388132">
                <a:tc>
                  <a:txBody>
                    <a:bodyPr/>
                    <a:lstStyle/>
                    <a:p>
                      <a:pPr algn="ctr"/>
                      <a:r>
                        <a:rPr lang="de-DE" dirty="0" smtClean="0"/>
                        <a:t>15</a:t>
                      </a:r>
                      <a:endParaRPr lang="de-DE" dirty="0"/>
                    </a:p>
                  </a:txBody>
                  <a:tcPr/>
                </a:tc>
                <a:tc>
                  <a:txBody>
                    <a:bodyPr/>
                    <a:lstStyle/>
                    <a:p>
                      <a:pPr algn="r"/>
                      <a:r>
                        <a:rPr lang="de-DE" dirty="0" smtClean="0"/>
                        <a:t>27</a:t>
                      </a:r>
                      <a:endParaRPr lang="de-DE" dirty="0"/>
                    </a:p>
                  </a:txBody>
                  <a:tcPr/>
                </a:tc>
                <a:tc>
                  <a:txBody>
                    <a:bodyPr/>
                    <a:lstStyle/>
                    <a:p>
                      <a:pPr algn="r"/>
                      <a:r>
                        <a:rPr lang="de-DE" dirty="0" smtClean="0"/>
                        <a:t>181</a:t>
                      </a:r>
                      <a:endParaRPr lang="de-DE" dirty="0"/>
                    </a:p>
                  </a:txBody>
                  <a:tcPr/>
                </a:tc>
                <a:tc>
                  <a:txBody>
                    <a:bodyPr/>
                    <a:lstStyle/>
                    <a:p>
                      <a:pPr algn="r"/>
                      <a:r>
                        <a:rPr lang="de-DE" dirty="0" smtClean="0"/>
                        <a:t>4</a:t>
                      </a:r>
                      <a:endParaRPr lang="de-DE" dirty="0"/>
                    </a:p>
                  </a:txBody>
                  <a:tcPr/>
                </a:tc>
              </a:tr>
              <a:tr h="388132">
                <a:tc>
                  <a:txBody>
                    <a:bodyPr/>
                    <a:lstStyle/>
                    <a:p>
                      <a:pPr algn="ctr"/>
                      <a:r>
                        <a:rPr lang="de-DE" dirty="0" smtClean="0"/>
                        <a:t>16</a:t>
                      </a:r>
                      <a:endParaRPr lang="de-DE" dirty="0"/>
                    </a:p>
                  </a:txBody>
                  <a:tcPr/>
                </a:tc>
                <a:tc>
                  <a:txBody>
                    <a:bodyPr/>
                    <a:lstStyle/>
                    <a:p>
                      <a:pPr algn="r"/>
                      <a:endParaRPr lang="de-DE" dirty="0"/>
                    </a:p>
                  </a:txBody>
                  <a:tcPr/>
                </a:tc>
                <a:tc>
                  <a:txBody>
                    <a:bodyPr/>
                    <a:lstStyle/>
                    <a:p>
                      <a:pPr algn="r"/>
                      <a:endParaRPr lang="de-DE" dirty="0"/>
                    </a:p>
                  </a:txBody>
                  <a:tcPr/>
                </a:tc>
                <a:tc>
                  <a:txBody>
                    <a:bodyPr/>
                    <a:lstStyle/>
                    <a:p>
                      <a:pPr algn="r"/>
                      <a:endParaRPr lang="de-DE" dirty="0"/>
                    </a:p>
                  </a:txBody>
                  <a:tcPr/>
                </a:tc>
              </a:tr>
            </a:tbl>
          </a:graphicData>
        </a:graphic>
      </p:graphicFrame>
      <p:sp>
        <p:nvSpPr>
          <p:cNvPr id="2" name="Textfeld 1"/>
          <p:cNvSpPr txBox="1"/>
          <p:nvPr/>
        </p:nvSpPr>
        <p:spPr>
          <a:xfrm>
            <a:off x="999067" y="6019800"/>
            <a:ext cx="4290598" cy="369332"/>
          </a:xfrm>
          <a:prstGeom prst="rect">
            <a:avLst/>
          </a:prstGeom>
          <a:noFill/>
        </p:spPr>
        <p:txBody>
          <a:bodyPr wrap="none" rtlCol="0">
            <a:spAutoFit/>
          </a:bodyPr>
          <a:lstStyle/>
          <a:p>
            <a:r>
              <a:rPr lang="de-DE" dirty="0" smtClean="0"/>
              <a:t>*Fälle nach Meldedatum KW des Ausbruchs</a:t>
            </a:r>
            <a:endParaRPr lang="de-DE" dirty="0"/>
          </a:p>
        </p:txBody>
      </p:sp>
      <p:sp>
        <p:nvSpPr>
          <p:cNvPr id="9" name="Datumsplatzhalter 9"/>
          <p:cNvSpPr>
            <a:spLocks noGrp="1"/>
          </p:cNvSpPr>
          <p:nvPr>
            <p:ph type="dt" sz="half" idx="14"/>
          </p:nvPr>
        </p:nvSpPr>
        <p:spPr>
          <a:xfrm>
            <a:off x="564825" y="6622713"/>
            <a:ext cx="1860421" cy="195750"/>
          </a:xfrm>
        </p:spPr>
        <p:txBody>
          <a:bodyPr/>
          <a:lstStyle/>
          <a:p>
            <a:r>
              <a:rPr lang="de-DE" dirty="0" smtClean="0"/>
              <a:t>28.04.2020</a:t>
            </a:r>
            <a:endParaRPr lang="de-DE" dirty="0"/>
          </a:p>
        </p:txBody>
      </p:sp>
      <p:sp>
        <p:nvSpPr>
          <p:cNvPr id="10" name="Fußzeilenplatzhalter 2"/>
          <p:cNvSpPr>
            <a:spLocks noGrp="1"/>
          </p:cNvSpPr>
          <p:nvPr>
            <p:ph type="ftr" sz="quarter" idx="15"/>
          </p:nvPr>
        </p:nvSpPr>
        <p:spPr>
          <a:xfrm>
            <a:off x="2699791" y="6620339"/>
            <a:ext cx="5182675" cy="195750"/>
          </a:xfrm>
        </p:spPr>
        <p:txBody>
          <a:bodyPr/>
          <a:lstStyle/>
          <a:p>
            <a:r>
              <a:rPr lang="de-DE" dirty="0" smtClean="0"/>
              <a:t>COVID-19: Lage National</a:t>
            </a:r>
            <a:endParaRPr lang="de-DE" dirty="0"/>
          </a:p>
        </p:txBody>
      </p:sp>
      <p:sp>
        <p:nvSpPr>
          <p:cNvPr id="11" name="Titel 1"/>
          <p:cNvSpPr txBox="1">
            <a:spLocks/>
          </p:cNvSpPr>
          <p:nvPr/>
        </p:nvSpPr>
        <p:spPr>
          <a:xfrm>
            <a:off x="236765" y="669882"/>
            <a:ext cx="7984209" cy="523220"/>
          </a:xfrm>
          <a:prstGeom prst="rect">
            <a:avLst/>
          </a:prstGeom>
          <a:solidFill>
            <a:srgbClr val="045AA6"/>
          </a:solidFill>
        </p:spPr>
        <p:txBody>
          <a:bodyPr vert="horz" wrap="square"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a:solidFill>
                  <a:schemeClr val="bg1"/>
                </a:solidFill>
              </a:rPr>
              <a:t>COVID-19: Nosokomiale Ausbrüche in Krankenhäusern und Pflegeheimen</a:t>
            </a:r>
            <a:r>
              <a:rPr lang="de-DE" sz="2000" dirty="0" smtClean="0">
                <a:solidFill>
                  <a:schemeClr val="bg1"/>
                </a:solidFill>
              </a:rPr>
              <a:t>; </a:t>
            </a:r>
            <a:r>
              <a:rPr lang="de-DE" sz="1400" dirty="0">
                <a:solidFill>
                  <a:schemeClr val="bg1"/>
                </a:solidFill>
              </a:rPr>
              <a:t>(Datenstand: 20.04.2020. </a:t>
            </a:r>
            <a:r>
              <a:rPr lang="de-DE" sz="1400" dirty="0" smtClean="0">
                <a:solidFill>
                  <a:schemeClr val="bg1"/>
                </a:solidFill>
              </a:rPr>
              <a:t>00:00) </a:t>
            </a:r>
            <a:endParaRPr lang="de-DE" sz="1400" dirty="0">
              <a:solidFill>
                <a:schemeClr val="bg1"/>
              </a:solidFill>
            </a:endParaRPr>
          </a:p>
        </p:txBody>
      </p:sp>
    </p:spTree>
    <p:extLst>
      <p:ext uri="{BB962C8B-B14F-4D97-AF65-F5344CB8AC3E}">
        <p14:creationId xmlns:p14="http://schemas.microsoft.com/office/powerpoint/2010/main" val="44198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5762" y="445046"/>
            <a:ext cx="6667500" cy="338554"/>
          </a:xfrm>
          <a:solidFill>
            <a:srgbClr val="045AA6"/>
          </a:solidFill>
        </p:spPr>
        <p:txBody>
          <a:bodyPr lIns="72000"/>
          <a:lstStyle/>
          <a:p>
            <a:pPr>
              <a:spcBef>
                <a:spcPts val="600"/>
              </a:spcBef>
            </a:pPr>
            <a:r>
              <a:rPr lang="de-DE" sz="2000" dirty="0" smtClean="0">
                <a:solidFill>
                  <a:schemeClr val="bg1"/>
                </a:solidFill>
              </a:rPr>
              <a:t>Übermittelte COVID-19-Fälle nach Expositionsort</a:t>
            </a:r>
            <a:endParaRPr lang="de-DE" sz="2000" dirty="0">
              <a:solidFill>
                <a:schemeClr val="bg1"/>
              </a:solidFill>
            </a:endParaRPr>
          </a:p>
        </p:txBody>
      </p:sp>
      <p:sp>
        <p:nvSpPr>
          <p:cNvPr id="10" name="Datumsplatzhalter 9"/>
          <p:cNvSpPr>
            <a:spLocks noGrp="1"/>
          </p:cNvSpPr>
          <p:nvPr>
            <p:ph type="dt" sz="half" idx="14"/>
          </p:nvPr>
        </p:nvSpPr>
        <p:spPr/>
        <p:txBody>
          <a:bodyPr/>
          <a:lstStyle/>
          <a:p>
            <a:r>
              <a:rPr lang="de-DE" dirty="0" smtClean="0"/>
              <a:t>28.04.2020</a:t>
            </a:r>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26</a:t>
            </a:fld>
            <a:endParaRPr lang="de-DE"/>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 y="1070407"/>
            <a:ext cx="6591300" cy="5363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7464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smtClean="0"/>
              <a:t>28.04.2020</a:t>
            </a:r>
            <a:endParaRPr lang="de-DE" dirty="0"/>
          </a:p>
        </p:txBody>
      </p:sp>
      <p:sp>
        <p:nvSpPr>
          <p:cNvPr id="3" name="Fußzeilenplatzhalter 2"/>
          <p:cNvSpPr>
            <a:spLocks noGrp="1"/>
          </p:cNvSpPr>
          <p:nvPr>
            <p:ph type="ftr" sz="quarter" idx="11"/>
          </p:nvPr>
        </p:nvSpPr>
        <p:spPr/>
        <p:txBody>
          <a:bodyPr/>
          <a:lstStyle/>
          <a:p>
            <a:r>
              <a:rPr lang="de-DE" smtClean="0"/>
              <a:t>ICOSARI-Krankenhaussurveillance COVID-19</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27</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pPr marL="0" indent="0">
              <a:buNone/>
            </a:pPr>
            <a:r>
              <a:rPr lang="de-DE" b="1" dirty="0" smtClean="0"/>
              <a:t>Hospitalisiert mit respiratorischer Diagnose</a:t>
            </a:r>
            <a:r>
              <a:rPr lang="de-DE" dirty="0" smtClean="0"/>
              <a:t>, Datenstand 22.04.2020</a:t>
            </a:r>
            <a:endParaRPr lang="de-DE" b="1" dirty="0" smtClean="0"/>
          </a:p>
          <a:p>
            <a:endParaRPr lang="de-DE" b="1" dirty="0"/>
          </a:p>
          <a:p>
            <a:pPr marL="0" indent="0">
              <a:buNone/>
            </a:pPr>
            <a:r>
              <a:rPr lang="de-DE" dirty="0" smtClean="0"/>
              <a:t>N=2.204  (plus 641 Patienten mit Verdacht auf COVID-19)</a:t>
            </a:r>
          </a:p>
          <a:p>
            <a:endParaRPr lang="de-DE" b="1" dirty="0" smtClean="0"/>
          </a:p>
          <a:p>
            <a:r>
              <a:rPr lang="de-DE" sz="2000" i="1" dirty="0" smtClean="0"/>
              <a:t>Anteil männliche Fälle:			53%					    Altersmedian: 73</a:t>
            </a:r>
          </a:p>
          <a:p>
            <a:endParaRPr lang="de-DE" sz="2000" b="1" dirty="0" smtClean="0"/>
          </a:p>
          <a:p>
            <a:r>
              <a:rPr lang="de-DE" sz="2000" dirty="0" smtClean="0"/>
              <a:t>Anteil Intensivpatienten: 		31%  	</a:t>
            </a:r>
            <a:r>
              <a:rPr lang="de-DE" sz="2000" i="1" dirty="0" smtClean="0"/>
              <a:t>männlich: 64%, Altersmedian: 72</a:t>
            </a:r>
          </a:p>
          <a:p>
            <a:endParaRPr lang="de-DE" sz="2000" dirty="0" smtClean="0"/>
          </a:p>
          <a:p>
            <a:r>
              <a:rPr lang="de-DE" sz="2000" dirty="0" smtClean="0"/>
              <a:t>Anteil beatmete Patienten:		14% </a:t>
            </a:r>
            <a:r>
              <a:rPr lang="de-DE" sz="2000" i="1" dirty="0"/>
              <a:t>	männlich: </a:t>
            </a:r>
            <a:r>
              <a:rPr lang="de-DE" sz="2000" i="1" dirty="0" smtClean="0"/>
              <a:t>65%, </a:t>
            </a:r>
            <a:r>
              <a:rPr lang="de-DE" sz="2000" i="1" dirty="0"/>
              <a:t>Altersmedian: </a:t>
            </a:r>
            <a:r>
              <a:rPr lang="de-DE" sz="2000" i="1" dirty="0" smtClean="0"/>
              <a:t>74</a:t>
            </a:r>
            <a:endParaRPr lang="de-DE" sz="2000" i="1" dirty="0"/>
          </a:p>
          <a:p>
            <a:endParaRPr lang="de-DE" sz="2000" dirty="0" smtClean="0"/>
          </a:p>
          <a:p>
            <a:r>
              <a:rPr lang="de-DE" sz="2000" dirty="0" smtClean="0"/>
              <a:t>Anteil verstorbene Patienten:	11% </a:t>
            </a:r>
            <a:r>
              <a:rPr lang="de-DE" sz="2000" i="1" dirty="0"/>
              <a:t>	</a:t>
            </a:r>
            <a:r>
              <a:rPr lang="de-DE" sz="2000" i="1" dirty="0" smtClean="0"/>
              <a:t>männlich: 57%, Altersmedian: 81</a:t>
            </a:r>
          </a:p>
          <a:p>
            <a:pPr marL="0" indent="0">
              <a:buNone/>
            </a:pPr>
            <a:endParaRPr lang="de-DE" sz="2000" dirty="0" smtClean="0"/>
          </a:p>
          <a:p>
            <a:r>
              <a:rPr lang="de-DE" sz="2000" i="1" dirty="0" smtClean="0"/>
              <a:t>Anteil noch liegend:			51%</a:t>
            </a:r>
            <a:r>
              <a:rPr lang="de-DE" sz="2000" dirty="0" smtClean="0"/>
              <a:t>	</a:t>
            </a:r>
          </a:p>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p:txBody>
          <a:bodyPr/>
          <a:lstStyle/>
          <a:p>
            <a:r>
              <a:rPr lang="de-DE" dirty="0" smtClean="0"/>
              <a:t>COVID-19-Fälle</a:t>
            </a:r>
            <a:endParaRPr lang="de-DE" dirty="0"/>
          </a:p>
        </p:txBody>
      </p:sp>
    </p:spTree>
    <p:extLst>
      <p:ext uri="{BB962C8B-B14F-4D97-AF65-F5344CB8AC3E}">
        <p14:creationId xmlns:p14="http://schemas.microsoft.com/office/powerpoint/2010/main" val="1019937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smtClean="0"/>
              <a:t>28.04.2020</a:t>
            </a:r>
            <a:endParaRPr lang="de-DE" dirty="0"/>
          </a:p>
        </p:txBody>
      </p:sp>
      <p:sp>
        <p:nvSpPr>
          <p:cNvPr id="3" name="Fußzeilenplatzhalter 2"/>
          <p:cNvSpPr>
            <a:spLocks noGrp="1"/>
          </p:cNvSpPr>
          <p:nvPr>
            <p:ph type="ftr" sz="quarter" idx="11"/>
          </p:nvPr>
        </p:nvSpPr>
        <p:spPr/>
        <p:txBody>
          <a:bodyPr/>
          <a:lstStyle/>
          <a:p>
            <a:r>
              <a:rPr lang="de-DE" smtClean="0"/>
              <a:t>ICOSARI-Krankenhaussurveillance COVID-19</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28</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p:txBody>
          <a:bodyPr/>
          <a:lstStyle/>
          <a:p>
            <a:r>
              <a:rPr lang="de-DE" dirty="0" smtClean="0"/>
              <a:t>COVID-19-Fälle</a:t>
            </a:r>
            <a:endParaRPr lang="de-DE"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192" y="1288141"/>
            <a:ext cx="6927273" cy="252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194" y="3809674"/>
            <a:ext cx="6927272" cy="251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3003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dirty="0" smtClean="0"/>
              <a:t>28.04.2020</a:t>
            </a:r>
            <a:endParaRPr lang="de-DE" dirty="0"/>
          </a:p>
        </p:txBody>
      </p:sp>
      <p:sp>
        <p:nvSpPr>
          <p:cNvPr id="3" name="Fußzeilenplatzhalter 2"/>
          <p:cNvSpPr>
            <a:spLocks noGrp="1"/>
          </p:cNvSpPr>
          <p:nvPr>
            <p:ph type="ftr" sz="quarter" idx="11"/>
          </p:nvPr>
        </p:nvSpPr>
        <p:spPr/>
        <p:txBody>
          <a:bodyPr/>
          <a:lstStyle/>
          <a:p>
            <a:r>
              <a:rPr lang="de-DE" smtClean="0"/>
              <a:t>ICOSARI-Krankenhaussurveillance COVID-19</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29</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a:xfrm>
            <a:off x="525704" y="354142"/>
            <a:ext cx="8092592" cy="338554"/>
          </a:xfrm>
        </p:spPr>
        <p:txBody>
          <a:bodyPr/>
          <a:lstStyle/>
          <a:p>
            <a:r>
              <a:rPr lang="de-DE" dirty="0" smtClean="0"/>
              <a:t>Dauer der Hospitalisierung - Outcome</a:t>
            </a:r>
            <a:endParaRPr lang="de-DE" dirty="0"/>
          </a:p>
        </p:txBody>
      </p:sp>
      <p:pic>
        <p:nvPicPr>
          <p:cNvPr id="1031" name="Picture 7" descr="S:\Projekte\FG36_INV_ICOSARI\Arbeitsordner\Tageslieferung\Verweildauer_Pne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9584" y="907713"/>
            <a:ext cx="381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Projekte\FG36_INV_ICOSARI\Arbeitsordner\Tageslieferung\Verweildau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907713"/>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024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r>
              <a:rPr lang="de-DE" dirty="0" smtClean="0"/>
              <a:t>28.04.2020</a:t>
            </a:r>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3</a:t>
            </a:fld>
            <a:endParaRPr lang="de-DE"/>
          </a:p>
        </p:txBody>
      </p:sp>
      <p:sp>
        <p:nvSpPr>
          <p:cNvPr id="2" name="Titel 1"/>
          <p:cNvSpPr>
            <a:spLocks noGrp="1"/>
          </p:cNvSpPr>
          <p:nvPr>
            <p:ph type="title"/>
          </p:nvPr>
        </p:nvSpPr>
        <p:spPr>
          <a:xfrm>
            <a:off x="141072" y="503309"/>
            <a:ext cx="6784521" cy="523220"/>
          </a:xfrm>
          <a:solidFill>
            <a:srgbClr val="045AA6"/>
          </a:solidFill>
        </p:spPr>
        <p:txBody>
          <a:bodyPr lIns="72000"/>
          <a:lstStyle/>
          <a:p>
            <a:pPr>
              <a:spcBef>
                <a:spcPts val="600"/>
              </a:spcBef>
            </a:pPr>
            <a:r>
              <a:rPr lang="de-DE" sz="2000" dirty="0" err="1" smtClean="0">
                <a:solidFill>
                  <a:schemeClr val="bg1"/>
                </a:solidFill>
              </a:rPr>
              <a:t>Epikurve</a:t>
            </a:r>
            <a:r>
              <a:rPr lang="de-DE" sz="2000" dirty="0" smtClean="0">
                <a:solidFill>
                  <a:schemeClr val="bg1"/>
                </a:solidFill>
              </a:rPr>
              <a:t> nach Erkrankungsbeginn, ersatzweise </a:t>
            </a:r>
            <a:r>
              <a:rPr lang="de-DE" sz="2000" dirty="0">
                <a:solidFill>
                  <a:schemeClr val="bg1"/>
                </a:solidFill>
              </a:rPr>
              <a:t>Meldedatum </a:t>
            </a:r>
            <a:r>
              <a:rPr lang="de-DE" sz="1400" dirty="0">
                <a:solidFill>
                  <a:schemeClr val="bg1"/>
                </a:solidFill>
              </a:rPr>
              <a:t>(Datenstand: </a:t>
            </a:r>
            <a:r>
              <a:rPr lang="de-DE" sz="1400" dirty="0" smtClean="0">
                <a:solidFill>
                  <a:schemeClr val="bg1"/>
                </a:solidFill>
              </a:rPr>
              <a:t>28.04.2020. </a:t>
            </a:r>
            <a:r>
              <a:rPr lang="de-DE" sz="1400" dirty="0">
                <a:solidFill>
                  <a:schemeClr val="bg1"/>
                </a:solidFill>
              </a:rPr>
              <a:t>00:00)</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 y="1504950"/>
            <a:ext cx="83947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65866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dirty="0" smtClean="0"/>
              <a:t>28.04.2020</a:t>
            </a:r>
            <a:endParaRPr lang="de-DE" dirty="0"/>
          </a:p>
        </p:txBody>
      </p:sp>
      <p:sp>
        <p:nvSpPr>
          <p:cNvPr id="3" name="Fußzeilenplatzhalter 2"/>
          <p:cNvSpPr>
            <a:spLocks noGrp="1"/>
          </p:cNvSpPr>
          <p:nvPr>
            <p:ph type="ftr" sz="quarter" idx="11"/>
          </p:nvPr>
        </p:nvSpPr>
        <p:spPr/>
        <p:txBody>
          <a:bodyPr/>
          <a:lstStyle/>
          <a:p>
            <a:r>
              <a:rPr lang="de-DE" smtClean="0"/>
              <a:t>ICOSARI-Krankenhaussurveillance COVID-19</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30</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a:xfrm>
            <a:off x="457200" y="398044"/>
            <a:ext cx="8092592" cy="338554"/>
          </a:xfrm>
        </p:spPr>
        <p:txBody>
          <a:bodyPr/>
          <a:lstStyle/>
          <a:p>
            <a:r>
              <a:rPr lang="de-DE" dirty="0" smtClean="0"/>
              <a:t>Dauer der Hospitalisierung - Altersgruppen</a:t>
            </a:r>
            <a:endParaRPr lang="de-DE" dirty="0"/>
          </a:p>
        </p:txBody>
      </p:sp>
      <p:pic>
        <p:nvPicPr>
          <p:cNvPr id="4099" name="Picture 3" descr="S:\Projekte\FG36_INV_ICOSARI\Arbeitsordner\Tageslieferung\AG_Verweildauer_Pne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384" y="736598"/>
            <a:ext cx="381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Projekte\FG36_INV_ICOSARI\Arbeitsordner\Tageslieferung\AG_Verweildau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736598"/>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626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dirty="0" smtClean="0"/>
              <a:t>28.04.2020</a:t>
            </a:r>
            <a:endParaRPr lang="de-DE" dirty="0"/>
          </a:p>
        </p:txBody>
      </p:sp>
      <p:sp>
        <p:nvSpPr>
          <p:cNvPr id="3" name="Fußzeilenplatzhalter 2"/>
          <p:cNvSpPr>
            <a:spLocks noGrp="1"/>
          </p:cNvSpPr>
          <p:nvPr>
            <p:ph type="ftr" sz="quarter" idx="11"/>
          </p:nvPr>
        </p:nvSpPr>
        <p:spPr/>
        <p:txBody>
          <a:bodyPr/>
          <a:lstStyle/>
          <a:p>
            <a:r>
              <a:rPr lang="de-DE" smtClean="0"/>
              <a:t>ICOSARI-Krankenhaussurveillance COVID-19</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31</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a:xfrm>
            <a:off x="457199" y="400627"/>
            <a:ext cx="8092592" cy="338554"/>
          </a:xfrm>
        </p:spPr>
        <p:txBody>
          <a:bodyPr/>
          <a:lstStyle/>
          <a:p>
            <a:r>
              <a:rPr lang="de-DE" dirty="0" smtClean="0"/>
              <a:t>Dauer der Intensivbehandlung - Outcome</a:t>
            </a:r>
            <a:endParaRPr lang="de-DE" dirty="0"/>
          </a:p>
        </p:txBody>
      </p:sp>
      <p:pic>
        <p:nvPicPr>
          <p:cNvPr id="7" name="Picture 2" descr="S:\Projekte\FG36_INV_ICOSARI\Arbeitsordner\Tageslieferung\Intensivdau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246" y="736598"/>
            <a:ext cx="381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Projekte\FG36_INV_ICOSARI\Arbeitsordner\Tageslieferung\Intensivdauer_Pne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6992" y="736598"/>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091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dirty="0" smtClean="0"/>
              <a:t>28.04.2020</a:t>
            </a:r>
            <a:endParaRPr lang="de-DE" dirty="0"/>
          </a:p>
        </p:txBody>
      </p:sp>
      <p:sp>
        <p:nvSpPr>
          <p:cNvPr id="3" name="Fußzeilenplatzhalter 2"/>
          <p:cNvSpPr>
            <a:spLocks noGrp="1"/>
          </p:cNvSpPr>
          <p:nvPr>
            <p:ph type="ftr" sz="quarter" idx="11"/>
          </p:nvPr>
        </p:nvSpPr>
        <p:spPr/>
        <p:txBody>
          <a:bodyPr/>
          <a:lstStyle/>
          <a:p>
            <a:r>
              <a:rPr lang="de-DE" smtClean="0"/>
              <a:t>ICOSARI-Krankenhaussurveillance COVID-19</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32</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a:xfrm>
            <a:off x="457200" y="391230"/>
            <a:ext cx="8092592" cy="338554"/>
          </a:xfrm>
        </p:spPr>
        <p:txBody>
          <a:bodyPr/>
          <a:lstStyle/>
          <a:p>
            <a:r>
              <a:rPr lang="de-DE" dirty="0" smtClean="0"/>
              <a:t>Dauer der Intensivbehandlung - Altersgruppen</a:t>
            </a:r>
            <a:endParaRPr lang="de-DE" dirty="0"/>
          </a:p>
        </p:txBody>
      </p:sp>
      <p:pic>
        <p:nvPicPr>
          <p:cNvPr id="5122" name="Picture 2" descr="S:\Projekte\FG36_INV_ICOSARI\Arbeitsordner\Tageslieferung\AG_Intensivdau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297" y="692696"/>
            <a:ext cx="381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S:\Projekte\FG36_INV_ICOSARI\Arbeitsordner\Tageslieferung\AG_Intensivdauer_Pne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9792" y="692696"/>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300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dirty="0" smtClean="0"/>
              <a:t>28.04.2020</a:t>
            </a:r>
            <a:endParaRPr lang="de-DE" dirty="0"/>
          </a:p>
        </p:txBody>
      </p:sp>
      <p:sp>
        <p:nvSpPr>
          <p:cNvPr id="3" name="Fußzeilenplatzhalter 2"/>
          <p:cNvSpPr>
            <a:spLocks noGrp="1"/>
          </p:cNvSpPr>
          <p:nvPr>
            <p:ph type="ftr" sz="quarter" idx="11"/>
          </p:nvPr>
        </p:nvSpPr>
        <p:spPr/>
        <p:txBody>
          <a:bodyPr/>
          <a:lstStyle/>
          <a:p>
            <a:r>
              <a:rPr lang="de-DE" smtClean="0"/>
              <a:t>ICOSARI-Krankenhaussurveillance COVID-19</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33</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a:xfrm>
            <a:off x="457200" y="523419"/>
            <a:ext cx="8092592" cy="338554"/>
          </a:xfrm>
        </p:spPr>
        <p:txBody>
          <a:bodyPr/>
          <a:lstStyle/>
          <a:p>
            <a:r>
              <a:rPr lang="de-DE" dirty="0" smtClean="0"/>
              <a:t>Dauer der Beatmung - Outcome</a:t>
            </a:r>
            <a:endParaRPr lang="de-DE" dirty="0"/>
          </a:p>
        </p:txBody>
      </p:sp>
      <p:pic>
        <p:nvPicPr>
          <p:cNvPr id="3075" name="Picture 3" descr="S:\Projekte\FG36_INV_ICOSARI\Arbeitsordner\Tageslieferung\Beatmungsdauer_T_Pne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5913" y="907713"/>
            <a:ext cx="381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Projekte\FG36_INV_ICOSARI\Arbeitsordner\Tageslieferung\Beatmungsdauer_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825" y="907713"/>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206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dirty="0" smtClean="0"/>
              <a:t>28.04.2020</a:t>
            </a:r>
            <a:endParaRPr lang="de-DE" dirty="0"/>
          </a:p>
        </p:txBody>
      </p:sp>
      <p:sp>
        <p:nvSpPr>
          <p:cNvPr id="3" name="Fußzeilenplatzhalter 2"/>
          <p:cNvSpPr>
            <a:spLocks noGrp="1"/>
          </p:cNvSpPr>
          <p:nvPr>
            <p:ph type="ftr" sz="quarter" idx="11"/>
          </p:nvPr>
        </p:nvSpPr>
        <p:spPr/>
        <p:txBody>
          <a:bodyPr/>
          <a:lstStyle/>
          <a:p>
            <a:r>
              <a:rPr lang="de-DE" smtClean="0"/>
              <a:t>ICOSARI-Krankenhaussurveillance COVID-19</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34</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a:xfrm>
            <a:off x="457199" y="356725"/>
            <a:ext cx="8092592" cy="338554"/>
          </a:xfrm>
        </p:spPr>
        <p:txBody>
          <a:bodyPr/>
          <a:lstStyle/>
          <a:p>
            <a:r>
              <a:rPr lang="de-DE" dirty="0" smtClean="0"/>
              <a:t>Dauer der Beatmung - Altersgruppen</a:t>
            </a:r>
            <a:endParaRPr lang="de-DE" dirty="0"/>
          </a:p>
        </p:txBody>
      </p:sp>
      <p:pic>
        <p:nvPicPr>
          <p:cNvPr id="6146" name="Picture 2" descr="S:\Projekte\FG36_INV_ICOSARI\Arbeitsordner\Tageslieferung\AG_Beatmungsdauer_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07713"/>
            <a:ext cx="381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S:\Projekte\FG36_INV_ICOSARI\Arbeitsordner\Tageslieferung\AG_Beatmungsdauer_T_Pne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2100" y="907713"/>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514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212651" y="354142"/>
            <a:ext cx="7669815" cy="677108"/>
          </a:xfrm>
        </p:spPr>
        <p:txBody>
          <a:bodyPr/>
          <a:lstStyle/>
          <a:p>
            <a:r>
              <a:rPr lang="de-DE" dirty="0"/>
              <a:t>Mobilitätsanalyse (Mobility Change) von Google mit 6 Kategorien und auch nach </a:t>
            </a:r>
            <a:r>
              <a:rPr lang="de-DE" dirty="0" smtClean="0"/>
              <a:t>Bundesland </a:t>
            </a:r>
            <a:r>
              <a:rPr lang="de-DE" sz="1800" b="0" dirty="0" smtClean="0">
                <a:solidFill>
                  <a:schemeClr val="tx1"/>
                </a:solidFill>
              </a:rPr>
              <a:t>(Datenstand: 17.04.2020)</a:t>
            </a:r>
            <a:endParaRPr lang="de-DE" sz="1800" b="0" dirty="0">
              <a:solidFill>
                <a:schemeClr val="tx1"/>
              </a:solidFill>
            </a:endParaRPr>
          </a:p>
        </p:txBody>
      </p:sp>
      <p:sp>
        <p:nvSpPr>
          <p:cNvPr id="4" name="Datumsplatzhalter 3"/>
          <p:cNvSpPr>
            <a:spLocks noGrp="1"/>
          </p:cNvSpPr>
          <p:nvPr>
            <p:ph type="dt" sz="half" idx="14"/>
          </p:nvPr>
        </p:nvSpPr>
        <p:spPr/>
        <p:txBody>
          <a:bodyPr/>
          <a:lstStyle/>
          <a:p>
            <a:r>
              <a:rPr lang="de-DE" dirty="0" smtClean="0"/>
              <a:t>28.04.2020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35</a:t>
            </a:fld>
            <a:endParaRPr lang="de-DE" dirty="0"/>
          </a:p>
        </p:txBody>
      </p:sp>
      <p:sp>
        <p:nvSpPr>
          <p:cNvPr id="8" name="Rechteck 7"/>
          <p:cNvSpPr/>
          <p:nvPr/>
        </p:nvSpPr>
        <p:spPr>
          <a:xfrm>
            <a:off x="212650" y="1212963"/>
            <a:ext cx="8633637" cy="646331"/>
          </a:xfrm>
          <a:prstGeom prst="rect">
            <a:avLst/>
          </a:prstGeom>
        </p:spPr>
        <p:txBody>
          <a:bodyPr wrap="square">
            <a:spAutoFit/>
          </a:bodyPr>
          <a:lstStyle/>
          <a:p>
            <a:r>
              <a:rPr lang="de-DE" dirty="0"/>
              <a:t>Allgemein hat die Mobilität in Deutschland abgenommen, aber in "</a:t>
            </a:r>
            <a:r>
              <a:rPr lang="de-DE" dirty="0" smtClean="0"/>
              <a:t>Parks" </a:t>
            </a:r>
            <a:r>
              <a:rPr lang="de-DE" dirty="0"/>
              <a:t>und "Residential </a:t>
            </a:r>
            <a:r>
              <a:rPr lang="de-DE" dirty="0" err="1"/>
              <a:t>area</a:t>
            </a:r>
            <a:r>
              <a:rPr lang="de-DE" dirty="0"/>
              <a:t>" wurde ein Anstieg beobachtet. </a:t>
            </a:r>
          </a:p>
        </p:txBody>
      </p:sp>
      <p:sp>
        <p:nvSpPr>
          <p:cNvPr id="9" name="Rechteck 8"/>
          <p:cNvSpPr/>
          <p:nvPr/>
        </p:nvSpPr>
        <p:spPr>
          <a:xfrm>
            <a:off x="5602551" y="6151000"/>
            <a:ext cx="3425297" cy="307777"/>
          </a:xfrm>
          <a:prstGeom prst="rect">
            <a:avLst/>
          </a:prstGeom>
        </p:spPr>
        <p:txBody>
          <a:bodyPr wrap="none">
            <a:spAutoFit/>
          </a:bodyPr>
          <a:lstStyle/>
          <a:p>
            <a:r>
              <a:rPr lang="de-DE" sz="1400" u="sng" dirty="0">
                <a:hlinkClick r:id="rId2"/>
              </a:rPr>
              <a:t>https://www.google.com/covid19/mobility/</a:t>
            </a:r>
            <a:r>
              <a:rPr lang="de-DE" sz="1400" dirty="0"/>
              <a:t> </a:t>
            </a:r>
          </a:p>
        </p:txBody>
      </p:sp>
      <p:pic>
        <p:nvPicPr>
          <p:cNvPr id="14338" name="Picture 2"/>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a:stretch/>
        </p:blipFill>
        <p:spPr bwMode="auto">
          <a:xfrm>
            <a:off x="314911" y="1859294"/>
            <a:ext cx="7000287" cy="4407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9686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Mobilitätsanalyse – Teil 2</a:t>
            </a:r>
            <a:endParaRPr lang="de-DE" dirty="0"/>
          </a:p>
        </p:txBody>
      </p:sp>
      <p:sp>
        <p:nvSpPr>
          <p:cNvPr id="4" name="Datumsplatzhalter 3"/>
          <p:cNvSpPr>
            <a:spLocks noGrp="1"/>
          </p:cNvSpPr>
          <p:nvPr>
            <p:ph type="dt" sz="half" idx="14"/>
          </p:nvPr>
        </p:nvSpPr>
        <p:spPr/>
        <p:txBody>
          <a:bodyPr/>
          <a:lstStyle/>
          <a:p>
            <a:r>
              <a:rPr lang="de-DE" dirty="0" smtClean="0"/>
              <a:t>28.04.2020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36</a:t>
            </a:fld>
            <a:endParaRPr lang="de-DE" dirty="0"/>
          </a:p>
        </p:txBody>
      </p:sp>
      <p:pic>
        <p:nvPicPr>
          <p:cNvPr id="15362" name="Picture 2"/>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a:stretch/>
        </p:blipFill>
        <p:spPr bwMode="auto">
          <a:xfrm>
            <a:off x="466723" y="1152524"/>
            <a:ext cx="7839077" cy="5338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5319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umsplatzhalter 2"/>
          <p:cNvSpPr>
            <a:spLocks noGrp="1"/>
          </p:cNvSpPr>
          <p:nvPr>
            <p:ph type="dt" sz="half" idx="14"/>
          </p:nvPr>
        </p:nvSpPr>
        <p:spPr/>
        <p:txBody>
          <a:bodyPr/>
          <a:lstStyle/>
          <a:p>
            <a:r>
              <a:rPr lang="de-DE" dirty="0" smtClean="0"/>
              <a:t>28.04.2020</a:t>
            </a:r>
            <a:endParaRPr lang="de-DE" dirty="0"/>
          </a:p>
        </p:txBody>
      </p:sp>
      <p:sp>
        <p:nvSpPr>
          <p:cNvPr id="4" name="Fußzeilenplatzhalter 3"/>
          <p:cNvSpPr>
            <a:spLocks noGrp="1"/>
          </p:cNvSpPr>
          <p:nvPr>
            <p:ph type="ftr" sz="quarter" idx="15"/>
          </p:nvPr>
        </p:nvSpPr>
        <p:spPr/>
        <p:txBody>
          <a:bodyPr/>
          <a:lstStyle/>
          <a:p>
            <a:r>
              <a:rPr lang="de-DE" smtClean="0"/>
              <a:t>COVID-19: Lage National</a:t>
            </a:r>
            <a:endParaRPr lang="de-DE" dirty="0"/>
          </a:p>
        </p:txBody>
      </p:sp>
      <p:sp>
        <p:nvSpPr>
          <p:cNvPr id="5" name="Foliennummernplatzhalter 4"/>
          <p:cNvSpPr>
            <a:spLocks noGrp="1"/>
          </p:cNvSpPr>
          <p:nvPr>
            <p:ph type="sldNum" sz="quarter" idx="16"/>
          </p:nvPr>
        </p:nvSpPr>
        <p:spPr/>
        <p:txBody>
          <a:bodyPr/>
          <a:lstStyle/>
          <a:p>
            <a:fld id="{162A217B-ED1C-D84B-8478-63C77FA79618}" type="slidenum">
              <a:rPr lang="de-DE" smtClean="0"/>
              <a:pPr/>
              <a:t>37</a:t>
            </a:fld>
            <a:endParaRPr lang="de-DE" dirty="0"/>
          </a:p>
        </p:txBody>
      </p:sp>
      <p:sp>
        <p:nvSpPr>
          <p:cNvPr id="8" name="Titel 1"/>
          <p:cNvSpPr txBox="1">
            <a:spLocks/>
          </p:cNvSpPr>
          <p:nvPr/>
        </p:nvSpPr>
        <p:spPr>
          <a:xfrm>
            <a:off x="457200" y="692696"/>
            <a:ext cx="8092592" cy="338554"/>
          </a:xfrm>
          <a:prstGeom prst="rect">
            <a:avLst/>
          </a:prstGeom>
        </p:spPr>
        <p:txBody>
          <a:bodyPr vert="horz"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dirty="0" smtClean="0"/>
              <a:t>Notaufnahmen: Konsultationen alle Ursachen (Stand 28.04.2020)</a:t>
            </a:r>
            <a:endParaRPr lang="de-DE" dirty="0"/>
          </a:p>
        </p:txBody>
      </p:sp>
      <p:pic>
        <p:nvPicPr>
          <p:cNvPr id="174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57200" y="1133475"/>
            <a:ext cx="7505700" cy="5341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6936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361038"/>
            <a:ext cx="8092592" cy="338554"/>
          </a:xfrm>
        </p:spPr>
        <p:txBody>
          <a:bodyPr/>
          <a:lstStyle/>
          <a:p>
            <a:r>
              <a:rPr lang="de-DE" dirty="0" smtClean="0"/>
              <a:t>Besuche pro Notaufnahme</a:t>
            </a:r>
            <a:endParaRPr lang="de-DE" dirty="0"/>
          </a:p>
        </p:txBody>
      </p:sp>
      <p:sp>
        <p:nvSpPr>
          <p:cNvPr id="4" name="Datumsplatzhalter 3"/>
          <p:cNvSpPr>
            <a:spLocks noGrp="1"/>
          </p:cNvSpPr>
          <p:nvPr>
            <p:ph type="dt" sz="half" idx="14"/>
          </p:nvPr>
        </p:nvSpPr>
        <p:spPr/>
        <p:txBody>
          <a:bodyPr/>
          <a:lstStyle/>
          <a:p>
            <a:r>
              <a:rPr lang="de-DE" dirty="0" smtClean="0"/>
              <a:t>28.04.2020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38</a:t>
            </a:fld>
            <a:endParaRPr lang="de-DE" dirty="0"/>
          </a:p>
        </p:txBody>
      </p:sp>
      <p:pic>
        <p:nvPicPr>
          <p:cNvPr id="18434" name="Picture 2"/>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a:stretch/>
        </p:blipFill>
        <p:spPr bwMode="auto">
          <a:xfrm>
            <a:off x="361949" y="802649"/>
            <a:ext cx="7124701" cy="5672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6927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338554"/>
          </a:xfrm>
        </p:spPr>
        <p:txBody>
          <a:bodyPr/>
          <a:lstStyle/>
          <a:p>
            <a:r>
              <a:rPr lang="de-DE" dirty="0"/>
              <a:t>Situation Report – Besucheranzahl Gesamt &amp; nach </a:t>
            </a:r>
            <a:r>
              <a:rPr lang="de-DE" dirty="0" smtClean="0"/>
              <a:t>Altersgruppen</a:t>
            </a:r>
            <a:endParaRPr lang="de-DE" dirty="0"/>
          </a:p>
        </p:txBody>
      </p:sp>
      <p:sp>
        <p:nvSpPr>
          <p:cNvPr id="4" name="Datumsplatzhalter 3"/>
          <p:cNvSpPr>
            <a:spLocks noGrp="1"/>
          </p:cNvSpPr>
          <p:nvPr>
            <p:ph type="dt" sz="half" idx="14"/>
          </p:nvPr>
        </p:nvSpPr>
        <p:spPr/>
        <p:txBody>
          <a:bodyPr/>
          <a:lstStyle/>
          <a:p>
            <a:r>
              <a:rPr lang="de-DE" dirty="0" smtClean="0"/>
              <a:t>28.04.2020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39</a:t>
            </a:fld>
            <a:endParaRPr lang="de-DE" dirty="0"/>
          </a:p>
        </p:txBody>
      </p:sp>
      <p:sp>
        <p:nvSpPr>
          <p:cNvPr id="2" name="Inhaltsplatzhalter 1"/>
          <p:cNvSpPr>
            <a:spLocks noGrp="1"/>
          </p:cNvSpPr>
          <p:nvPr>
            <p:ph sz="quarter" idx="13"/>
          </p:nvPr>
        </p:nvSpPr>
        <p:spPr/>
        <p:txBody>
          <a:bodyPr/>
          <a:lstStyle/>
          <a:p>
            <a:endParaRPr lang="de-DE"/>
          </a:p>
        </p:txBody>
      </p:sp>
      <p:pic>
        <p:nvPicPr>
          <p:cNvPr id="9" name="Picture 2" descr="P:\_TEMP\Krisentab\visits_age.p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62127" y="1240800"/>
            <a:ext cx="8619747" cy="470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89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r>
              <a:rPr lang="de-DE" dirty="0" smtClean="0"/>
              <a:t>28.04.2020</a:t>
            </a:r>
            <a:endParaRPr lang="de-DE" dirty="0"/>
          </a:p>
        </p:txBody>
      </p:sp>
      <p:sp>
        <p:nvSpPr>
          <p:cNvPr id="3" name="Fußzeilenplatzhalter 2"/>
          <p:cNvSpPr>
            <a:spLocks noGrp="1"/>
          </p:cNvSpPr>
          <p:nvPr>
            <p:ph type="ftr" sz="quarter" idx="15"/>
          </p:nvPr>
        </p:nvSpPr>
        <p:spPr/>
        <p:txBody>
          <a:bodyPr/>
          <a:lstStyle/>
          <a:p>
            <a:r>
              <a:rPr lang="de-DE" dirty="0"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4</a:t>
            </a:fld>
            <a:endParaRPr lang="de-DE"/>
          </a:p>
        </p:txBody>
      </p:sp>
      <p:sp>
        <p:nvSpPr>
          <p:cNvPr id="2" name="Titel 1"/>
          <p:cNvSpPr>
            <a:spLocks noGrp="1"/>
          </p:cNvSpPr>
          <p:nvPr>
            <p:ph type="title"/>
          </p:nvPr>
        </p:nvSpPr>
        <p:spPr>
          <a:xfrm>
            <a:off x="236765" y="503308"/>
            <a:ext cx="6992171" cy="307777"/>
          </a:xfrm>
          <a:solidFill>
            <a:srgbClr val="045AA6"/>
          </a:solidFill>
        </p:spPr>
        <p:txBody>
          <a:bodyPr lIns="72000"/>
          <a:lstStyle/>
          <a:p>
            <a:pPr>
              <a:spcBef>
                <a:spcPts val="600"/>
              </a:spcBef>
            </a:pPr>
            <a:r>
              <a:rPr lang="de-DE" sz="2000" dirty="0" err="1" smtClean="0">
                <a:solidFill>
                  <a:schemeClr val="bg1"/>
                </a:solidFill>
              </a:rPr>
              <a:t>Epikurve</a:t>
            </a:r>
            <a:r>
              <a:rPr lang="de-DE" sz="2000" dirty="0" smtClean="0">
                <a:solidFill>
                  <a:schemeClr val="bg1"/>
                </a:solidFill>
              </a:rPr>
              <a:t> nach Meldedatum </a:t>
            </a:r>
            <a:r>
              <a:rPr lang="de-DE" sz="2000" dirty="0" smtClean="0">
                <a:solidFill>
                  <a:schemeClr val="bg1"/>
                </a:solidFill>
                <a:sym typeface="Wingdings" panose="05000000000000000000" pitchFamily="2" charset="2"/>
              </a:rPr>
              <a:t> </a:t>
            </a:r>
            <a:r>
              <a:rPr lang="de-DE" sz="2000" dirty="0">
                <a:solidFill>
                  <a:schemeClr val="bg1"/>
                </a:solidFill>
              </a:rPr>
              <a:t>Dashboard; </a:t>
            </a:r>
            <a:r>
              <a:rPr lang="de-DE" sz="1400" dirty="0">
                <a:solidFill>
                  <a:schemeClr val="bg1"/>
                </a:solidFill>
              </a:rPr>
              <a:t>(Datenstand: </a:t>
            </a:r>
            <a:r>
              <a:rPr lang="de-DE" sz="1400" dirty="0" smtClean="0">
                <a:solidFill>
                  <a:schemeClr val="bg1"/>
                </a:solidFill>
              </a:rPr>
              <a:t>28.04.2020. </a:t>
            </a:r>
            <a:r>
              <a:rPr lang="de-DE" sz="1400" dirty="0">
                <a:solidFill>
                  <a:schemeClr val="bg1"/>
                </a:solidFill>
              </a:rPr>
              <a:t>00:00)</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51848"/>
            <a:ext cx="8382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66335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AKTIN- Syndromische Surveillance in Notaufnahmen</a:t>
            </a:r>
            <a:endParaRPr lang="de-DE" dirty="0"/>
          </a:p>
        </p:txBody>
      </p:sp>
      <p:sp>
        <p:nvSpPr>
          <p:cNvPr id="4" name="Datumsplatzhalter 3"/>
          <p:cNvSpPr>
            <a:spLocks noGrp="1"/>
          </p:cNvSpPr>
          <p:nvPr>
            <p:ph type="dt" sz="half" idx="14"/>
          </p:nvPr>
        </p:nvSpPr>
        <p:spPr/>
        <p:txBody>
          <a:bodyPr/>
          <a:lstStyle/>
          <a:p>
            <a:r>
              <a:rPr lang="de-DE" dirty="0" smtClean="0"/>
              <a:t>28.04.2020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40</a:t>
            </a:fld>
            <a:endParaRPr lang="de-DE" dirty="0"/>
          </a:p>
        </p:txBody>
      </p:sp>
      <p:pic>
        <p:nvPicPr>
          <p:cNvPr id="8" name="Picture 2" descr="P:\_TEMP\Krisentab\visits_cedis.png"/>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a:stretch/>
        </p:blipFill>
        <p:spPr bwMode="auto">
          <a:xfrm>
            <a:off x="457200" y="1478216"/>
            <a:ext cx="8180836" cy="4427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771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338554"/>
          </a:xfrm>
        </p:spPr>
        <p:txBody>
          <a:bodyPr/>
          <a:lstStyle/>
          <a:p>
            <a:r>
              <a:rPr lang="de-DE" dirty="0"/>
              <a:t>Situation Report – Besucheranzahl nach Triage </a:t>
            </a:r>
            <a:r>
              <a:rPr lang="de-DE" dirty="0" smtClean="0"/>
              <a:t>Level</a:t>
            </a:r>
            <a:endParaRPr lang="de-DE" dirty="0"/>
          </a:p>
        </p:txBody>
      </p:sp>
      <p:sp>
        <p:nvSpPr>
          <p:cNvPr id="4" name="Datumsplatzhalter 3"/>
          <p:cNvSpPr>
            <a:spLocks noGrp="1"/>
          </p:cNvSpPr>
          <p:nvPr>
            <p:ph type="dt" sz="half" idx="14"/>
          </p:nvPr>
        </p:nvSpPr>
        <p:spPr/>
        <p:txBody>
          <a:bodyPr/>
          <a:lstStyle/>
          <a:p>
            <a:r>
              <a:rPr lang="de-DE" dirty="0" smtClean="0"/>
              <a:t>28.04.2020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41</a:t>
            </a:fld>
            <a:endParaRPr lang="de-DE" dirty="0"/>
          </a:p>
        </p:txBody>
      </p:sp>
      <p:sp>
        <p:nvSpPr>
          <p:cNvPr id="2" name="Inhaltsplatzhalter 1"/>
          <p:cNvSpPr>
            <a:spLocks noGrp="1"/>
          </p:cNvSpPr>
          <p:nvPr>
            <p:ph sz="quarter" idx="13"/>
          </p:nvPr>
        </p:nvSpPr>
        <p:spPr/>
        <p:txBody>
          <a:bodyPr/>
          <a:lstStyle/>
          <a:p>
            <a:endParaRPr lang="de-DE" dirty="0"/>
          </a:p>
        </p:txBody>
      </p:sp>
      <p:pic>
        <p:nvPicPr>
          <p:cNvPr id="8" name="Picture 2" descr="P:\_TEMP\Krisentab\visits_triage_abs.p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14877" y="1209675"/>
            <a:ext cx="8314247" cy="4476751"/>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1883269" y="5895975"/>
            <a:ext cx="5240474" cy="369332"/>
          </a:xfrm>
          <a:prstGeom prst="rect">
            <a:avLst/>
          </a:prstGeom>
          <a:noFill/>
        </p:spPr>
        <p:txBody>
          <a:bodyPr wrap="none" rtlCol="0">
            <a:spAutoFit/>
          </a:bodyPr>
          <a:lstStyle/>
          <a:p>
            <a:pPr algn="ctr"/>
            <a:r>
              <a:rPr lang="de-DE" dirty="0" smtClean="0"/>
              <a:t>Triage Level 1 = Sofort, Triage Level 5 = Nicht dringend</a:t>
            </a:r>
            <a:endParaRPr lang="de-DE" dirty="0"/>
          </a:p>
        </p:txBody>
      </p:sp>
    </p:spTree>
    <p:extLst>
      <p:ext uri="{BB962C8B-B14F-4D97-AF65-F5344CB8AC3E}">
        <p14:creationId xmlns:p14="http://schemas.microsoft.com/office/powerpoint/2010/main" val="4101718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dirty="0" smtClean="0"/>
              <a:t>28.04.2020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42</a:t>
            </a:fld>
            <a:endParaRPr lang="de-DE" dirty="0"/>
          </a:p>
        </p:txBody>
      </p:sp>
      <p:sp>
        <p:nvSpPr>
          <p:cNvPr id="8" name="Titel 6"/>
          <p:cNvSpPr txBox="1">
            <a:spLocks/>
          </p:cNvSpPr>
          <p:nvPr/>
        </p:nvSpPr>
        <p:spPr>
          <a:xfrm>
            <a:off x="609600" y="506542"/>
            <a:ext cx="8092592" cy="677108"/>
          </a:xfrm>
          <a:prstGeom prst="rect">
            <a:avLst/>
          </a:prstGeom>
        </p:spPr>
        <p:txBody>
          <a:bodyPr vert="horz"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dirty="0" err="1" smtClean="0"/>
              <a:t>Exzessmortalität</a:t>
            </a:r>
            <a:r>
              <a:rPr lang="de-DE" dirty="0" smtClean="0"/>
              <a:t> Europa:</a:t>
            </a:r>
          </a:p>
          <a:p>
            <a:r>
              <a:rPr lang="de-DE" dirty="0" smtClean="0"/>
              <a:t>EUROMOMO-Woche 16 – </a:t>
            </a:r>
            <a:r>
              <a:rPr lang="de-DE" dirty="0" err="1" smtClean="0"/>
              <a:t>Pooled</a:t>
            </a:r>
            <a:r>
              <a:rPr lang="de-DE" dirty="0" smtClean="0"/>
              <a:t> </a:t>
            </a:r>
            <a:r>
              <a:rPr lang="de-DE" dirty="0" err="1" smtClean="0"/>
              <a:t>number</a:t>
            </a:r>
            <a:r>
              <a:rPr lang="de-DE" dirty="0" smtClean="0"/>
              <a:t> </a:t>
            </a:r>
            <a:r>
              <a:rPr lang="de-DE" dirty="0" err="1" smtClean="0"/>
              <a:t>of</a:t>
            </a:r>
            <a:r>
              <a:rPr lang="de-DE" dirty="0" smtClean="0"/>
              <a:t> </a:t>
            </a:r>
            <a:r>
              <a:rPr lang="de-DE" dirty="0" err="1" smtClean="0"/>
              <a:t>deaths</a:t>
            </a:r>
            <a:endParaRPr lang="de-DE" dirty="0"/>
          </a:p>
        </p:txBody>
      </p:sp>
      <p:pic>
        <p:nvPicPr>
          <p:cNvPr id="9" name="Billede 1"/>
          <p:cNvPicPr/>
          <p:nvPr/>
        </p:nvPicPr>
        <p:blipFill rotWithShape="1">
          <a:blip r:embed="rId3">
            <a:extLst>
              <a:ext uri="{28A0092B-C50C-407E-A947-70E740481C1C}">
                <a14:useLocalDpi xmlns:a14="http://schemas.microsoft.com/office/drawing/2010/main" val="0"/>
              </a:ext>
            </a:extLst>
          </a:blip>
          <a:srcRect/>
          <a:stretch/>
        </p:blipFill>
        <p:spPr bwMode="auto">
          <a:xfrm>
            <a:off x="406730" y="1216471"/>
            <a:ext cx="6858000" cy="5406242"/>
          </a:xfrm>
          <a:prstGeom prst="rect">
            <a:avLst/>
          </a:prstGeom>
          <a:noFill/>
          <a:ln>
            <a:noFill/>
          </a:ln>
        </p:spPr>
      </p:pic>
    </p:spTree>
    <p:extLst>
      <p:ext uri="{BB962C8B-B14F-4D97-AF65-F5344CB8AC3E}">
        <p14:creationId xmlns:p14="http://schemas.microsoft.com/office/powerpoint/2010/main" val="1958798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dirty="0" smtClean="0"/>
              <a:t>28.04.2020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43</a:t>
            </a:fld>
            <a:endParaRPr lang="de-DE" dirty="0"/>
          </a:p>
        </p:txBody>
      </p:sp>
      <p:sp>
        <p:nvSpPr>
          <p:cNvPr id="8" name="Titel 6"/>
          <p:cNvSpPr txBox="1">
            <a:spLocks noGrp="1"/>
          </p:cNvSpPr>
          <p:nvPr>
            <p:ph type="title"/>
          </p:nvPr>
        </p:nvSpPr>
        <p:spPr>
          <a:xfrm>
            <a:off x="333375" y="206921"/>
            <a:ext cx="8092592" cy="338554"/>
          </a:xfrm>
          <a:prstGeom prst="rect">
            <a:avLst/>
          </a:prstGeom>
        </p:spPr>
        <p:txBody>
          <a:bodyPr vert="horz"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dirty="0" smtClean="0"/>
              <a:t>EUROMOMO-Woche 17: </a:t>
            </a:r>
            <a:r>
              <a:rPr lang="de-DE" dirty="0" err="1"/>
              <a:t>Weekly</a:t>
            </a:r>
            <a:r>
              <a:rPr lang="de-DE" dirty="0"/>
              <a:t> Z-Score </a:t>
            </a:r>
            <a:r>
              <a:rPr lang="de-DE" dirty="0" err="1"/>
              <a:t>by</a:t>
            </a:r>
            <a:r>
              <a:rPr lang="de-DE" dirty="0"/>
              <a:t> </a:t>
            </a:r>
            <a:r>
              <a:rPr lang="de-DE" dirty="0" err="1"/>
              <a:t>country</a:t>
            </a:r>
            <a:endParaRPr lang="de-DE" dirty="0"/>
          </a:p>
        </p:txBody>
      </p:sp>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31475" y="545475"/>
            <a:ext cx="5293050" cy="5938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3670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dirty="0" smtClean="0"/>
              <a:t>28.04.2020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44</a:t>
            </a:fld>
            <a:endParaRPr lang="de-DE" dirty="0"/>
          </a:p>
        </p:txBody>
      </p:sp>
      <p:sp>
        <p:nvSpPr>
          <p:cNvPr id="8" name="Titel 6"/>
          <p:cNvSpPr txBox="1">
            <a:spLocks noGrp="1"/>
          </p:cNvSpPr>
          <p:nvPr>
            <p:ph type="title"/>
          </p:nvPr>
        </p:nvSpPr>
        <p:spPr>
          <a:prstGeom prst="rect">
            <a:avLst/>
          </a:prstGeom>
        </p:spPr>
        <p:txBody>
          <a:bodyPr vert="horz"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dirty="0" smtClean="0"/>
              <a:t>EUROMOMO-Woche 16: </a:t>
            </a:r>
            <a:r>
              <a:rPr lang="de-DE" dirty="0" err="1"/>
              <a:t>Weekly</a:t>
            </a:r>
            <a:r>
              <a:rPr lang="de-DE" dirty="0"/>
              <a:t> Z-Score </a:t>
            </a:r>
            <a:r>
              <a:rPr lang="de-DE" dirty="0" err="1"/>
              <a:t>by</a:t>
            </a:r>
            <a:r>
              <a:rPr lang="de-DE" dirty="0"/>
              <a:t> </a:t>
            </a:r>
            <a:r>
              <a:rPr lang="de-DE" dirty="0" err="1"/>
              <a:t>country</a:t>
            </a:r>
            <a:endParaRPr lang="de-DE" dirty="0"/>
          </a:p>
        </p:txBody>
      </p:sp>
      <p:pic>
        <p:nvPicPr>
          <p:cNvPr id="9" name="Billede 2"/>
          <p:cNvPicPr/>
          <p:nvPr/>
        </p:nvPicPr>
        <p:blipFill rotWithShape="1">
          <a:blip r:embed="rId3">
            <a:extLst>
              <a:ext uri="{28A0092B-C50C-407E-A947-70E740481C1C}">
                <a14:useLocalDpi xmlns:a14="http://schemas.microsoft.com/office/drawing/2010/main" val="0"/>
              </a:ext>
            </a:extLst>
          </a:blip>
          <a:srcRect/>
          <a:stretch/>
        </p:blipFill>
        <p:spPr bwMode="auto">
          <a:xfrm>
            <a:off x="457200" y="5094514"/>
            <a:ext cx="6976753" cy="1306286"/>
          </a:xfrm>
          <a:prstGeom prst="rect">
            <a:avLst/>
          </a:prstGeom>
          <a:noFill/>
          <a:ln>
            <a:noFill/>
          </a:ln>
          <a:extLst>
            <a:ext uri="{53640926-AAD7-44D8-BBD7-CCE9431645EC}">
              <a14:shadowObscured xmlns:a14="http://schemas.microsoft.com/office/drawing/2010/main"/>
            </a:ext>
          </a:extLst>
        </p:spPr>
      </p:pic>
      <p:pic>
        <p:nvPicPr>
          <p:cNvPr id="10" name="Billede 2"/>
          <p:cNvPicPr/>
          <p:nvPr/>
        </p:nvPicPr>
        <p:blipFill rotWithShape="1">
          <a:blip r:embed="rId4">
            <a:extLst>
              <a:ext uri="{28A0092B-C50C-407E-A947-70E740481C1C}">
                <a14:useLocalDpi xmlns:a14="http://schemas.microsoft.com/office/drawing/2010/main" val="0"/>
              </a:ext>
            </a:extLst>
          </a:blip>
          <a:srcRect/>
          <a:stretch/>
        </p:blipFill>
        <p:spPr bwMode="auto">
          <a:xfrm>
            <a:off x="457200" y="1341913"/>
            <a:ext cx="6976753" cy="36575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3219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dirty="0" smtClean="0"/>
              <a:t>28.04.2020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45</a:t>
            </a:fld>
            <a:endParaRPr lang="de-DE" dirty="0"/>
          </a:p>
        </p:txBody>
      </p:sp>
      <p:sp>
        <p:nvSpPr>
          <p:cNvPr id="8" name="Titel 6"/>
          <p:cNvSpPr txBox="1">
            <a:spLocks noGrp="1"/>
          </p:cNvSpPr>
          <p:nvPr>
            <p:ph type="title"/>
          </p:nvPr>
        </p:nvSpPr>
        <p:spPr>
          <a:prstGeom prst="rect">
            <a:avLst/>
          </a:prstGeom>
        </p:spPr>
        <p:txBody>
          <a:bodyPr vert="horz"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dirty="0" smtClean="0"/>
              <a:t>EUROMOMO-Woche 16: </a:t>
            </a:r>
            <a:r>
              <a:rPr lang="de-DE" dirty="0" err="1"/>
              <a:t>W</a:t>
            </a:r>
            <a:r>
              <a:rPr lang="de-DE" dirty="0" err="1" smtClean="0"/>
              <a:t>eekly</a:t>
            </a:r>
            <a:r>
              <a:rPr lang="de-DE" dirty="0" smtClean="0"/>
              <a:t> Z-Score </a:t>
            </a:r>
            <a:r>
              <a:rPr lang="de-DE" dirty="0" err="1" smtClean="0"/>
              <a:t>by</a:t>
            </a:r>
            <a:r>
              <a:rPr lang="de-DE" dirty="0" smtClean="0"/>
              <a:t> </a:t>
            </a:r>
            <a:r>
              <a:rPr lang="de-DE" dirty="0" err="1" smtClean="0"/>
              <a:t>country</a:t>
            </a:r>
            <a:endParaRPr lang="de-DE" dirty="0"/>
          </a:p>
        </p:txBody>
      </p:sp>
      <p:pic>
        <p:nvPicPr>
          <p:cNvPr id="7" name="Billede 2"/>
          <p:cNvPicPr/>
          <p:nvPr/>
        </p:nvPicPr>
        <p:blipFill rotWithShape="1">
          <a:blip r:embed="rId3">
            <a:extLst>
              <a:ext uri="{28A0092B-C50C-407E-A947-70E740481C1C}">
                <a14:useLocalDpi xmlns:a14="http://schemas.microsoft.com/office/drawing/2010/main" val="0"/>
              </a:ext>
            </a:extLst>
          </a:blip>
          <a:srcRect/>
          <a:stretch/>
        </p:blipFill>
        <p:spPr bwMode="auto">
          <a:xfrm>
            <a:off x="229733" y="1365661"/>
            <a:ext cx="7061716" cy="525705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97102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dirty="0" smtClean="0"/>
              <a:t>28.04.2020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46</a:t>
            </a:fld>
            <a:endParaRPr lang="de-DE" dirty="0"/>
          </a:p>
        </p:txBody>
      </p:sp>
      <p:sp>
        <p:nvSpPr>
          <p:cNvPr id="8" name="Titel 6"/>
          <p:cNvSpPr txBox="1">
            <a:spLocks noGrp="1"/>
          </p:cNvSpPr>
          <p:nvPr>
            <p:ph type="title"/>
          </p:nvPr>
        </p:nvSpPr>
        <p:spPr>
          <a:prstGeom prst="rect">
            <a:avLst/>
          </a:prstGeom>
        </p:spPr>
        <p:txBody>
          <a:bodyPr vert="horz"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dirty="0" err="1" smtClean="0"/>
              <a:t>Exzessmortalität</a:t>
            </a:r>
            <a:r>
              <a:rPr lang="de-DE" dirty="0" smtClean="0"/>
              <a:t> Deutschland (bis Mitte März 2020)</a:t>
            </a:r>
            <a:endParaRPr lang="de-DE"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1404938"/>
            <a:ext cx="9070975"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Inhaltsplatzhalter 2"/>
          <p:cNvSpPr>
            <a:spLocks noGrp="1"/>
          </p:cNvSpPr>
          <p:nvPr>
            <p:ph idx="4294967295"/>
          </p:nvPr>
        </p:nvSpPr>
        <p:spPr>
          <a:xfrm>
            <a:off x="457200" y="6038850"/>
            <a:ext cx="8229600" cy="375345"/>
          </a:xfrm>
          <a:prstGeom prst="rect">
            <a:avLst/>
          </a:prstGeom>
        </p:spPr>
        <p:txBody>
          <a:bodyPr>
            <a:normAutofit/>
          </a:bodyPr>
          <a:lstStyle/>
          <a:p>
            <a:pPr marL="0" indent="0">
              <a:buNone/>
            </a:pPr>
            <a:r>
              <a:rPr lang="de-DE" sz="1500" dirty="0" smtClean="0">
                <a:hlinkClick r:id="rId4"/>
              </a:rPr>
              <a:t>https://www.destatis.de/DE/Themen/Querschnitt/Corona/Gesellschaft/bevoelkerung-sterbefaelle.html</a:t>
            </a:r>
            <a:endParaRPr lang="de-DE" sz="1500" dirty="0" smtClean="0"/>
          </a:p>
          <a:p>
            <a:endParaRPr lang="de-DE" dirty="0"/>
          </a:p>
        </p:txBody>
      </p:sp>
    </p:spTree>
    <p:extLst>
      <p:ext uri="{BB962C8B-B14F-4D97-AF65-F5344CB8AC3E}">
        <p14:creationId xmlns:p14="http://schemas.microsoft.com/office/powerpoint/2010/main" val="4085929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r>
              <a:rPr lang="de-DE" dirty="0" smtClean="0"/>
              <a:t>28.04.2020</a:t>
            </a:r>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47</a:t>
            </a:fld>
            <a:endParaRPr lang="de-DE"/>
          </a:p>
        </p:txBody>
      </p:sp>
      <p:sp>
        <p:nvSpPr>
          <p:cNvPr id="2" name="Titel 1"/>
          <p:cNvSpPr>
            <a:spLocks noGrp="1"/>
          </p:cNvSpPr>
          <p:nvPr>
            <p:ph type="title"/>
          </p:nvPr>
        </p:nvSpPr>
        <p:spPr>
          <a:xfrm>
            <a:off x="236765" y="195532"/>
            <a:ext cx="6784521" cy="307777"/>
          </a:xfrm>
          <a:solidFill>
            <a:srgbClr val="045AA6"/>
          </a:solidFill>
        </p:spPr>
        <p:txBody>
          <a:bodyPr lIns="72000"/>
          <a:lstStyle/>
          <a:p>
            <a:pPr>
              <a:spcBef>
                <a:spcPts val="600"/>
              </a:spcBef>
            </a:pPr>
            <a:r>
              <a:rPr lang="de-DE" sz="2000" dirty="0" smtClean="0">
                <a:solidFill>
                  <a:schemeClr val="bg1"/>
                </a:solidFill>
              </a:rPr>
              <a:t>Anzahl Labortestungen</a:t>
            </a:r>
            <a:endParaRPr lang="de-DE" sz="2000" dirty="0">
              <a:solidFill>
                <a:schemeClr val="bg1"/>
              </a:solidFill>
            </a:endParaRPr>
          </a:p>
        </p:txBody>
      </p:sp>
      <p:sp>
        <p:nvSpPr>
          <p:cNvPr id="7" name="Rechteck 6"/>
          <p:cNvSpPr/>
          <p:nvPr/>
        </p:nvSpPr>
        <p:spPr>
          <a:xfrm>
            <a:off x="266061" y="5376562"/>
            <a:ext cx="8136001" cy="923330"/>
          </a:xfrm>
          <a:prstGeom prst="rect">
            <a:avLst/>
          </a:prstGeom>
        </p:spPr>
        <p:txBody>
          <a:bodyPr wrap="square">
            <a:spAutoFit/>
          </a:bodyPr>
          <a:lstStyle/>
          <a:p>
            <a:r>
              <a:rPr lang="de-DE" dirty="0"/>
              <a:t>In KW 15 gaben 25 Labore einen Rückstau von insgesamt  </a:t>
            </a:r>
            <a:r>
              <a:rPr lang="de-DE" dirty="0" smtClean="0"/>
              <a:t>3.423 </a:t>
            </a:r>
            <a:r>
              <a:rPr lang="de-DE" dirty="0"/>
              <a:t>abzuarbeitenden Proben an. 47 Labore nannten Lieferschwierigkeiten für Reagenzien (siehe Anhang), hauptsächlich von Fa. Roche und </a:t>
            </a:r>
            <a:r>
              <a:rPr lang="de-DE" dirty="0" err="1"/>
              <a:t>Qiagen</a:t>
            </a:r>
            <a:r>
              <a:rPr lang="de-DE" dirty="0"/>
              <a:t> und vermehrt auch </a:t>
            </a:r>
            <a:r>
              <a:rPr lang="de-DE" dirty="0" err="1"/>
              <a:t>Abstrichtupfer</a:t>
            </a:r>
            <a:r>
              <a:rPr lang="de-DE" dirty="0"/>
              <a:t>.</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027" y="924036"/>
            <a:ext cx="839152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942" y="3662142"/>
            <a:ext cx="5406254" cy="1420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1919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r>
              <a:rPr lang="de-DE" smtClean="0"/>
              <a:t>22.04.2020</a:t>
            </a:r>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48</a:t>
            </a:fld>
            <a:endParaRPr lang="de-DE"/>
          </a:p>
        </p:txBody>
      </p:sp>
      <p:sp>
        <p:nvSpPr>
          <p:cNvPr id="2" name="Titel 1"/>
          <p:cNvSpPr>
            <a:spLocks noGrp="1"/>
          </p:cNvSpPr>
          <p:nvPr>
            <p:ph type="title"/>
          </p:nvPr>
        </p:nvSpPr>
        <p:spPr>
          <a:xfrm>
            <a:off x="236765" y="195532"/>
            <a:ext cx="6784521" cy="307777"/>
          </a:xfrm>
          <a:solidFill>
            <a:srgbClr val="045AA6"/>
          </a:solidFill>
        </p:spPr>
        <p:txBody>
          <a:bodyPr lIns="72000"/>
          <a:lstStyle/>
          <a:p>
            <a:pPr>
              <a:spcBef>
                <a:spcPts val="600"/>
              </a:spcBef>
            </a:pPr>
            <a:r>
              <a:rPr lang="de-DE" sz="2000" dirty="0" smtClean="0">
                <a:solidFill>
                  <a:schemeClr val="bg1"/>
                </a:solidFill>
              </a:rPr>
              <a:t>Amtshilfeersuchen</a:t>
            </a:r>
            <a:endParaRPr lang="de-DE" sz="2000" dirty="0">
              <a:solidFill>
                <a:schemeClr val="bg1"/>
              </a:solidFill>
            </a:endParaRPr>
          </a:p>
        </p:txBody>
      </p:sp>
      <p:graphicFrame>
        <p:nvGraphicFramePr>
          <p:cNvPr id="6" name="Tabelle 5"/>
          <p:cNvGraphicFramePr>
            <a:graphicFrameLocks noGrp="1"/>
          </p:cNvGraphicFramePr>
          <p:nvPr>
            <p:extLst>
              <p:ext uri="{D42A27DB-BD31-4B8C-83A1-F6EECF244321}">
                <p14:modId xmlns:p14="http://schemas.microsoft.com/office/powerpoint/2010/main" val="2351715885"/>
              </p:ext>
            </p:extLst>
          </p:nvPr>
        </p:nvGraphicFramePr>
        <p:xfrm>
          <a:off x="112142" y="585354"/>
          <a:ext cx="8865603" cy="6324268"/>
        </p:xfrm>
        <a:graphic>
          <a:graphicData uri="http://schemas.openxmlformats.org/drawingml/2006/table">
            <a:tbl>
              <a:tblPr firstRow="1" bandRow="1">
                <a:tableStyleId>{5C22544A-7EE6-4342-B048-85BDC9FD1C3A}</a:tableStyleId>
              </a:tblPr>
              <a:tblGrid>
                <a:gridCol w="772416"/>
                <a:gridCol w="965107"/>
                <a:gridCol w="1017087"/>
                <a:gridCol w="3865659"/>
                <a:gridCol w="2245334"/>
              </a:tblGrid>
              <a:tr h="280235">
                <a:tc>
                  <a:txBody>
                    <a:bodyPr/>
                    <a:lstStyle/>
                    <a:p>
                      <a:r>
                        <a:rPr lang="de-DE" sz="1050" dirty="0" smtClean="0"/>
                        <a:t>BL</a:t>
                      </a:r>
                      <a:endParaRPr lang="de-DE" sz="1050" dirty="0"/>
                    </a:p>
                  </a:txBody>
                  <a:tcPr/>
                </a:tc>
                <a:tc>
                  <a:txBody>
                    <a:bodyPr/>
                    <a:lstStyle/>
                    <a:p>
                      <a:r>
                        <a:rPr lang="de-DE" sz="1050" dirty="0" smtClean="0"/>
                        <a:t>Kreis</a:t>
                      </a:r>
                      <a:endParaRPr lang="de-DE" sz="1050" dirty="0"/>
                    </a:p>
                  </a:txBody>
                  <a:tcPr/>
                </a:tc>
                <a:tc>
                  <a:txBody>
                    <a:bodyPr/>
                    <a:lstStyle/>
                    <a:p>
                      <a:r>
                        <a:rPr lang="de-DE" sz="1050" dirty="0" smtClean="0"/>
                        <a:t>Datum Beginn</a:t>
                      </a:r>
                      <a:endParaRPr lang="de-DE" sz="1050" dirty="0"/>
                    </a:p>
                  </a:txBody>
                  <a:tcPr/>
                </a:tc>
                <a:tc>
                  <a:txBody>
                    <a:bodyPr/>
                    <a:lstStyle/>
                    <a:p>
                      <a:r>
                        <a:rPr lang="de-DE" sz="1050" dirty="0" smtClean="0"/>
                        <a:t>Details</a:t>
                      </a:r>
                      <a:endParaRPr lang="de-DE" sz="1050" dirty="0"/>
                    </a:p>
                  </a:txBody>
                  <a:tcPr/>
                </a:tc>
                <a:tc>
                  <a:txBody>
                    <a:bodyPr/>
                    <a:lstStyle/>
                    <a:p>
                      <a:r>
                        <a:rPr lang="de-DE" sz="1050" dirty="0" smtClean="0"/>
                        <a:t>RKI-Mitarbeitende</a:t>
                      </a:r>
                      <a:endParaRPr lang="de-DE" sz="1050" dirty="0"/>
                    </a:p>
                  </a:txBody>
                  <a:tcPr/>
                </a:tc>
              </a:tr>
              <a:tr h="389440">
                <a:tc>
                  <a:txBody>
                    <a:bodyPr/>
                    <a:lstStyle/>
                    <a:p>
                      <a:r>
                        <a:rPr lang="de-DE" sz="900" dirty="0" smtClean="0"/>
                        <a:t>BY</a:t>
                      </a:r>
                      <a:endParaRPr lang="de-DE" sz="900" dirty="0"/>
                    </a:p>
                  </a:txBody>
                  <a:tcPr/>
                </a:tc>
                <a:tc>
                  <a:txBody>
                    <a:bodyPr/>
                    <a:lstStyle/>
                    <a:p>
                      <a:r>
                        <a:rPr lang="de-DE" sz="900" dirty="0" smtClean="0"/>
                        <a:t>Starnberg</a:t>
                      </a:r>
                      <a:endParaRPr lang="de-DE" sz="900" dirty="0"/>
                    </a:p>
                  </a:txBody>
                  <a:tcPr/>
                </a:tc>
                <a:tc>
                  <a:txBody>
                    <a:bodyPr/>
                    <a:lstStyle/>
                    <a:p>
                      <a:r>
                        <a:rPr lang="de-DE" sz="900" dirty="0" smtClean="0"/>
                        <a:t>30.01.2020</a:t>
                      </a:r>
                      <a:endParaRPr lang="de-DE" sz="900" dirty="0"/>
                    </a:p>
                  </a:txBody>
                  <a:tcPr/>
                </a:tc>
                <a:tc>
                  <a:txBody>
                    <a:bodyPr/>
                    <a:lstStyle/>
                    <a:p>
                      <a:r>
                        <a:rPr lang="de-DE" sz="900" dirty="0" smtClean="0"/>
                        <a:t>WEBASO-Cluster</a:t>
                      </a:r>
                    </a:p>
                  </a:txBody>
                  <a:tcPr/>
                </a:tc>
                <a:tc>
                  <a:txBody>
                    <a:bodyPr/>
                    <a:lstStyle/>
                    <a:p>
                      <a:pPr marL="0" indent="0">
                        <a:buFont typeface="Arial" panose="020B0604020202020204" pitchFamily="34" charset="0"/>
                        <a:buNone/>
                      </a:pPr>
                      <a:r>
                        <a:rPr lang="de-DE" sz="900" dirty="0" smtClean="0"/>
                        <a:t>Nadine Zeitlmann,</a:t>
                      </a:r>
                      <a:r>
                        <a:rPr lang="de-DE" sz="900" baseline="0" dirty="0" smtClean="0"/>
                        <a:t> </a:t>
                      </a:r>
                      <a:r>
                        <a:rPr lang="de-DE" sz="900" dirty="0" smtClean="0"/>
                        <a:t>Andreas Reich,</a:t>
                      </a:r>
                      <a:r>
                        <a:rPr lang="de-DE" sz="900" baseline="0" dirty="0" smtClean="0"/>
                        <a:t> </a:t>
                      </a:r>
                      <a:r>
                        <a:rPr lang="de-DE" sz="900" dirty="0" smtClean="0"/>
                        <a:t>Sonja </a:t>
                      </a:r>
                      <a:r>
                        <a:rPr lang="de-DE" sz="900" dirty="0" err="1" smtClean="0"/>
                        <a:t>Boender</a:t>
                      </a:r>
                      <a:r>
                        <a:rPr lang="de-DE" sz="900" dirty="0" smtClean="0"/>
                        <a:t>,</a:t>
                      </a:r>
                      <a:r>
                        <a:rPr lang="de-DE" sz="900" baseline="0" dirty="0" smtClean="0"/>
                        <a:t> </a:t>
                      </a:r>
                      <a:r>
                        <a:rPr lang="de-DE" sz="900" dirty="0" smtClean="0"/>
                        <a:t>N.</a:t>
                      </a:r>
                      <a:r>
                        <a:rPr lang="de-DE" sz="900" baseline="0" dirty="0" smtClean="0"/>
                        <a:t> Muller, </a:t>
                      </a:r>
                      <a:r>
                        <a:rPr lang="de-DE" sz="900" dirty="0" smtClean="0"/>
                        <a:t>Kirsten Pörtner</a:t>
                      </a:r>
                      <a:endParaRPr lang="de-DE" sz="900" dirty="0"/>
                    </a:p>
                  </a:txBody>
                  <a:tcPr/>
                </a:tc>
              </a:tr>
              <a:tr h="252898">
                <a:tc>
                  <a:txBody>
                    <a:bodyPr/>
                    <a:lstStyle/>
                    <a:p>
                      <a:r>
                        <a:rPr lang="de-DE" sz="900" dirty="0" smtClean="0"/>
                        <a:t>NW</a:t>
                      </a:r>
                      <a:endParaRPr lang="de-DE" sz="900" dirty="0"/>
                    </a:p>
                  </a:txBody>
                  <a:tcPr/>
                </a:tc>
                <a:tc>
                  <a:txBody>
                    <a:bodyPr/>
                    <a:lstStyle/>
                    <a:p>
                      <a:r>
                        <a:rPr lang="de-DE" sz="900" dirty="0" smtClean="0"/>
                        <a:t>Heinsberg</a:t>
                      </a:r>
                      <a:endParaRPr lang="de-DE" sz="900" dirty="0"/>
                    </a:p>
                  </a:txBody>
                  <a:tcPr/>
                </a:tc>
                <a:tc>
                  <a:txBody>
                    <a:bodyPr/>
                    <a:lstStyle/>
                    <a:p>
                      <a:r>
                        <a:rPr lang="de-DE" sz="900" dirty="0" smtClean="0"/>
                        <a:t>27.02.2020</a:t>
                      </a:r>
                      <a:endParaRPr lang="de-DE" sz="900" dirty="0"/>
                    </a:p>
                  </a:txBody>
                  <a:tcPr/>
                </a:tc>
                <a:tc>
                  <a:txBody>
                    <a:bodyPr/>
                    <a:lstStyle/>
                    <a:p>
                      <a:r>
                        <a:rPr lang="de-DE" sz="900" dirty="0" smtClean="0"/>
                        <a:t>Fälle nach Karnevalsveranstaltung</a:t>
                      </a:r>
                    </a:p>
                  </a:txBody>
                  <a:tcPr/>
                </a:tc>
                <a:tc>
                  <a:txBody>
                    <a:bodyPr/>
                    <a:lstStyle/>
                    <a:p>
                      <a:pPr marL="0" indent="0">
                        <a:buFont typeface="Arial" panose="020B0604020202020204" pitchFamily="34" charset="0"/>
                        <a:buNone/>
                      </a:pPr>
                      <a:r>
                        <a:rPr lang="de-DE" sz="900" dirty="0" smtClean="0"/>
                        <a:t>Juliane Seidel,</a:t>
                      </a:r>
                      <a:r>
                        <a:rPr lang="de-DE" sz="900" baseline="0" dirty="0" smtClean="0"/>
                        <a:t> </a:t>
                      </a:r>
                      <a:r>
                        <a:rPr lang="de-DE" sz="900" dirty="0" smtClean="0"/>
                        <a:t>M. Schranz,</a:t>
                      </a:r>
                      <a:r>
                        <a:rPr lang="de-DE" sz="900" baseline="0" dirty="0" smtClean="0"/>
                        <a:t> </a:t>
                      </a:r>
                      <a:r>
                        <a:rPr lang="de-DE" sz="900" dirty="0" smtClean="0"/>
                        <a:t>Doreen</a:t>
                      </a:r>
                      <a:r>
                        <a:rPr lang="de-DE" sz="900" baseline="0" dirty="0" smtClean="0"/>
                        <a:t> Staat</a:t>
                      </a:r>
                      <a:endParaRPr lang="de-DE" sz="900" dirty="0"/>
                    </a:p>
                  </a:txBody>
                  <a:tcPr/>
                </a:tc>
              </a:tr>
              <a:tr h="389440">
                <a:tc>
                  <a:txBody>
                    <a:bodyPr/>
                    <a:lstStyle/>
                    <a:p>
                      <a:r>
                        <a:rPr lang="de-DE" sz="900" dirty="0" smtClean="0"/>
                        <a:t>NW</a:t>
                      </a:r>
                      <a:endParaRPr lang="de-DE" sz="900" dirty="0"/>
                    </a:p>
                  </a:txBody>
                  <a:tcPr/>
                </a:tc>
                <a:tc>
                  <a:txBody>
                    <a:bodyPr/>
                    <a:lstStyle/>
                    <a:p>
                      <a:r>
                        <a:rPr lang="de-DE" sz="900" dirty="0" smtClean="0"/>
                        <a:t>Telefonische Beratung</a:t>
                      </a:r>
                      <a:endParaRPr lang="de-DE" sz="900" dirty="0"/>
                    </a:p>
                  </a:txBody>
                  <a:tcPr/>
                </a:tc>
                <a:tc>
                  <a:txBody>
                    <a:bodyPr/>
                    <a:lstStyle/>
                    <a:p>
                      <a:r>
                        <a:rPr lang="de-DE" sz="900" dirty="0" smtClean="0"/>
                        <a:t>01.03.2020</a:t>
                      </a:r>
                      <a:endParaRPr lang="de-DE" sz="900" dirty="0"/>
                    </a:p>
                  </a:txBody>
                  <a:tcPr/>
                </a:tc>
                <a:tc>
                  <a:txBody>
                    <a:bodyPr/>
                    <a:lstStyle/>
                    <a:p>
                      <a:r>
                        <a:rPr lang="de-DE" sz="900" dirty="0" smtClean="0"/>
                        <a:t>Fachliche Unterstützung des RKI bei den vielfältigen Anfragen Ministerium für Arbeit, Gesundheit und Soziales in NRW</a:t>
                      </a:r>
                      <a:endParaRPr lang="de-DE" sz="900" dirty="0"/>
                    </a:p>
                  </a:txBody>
                  <a:tcPr/>
                </a:tc>
                <a:tc>
                  <a:txBody>
                    <a:bodyPr/>
                    <a:lstStyle/>
                    <a:p>
                      <a:pPr marL="0" indent="0">
                        <a:buFont typeface="Arial" panose="020B0604020202020204" pitchFamily="34" charset="0"/>
                        <a:buNone/>
                      </a:pPr>
                      <a:r>
                        <a:rPr lang="de-DE" sz="900" dirty="0" err="1" smtClean="0"/>
                        <a:t>Muna</a:t>
                      </a:r>
                      <a:r>
                        <a:rPr lang="de-DE" sz="900" baseline="0" dirty="0" smtClean="0"/>
                        <a:t> </a:t>
                      </a:r>
                      <a:r>
                        <a:rPr lang="de-DE" sz="900" dirty="0" smtClean="0"/>
                        <a:t>Abu Sin</a:t>
                      </a:r>
                      <a:endParaRPr lang="de-DE" sz="900" dirty="0"/>
                    </a:p>
                  </a:txBody>
                  <a:tcPr/>
                </a:tc>
              </a:tr>
              <a:tr h="389440">
                <a:tc>
                  <a:txBody>
                    <a:bodyPr/>
                    <a:lstStyle/>
                    <a:p>
                      <a:r>
                        <a:rPr lang="de-DE" sz="900" dirty="0" smtClean="0"/>
                        <a:t>BY</a:t>
                      </a:r>
                      <a:endParaRPr lang="de-DE" sz="900" dirty="0"/>
                    </a:p>
                  </a:txBody>
                  <a:tcPr/>
                </a:tc>
                <a:tc>
                  <a:txBody>
                    <a:bodyPr/>
                    <a:lstStyle/>
                    <a:p>
                      <a:r>
                        <a:rPr lang="de-DE" sz="900" dirty="0" smtClean="0"/>
                        <a:t>Freising</a:t>
                      </a:r>
                      <a:endParaRPr lang="de-DE" sz="9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05.03.2020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Ausbruchs im Landkreis, Unterstützung bei </a:t>
                      </a:r>
                      <a:r>
                        <a:rPr lang="de-DE" sz="900" dirty="0" err="1" smtClean="0"/>
                        <a:t>KoNa</a:t>
                      </a:r>
                      <a:r>
                        <a:rPr lang="de-DE" sz="900" dirty="0" smtClean="0"/>
                        <a:t> </a:t>
                      </a:r>
                    </a:p>
                  </a:txBody>
                  <a:tcPr/>
                </a:tc>
                <a:tc>
                  <a:txBody>
                    <a:bodyPr/>
                    <a:lstStyle/>
                    <a:p>
                      <a:pPr marL="0" indent="0">
                        <a:buFont typeface="Arial" panose="020B0604020202020204" pitchFamily="34" charset="0"/>
                        <a:buNone/>
                      </a:pPr>
                      <a:r>
                        <a:rPr lang="de-DE" sz="900" dirty="0" smtClean="0"/>
                        <a:t>Michael Brandl, Jennifer Bender, Nadine Zeitlmann</a:t>
                      </a:r>
                      <a:endParaRPr lang="de-DE" sz="900" dirty="0"/>
                    </a:p>
                  </a:txBody>
                  <a:tcPr/>
                </a:tc>
              </a:tr>
              <a:tr h="274600">
                <a:tc>
                  <a:txBody>
                    <a:bodyPr/>
                    <a:lstStyle/>
                    <a:p>
                      <a:r>
                        <a:rPr lang="de-DE" sz="900" dirty="0" smtClean="0"/>
                        <a:t>BE</a:t>
                      </a:r>
                      <a:endParaRPr lang="de-DE" sz="900" dirty="0"/>
                    </a:p>
                  </a:txBody>
                  <a:tcPr/>
                </a:tc>
                <a:tc>
                  <a:txBody>
                    <a:bodyPr/>
                    <a:lstStyle/>
                    <a:p>
                      <a:r>
                        <a:rPr lang="de-DE" sz="900" dirty="0" smtClean="0"/>
                        <a:t>Mitte</a:t>
                      </a:r>
                      <a:endParaRPr lang="de-DE" sz="9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9.03.2020;</a:t>
                      </a:r>
                      <a:r>
                        <a:rPr lang="de-DE" sz="900" baseline="0" dirty="0" smtClean="0"/>
                        <a:t> </a:t>
                      </a:r>
                      <a:r>
                        <a:rPr lang="de-DE" sz="900" dirty="0" smtClean="0"/>
                        <a:t>22.03.20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Cluster</a:t>
                      </a:r>
                      <a:r>
                        <a:rPr lang="de-DE" sz="900" baseline="0" dirty="0" smtClean="0"/>
                        <a:t> im </a:t>
                      </a:r>
                      <a:r>
                        <a:rPr lang="de-DE" sz="900" dirty="0" smtClean="0"/>
                        <a:t>Zusammenhang mit einem Großraumbüro</a:t>
                      </a:r>
                    </a:p>
                  </a:txBody>
                  <a:tcPr/>
                </a:tc>
                <a:tc>
                  <a:txBody>
                    <a:bodyPr/>
                    <a:lstStyle/>
                    <a:p>
                      <a:pPr marL="0" indent="0">
                        <a:buFont typeface="Arial" panose="020B0604020202020204" pitchFamily="34" charset="0"/>
                        <a:buNone/>
                      </a:pPr>
                      <a:r>
                        <a:rPr lang="de-DE" sz="900" dirty="0" smtClean="0"/>
                        <a:t>Nadine</a:t>
                      </a:r>
                      <a:r>
                        <a:rPr lang="de-DE" sz="900" baseline="0" dirty="0" smtClean="0"/>
                        <a:t> Muller</a:t>
                      </a:r>
                      <a:endParaRPr lang="de-DE" sz="900" dirty="0"/>
                    </a:p>
                  </a:txBody>
                  <a:tcPr/>
                </a:tc>
              </a:tr>
              <a:tr h="389440">
                <a:tc>
                  <a:txBody>
                    <a:bodyPr/>
                    <a:lstStyle/>
                    <a:p>
                      <a:r>
                        <a:rPr lang="de-DE" sz="900" dirty="0" smtClean="0"/>
                        <a:t>BY</a:t>
                      </a:r>
                      <a:endParaRPr lang="de-DE" sz="900" dirty="0"/>
                    </a:p>
                  </a:txBody>
                  <a:tcPr/>
                </a:tc>
                <a:tc>
                  <a:txBody>
                    <a:bodyPr/>
                    <a:lstStyle/>
                    <a:p>
                      <a:r>
                        <a:rPr lang="de-DE" sz="900" dirty="0" smtClean="0"/>
                        <a:t>Nürnberg</a:t>
                      </a:r>
                      <a:endParaRPr lang="de-DE" sz="9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900" dirty="0" smtClean="0"/>
                        <a:t>10.03.2020</a:t>
                      </a:r>
                    </a:p>
                  </a:txBody>
                  <a:tcPr/>
                </a:tc>
                <a:tc>
                  <a:txBody>
                    <a:bodyPr/>
                    <a:lstStyle/>
                    <a:p>
                      <a:r>
                        <a:rPr lang="de-DE" sz="900" dirty="0" smtClean="0"/>
                        <a:t>Unterstützung bei </a:t>
                      </a:r>
                      <a:r>
                        <a:rPr lang="de-DE" sz="900" dirty="0" err="1" smtClean="0"/>
                        <a:t>KoNa</a:t>
                      </a:r>
                      <a:r>
                        <a:rPr lang="de-DE" sz="900" dirty="0" smtClean="0"/>
                        <a:t> in Arztpraxis mit SARS-CoV-2-positivem Arzt</a:t>
                      </a:r>
                    </a:p>
                  </a:txBody>
                  <a:tcPr/>
                </a:tc>
                <a:tc>
                  <a:txBody>
                    <a:bodyPr/>
                    <a:lstStyle/>
                    <a:p>
                      <a:pPr marL="0" indent="0">
                        <a:buFont typeface="Arial" panose="020B0604020202020204" pitchFamily="34" charset="0"/>
                        <a:buNone/>
                      </a:pPr>
                      <a:r>
                        <a:rPr lang="de-DE" sz="900" dirty="0" smtClean="0"/>
                        <a:t>Sonia </a:t>
                      </a:r>
                      <a:r>
                        <a:rPr lang="de-DE" sz="900" dirty="0" err="1" smtClean="0"/>
                        <a:t>Boender</a:t>
                      </a:r>
                      <a:r>
                        <a:rPr lang="de-DE" sz="900" dirty="0" smtClean="0"/>
                        <a:t>,</a:t>
                      </a:r>
                      <a:r>
                        <a:rPr lang="de-DE" sz="900" baseline="0" dirty="0" smtClean="0"/>
                        <a:t> </a:t>
                      </a:r>
                      <a:r>
                        <a:rPr lang="de-DE" sz="900" dirty="0" smtClean="0"/>
                        <a:t>Kai Michaelis,</a:t>
                      </a:r>
                      <a:r>
                        <a:rPr lang="de-DE" sz="900" baseline="0" dirty="0" smtClean="0"/>
                        <a:t> </a:t>
                      </a:r>
                      <a:r>
                        <a:rPr lang="de-DE" sz="900" dirty="0" smtClean="0"/>
                        <a:t>Jennifer Bender</a:t>
                      </a:r>
                      <a:endParaRPr lang="de-DE" sz="900" dirty="0"/>
                    </a:p>
                  </a:txBody>
                  <a:tcPr/>
                </a:tc>
              </a:tr>
              <a:tr h="389440">
                <a:tc>
                  <a:txBody>
                    <a:bodyPr/>
                    <a:lstStyle/>
                    <a:p>
                      <a:r>
                        <a:rPr lang="de-DE" sz="900" dirty="0" smtClean="0"/>
                        <a:t>BY</a:t>
                      </a:r>
                      <a:endParaRPr lang="de-DE" sz="900" dirty="0"/>
                    </a:p>
                  </a:txBody>
                  <a:tcPr/>
                </a:tc>
                <a:tc>
                  <a:txBody>
                    <a:bodyPr/>
                    <a:lstStyle/>
                    <a:p>
                      <a:r>
                        <a:rPr lang="de-DE" sz="900" dirty="0" smtClean="0"/>
                        <a:t>Tirschenreuth</a:t>
                      </a:r>
                      <a:endParaRPr lang="de-DE" sz="900" dirty="0"/>
                    </a:p>
                  </a:txBody>
                  <a:tcPr/>
                </a:tc>
                <a:tc>
                  <a:txBody>
                    <a:bodyPr/>
                    <a:lstStyle/>
                    <a:p>
                      <a:r>
                        <a:rPr lang="de-DE" sz="900" dirty="0" smtClean="0"/>
                        <a:t>19.03.2020; 23.04.2020</a:t>
                      </a:r>
                      <a:endParaRPr lang="de-DE" sz="900" dirty="0"/>
                    </a:p>
                  </a:txBody>
                  <a:tcPr/>
                </a:tc>
                <a:tc>
                  <a:txBody>
                    <a:bodyPr/>
                    <a:lstStyle/>
                    <a:p>
                      <a:r>
                        <a:rPr lang="de-DE" sz="900" dirty="0" smtClean="0"/>
                        <a:t>40 Fälle nach Starkbierfest;</a:t>
                      </a:r>
                      <a:r>
                        <a:rPr lang="de-DE" sz="900" baseline="0" dirty="0" smtClean="0"/>
                        <a:t> </a:t>
                      </a:r>
                      <a:r>
                        <a:rPr lang="de-DE" sz="900" dirty="0" smtClean="0"/>
                        <a:t>Europäisches mobiles Labor angefordert (Kapazität bis zu 100 Proben/Tag)</a:t>
                      </a:r>
                    </a:p>
                  </a:txBody>
                  <a:tcPr/>
                </a:tc>
                <a:tc>
                  <a:txBody>
                    <a:bodyPr/>
                    <a:lstStyle/>
                    <a:p>
                      <a:pPr marL="0" indent="0">
                        <a:buFont typeface="Arial" panose="020B0604020202020204" pitchFamily="34" charset="0"/>
                        <a:buNone/>
                      </a:pPr>
                      <a:r>
                        <a:rPr lang="de-DE" sz="900" dirty="0" smtClean="0"/>
                        <a:t>Michael Brandl,</a:t>
                      </a:r>
                      <a:r>
                        <a:rPr lang="de-DE" sz="900" baseline="0" dirty="0" smtClean="0"/>
                        <a:t> S</a:t>
                      </a:r>
                      <a:r>
                        <a:rPr lang="de-DE" sz="900" dirty="0" smtClean="0"/>
                        <a:t>ybille </a:t>
                      </a:r>
                      <a:r>
                        <a:rPr lang="de-DE" sz="900" dirty="0" err="1" smtClean="0"/>
                        <a:t>Rehmet</a:t>
                      </a:r>
                      <a:endParaRPr lang="de-DE" sz="900" dirty="0"/>
                    </a:p>
                  </a:txBody>
                  <a:tcPr/>
                </a:tc>
              </a:tr>
              <a:tr h="389440">
                <a:tc>
                  <a:txBody>
                    <a:bodyPr/>
                    <a:lstStyle/>
                    <a:p>
                      <a:r>
                        <a:rPr lang="de-DE" sz="900" dirty="0" smtClean="0"/>
                        <a:t>SL</a:t>
                      </a:r>
                      <a:endParaRPr lang="de-DE" sz="900" dirty="0"/>
                    </a:p>
                  </a:txBody>
                  <a:tcPr/>
                </a:tc>
                <a:tc>
                  <a:txBody>
                    <a:bodyPr/>
                    <a:lstStyle/>
                    <a:p>
                      <a:r>
                        <a:rPr lang="de-DE" sz="900" dirty="0" smtClean="0"/>
                        <a:t>Sankt Wendel</a:t>
                      </a:r>
                      <a:endParaRPr lang="de-DE" sz="9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20.03.2020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Ausbruch im Krankenhaus mit SARS-CoV2-positiven Mitarbeitern</a:t>
                      </a:r>
                    </a:p>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p>
                  </a:txBody>
                  <a:tcPr/>
                </a:tc>
                <a:tc>
                  <a:txBody>
                    <a:bodyPr/>
                    <a:lstStyle/>
                    <a:p>
                      <a:pPr marL="0" indent="0">
                        <a:buFont typeface="Arial" panose="020B0604020202020204" pitchFamily="34" charset="0"/>
                        <a:buNone/>
                      </a:pPr>
                      <a:r>
                        <a:rPr lang="de-DE" sz="900" dirty="0" smtClean="0"/>
                        <a:t>Tim </a:t>
                      </a:r>
                      <a:r>
                        <a:rPr lang="de-DE" sz="900" dirty="0" err="1" smtClean="0"/>
                        <a:t>Eckmanns</a:t>
                      </a:r>
                      <a:r>
                        <a:rPr lang="de-DE" sz="900" dirty="0" smtClean="0"/>
                        <a:t>, Kirsten Pörtner</a:t>
                      </a:r>
                      <a:endParaRPr lang="de-DE" sz="900" dirty="0"/>
                    </a:p>
                  </a:txBody>
                  <a:tcPr/>
                </a:tc>
              </a:tr>
              <a:tr h="389440">
                <a:tc>
                  <a:txBody>
                    <a:bodyPr/>
                    <a:lstStyle/>
                    <a:p>
                      <a:r>
                        <a:rPr lang="de-DE" sz="900" dirty="0" smtClean="0"/>
                        <a:t>ST</a:t>
                      </a:r>
                      <a:endParaRPr lang="de-DE" sz="900" dirty="0"/>
                    </a:p>
                  </a:txBody>
                  <a:tcPr/>
                </a:tc>
                <a:tc>
                  <a:txBody>
                    <a:bodyPr/>
                    <a:lstStyle/>
                    <a:p>
                      <a:r>
                        <a:rPr lang="de-DE" sz="900" dirty="0" smtClean="0"/>
                        <a:t>Wittenberg</a:t>
                      </a:r>
                      <a:endParaRPr lang="de-DE" sz="900" dirty="0"/>
                    </a:p>
                  </a:txBody>
                  <a:tcPr/>
                </a:tc>
                <a:tc>
                  <a:txBody>
                    <a:bodyPr/>
                    <a:lstStyle/>
                    <a:p>
                      <a:r>
                        <a:rPr lang="de-DE" sz="900" dirty="0" smtClean="0"/>
                        <a:t>26.03.2020</a:t>
                      </a:r>
                      <a:endParaRPr lang="de-DE" sz="900" dirty="0"/>
                    </a:p>
                  </a:txBody>
                  <a:tcPr/>
                </a:tc>
                <a:tc>
                  <a:txBody>
                    <a:bodyPr/>
                    <a:lstStyle/>
                    <a:p>
                      <a:r>
                        <a:rPr lang="de-DE" sz="900" dirty="0" smtClean="0">
                          <a:solidFill>
                            <a:schemeClr val="tx1"/>
                          </a:solidFill>
                        </a:rPr>
                        <a:t>Großer Ausbruch LK Wittenberg – Unterstützung bei </a:t>
                      </a:r>
                      <a:r>
                        <a:rPr lang="de-DE" sz="900" dirty="0" err="1" smtClean="0">
                          <a:solidFill>
                            <a:schemeClr val="tx1"/>
                          </a:solidFill>
                        </a:rPr>
                        <a:t>KoNa</a:t>
                      </a:r>
                      <a:r>
                        <a:rPr lang="de-DE" sz="900" dirty="0" smtClean="0">
                          <a:solidFill>
                            <a:schemeClr val="tx1"/>
                          </a:solidFill>
                        </a:rPr>
                        <a:t>  in Altenpflegeheim  </a:t>
                      </a:r>
                      <a:r>
                        <a:rPr lang="de-DE" sz="900" dirty="0" err="1" smtClean="0">
                          <a:solidFill>
                            <a:schemeClr val="tx1"/>
                          </a:solidFill>
                        </a:rPr>
                        <a:t>zusätzl</a:t>
                      </a:r>
                      <a:r>
                        <a:rPr lang="de-DE" sz="900" dirty="0" smtClean="0">
                          <a:solidFill>
                            <a:schemeClr val="tx1"/>
                          </a:solidFill>
                        </a:rPr>
                        <a:t>. Ausbruch in Krankenhaus</a:t>
                      </a:r>
                      <a:endParaRPr lang="de-DE" sz="900" kern="1200" dirty="0" smtClean="0">
                        <a:solidFill>
                          <a:schemeClr val="tx1"/>
                        </a:solidFill>
                        <a:latin typeface="+mn-lt"/>
                        <a:ea typeface="+mn-ea"/>
                        <a:cs typeface="+mn-cs"/>
                      </a:endParaRPr>
                    </a:p>
                  </a:txBody>
                  <a:tcPr/>
                </a:tc>
                <a:tc>
                  <a:txBody>
                    <a:bodyPr/>
                    <a:lstStyle/>
                    <a:p>
                      <a:pPr marL="0" indent="0">
                        <a:buFont typeface="Arial" panose="020B0604020202020204" pitchFamily="34" charset="0"/>
                        <a:buNone/>
                      </a:pPr>
                      <a:r>
                        <a:rPr lang="de-DE" sz="900" dirty="0" smtClean="0"/>
                        <a:t>Christina Frank,</a:t>
                      </a:r>
                      <a:r>
                        <a:rPr lang="de-DE" sz="900" baseline="0" dirty="0" smtClean="0"/>
                        <a:t> </a:t>
                      </a:r>
                      <a:r>
                        <a:rPr lang="de-DE" sz="900" dirty="0" smtClean="0"/>
                        <a:t>Marina Lewandowsky,</a:t>
                      </a:r>
                      <a:r>
                        <a:rPr lang="de-DE" sz="900" baseline="0" dirty="0" smtClean="0"/>
                        <a:t> </a:t>
                      </a:r>
                      <a:r>
                        <a:rPr lang="de-DE" sz="900" dirty="0" smtClean="0"/>
                        <a:t>Neil Saad</a:t>
                      </a:r>
                      <a:endParaRPr lang="de-DE" sz="900" dirty="0"/>
                    </a:p>
                  </a:txBody>
                  <a:tcPr/>
                </a:tc>
              </a:tr>
              <a:tr h="322462">
                <a:tc>
                  <a:txBody>
                    <a:bodyPr/>
                    <a:lstStyle/>
                    <a:p>
                      <a:r>
                        <a:rPr lang="de-DE" sz="900" dirty="0" smtClean="0"/>
                        <a:t>HH</a:t>
                      </a:r>
                      <a:endParaRPr lang="de-DE" sz="900" dirty="0"/>
                    </a:p>
                  </a:txBody>
                  <a:tcPr/>
                </a:tc>
                <a:tc>
                  <a:txBody>
                    <a:bodyPr/>
                    <a:lstStyle/>
                    <a:p>
                      <a:r>
                        <a:rPr lang="de-DE" sz="900" dirty="0" smtClean="0"/>
                        <a:t>Hamburg</a:t>
                      </a:r>
                      <a:endParaRPr lang="de-DE" sz="9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30.03.2020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Probleme mit der Datenerfassung und Übermittlung</a:t>
                      </a:r>
                    </a:p>
                  </a:txBody>
                  <a:tcPr/>
                </a:tc>
                <a:tc>
                  <a:txBody>
                    <a:bodyPr/>
                    <a:lstStyle/>
                    <a:p>
                      <a:pPr marL="0" indent="0">
                        <a:buFont typeface="Arial" panose="020B0604020202020204" pitchFamily="34" charset="0"/>
                        <a:buNone/>
                      </a:pPr>
                      <a:r>
                        <a:rPr lang="de-DE" sz="900" dirty="0" smtClean="0"/>
                        <a:t>Herman Claus</a:t>
                      </a:r>
                      <a:endParaRPr lang="de-DE" sz="900" dirty="0"/>
                    </a:p>
                  </a:txBody>
                  <a:tcPr/>
                </a:tc>
              </a:tr>
              <a:tr h="389440">
                <a:tc>
                  <a:txBody>
                    <a:bodyPr/>
                    <a:lstStyle/>
                    <a:p>
                      <a:r>
                        <a:rPr lang="de-DE" sz="900" dirty="0" smtClean="0"/>
                        <a:t>BB</a:t>
                      </a:r>
                      <a:endParaRPr lang="de-DE" sz="900" dirty="0"/>
                    </a:p>
                  </a:txBody>
                  <a:tcPr/>
                </a:tc>
                <a:tc>
                  <a:txBody>
                    <a:bodyPr/>
                    <a:lstStyle/>
                    <a:p>
                      <a:r>
                        <a:rPr lang="de-DE" sz="900" dirty="0" smtClean="0"/>
                        <a:t>Potsdam</a:t>
                      </a:r>
                      <a:endParaRPr lang="de-DE" sz="900" dirty="0"/>
                    </a:p>
                  </a:txBody>
                  <a:tcPr/>
                </a:tc>
                <a:tc>
                  <a:txBody>
                    <a:bodyPr/>
                    <a:lstStyle/>
                    <a:p>
                      <a:r>
                        <a:rPr lang="de-DE" sz="900" dirty="0" smtClean="0"/>
                        <a:t>03.04.2020</a:t>
                      </a:r>
                      <a:endParaRPr lang="de-DE" sz="900" dirty="0"/>
                    </a:p>
                  </a:txBody>
                  <a:tcPr/>
                </a:tc>
                <a:tc>
                  <a:txBody>
                    <a:bodyPr/>
                    <a:lstStyle/>
                    <a:p>
                      <a:r>
                        <a:rPr lang="de-DE" sz="900" dirty="0" smtClean="0"/>
                        <a:t>Ausbruch im</a:t>
                      </a:r>
                      <a:r>
                        <a:rPr lang="de-DE" sz="900" baseline="0" dirty="0" smtClean="0"/>
                        <a:t> </a:t>
                      </a:r>
                      <a:r>
                        <a:rPr lang="de-DE" sz="900" dirty="0" smtClean="0"/>
                        <a:t>Ernst-von-Bergmann-Klinikum Potsdam</a:t>
                      </a:r>
                    </a:p>
                  </a:txBody>
                  <a:tcPr/>
                </a:tc>
                <a:tc>
                  <a:txBody>
                    <a:bodyPr/>
                    <a:lstStyle/>
                    <a:p>
                      <a:pPr marL="0" indent="0">
                        <a:buFont typeface="Arial" panose="020B0604020202020204" pitchFamily="34" charset="0"/>
                        <a:buNone/>
                      </a:pPr>
                      <a:r>
                        <a:rPr lang="de-DE" sz="900" dirty="0" smtClean="0"/>
                        <a:t>Tim </a:t>
                      </a:r>
                      <a:r>
                        <a:rPr lang="de-DE" sz="900" dirty="0" err="1" smtClean="0"/>
                        <a:t>Eckmanns</a:t>
                      </a:r>
                      <a:r>
                        <a:rPr lang="de-DE" sz="900" dirty="0" smtClean="0"/>
                        <a:t>,</a:t>
                      </a:r>
                      <a:r>
                        <a:rPr lang="de-DE" sz="900" baseline="0" dirty="0" smtClean="0"/>
                        <a:t> </a:t>
                      </a:r>
                      <a:r>
                        <a:rPr lang="de-DE" sz="900" dirty="0" err="1" smtClean="0"/>
                        <a:t>Muna</a:t>
                      </a:r>
                      <a:r>
                        <a:rPr lang="de-DE" sz="900" dirty="0" smtClean="0"/>
                        <a:t> Abu Sin,</a:t>
                      </a:r>
                      <a:r>
                        <a:rPr lang="de-DE" sz="900" baseline="0" dirty="0" smtClean="0"/>
                        <a:t> Felix </a:t>
                      </a:r>
                      <a:r>
                        <a:rPr lang="de-DE" sz="900" baseline="0" dirty="0" err="1" smtClean="0"/>
                        <a:t>Moek</a:t>
                      </a:r>
                      <a:endParaRPr lang="de-DE" sz="900" dirty="0"/>
                    </a:p>
                  </a:txBody>
                  <a:tcPr/>
                </a:tc>
              </a:tr>
              <a:tr h="372934">
                <a:tc>
                  <a:txBody>
                    <a:bodyPr/>
                    <a:lstStyle/>
                    <a:p>
                      <a:r>
                        <a:rPr lang="de-DE" sz="900" dirty="0" smtClean="0"/>
                        <a:t>ST</a:t>
                      </a:r>
                      <a:endParaRPr lang="de-DE" sz="900" dirty="0"/>
                    </a:p>
                  </a:txBody>
                  <a:tcPr/>
                </a:tc>
                <a:tc>
                  <a:txBody>
                    <a:bodyPr/>
                    <a:lstStyle/>
                    <a:p>
                      <a:r>
                        <a:rPr lang="de-DE" sz="900" dirty="0" smtClean="0"/>
                        <a:t>Halberstadt</a:t>
                      </a:r>
                      <a:endParaRPr lang="de-DE" sz="900" dirty="0"/>
                    </a:p>
                  </a:txBody>
                  <a:tcPr/>
                </a:tc>
                <a:tc>
                  <a:txBody>
                    <a:bodyPr/>
                    <a:lstStyle/>
                    <a:p>
                      <a:r>
                        <a:rPr lang="de-DE" sz="900" dirty="0" smtClean="0"/>
                        <a:t>03.04.2020</a:t>
                      </a:r>
                      <a:endParaRPr lang="de-DE" sz="900" dirty="0"/>
                    </a:p>
                  </a:txBody>
                  <a:tcPr/>
                </a:tc>
                <a:tc>
                  <a:txBody>
                    <a:bodyPr/>
                    <a:lstStyle/>
                    <a:p>
                      <a:r>
                        <a:rPr lang="de-DE" sz="900" dirty="0" smtClean="0"/>
                        <a:t>Ausbruch in einer Flüchtlingsunterkunft</a:t>
                      </a:r>
                    </a:p>
                  </a:txBody>
                  <a:tcPr/>
                </a:tc>
                <a:tc>
                  <a:txBody>
                    <a:bodyPr/>
                    <a:lstStyle/>
                    <a:p>
                      <a:pPr marL="0" indent="0">
                        <a:buFont typeface="Arial" panose="020B0604020202020204" pitchFamily="34" charset="0"/>
                        <a:buNone/>
                      </a:pPr>
                      <a:r>
                        <a:rPr lang="de-DE" sz="900" dirty="0" smtClean="0"/>
                        <a:t>Sabine </a:t>
                      </a:r>
                      <a:r>
                        <a:rPr lang="de-DE" sz="900" dirty="0" err="1" smtClean="0"/>
                        <a:t>Vygen</a:t>
                      </a:r>
                      <a:r>
                        <a:rPr lang="de-DE" sz="900" dirty="0" smtClean="0"/>
                        <a:t>-Bonnet,</a:t>
                      </a:r>
                      <a:r>
                        <a:rPr lang="de-DE" sz="900" baseline="0" dirty="0" smtClean="0"/>
                        <a:t> </a:t>
                      </a:r>
                      <a:r>
                        <a:rPr lang="de-DE" sz="900" dirty="0" err="1" smtClean="0"/>
                        <a:t>Navina</a:t>
                      </a:r>
                      <a:r>
                        <a:rPr lang="de-DE" sz="900" dirty="0" smtClean="0"/>
                        <a:t> </a:t>
                      </a:r>
                      <a:r>
                        <a:rPr lang="de-DE" sz="900" dirty="0" err="1" smtClean="0"/>
                        <a:t>Sarma</a:t>
                      </a:r>
                      <a:endParaRPr lang="de-DE" sz="900" dirty="0"/>
                    </a:p>
                  </a:txBody>
                  <a:tcPr/>
                </a:tc>
              </a:tr>
              <a:tr h="539225">
                <a:tc>
                  <a:txBody>
                    <a:bodyPr/>
                    <a:lstStyle/>
                    <a:p>
                      <a:r>
                        <a:rPr lang="de-DE" sz="900" dirty="0" smtClean="0">
                          <a:solidFill>
                            <a:schemeClr val="tx1"/>
                          </a:solidFill>
                        </a:rPr>
                        <a:t>BE</a:t>
                      </a:r>
                      <a:endParaRPr lang="de-DE" sz="900" dirty="0">
                        <a:solidFill>
                          <a:schemeClr val="tx1"/>
                        </a:solidFill>
                      </a:endParaRPr>
                    </a:p>
                  </a:txBody>
                  <a:tcPr/>
                </a:tc>
                <a:tc>
                  <a:txBody>
                    <a:bodyPr/>
                    <a:lstStyle/>
                    <a:p>
                      <a:r>
                        <a:rPr lang="de-DE" sz="900" dirty="0" smtClean="0">
                          <a:solidFill>
                            <a:schemeClr val="tx1"/>
                          </a:solidFill>
                        </a:rPr>
                        <a:t>Berlin Hellersdorf &amp; Lichtenberg</a:t>
                      </a:r>
                      <a:endParaRPr lang="de-DE" sz="900" dirty="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03.04.2020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Ausbruch in Unfallkrankenhaus  Hellersdorf– 3 nosokomiale Infektionen, 25 MA positiv; Ausbruch in KH Lichtenberg</a:t>
                      </a:r>
                    </a:p>
                  </a:txBody>
                  <a:tcPr/>
                </a:tc>
                <a:tc>
                  <a:txBody>
                    <a:bodyPr/>
                    <a:lstStyle/>
                    <a:p>
                      <a:pPr marL="0" indent="0">
                        <a:buFont typeface="Arial" panose="020B0604020202020204" pitchFamily="34" charset="0"/>
                        <a:buNone/>
                      </a:pPr>
                      <a:r>
                        <a:rPr lang="de-DE" sz="900" dirty="0" smtClean="0">
                          <a:solidFill>
                            <a:schemeClr val="tx1"/>
                          </a:solidFill>
                        </a:rPr>
                        <a:t>Tim </a:t>
                      </a:r>
                      <a:r>
                        <a:rPr lang="de-DE" sz="900" dirty="0" err="1" smtClean="0">
                          <a:solidFill>
                            <a:schemeClr val="tx1"/>
                          </a:solidFill>
                        </a:rPr>
                        <a:t>Eckmanns</a:t>
                      </a:r>
                      <a:r>
                        <a:rPr lang="de-DE" sz="900" dirty="0" smtClean="0">
                          <a:solidFill>
                            <a:schemeClr val="tx1"/>
                          </a:solidFill>
                        </a:rPr>
                        <a:t>,</a:t>
                      </a:r>
                      <a:r>
                        <a:rPr lang="de-DE" sz="900" baseline="0" dirty="0" smtClean="0">
                          <a:solidFill>
                            <a:schemeClr val="tx1"/>
                          </a:solidFill>
                        </a:rPr>
                        <a:t> </a:t>
                      </a:r>
                      <a:r>
                        <a:rPr lang="de-DE" sz="900" dirty="0" smtClean="0">
                          <a:solidFill>
                            <a:schemeClr val="tx1"/>
                          </a:solidFill>
                        </a:rPr>
                        <a:t>Sebastian Haller</a:t>
                      </a:r>
                      <a:endParaRPr lang="de-DE" sz="900" dirty="0">
                        <a:solidFill>
                          <a:schemeClr val="tx1"/>
                        </a:solidFill>
                      </a:endParaRPr>
                    </a:p>
                  </a:txBody>
                  <a:tcPr/>
                </a:tc>
              </a:tr>
              <a:tr h="3894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HB</a:t>
                      </a:r>
                    </a:p>
                    <a:p>
                      <a:endParaRPr lang="de-DE" sz="900" dirty="0">
                        <a:solidFill>
                          <a:schemeClr val="tx1"/>
                        </a:solidFill>
                      </a:endParaRPr>
                    </a:p>
                  </a:txBody>
                  <a:tcPr/>
                </a:tc>
                <a:tc>
                  <a:txBody>
                    <a:bodyPr/>
                    <a:lstStyle/>
                    <a:p>
                      <a:r>
                        <a:rPr lang="de-DE" sz="900" dirty="0" smtClean="0">
                          <a:solidFill>
                            <a:schemeClr val="tx1"/>
                          </a:solidFill>
                        </a:rPr>
                        <a:t>Bremen</a:t>
                      </a:r>
                      <a:endParaRPr lang="de-DE" sz="900" dirty="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08.04.2020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kern="1200" dirty="0" smtClean="0">
                          <a:solidFill>
                            <a:schemeClr val="tx1"/>
                          </a:solidFill>
                          <a:latin typeface="+mn-lt"/>
                          <a:ea typeface="+mn-ea"/>
                          <a:cs typeface="+mn-cs"/>
                        </a:rPr>
                        <a:t>Klinikum Links der Weser – noch keine genauen</a:t>
                      </a:r>
                      <a:r>
                        <a:rPr lang="de-DE" sz="900" kern="1200" baseline="0" dirty="0" smtClean="0">
                          <a:solidFill>
                            <a:schemeClr val="tx1"/>
                          </a:solidFill>
                          <a:latin typeface="+mn-lt"/>
                          <a:ea typeface="+mn-ea"/>
                          <a:cs typeface="+mn-cs"/>
                        </a:rPr>
                        <a:t> Infos</a:t>
                      </a:r>
                      <a:endParaRPr lang="de-DE" sz="900" kern="1200" dirty="0" smtClean="0">
                        <a:solidFill>
                          <a:schemeClr val="tx1"/>
                        </a:solidFill>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900" dirty="0" smtClean="0">
                          <a:solidFill>
                            <a:schemeClr val="tx1"/>
                          </a:solidFill>
                        </a:rPr>
                        <a:t>Tim </a:t>
                      </a:r>
                      <a:r>
                        <a:rPr lang="de-DE" sz="900" dirty="0" err="1" smtClean="0">
                          <a:solidFill>
                            <a:schemeClr val="tx1"/>
                          </a:solidFill>
                        </a:rPr>
                        <a:t>Eckmanns</a:t>
                      </a:r>
                      <a:r>
                        <a:rPr lang="de-DE" sz="900" dirty="0" smtClean="0">
                          <a:solidFill>
                            <a:schemeClr val="tx1"/>
                          </a:solidFill>
                        </a:rPr>
                        <a:t> &amp;</a:t>
                      </a:r>
                      <a:r>
                        <a:rPr lang="de-DE" sz="900" baseline="0" dirty="0" smtClean="0">
                          <a:solidFill>
                            <a:schemeClr val="tx1"/>
                          </a:solidFill>
                        </a:rPr>
                        <a:t> Sebastian Haller</a:t>
                      </a:r>
                      <a:endParaRPr lang="de-DE" sz="900" dirty="0">
                        <a:solidFill>
                          <a:schemeClr val="tx1"/>
                        </a:solidFill>
                      </a:endParaRPr>
                    </a:p>
                  </a:txBody>
                  <a:tcPr/>
                </a:tc>
              </a:tr>
              <a:tr h="342897">
                <a:tc>
                  <a:txBody>
                    <a:bodyPr/>
                    <a:lstStyle/>
                    <a:p>
                      <a:r>
                        <a:rPr lang="de-DE" sz="900" dirty="0" smtClean="0">
                          <a:solidFill>
                            <a:schemeClr val="tx1"/>
                          </a:solidFill>
                        </a:rPr>
                        <a:t>BE</a:t>
                      </a:r>
                      <a:endParaRPr lang="de-DE" sz="900" dirty="0">
                        <a:solidFill>
                          <a:schemeClr val="tx1"/>
                        </a:solidFill>
                      </a:endParaRPr>
                    </a:p>
                  </a:txBody>
                  <a:tcPr/>
                </a:tc>
                <a:tc>
                  <a:txBody>
                    <a:bodyPr/>
                    <a:lstStyle/>
                    <a:p>
                      <a:r>
                        <a:rPr lang="de-DE" sz="900" dirty="0" smtClean="0">
                          <a:solidFill>
                            <a:schemeClr val="tx1"/>
                          </a:solidFill>
                        </a:rPr>
                        <a:t>Berlin</a:t>
                      </a:r>
                      <a:endParaRPr lang="de-DE" sz="900" dirty="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17.04.2020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kern="1200" dirty="0" smtClean="0">
                          <a:solidFill>
                            <a:schemeClr val="tx1"/>
                          </a:solidFill>
                          <a:latin typeface="+mn-lt"/>
                          <a:ea typeface="+mn-ea"/>
                          <a:cs typeface="+mn-cs"/>
                        </a:rPr>
                        <a:t>Berlin Trompete</a:t>
                      </a:r>
                      <a:r>
                        <a:rPr lang="de-DE" sz="900" kern="1200" baseline="0" dirty="0" smtClean="0">
                          <a:solidFill>
                            <a:schemeClr val="tx1"/>
                          </a:solidFill>
                          <a:latin typeface="+mn-lt"/>
                          <a:ea typeface="+mn-ea"/>
                          <a:cs typeface="+mn-cs"/>
                        </a:rPr>
                        <a:t> (GA Mitte)</a:t>
                      </a:r>
                      <a:endParaRPr lang="de-DE" sz="900" kern="1200" dirty="0" smtClean="0">
                        <a:solidFill>
                          <a:schemeClr val="tx1"/>
                        </a:solidFill>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900" dirty="0" smtClean="0">
                          <a:solidFill>
                            <a:schemeClr val="tx1"/>
                          </a:solidFill>
                        </a:rPr>
                        <a:t>Nadine Muller, Nadine Zeitlmann</a:t>
                      </a:r>
                      <a:endParaRPr lang="de-DE" sz="900" dirty="0">
                        <a:solidFill>
                          <a:schemeClr val="tx1"/>
                        </a:solidFill>
                      </a:endParaRPr>
                    </a:p>
                  </a:txBody>
                  <a:tcPr/>
                </a:tc>
              </a:tr>
              <a:tr h="342897">
                <a:tc>
                  <a:txBody>
                    <a:bodyPr/>
                    <a:lstStyle/>
                    <a:p>
                      <a:r>
                        <a:rPr lang="de-DE" sz="900" dirty="0" smtClean="0">
                          <a:solidFill>
                            <a:schemeClr val="tx1"/>
                          </a:solidFill>
                        </a:rPr>
                        <a:t>BE</a:t>
                      </a:r>
                      <a:endParaRPr lang="de-DE" sz="900" dirty="0">
                        <a:solidFill>
                          <a:schemeClr val="tx1"/>
                        </a:solidFill>
                      </a:endParaRPr>
                    </a:p>
                  </a:txBody>
                  <a:tcPr/>
                </a:tc>
                <a:tc>
                  <a:txBody>
                    <a:bodyPr/>
                    <a:lstStyle/>
                    <a:p>
                      <a:r>
                        <a:rPr lang="de-DE" sz="900" dirty="0" smtClean="0">
                          <a:solidFill>
                            <a:schemeClr val="tx1"/>
                          </a:solidFill>
                        </a:rPr>
                        <a:t>Berlin</a:t>
                      </a:r>
                      <a:endParaRPr lang="de-DE" sz="900" dirty="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20.04.2020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kern="1200" dirty="0" smtClean="0">
                          <a:solidFill>
                            <a:schemeClr val="tx1"/>
                          </a:solidFill>
                          <a:latin typeface="+mn-lt"/>
                          <a:ea typeface="+mn-ea"/>
                          <a:cs typeface="+mn-cs"/>
                        </a:rPr>
                        <a:t>Berliner Domchor</a:t>
                      </a: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900" dirty="0" smtClean="0">
                          <a:solidFill>
                            <a:schemeClr val="tx1"/>
                          </a:solidFill>
                        </a:rPr>
                        <a:t>Udo Buchholz, Felix</a:t>
                      </a:r>
                      <a:r>
                        <a:rPr lang="de-DE" sz="900" baseline="0" dirty="0" smtClean="0">
                          <a:solidFill>
                            <a:schemeClr val="tx1"/>
                          </a:solidFill>
                        </a:rPr>
                        <a:t> Reichert</a:t>
                      </a:r>
                      <a:endParaRPr lang="de-DE" sz="900" dirty="0">
                        <a:solidFill>
                          <a:schemeClr val="tx1"/>
                        </a:solidFill>
                      </a:endParaRPr>
                    </a:p>
                  </a:txBody>
                  <a:tcPr/>
                </a:tc>
              </a:tr>
            </a:tbl>
          </a:graphicData>
        </a:graphic>
      </p:graphicFrame>
    </p:spTree>
    <p:extLst>
      <p:ext uri="{BB962C8B-B14F-4D97-AF65-F5344CB8AC3E}">
        <p14:creationId xmlns:p14="http://schemas.microsoft.com/office/powerpoint/2010/main" val="670559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p:txBody>
          <a:bodyPr/>
          <a:lstStyle/>
          <a:p>
            <a:endParaRPr lang="de-DE"/>
          </a:p>
        </p:txBody>
      </p:sp>
      <p:sp>
        <p:nvSpPr>
          <p:cNvPr id="3" name="Titel 2"/>
          <p:cNvSpPr>
            <a:spLocks noGrp="1"/>
          </p:cNvSpPr>
          <p:nvPr>
            <p:ph type="title"/>
          </p:nvPr>
        </p:nvSpPr>
        <p:spPr/>
        <p:txBody>
          <a:bodyPr/>
          <a:lstStyle/>
          <a:p>
            <a:r>
              <a:rPr lang="de-DE" dirty="0" smtClean="0"/>
              <a:t>Backup</a:t>
            </a:r>
            <a:endParaRPr lang="de-DE" dirty="0"/>
          </a:p>
        </p:txBody>
      </p:sp>
      <p:sp>
        <p:nvSpPr>
          <p:cNvPr id="4" name="Datumsplatzhalter 3"/>
          <p:cNvSpPr>
            <a:spLocks noGrp="1"/>
          </p:cNvSpPr>
          <p:nvPr>
            <p:ph type="dt" sz="half" idx="14"/>
          </p:nvPr>
        </p:nvSpPr>
        <p:spPr/>
        <p:txBody>
          <a:bodyPr/>
          <a:lstStyle/>
          <a:p>
            <a:r>
              <a:rPr lang="de-DE" dirty="0" smtClean="0"/>
              <a:t>23.04.2020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49</a:t>
            </a:fld>
            <a:endParaRPr lang="de-DE" dirty="0"/>
          </a:p>
        </p:txBody>
      </p:sp>
    </p:spTree>
    <p:extLst>
      <p:ext uri="{BB962C8B-B14F-4D97-AF65-F5344CB8AC3E}">
        <p14:creationId xmlns:p14="http://schemas.microsoft.com/office/powerpoint/2010/main" val="178392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r>
              <a:rPr lang="de-DE" dirty="0" smtClean="0"/>
              <a:t>28.04.2020</a:t>
            </a:r>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5</a:t>
            </a:fld>
            <a:endParaRPr lang="de-DE"/>
          </a:p>
        </p:txBody>
      </p:sp>
      <p:sp>
        <p:nvSpPr>
          <p:cNvPr id="2" name="Titel 1"/>
          <p:cNvSpPr>
            <a:spLocks noGrp="1"/>
          </p:cNvSpPr>
          <p:nvPr>
            <p:ph type="title"/>
          </p:nvPr>
        </p:nvSpPr>
        <p:spPr>
          <a:xfrm>
            <a:off x="236765" y="349420"/>
            <a:ext cx="6784521" cy="523220"/>
          </a:xfrm>
          <a:solidFill>
            <a:srgbClr val="045AA6"/>
          </a:solidFill>
        </p:spPr>
        <p:txBody>
          <a:bodyPr lIns="72000"/>
          <a:lstStyle/>
          <a:p>
            <a:pPr>
              <a:spcBef>
                <a:spcPts val="600"/>
              </a:spcBef>
            </a:pPr>
            <a:r>
              <a:rPr lang="de-DE" sz="2000" dirty="0" err="1" smtClean="0">
                <a:solidFill>
                  <a:schemeClr val="bg1"/>
                </a:solidFill>
              </a:rPr>
              <a:t>Epikurve</a:t>
            </a:r>
            <a:r>
              <a:rPr lang="de-DE" sz="2000" dirty="0" smtClean="0">
                <a:solidFill>
                  <a:schemeClr val="bg1"/>
                </a:solidFill>
              </a:rPr>
              <a:t> nach Meldedatum </a:t>
            </a:r>
            <a:r>
              <a:rPr lang="de-DE" sz="2000" dirty="0" smtClean="0">
                <a:solidFill>
                  <a:schemeClr val="bg1"/>
                </a:solidFill>
                <a:sym typeface="Wingdings" panose="05000000000000000000" pitchFamily="2" charset="2"/>
              </a:rPr>
              <a:t>und Krankheitsstatus </a:t>
            </a:r>
            <a:br>
              <a:rPr lang="de-DE" sz="2000" dirty="0" smtClean="0">
                <a:solidFill>
                  <a:schemeClr val="bg1"/>
                </a:solidFill>
                <a:sym typeface="Wingdings" panose="05000000000000000000" pitchFamily="2" charset="2"/>
              </a:rPr>
            </a:br>
            <a:r>
              <a:rPr lang="de-DE" sz="1400" dirty="0" smtClean="0">
                <a:solidFill>
                  <a:schemeClr val="bg1"/>
                </a:solidFill>
              </a:rPr>
              <a:t>(</a:t>
            </a:r>
            <a:r>
              <a:rPr lang="de-DE" sz="1400" dirty="0">
                <a:solidFill>
                  <a:schemeClr val="bg1"/>
                </a:solidFill>
              </a:rPr>
              <a:t>Datenstand: </a:t>
            </a:r>
            <a:r>
              <a:rPr lang="de-DE" sz="1400" dirty="0" smtClean="0">
                <a:solidFill>
                  <a:schemeClr val="bg1"/>
                </a:solidFill>
              </a:rPr>
              <a:t>28.04.2020. </a:t>
            </a:r>
            <a:r>
              <a:rPr lang="de-DE" sz="1400" dirty="0">
                <a:solidFill>
                  <a:schemeClr val="bg1"/>
                </a:solidFill>
              </a:rPr>
              <a:t>00:00)</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10601" y="1528763"/>
            <a:ext cx="8938241" cy="446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824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457199" y="1285874"/>
            <a:ext cx="8092593" cy="4725489"/>
          </a:xfrm>
        </p:spPr>
        <p:txBody>
          <a:bodyPr>
            <a:normAutofit/>
          </a:bodyPr>
          <a:lstStyle/>
          <a:p>
            <a:r>
              <a:rPr lang="de-DE" dirty="0" smtClean="0"/>
              <a:t>Reproduktionszahl Schätzung:  </a:t>
            </a:r>
          </a:p>
          <a:p>
            <a:pPr lvl="1"/>
            <a:r>
              <a:rPr lang="de-DE" dirty="0" smtClean="0"/>
              <a:t>R </a:t>
            </a:r>
            <a:r>
              <a:rPr lang="de-DE" dirty="0"/>
              <a:t>= </a:t>
            </a:r>
            <a:r>
              <a:rPr lang="de-DE" dirty="0" smtClean="0"/>
              <a:t>1,0 </a:t>
            </a:r>
            <a:r>
              <a:rPr lang="de-DE" dirty="0"/>
              <a:t>(95%-Konfidenzintervall: </a:t>
            </a:r>
            <a:r>
              <a:rPr lang="de-DE" dirty="0" smtClean="0"/>
              <a:t>0,8 – 1,1) </a:t>
            </a:r>
          </a:p>
          <a:p>
            <a:r>
              <a:rPr lang="de-DE" dirty="0" smtClean="0"/>
              <a:t>Diese </a:t>
            </a:r>
            <a:r>
              <a:rPr lang="de-DE" dirty="0"/>
              <a:t>Schätzung basiert auf </a:t>
            </a:r>
            <a:endParaRPr lang="de-DE" dirty="0" smtClean="0"/>
          </a:p>
          <a:p>
            <a:pPr lvl="1"/>
            <a:r>
              <a:rPr lang="de-DE" dirty="0" smtClean="0"/>
              <a:t>den übermittelten </a:t>
            </a:r>
            <a:r>
              <a:rPr lang="de-DE" dirty="0"/>
              <a:t>COVID-19 Fällen mit Stand </a:t>
            </a:r>
            <a:r>
              <a:rPr lang="de-DE" dirty="0" smtClean="0"/>
              <a:t>23.04.2020 </a:t>
            </a:r>
          </a:p>
          <a:p>
            <a:pPr lvl="1"/>
            <a:r>
              <a:rPr lang="de-DE" dirty="0" smtClean="0"/>
              <a:t>Annahme </a:t>
            </a:r>
            <a:r>
              <a:rPr lang="de-DE" dirty="0"/>
              <a:t>einer </a:t>
            </a:r>
            <a:r>
              <a:rPr lang="de-DE" dirty="0" smtClean="0"/>
              <a:t>mittleren Generationszeit </a:t>
            </a:r>
            <a:r>
              <a:rPr lang="de-DE" dirty="0"/>
              <a:t>von 4 Tagen. </a:t>
            </a:r>
            <a:endParaRPr lang="de-DE" dirty="0" smtClean="0"/>
          </a:p>
          <a:p>
            <a:pPr lvl="1"/>
            <a:r>
              <a:rPr lang="de-DE" dirty="0" smtClean="0"/>
              <a:t>Fälle </a:t>
            </a:r>
            <a:r>
              <a:rPr lang="de-DE" dirty="0"/>
              <a:t>mit Erkrankungsbeginn in den </a:t>
            </a:r>
            <a:r>
              <a:rPr lang="de-DE" dirty="0" smtClean="0"/>
              <a:t>letzten 3 </a:t>
            </a:r>
            <a:r>
              <a:rPr lang="de-DE" dirty="0"/>
              <a:t>Tagen </a:t>
            </a:r>
            <a:r>
              <a:rPr lang="de-DE" dirty="0" smtClean="0"/>
              <a:t>nicht berücksichtigt</a:t>
            </a:r>
            <a:endParaRPr lang="de-DE" dirty="0"/>
          </a:p>
          <a:p>
            <a:pPr marL="0" indent="0">
              <a:buNone/>
            </a:pPr>
            <a:endParaRPr lang="de-DE" dirty="0" smtClean="0"/>
          </a:p>
          <a:p>
            <a:pPr marL="0" indent="0">
              <a:buNone/>
            </a:pPr>
            <a:endParaRPr lang="de-DE" dirty="0"/>
          </a:p>
          <a:p>
            <a:pPr marL="0" indent="0">
              <a:buNone/>
            </a:pPr>
            <a:endParaRPr lang="de-DE" dirty="0"/>
          </a:p>
          <a:p>
            <a:endParaRPr lang="de-DE" dirty="0"/>
          </a:p>
        </p:txBody>
      </p:sp>
      <p:sp>
        <p:nvSpPr>
          <p:cNvPr id="4" name="Datumsplatzhalter 3"/>
          <p:cNvSpPr>
            <a:spLocks noGrp="1"/>
          </p:cNvSpPr>
          <p:nvPr>
            <p:ph type="dt" sz="half" idx="14"/>
          </p:nvPr>
        </p:nvSpPr>
        <p:spPr/>
        <p:txBody>
          <a:bodyPr/>
          <a:lstStyle/>
          <a:p>
            <a:r>
              <a:rPr lang="de-DE" dirty="0" smtClean="0"/>
              <a:t>28.04.2020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6</a:t>
            </a:fld>
            <a:endParaRPr lang="de-DE" dirty="0"/>
          </a:p>
        </p:txBody>
      </p:sp>
      <p:sp>
        <p:nvSpPr>
          <p:cNvPr id="7" name="Titel 1"/>
          <p:cNvSpPr txBox="1">
            <a:spLocks/>
          </p:cNvSpPr>
          <p:nvPr/>
        </p:nvSpPr>
        <p:spPr>
          <a:xfrm>
            <a:off x="236764" y="554477"/>
            <a:ext cx="6784521" cy="307777"/>
          </a:xfrm>
          <a:prstGeom prst="rect">
            <a:avLst/>
          </a:prstGeom>
          <a:solidFill>
            <a:srgbClr val="045AA6"/>
          </a:solidFill>
        </p:spPr>
        <p:txBody>
          <a:bodyPr vert="horz"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Schätzung der Reproduktionszahl (R) (Stand 27.04.2020)</a:t>
            </a:r>
            <a:endParaRPr lang="de-DE" sz="2000" dirty="0">
              <a:solidFill>
                <a:schemeClr val="bg1"/>
              </a:solidFill>
            </a:endParaRPr>
          </a:p>
        </p:txBody>
      </p:sp>
    </p:spTree>
    <p:extLst>
      <p:ext uri="{BB962C8B-B14F-4D97-AF65-F5344CB8AC3E}">
        <p14:creationId xmlns:p14="http://schemas.microsoft.com/office/powerpoint/2010/main" val="1655247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457199" y="709114"/>
            <a:ext cx="8092593" cy="5302250"/>
          </a:xfrm>
        </p:spPr>
        <p:txBody>
          <a:bodyPr>
            <a:normAutofit/>
          </a:bodyPr>
          <a:lstStyle/>
          <a:p>
            <a:pPr marL="0" indent="0">
              <a:buNone/>
            </a:pPr>
            <a:endParaRPr lang="de-DE" dirty="0" smtClean="0"/>
          </a:p>
          <a:p>
            <a:pPr marL="0" indent="0">
              <a:buNone/>
            </a:pPr>
            <a:endParaRPr lang="de-DE" dirty="0"/>
          </a:p>
          <a:p>
            <a:pPr marL="0" indent="0">
              <a:buNone/>
            </a:pPr>
            <a:endParaRPr lang="de-DE" dirty="0"/>
          </a:p>
          <a:p>
            <a:pPr marL="0" indent="0">
              <a:buNone/>
            </a:pPr>
            <a:r>
              <a:rPr lang="de-DE" dirty="0" smtClean="0"/>
              <a:t> </a:t>
            </a:r>
            <a:endParaRPr lang="de-DE" dirty="0"/>
          </a:p>
        </p:txBody>
      </p:sp>
      <p:sp>
        <p:nvSpPr>
          <p:cNvPr id="4" name="Datumsplatzhalter 3"/>
          <p:cNvSpPr>
            <a:spLocks noGrp="1"/>
          </p:cNvSpPr>
          <p:nvPr>
            <p:ph type="dt" sz="half" idx="14"/>
          </p:nvPr>
        </p:nvSpPr>
        <p:spPr/>
        <p:txBody>
          <a:bodyPr/>
          <a:lstStyle/>
          <a:p>
            <a:r>
              <a:rPr lang="de-DE" dirty="0" smtClean="0"/>
              <a:t>28.04.2020</a:t>
            </a:r>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7</a:t>
            </a:fld>
            <a:endParaRPr lang="de-DE" dirty="0"/>
          </a:p>
        </p:txBody>
      </p:sp>
      <p:sp>
        <p:nvSpPr>
          <p:cNvPr id="7" name="Titel 1"/>
          <p:cNvSpPr txBox="1">
            <a:spLocks/>
          </p:cNvSpPr>
          <p:nvPr/>
        </p:nvSpPr>
        <p:spPr>
          <a:xfrm>
            <a:off x="236763" y="481254"/>
            <a:ext cx="6784521" cy="307777"/>
          </a:xfrm>
          <a:prstGeom prst="rect">
            <a:avLst/>
          </a:prstGeom>
          <a:solidFill>
            <a:srgbClr val="045AA6"/>
          </a:solidFill>
        </p:spPr>
        <p:txBody>
          <a:bodyPr vert="horz"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Schätzung der Reproduktionszahl (R) (Stand 27.04.2020)</a:t>
            </a:r>
            <a:endParaRPr lang="de-DE" sz="2000" dirty="0">
              <a:solidFill>
                <a:schemeClr val="bg1"/>
              </a:solidFill>
            </a:endParaRPr>
          </a:p>
        </p:txBody>
      </p:sp>
      <p:sp>
        <p:nvSpPr>
          <p:cNvPr id="10" name="Textfeld 9"/>
          <p:cNvSpPr txBox="1"/>
          <p:nvPr/>
        </p:nvSpPr>
        <p:spPr>
          <a:xfrm>
            <a:off x="4699591" y="6150173"/>
            <a:ext cx="4157331" cy="523220"/>
          </a:xfrm>
          <a:prstGeom prst="rect">
            <a:avLst/>
          </a:prstGeom>
          <a:noFill/>
        </p:spPr>
        <p:txBody>
          <a:bodyPr wrap="square" rtlCol="0">
            <a:spAutoFit/>
          </a:bodyPr>
          <a:lstStyle/>
          <a:p>
            <a:pPr algn="r"/>
            <a:r>
              <a:rPr lang="de-DE" sz="1400" dirty="0" smtClean="0"/>
              <a:t>Stand: 28.04.2020 / Berücksichtigung von Fällen mit Erkrankungsbeginn bis 23.04.2020</a:t>
            </a:r>
            <a:endParaRPr lang="de-DE" sz="1400" dirty="0"/>
          </a:p>
        </p:txBody>
      </p:sp>
      <p:pic>
        <p:nvPicPr>
          <p:cNvPr id="19459" name="Picture 3" descr="\\rki.local\daten\Projekte\RKI_nCoV-Lage\3.Kommunikation\3.7.Lageberichte\2020-04-27\NC_AGsges_Range7_ma3.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2" y="1172663"/>
            <a:ext cx="8481760" cy="484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94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4294967295"/>
          </p:nvPr>
        </p:nvSpPr>
        <p:spPr>
          <a:xfrm>
            <a:off x="353682" y="716353"/>
            <a:ext cx="8420987" cy="5302250"/>
          </a:xfrm>
          <a:prstGeom prst="rect">
            <a:avLst/>
          </a:prstGeom>
        </p:spPr>
        <p:txBody>
          <a:bodyPr>
            <a:normAutofit/>
          </a:bodyPr>
          <a:lstStyle/>
          <a:p>
            <a:pPr marL="0" indent="0">
              <a:buNone/>
            </a:pPr>
            <a:endParaRPr lang="de-DE" dirty="0"/>
          </a:p>
          <a:p>
            <a:pPr marL="0" indent="0">
              <a:buNone/>
            </a:pPr>
            <a:endParaRPr lang="de-DE" dirty="0" smtClean="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endParaRPr lang="de-DE" sz="1600" dirty="0" smtClean="0"/>
          </a:p>
          <a:p>
            <a:endParaRPr lang="de-DE" dirty="0"/>
          </a:p>
        </p:txBody>
      </p:sp>
      <p:sp>
        <p:nvSpPr>
          <p:cNvPr id="6" name="Foliennummernplatzhalter 5"/>
          <p:cNvSpPr>
            <a:spLocks noGrp="1"/>
          </p:cNvSpPr>
          <p:nvPr>
            <p:ph type="sldNum" sz="quarter" idx="4294967295"/>
          </p:nvPr>
        </p:nvSpPr>
        <p:spPr>
          <a:xfrm>
            <a:off x="8052920" y="6622713"/>
            <a:ext cx="496872" cy="195750"/>
          </a:xfrm>
          <a:prstGeom prst="rect">
            <a:avLst/>
          </a:prstGeom>
        </p:spPr>
        <p:txBody>
          <a:bodyPr/>
          <a:lstStyle/>
          <a:p>
            <a:fld id="{162A217B-ED1C-D84B-8478-63C77FA79618}" type="slidenum">
              <a:rPr lang="de-DE" smtClean="0"/>
              <a:pPr/>
              <a:t>8</a:t>
            </a:fld>
            <a:endParaRPr lang="de-DE" dirty="0"/>
          </a:p>
        </p:txBody>
      </p:sp>
      <p:sp>
        <p:nvSpPr>
          <p:cNvPr id="7" name="Titel 1"/>
          <p:cNvSpPr txBox="1">
            <a:spLocks/>
          </p:cNvSpPr>
          <p:nvPr/>
        </p:nvSpPr>
        <p:spPr>
          <a:xfrm>
            <a:off x="236765" y="195531"/>
            <a:ext cx="8511699" cy="615553"/>
          </a:xfrm>
          <a:prstGeom prst="rect">
            <a:avLst/>
          </a:prstGeom>
          <a:solidFill>
            <a:srgbClr val="045AA6"/>
          </a:solidFill>
        </p:spPr>
        <p:txBody>
          <a:bodyPr vert="horz" wrap="square"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Geschätzte Reproduktionszahl nach Bundesland, </a:t>
            </a:r>
            <a:r>
              <a:rPr lang="de-DE" sz="2000" smtClean="0">
                <a:solidFill>
                  <a:schemeClr val="bg1"/>
                </a:solidFill>
              </a:rPr>
              <a:t>Datenstand 27.04.2020 </a:t>
            </a:r>
            <a:r>
              <a:rPr lang="de-DE" sz="2000" dirty="0" smtClean="0">
                <a:solidFill>
                  <a:schemeClr val="bg1"/>
                </a:solidFill>
              </a:rPr>
              <a:t>(unter Berücksichtigung der Fälle bis 20.04.2020)</a:t>
            </a:r>
            <a:endParaRPr lang="de-DE" sz="2000" dirty="0">
              <a:solidFill>
                <a:schemeClr val="bg1"/>
              </a:solidFill>
            </a:endParaRPr>
          </a:p>
        </p:txBody>
      </p:sp>
      <p:graphicFrame>
        <p:nvGraphicFramePr>
          <p:cNvPr id="8" name="Tabelle 7"/>
          <p:cNvGraphicFramePr>
            <a:graphicFrameLocks noGrp="1"/>
          </p:cNvGraphicFramePr>
          <p:nvPr>
            <p:extLst>
              <p:ext uri="{D42A27DB-BD31-4B8C-83A1-F6EECF244321}">
                <p14:modId xmlns:p14="http://schemas.microsoft.com/office/powerpoint/2010/main" val="2741005095"/>
              </p:ext>
            </p:extLst>
          </p:nvPr>
        </p:nvGraphicFramePr>
        <p:xfrm>
          <a:off x="539552" y="1085503"/>
          <a:ext cx="5329608" cy="4903756"/>
        </p:xfrm>
        <a:graphic>
          <a:graphicData uri="http://schemas.openxmlformats.org/drawingml/2006/table">
            <a:tbl>
              <a:tblPr firstRow="1" firstCol="1" bandRow="1">
                <a:tableStyleId>{5C22544A-7EE6-4342-B048-85BDC9FD1C3A}</a:tableStyleId>
              </a:tblPr>
              <a:tblGrid>
                <a:gridCol w="1720435"/>
                <a:gridCol w="1870038"/>
                <a:gridCol w="1739135"/>
              </a:tblGrid>
              <a:tr h="849916">
                <a:tc>
                  <a:txBody>
                    <a:bodyPr/>
                    <a:lstStyle/>
                    <a:p>
                      <a:pPr algn="ctr">
                        <a:spcAft>
                          <a:spcPts val="0"/>
                        </a:spcAft>
                      </a:pPr>
                      <a:r>
                        <a:rPr lang="de-DE" sz="1600" dirty="0">
                          <a:effectLst/>
                        </a:rPr>
                        <a:t>Bundesland</a:t>
                      </a:r>
                      <a:endParaRPr lang="de-DE" sz="1600" dirty="0">
                        <a:effectLst/>
                        <a:latin typeface="Cambria"/>
                        <a:ea typeface="Cambria"/>
                        <a:cs typeface="Times New Roman"/>
                      </a:endParaRPr>
                    </a:p>
                  </a:txBody>
                  <a:tcPr marL="44450" marR="44450" marT="0" marB="0" anchor="ctr"/>
                </a:tc>
                <a:tc>
                  <a:txBody>
                    <a:bodyPr/>
                    <a:lstStyle/>
                    <a:p>
                      <a:pPr algn="ctr">
                        <a:spcAft>
                          <a:spcPts val="0"/>
                        </a:spcAft>
                      </a:pPr>
                      <a:r>
                        <a:rPr lang="de-DE" sz="1600">
                          <a:effectLst/>
                        </a:rPr>
                        <a:t>geschätzte Reproduktionszahl (Punktschätzer)</a:t>
                      </a:r>
                      <a:endParaRPr lang="de-DE" sz="1600">
                        <a:effectLst/>
                        <a:latin typeface="Cambria"/>
                        <a:ea typeface="Cambria"/>
                        <a:cs typeface="Times New Roman"/>
                      </a:endParaRPr>
                    </a:p>
                  </a:txBody>
                  <a:tcPr marL="44450" marR="44450" marT="0" marB="0" anchor="ctr"/>
                </a:tc>
                <a:tc>
                  <a:txBody>
                    <a:bodyPr/>
                    <a:lstStyle/>
                    <a:p>
                      <a:pPr algn="ctr">
                        <a:spcAft>
                          <a:spcPts val="0"/>
                        </a:spcAft>
                      </a:pPr>
                      <a:r>
                        <a:rPr lang="de-DE" sz="1600" dirty="0">
                          <a:effectLst/>
                        </a:rPr>
                        <a:t>95%-</a:t>
                      </a:r>
                      <a:r>
                        <a:rPr lang="de-DE" sz="1600" dirty="0" smtClean="0">
                          <a:effectLst/>
                        </a:rPr>
                        <a:t>Prädiktionsintervall</a:t>
                      </a:r>
                      <a:endParaRPr lang="de-DE" sz="1600" dirty="0">
                        <a:effectLst/>
                        <a:latin typeface="Cambria"/>
                        <a:ea typeface="Cambria"/>
                        <a:cs typeface="Times New Roman"/>
                      </a:endParaRPr>
                    </a:p>
                  </a:txBody>
                  <a:tcPr marL="44450" marR="44450" marT="0" marB="0" anchor="ctr"/>
                </a:tc>
              </a:tr>
              <a:tr h="239413">
                <a:tc>
                  <a:txBody>
                    <a:bodyPr/>
                    <a:lstStyle/>
                    <a:p>
                      <a:pPr algn="ctr">
                        <a:spcAft>
                          <a:spcPts val="0"/>
                        </a:spcAft>
                      </a:pPr>
                      <a:r>
                        <a:rPr lang="de-DE" sz="1600" dirty="0">
                          <a:effectLst/>
                        </a:rPr>
                        <a:t>BW</a:t>
                      </a:r>
                      <a:endParaRPr lang="de-DE" sz="1600" dirty="0">
                        <a:effectLst/>
                        <a:latin typeface="Cambria"/>
                        <a:ea typeface="Cambria"/>
                        <a:cs typeface="Times New Roman"/>
                      </a:endParaRPr>
                    </a:p>
                  </a:txBody>
                  <a:tcPr marL="44450" marR="44450" marT="0" marB="0" anchor="b"/>
                </a:tc>
                <a:tc>
                  <a:txBody>
                    <a:bodyPr/>
                    <a:lstStyle/>
                    <a:p>
                      <a:pPr algn="ctr" fontAlgn="b"/>
                      <a:r>
                        <a:rPr lang="de-DE" sz="1600" b="0" i="0" u="none" strike="noStrike" dirty="0">
                          <a:effectLst/>
                          <a:latin typeface="Calibri"/>
                        </a:rPr>
                        <a:t>0,9</a:t>
                      </a:r>
                    </a:p>
                  </a:txBody>
                  <a:tcPr marL="9525" marR="9525" marT="9525" marB="0" anchor="b"/>
                </a:tc>
                <a:tc>
                  <a:txBody>
                    <a:bodyPr/>
                    <a:lstStyle/>
                    <a:p>
                      <a:pPr algn="ctr" fontAlgn="b"/>
                      <a:r>
                        <a:rPr lang="de-DE" sz="1600" b="0" i="0" u="none" strike="noStrike">
                          <a:effectLst/>
                          <a:latin typeface="Calibri"/>
                        </a:rPr>
                        <a:t>( 0,8 - 1,0 )</a:t>
                      </a:r>
                    </a:p>
                  </a:txBody>
                  <a:tcPr marL="9525" marR="9525" marT="9525" marB="0" anchor="b"/>
                </a:tc>
              </a:tr>
              <a:tr h="239413">
                <a:tc>
                  <a:txBody>
                    <a:bodyPr/>
                    <a:lstStyle/>
                    <a:p>
                      <a:pPr algn="ctr">
                        <a:spcAft>
                          <a:spcPts val="0"/>
                        </a:spcAft>
                      </a:pPr>
                      <a:r>
                        <a:rPr lang="de-DE" sz="1600">
                          <a:effectLst/>
                        </a:rPr>
                        <a:t>BY</a:t>
                      </a:r>
                      <a:endParaRPr lang="de-DE" sz="1600">
                        <a:effectLst/>
                        <a:latin typeface="Cambria"/>
                        <a:ea typeface="Cambria"/>
                        <a:cs typeface="Times New Roman"/>
                      </a:endParaRPr>
                    </a:p>
                  </a:txBody>
                  <a:tcPr marL="44450" marR="44450" marT="0" marB="0" anchor="b"/>
                </a:tc>
                <a:tc>
                  <a:txBody>
                    <a:bodyPr/>
                    <a:lstStyle/>
                    <a:p>
                      <a:pPr algn="ctr" fontAlgn="b"/>
                      <a:r>
                        <a:rPr lang="de-DE" sz="1600" b="0" i="0" u="none" strike="noStrike" dirty="0">
                          <a:effectLst/>
                          <a:latin typeface="Calibri"/>
                        </a:rPr>
                        <a:t>0,8</a:t>
                      </a:r>
                    </a:p>
                  </a:txBody>
                  <a:tcPr marL="9525" marR="9525" marT="9525" marB="0" anchor="b"/>
                </a:tc>
                <a:tc>
                  <a:txBody>
                    <a:bodyPr/>
                    <a:lstStyle/>
                    <a:p>
                      <a:pPr algn="ctr" fontAlgn="b"/>
                      <a:r>
                        <a:rPr lang="de-DE" sz="1600" b="0" i="0" u="none" strike="noStrike" dirty="0">
                          <a:effectLst/>
                          <a:latin typeface="Calibri"/>
                        </a:rPr>
                        <a:t>( 0,7 - 1,0 )</a:t>
                      </a:r>
                    </a:p>
                  </a:txBody>
                  <a:tcPr marL="9525" marR="9525" marT="9525" marB="0" anchor="b"/>
                </a:tc>
              </a:tr>
              <a:tr h="239413">
                <a:tc>
                  <a:txBody>
                    <a:bodyPr/>
                    <a:lstStyle/>
                    <a:p>
                      <a:pPr algn="ctr">
                        <a:spcAft>
                          <a:spcPts val="0"/>
                        </a:spcAft>
                      </a:pPr>
                      <a:r>
                        <a:rPr lang="de-DE" sz="1600">
                          <a:effectLst/>
                        </a:rPr>
                        <a:t>BE</a:t>
                      </a:r>
                      <a:endParaRPr lang="de-DE" sz="1600">
                        <a:effectLst/>
                        <a:latin typeface="Cambria"/>
                        <a:ea typeface="Cambria"/>
                        <a:cs typeface="Times New Roman"/>
                      </a:endParaRPr>
                    </a:p>
                  </a:txBody>
                  <a:tcPr marL="44450" marR="44450" marT="0" marB="0" anchor="b"/>
                </a:tc>
                <a:tc>
                  <a:txBody>
                    <a:bodyPr/>
                    <a:lstStyle/>
                    <a:p>
                      <a:pPr algn="ctr" fontAlgn="b"/>
                      <a:r>
                        <a:rPr lang="de-DE" sz="1600" b="0" i="0" u="none" strike="noStrike" dirty="0">
                          <a:effectLst/>
                          <a:latin typeface="Calibri"/>
                        </a:rPr>
                        <a:t>0,9</a:t>
                      </a:r>
                    </a:p>
                  </a:txBody>
                  <a:tcPr marL="9525" marR="9525" marT="9525" marB="0" anchor="b"/>
                </a:tc>
                <a:tc>
                  <a:txBody>
                    <a:bodyPr/>
                    <a:lstStyle/>
                    <a:p>
                      <a:pPr algn="ctr" fontAlgn="b"/>
                      <a:r>
                        <a:rPr lang="de-DE" sz="1600" b="0" i="0" u="none" strike="noStrike" dirty="0">
                          <a:effectLst/>
                          <a:latin typeface="Calibri"/>
                        </a:rPr>
                        <a:t>( 0,8 - 1,1 )</a:t>
                      </a:r>
                    </a:p>
                  </a:txBody>
                  <a:tcPr marL="9525" marR="9525" marT="9525" marB="0" anchor="b"/>
                </a:tc>
              </a:tr>
              <a:tr h="239413">
                <a:tc>
                  <a:txBody>
                    <a:bodyPr/>
                    <a:lstStyle/>
                    <a:p>
                      <a:pPr algn="ctr">
                        <a:spcAft>
                          <a:spcPts val="0"/>
                        </a:spcAft>
                      </a:pPr>
                      <a:r>
                        <a:rPr lang="de-DE" sz="1600">
                          <a:effectLst/>
                        </a:rPr>
                        <a:t>BB</a:t>
                      </a:r>
                      <a:endParaRPr lang="de-DE" sz="1600">
                        <a:effectLst/>
                        <a:latin typeface="Cambria"/>
                        <a:ea typeface="Cambria"/>
                        <a:cs typeface="Times New Roman"/>
                      </a:endParaRPr>
                    </a:p>
                  </a:txBody>
                  <a:tcPr marL="44450" marR="44450" marT="0" marB="0" anchor="b"/>
                </a:tc>
                <a:tc>
                  <a:txBody>
                    <a:bodyPr/>
                    <a:lstStyle/>
                    <a:p>
                      <a:pPr algn="ctr" fontAlgn="b"/>
                      <a:r>
                        <a:rPr lang="de-DE" sz="1600" b="0" i="0" u="none" strike="noStrike">
                          <a:effectLst/>
                          <a:latin typeface="Calibri"/>
                        </a:rPr>
                        <a:t>1,1</a:t>
                      </a:r>
                    </a:p>
                  </a:txBody>
                  <a:tcPr marL="9525" marR="9525" marT="9525" marB="0" anchor="b"/>
                </a:tc>
                <a:tc>
                  <a:txBody>
                    <a:bodyPr/>
                    <a:lstStyle/>
                    <a:p>
                      <a:pPr algn="ctr" fontAlgn="b"/>
                      <a:r>
                        <a:rPr lang="de-DE" sz="1600" b="0" i="0" u="none" strike="noStrike" dirty="0">
                          <a:effectLst/>
                          <a:latin typeface="Calibri"/>
                        </a:rPr>
                        <a:t>( 0,8 - 1,4 )</a:t>
                      </a:r>
                    </a:p>
                  </a:txBody>
                  <a:tcPr marL="9525" marR="9525" marT="9525" marB="0" anchor="b"/>
                </a:tc>
              </a:tr>
              <a:tr h="239413">
                <a:tc>
                  <a:txBody>
                    <a:bodyPr/>
                    <a:lstStyle/>
                    <a:p>
                      <a:pPr algn="ctr">
                        <a:spcAft>
                          <a:spcPts val="0"/>
                        </a:spcAft>
                      </a:pPr>
                      <a:r>
                        <a:rPr lang="de-DE" sz="1600">
                          <a:effectLst/>
                        </a:rPr>
                        <a:t>HB</a:t>
                      </a:r>
                      <a:endParaRPr lang="de-DE" sz="1600">
                        <a:effectLst/>
                        <a:latin typeface="Cambria"/>
                        <a:ea typeface="Cambria"/>
                        <a:cs typeface="Times New Roman"/>
                      </a:endParaRPr>
                    </a:p>
                  </a:txBody>
                  <a:tcPr marL="44450" marR="44450" marT="0" marB="0" anchor="b"/>
                </a:tc>
                <a:tc>
                  <a:txBody>
                    <a:bodyPr/>
                    <a:lstStyle/>
                    <a:p>
                      <a:pPr algn="ctr" fontAlgn="b"/>
                      <a:r>
                        <a:rPr lang="de-DE" sz="1600" b="0" i="0" u="none" strike="noStrike">
                          <a:effectLst/>
                          <a:latin typeface="Calibri"/>
                        </a:rPr>
                        <a:t>1</a:t>
                      </a:r>
                    </a:p>
                  </a:txBody>
                  <a:tcPr marL="9525" marR="9525" marT="9525" marB="0" anchor="b"/>
                </a:tc>
                <a:tc>
                  <a:txBody>
                    <a:bodyPr/>
                    <a:lstStyle/>
                    <a:p>
                      <a:pPr algn="ctr" fontAlgn="b"/>
                      <a:r>
                        <a:rPr lang="de-DE" sz="1600" b="0" i="0" u="none" strike="noStrike" dirty="0">
                          <a:effectLst/>
                          <a:latin typeface="Calibri"/>
                        </a:rPr>
                        <a:t>( 0,7 - 1,4 )</a:t>
                      </a:r>
                    </a:p>
                  </a:txBody>
                  <a:tcPr marL="9525" marR="9525" marT="9525" marB="0" anchor="b"/>
                </a:tc>
              </a:tr>
              <a:tr h="239413">
                <a:tc>
                  <a:txBody>
                    <a:bodyPr/>
                    <a:lstStyle/>
                    <a:p>
                      <a:pPr algn="ctr">
                        <a:spcAft>
                          <a:spcPts val="0"/>
                        </a:spcAft>
                      </a:pPr>
                      <a:r>
                        <a:rPr lang="de-DE" sz="1600">
                          <a:effectLst/>
                        </a:rPr>
                        <a:t>HH</a:t>
                      </a:r>
                      <a:endParaRPr lang="de-DE" sz="1600">
                        <a:effectLst/>
                        <a:latin typeface="Cambria"/>
                        <a:ea typeface="Cambria"/>
                        <a:cs typeface="Times New Roman"/>
                      </a:endParaRPr>
                    </a:p>
                  </a:txBody>
                  <a:tcPr marL="44450" marR="44450" marT="0" marB="0" anchor="b"/>
                </a:tc>
                <a:tc>
                  <a:txBody>
                    <a:bodyPr/>
                    <a:lstStyle/>
                    <a:p>
                      <a:pPr algn="ctr" fontAlgn="b"/>
                      <a:r>
                        <a:rPr lang="de-DE" sz="1600" b="0" i="0" u="none" strike="noStrike">
                          <a:effectLst/>
                          <a:latin typeface="Calibri"/>
                        </a:rPr>
                        <a:t>1</a:t>
                      </a:r>
                    </a:p>
                  </a:txBody>
                  <a:tcPr marL="9525" marR="9525" marT="9525" marB="0" anchor="b"/>
                </a:tc>
                <a:tc>
                  <a:txBody>
                    <a:bodyPr/>
                    <a:lstStyle/>
                    <a:p>
                      <a:pPr algn="ctr" fontAlgn="b"/>
                      <a:r>
                        <a:rPr lang="de-DE" sz="1600" b="0" i="0" u="none" strike="noStrike" dirty="0">
                          <a:effectLst/>
                          <a:latin typeface="Calibri"/>
                        </a:rPr>
                        <a:t>( 0,8 - 1,4 )</a:t>
                      </a:r>
                    </a:p>
                  </a:txBody>
                  <a:tcPr marL="9525" marR="9525" marT="9525" marB="0" anchor="b"/>
                </a:tc>
              </a:tr>
              <a:tr h="239413">
                <a:tc>
                  <a:txBody>
                    <a:bodyPr/>
                    <a:lstStyle/>
                    <a:p>
                      <a:pPr algn="ctr">
                        <a:spcAft>
                          <a:spcPts val="0"/>
                        </a:spcAft>
                      </a:pPr>
                      <a:r>
                        <a:rPr lang="de-DE" sz="1600">
                          <a:effectLst/>
                        </a:rPr>
                        <a:t>HE</a:t>
                      </a:r>
                      <a:endParaRPr lang="de-DE" sz="1600">
                        <a:effectLst/>
                        <a:latin typeface="Cambria"/>
                        <a:ea typeface="Cambria"/>
                        <a:cs typeface="Times New Roman"/>
                      </a:endParaRPr>
                    </a:p>
                  </a:txBody>
                  <a:tcPr marL="44450" marR="44450" marT="0" marB="0" anchor="b"/>
                </a:tc>
                <a:tc>
                  <a:txBody>
                    <a:bodyPr/>
                    <a:lstStyle/>
                    <a:p>
                      <a:pPr algn="ctr" fontAlgn="b"/>
                      <a:r>
                        <a:rPr lang="de-DE" sz="1600" b="0" i="0" u="none" strike="noStrike">
                          <a:effectLst/>
                          <a:latin typeface="Calibri"/>
                        </a:rPr>
                        <a:t>0,9</a:t>
                      </a:r>
                    </a:p>
                  </a:txBody>
                  <a:tcPr marL="9525" marR="9525" marT="9525" marB="0" anchor="b"/>
                </a:tc>
                <a:tc>
                  <a:txBody>
                    <a:bodyPr/>
                    <a:lstStyle/>
                    <a:p>
                      <a:pPr algn="ctr" fontAlgn="b"/>
                      <a:r>
                        <a:rPr lang="de-DE" sz="1600" b="0" i="0" u="none" strike="noStrike" dirty="0">
                          <a:effectLst/>
                          <a:latin typeface="Calibri"/>
                        </a:rPr>
                        <a:t>( 0,8 - 1,1 )</a:t>
                      </a:r>
                    </a:p>
                  </a:txBody>
                  <a:tcPr marL="9525" marR="9525" marT="9525" marB="0" anchor="b"/>
                </a:tc>
              </a:tr>
              <a:tr h="239413">
                <a:tc>
                  <a:txBody>
                    <a:bodyPr/>
                    <a:lstStyle/>
                    <a:p>
                      <a:pPr algn="ctr">
                        <a:spcAft>
                          <a:spcPts val="0"/>
                        </a:spcAft>
                      </a:pPr>
                      <a:r>
                        <a:rPr lang="de-DE" sz="1600">
                          <a:effectLst/>
                        </a:rPr>
                        <a:t>MV</a:t>
                      </a:r>
                      <a:endParaRPr lang="de-DE" sz="1600">
                        <a:effectLst/>
                        <a:latin typeface="Cambria"/>
                        <a:ea typeface="Cambria"/>
                        <a:cs typeface="Times New Roman"/>
                      </a:endParaRPr>
                    </a:p>
                  </a:txBody>
                  <a:tcPr marL="44450" marR="44450" marT="0" marB="0" anchor="b"/>
                </a:tc>
                <a:tc>
                  <a:txBody>
                    <a:bodyPr/>
                    <a:lstStyle/>
                    <a:p>
                      <a:pPr algn="ctr" fontAlgn="b"/>
                      <a:r>
                        <a:rPr lang="de-DE" sz="1600" b="0" i="0" u="none" strike="noStrike">
                          <a:effectLst/>
                          <a:latin typeface="Calibri"/>
                        </a:rPr>
                        <a:t>1</a:t>
                      </a:r>
                    </a:p>
                  </a:txBody>
                  <a:tcPr marL="9525" marR="9525" marT="9525" marB="0" anchor="b"/>
                </a:tc>
                <a:tc>
                  <a:txBody>
                    <a:bodyPr/>
                    <a:lstStyle/>
                    <a:p>
                      <a:pPr algn="ctr" fontAlgn="b"/>
                      <a:r>
                        <a:rPr lang="de-DE" sz="1600" b="0" i="0" u="none" strike="noStrike" dirty="0">
                          <a:effectLst/>
                          <a:latin typeface="Calibri"/>
                        </a:rPr>
                        <a:t>( 0,5 - 1,7 )</a:t>
                      </a:r>
                    </a:p>
                  </a:txBody>
                  <a:tcPr marL="9525" marR="9525" marT="9525" marB="0" anchor="b"/>
                </a:tc>
              </a:tr>
              <a:tr h="239413">
                <a:tc>
                  <a:txBody>
                    <a:bodyPr/>
                    <a:lstStyle/>
                    <a:p>
                      <a:pPr algn="ctr">
                        <a:spcAft>
                          <a:spcPts val="0"/>
                        </a:spcAft>
                      </a:pPr>
                      <a:r>
                        <a:rPr lang="de-DE" sz="1600">
                          <a:effectLst/>
                        </a:rPr>
                        <a:t>NI</a:t>
                      </a:r>
                      <a:endParaRPr lang="de-DE" sz="1600">
                        <a:effectLst/>
                        <a:latin typeface="Cambria"/>
                        <a:ea typeface="Cambria"/>
                        <a:cs typeface="Times New Roman"/>
                      </a:endParaRPr>
                    </a:p>
                  </a:txBody>
                  <a:tcPr marL="44450" marR="44450" marT="0" marB="0" anchor="b"/>
                </a:tc>
                <a:tc>
                  <a:txBody>
                    <a:bodyPr/>
                    <a:lstStyle/>
                    <a:p>
                      <a:pPr algn="ctr" fontAlgn="b"/>
                      <a:r>
                        <a:rPr lang="de-DE" sz="1600" b="0" i="0" u="none" strike="noStrike">
                          <a:effectLst/>
                          <a:latin typeface="Calibri"/>
                        </a:rPr>
                        <a:t>0,8</a:t>
                      </a:r>
                    </a:p>
                  </a:txBody>
                  <a:tcPr marL="9525" marR="9525" marT="9525" marB="0" anchor="b"/>
                </a:tc>
                <a:tc>
                  <a:txBody>
                    <a:bodyPr/>
                    <a:lstStyle/>
                    <a:p>
                      <a:pPr algn="ctr" fontAlgn="b"/>
                      <a:r>
                        <a:rPr lang="de-DE" sz="1600" b="0" i="0" u="none" strike="noStrike" dirty="0">
                          <a:effectLst/>
                          <a:latin typeface="Calibri"/>
                        </a:rPr>
                        <a:t>( 0,6 - 0,9 )</a:t>
                      </a:r>
                    </a:p>
                  </a:txBody>
                  <a:tcPr marL="9525" marR="9525" marT="9525" marB="0" anchor="b"/>
                </a:tc>
              </a:tr>
              <a:tr h="239413">
                <a:tc>
                  <a:txBody>
                    <a:bodyPr/>
                    <a:lstStyle/>
                    <a:p>
                      <a:pPr algn="ctr">
                        <a:spcAft>
                          <a:spcPts val="0"/>
                        </a:spcAft>
                      </a:pPr>
                      <a:r>
                        <a:rPr lang="de-DE" sz="1600">
                          <a:effectLst/>
                        </a:rPr>
                        <a:t>NW</a:t>
                      </a:r>
                      <a:endParaRPr lang="de-DE" sz="1600">
                        <a:effectLst/>
                        <a:latin typeface="Cambria"/>
                        <a:ea typeface="Cambria"/>
                        <a:cs typeface="Times New Roman"/>
                      </a:endParaRPr>
                    </a:p>
                  </a:txBody>
                  <a:tcPr marL="44450" marR="44450" marT="0" marB="0" anchor="b"/>
                </a:tc>
                <a:tc>
                  <a:txBody>
                    <a:bodyPr/>
                    <a:lstStyle/>
                    <a:p>
                      <a:pPr algn="ctr" fontAlgn="b"/>
                      <a:r>
                        <a:rPr lang="de-DE" sz="1600" b="0" i="0" u="none" strike="noStrike">
                          <a:effectLst/>
                          <a:latin typeface="Calibri"/>
                        </a:rPr>
                        <a:t>0,8</a:t>
                      </a:r>
                    </a:p>
                  </a:txBody>
                  <a:tcPr marL="9525" marR="9525" marT="9525" marB="0" anchor="b"/>
                </a:tc>
                <a:tc>
                  <a:txBody>
                    <a:bodyPr/>
                    <a:lstStyle/>
                    <a:p>
                      <a:pPr algn="ctr" fontAlgn="b"/>
                      <a:r>
                        <a:rPr lang="de-DE" sz="1600" b="0" i="0" u="none" strike="noStrike" dirty="0">
                          <a:effectLst/>
                          <a:latin typeface="Calibri"/>
                        </a:rPr>
                        <a:t>( 0,6 - 0,9 )</a:t>
                      </a:r>
                    </a:p>
                  </a:txBody>
                  <a:tcPr marL="9525" marR="9525" marT="9525" marB="0" anchor="b"/>
                </a:tc>
              </a:tr>
              <a:tr h="239413">
                <a:tc>
                  <a:txBody>
                    <a:bodyPr/>
                    <a:lstStyle/>
                    <a:p>
                      <a:pPr algn="ctr">
                        <a:spcAft>
                          <a:spcPts val="0"/>
                        </a:spcAft>
                      </a:pPr>
                      <a:r>
                        <a:rPr lang="de-DE" sz="1600">
                          <a:effectLst/>
                        </a:rPr>
                        <a:t>RP</a:t>
                      </a:r>
                      <a:endParaRPr lang="de-DE" sz="1600">
                        <a:effectLst/>
                        <a:latin typeface="Cambria"/>
                        <a:ea typeface="Cambria"/>
                        <a:cs typeface="Times New Roman"/>
                      </a:endParaRPr>
                    </a:p>
                  </a:txBody>
                  <a:tcPr marL="44450" marR="44450" marT="0" marB="0" anchor="b"/>
                </a:tc>
                <a:tc>
                  <a:txBody>
                    <a:bodyPr/>
                    <a:lstStyle/>
                    <a:p>
                      <a:pPr algn="ctr" fontAlgn="b"/>
                      <a:r>
                        <a:rPr lang="de-DE" sz="1600" b="0" i="0" u="none" strike="noStrike">
                          <a:effectLst/>
                          <a:latin typeface="Calibri"/>
                        </a:rPr>
                        <a:t>0,7</a:t>
                      </a:r>
                    </a:p>
                  </a:txBody>
                  <a:tcPr marL="9525" marR="9525" marT="9525" marB="0" anchor="b"/>
                </a:tc>
                <a:tc>
                  <a:txBody>
                    <a:bodyPr/>
                    <a:lstStyle/>
                    <a:p>
                      <a:pPr algn="ctr" fontAlgn="b"/>
                      <a:r>
                        <a:rPr lang="de-DE" sz="1600" b="0" i="0" u="none" strike="noStrike" dirty="0">
                          <a:effectLst/>
                          <a:latin typeface="Calibri"/>
                        </a:rPr>
                        <a:t>( 0,5 - 0,9 )</a:t>
                      </a:r>
                    </a:p>
                  </a:txBody>
                  <a:tcPr marL="9525" marR="9525" marT="9525" marB="0" anchor="b"/>
                </a:tc>
              </a:tr>
              <a:tr h="239413">
                <a:tc>
                  <a:txBody>
                    <a:bodyPr/>
                    <a:lstStyle/>
                    <a:p>
                      <a:pPr algn="ctr">
                        <a:spcAft>
                          <a:spcPts val="0"/>
                        </a:spcAft>
                      </a:pPr>
                      <a:r>
                        <a:rPr lang="de-DE" sz="1600">
                          <a:effectLst/>
                        </a:rPr>
                        <a:t>SL</a:t>
                      </a:r>
                      <a:endParaRPr lang="de-DE" sz="1600">
                        <a:effectLst/>
                        <a:latin typeface="Cambria"/>
                        <a:ea typeface="Cambria"/>
                        <a:cs typeface="Times New Roman"/>
                      </a:endParaRPr>
                    </a:p>
                  </a:txBody>
                  <a:tcPr marL="44450" marR="44450" marT="0" marB="0" anchor="b"/>
                </a:tc>
                <a:tc>
                  <a:txBody>
                    <a:bodyPr/>
                    <a:lstStyle/>
                    <a:p>
                      <a:pPr algn="ctr" fontAlgn="b"/>
                      <a:r>
                        <a:rPr lang="de-DE" sz="1600" b="0" i="0" u="none" strike="noStrike">
                          <a:effectLst/>
                          <a:latin typeface="Calibri"/>
                        </a:rPr>
                        <a:t>1,2</a:t>
                      </a:r>
                    </a:p>
                  </a:txBody>
                  <a:tcPr marL="9525" marR="9525" marT="9525" marB="0" anchor="b"/>
                </a:tc>
                <a:tc>
                  <a:txBody>
                    <a:bodyPr/>
                    <a:lstStyle/>
                    <a:p>
                      <a:pPr algn="ctr" fontAlgn="b"/>
                      <a:r>
                        <a:rPr lang="de-DE" sz="1600" b="0" i="0" u="none" strike="noStrike" dirty="0">
                          <a:effectLst/>
                          <a:latin typeface="Calibri"/>
                        </a:rPr>
                        <a:t>( 0,9 - 1,6 )</a:t>
                      </a:r>
                    </a:p>
                  </a:txBody>
                  <a:tcPr marL="9525" marR="9525" marT="9525" marB="0" anchor="b"/>
                </a:tc>
              </a:tr>
              <a:tr h="239413">
                <a:tc>
                  <a:txBody>
                    <a:bodyPr/>
                    <a:lstStyle/>
                    <a:p>
                      <a:pPr algn="ctr">
                        <a:spcAft>
                          <a:spcPts val="0"/>
                        </a:spcAft>
                      </a:pPr>
                      <a:r>
                        <a:rPr lang="de-DE" sz="1600">
                          <a:effectLst/>
                        </a:rPr>
                        <a:t>SN</a:t>
                      </a:r>
                      <a:endParaRPr lang="de-DE" sz="1600">
                        <a:effectLst/>
                        <a:latin typeface="Cambria"/>
                        <a:ea typeface="Cambria"/>
                        <a:cs typeface="Times New Roman"/>
                      </a:endParaRPr>
                    </a:p>
                  </a:txBody>
                  <a:tcPr marL="44450" marR="44450" marT="0" marB="0" anchor="b"/>
                </a:tc>
                <a:tc>
                  <a:txBody>
                    <a:bodyPr/>
                    <a:lstStyle/>
                    <a:p>
                      <a:pPr algn="ctr" fontAlgn="b"/>
                      <a:r>
                        <a:rPr lang="de-DE" sz="1600" b="0" i="0" u="none" strike="noStrike">
                          <a:effectLst/>
                          <a:latin typeface="Calibri"/>
                        </a:rPr>
                        <a:t>0,7</a:t>
                      </a:r>
                    </a:p>
                  </a:txBody>
                  <a:tcPr marL="9525" marR="9525" marT="9525" marB="0" anchor="b"/>
                </a:tc>
                <a:tc>
                  <a:txBody>
                    <a:bodyPr/>
                    <a:lstStyle/>
                    <a:p>
                      <a:pPr algn="ctr" fontAlgn="b"/>
                      <a:r>
                        <a:rPr lang="de-DE" sz="1600" b="0" i="0" u="none" strike="noStrike" dirty="0">
                          <a:effectLst/>
                          <a:latin typeface="Calibri"/>
                        </a:rPr>
                        <a:t>( 0,6 - 1,0 )</a:t>
                      </a:r>
                    </a:p>
                  </a:txBody>
                  <a:tcPr marL="9525" marR="9525" marT="9525" marB="0" anchor="b"/>
                </a:tc>
              </a:tr>
              <a:tr h="239413">
                <a:tc>
                  <a:txBody>
                    <a:bodyPr/>
                    <a:lstStyle/>
                    <a:p>
                      <a:pPr algn="ctr">
                        <a:spcAft>
                          <a:spcPts val="0"/>
                        </a:spcAft>
                      </a:pPr>
                      <a:r>
                        <a:rPr lang="de-DE" sz="1600">
                          <a:effectLst/>
                        </a:rPr>
                        <a:t>ST</a:t>
                      </a:r>
                      <a:endParaRPr lang="de-DE" sz="1600">
                        <a:effectLst/>
                        <a:latin typeface="Cambria"/>
                        <a:ea typeface="Cambria"/>
                        <a:cs typeface="Times New Roman"/>
                      </a:endParaRPr>
                    </a:p>
                  </a:txBody>
                  <a:tcPr marL="44450" marR="44450" marT="0" marB="0" anchor="b"/>
                </a:tc>
                <a:tc>
                  <a:txBody>
                    <a:bodyPr/>
                    <a:lstStyle/>
                    <a:p>
                      <a:pPr algn="ctr" fontAlgn="b"/>
                      <a:r>
                        <a:rPr lang="de-DE" sz="1600" b="0" i="0" u="none" strike="noStrike">
                          <a:effectLst/>
                          <a:latin typeface="Calibri"/>
                        </a:rPr>
                        <a:t>1,1</a:t>
                      </a:r>
                    </a:p>
                  </a:txBody>
                  <a:tcPr marL="9525" marR="9525" marT="9525" marB="0" anchor="b"/>
                </a:tc>
                <a:tc>
                  <a:txBody>
                    <a:bodyPr/>
                    <a:lstStyle/>
                    <a:p>
                      <a:pPr algn="ctr" fontAlgn="b"/>
                      <a:r>
                        <a:rPr lang="de-DE" sz="1600" b="0" i="0" u="none" strike="noStrike" dirty="0">
                          <a:effectLst/>
                          <a:latin typeface="Calibri"/>
                        </a:rPr>
                        <a:t>( 0,8 - 1,4 )</a:t>
                      </a:r>
                    </a:p>
                  </a:txBody>
                  <a:tcPr marL="9525" marR="9525" marT="9525" marB="0" anchor="b"/>
                </a:tc>
              </a:tr>
              <a:tr h="239413">
                <a:tc>
                  <a:txBody>
                    <a:bodyPr/>
                    <a:lstStyle/>
                    <a:p>
                      <a:pPr algn="ctr">
                        <a:spcAft>
                          <a:spcPts val="0"/>
                        </a:spcAft>
                      </a:pPr>
                      <a:r>
                        <a:rPr lang="de-DE" sz="1600">
                          <a:effectLst/>
                        </a:rPr>
                        <a:t>SH</a:t>
                      </a:r>
                      <a:endParaRPr lang="de-DE" sz="1600">
                        <a:effectLst/>
                        <a:latin typeface="Cambria"/>
                        <a:ea typeface="Cambria"/>
                        <a:cs typeface="Times New Roman"/>
                      </a:endParaRPr>
                    </a:p>
                  </a:txBody>
                  <a:tcPr marL="44450" marR="44450" marT="0" marB="0" anchor="b"/>
                </a:tc>
                <a:tc>
                  <a:txBody>
                    <a:bodyPr/>
                    <a:lstStyle/>
                    <a:p>
                      <a:pPr algn="ctr" fontAlgn="b"/>
                      <a:r>
                        <a:rPr lang="de-DE" sz="1600" b="0" i="0" u="none" strike="noStrike">
                          <a:effectLst/>
                          <a:latin typeface="Calibri"/>
                        </a:rPr>
                        <a:t>1,1</a:t>
                      </a:r>
                    </a:p>
                  </a:txBody>
                  <a:tcPr marL="9525" marR="9525" marT="9525" marB="0" anchor="b"/>
                </a:tc>
                <a:tc>
                  <a:txBody>
                    <a:bodyPr/>
                    <a:lstStyle/>
                    <a:p>
                      <a:pPr algn="ctr" fontAlgn="b"/>
                      <a:r>
                        <a:rPr lang="de-DE" sz="1600" b="0" i="0" u="none" strike="noStrike" dirty="0">
                          <a:effectLst/>
                          <a:latin typeface="Calibri"/>
                        </a:rPr>
                        <a:t>( 0,8 - 1,4 )</a:t>
                      </a:r>
                    </a:p>
                  </a:txBody>
                  <a:tcPr marL="9525" marR="9525" marT="9525" marB="0" anchor="b"/>
                </a:tc>
              </a:tr>
              <a:tr h="239413">
                <a:tc>
                  <a:txBody>
                    <a:bodyPr/>
                    <a:lstStyle/>
                    <a:p>
                      <a:pPr algn="ctr">
                        <a:spcAft>
                          <a:spcPts val="0"/>
                        </a:spcAft>
                      </a:pPr>
                      <a:r>
                        <a:rPr lang="de-DE" sz="1600">
                          <a:effectLst/>
                        </a:rPr>
                        <a:t>TH</a:t>
                      </a:r>
                      <a:endParaRPr lang="de-DE" sz="1600">
                        <a:effectLst/>
                        <a:latin typeface="Cambria"/>
                        <a:ea typeface="Cambria"/>
                        <a:cs typeface="Times New Roman"/>
                      </a:endParaRPr>
                    </a:p>
                  </a:txBody>
                  <a:tcPr marL="44450" marR="44450" marT="0" marB="0" anchor="b"/>
                </a:tc>
                <a:tc>
                  <a:txBody>
                    <a:bodyPr/>
                    <a:lstStyle/>
                    <a:p>
                      <a:pPr algn="ctr" fontAlgn="b"/>
                      <a:r>
                        <a:rPr lang="de-DE" sz="1600" b="0" i="0" u="none" strike="noStrike">
                          <a:effectLst/>
                          <a:latin typeface="Calibri"/>
                        </a:rPr>
                        <a:t>1,2</a:t>
                      </a:r>
                    </a:p>
                  </a:txBody>
                  <a:tcPr marL="9525" marR="9525" marT="9525" marB="0" anchor="b"/>
                </a:tc>
                <a:tc>
                  <a:txBody>
                    <a:bodyPr/>
                    <a:lstStyle/>
                    <a:p>
                      <a:pPr algn="ctr" fontAlgn="b"/>
                      <a:r>
                        <a:rPr lang="de-DE" sz="1600" b="0" i="0" u="none" strike="noStrike" dirty="0">
                          <a:effectLst/>
                          <a:latin typeface="Calibri"/>
                        </a:rPr>
                        <a:t>( 1,0 - 1,5 )</a:t>
                      </a:r>
                    </a:p>
                  </a:txBody>
                  <a:tcPr marL="9525" marR="9525" marT="9525" marB="0" anchor="b"/>
                </a:tc>
              </a:tr>
            </a:tbl>
          </a:graphicData>
        </a:graphic>
      </p:graphicFrame>
      <p:sp>
        <p:nvSpPr>
          <p:cNvPr id="10" name="Datumsplatzhalter 9"/>
          <p:cNvSpPr>
            <a:spLocks noGrp="1"/>
          </p:cNvSpPr>
          <p:nvPr>
            <p:ph type="dt" sz="half" idx="14"/>
          </p:nvPr>
        </p:nvSpPr>
        <p:spPr>
          <a:xfrm>
            <a:off x="564825" y="6622713"/>
            <a:ext cx="1860421" cy="195750"/>
          </a:xfrm>
        </p:spPr>
        <p:txBody>
          <a:bodyPr/>
          <a:lstStyle/>
          <a:p>
            <a:r>
              <a:rPr lang="de-DE" dirty="0" smtClean="0"/>
              <a:t>28.04.2020</a:t>
            </a:r>
            <a:endParaRPr lang="de-DE" dirty="0"/>
          </a:p>
        </p:txBody>
      </p:sp>
      <p:sp>
        <p:nvSpPr>
          <p:cNvPr id="11" name="Fußzeilenplatzhalter 2"/>
          <p:cNvSpPr>
            <a:spLocks noGrp="1"/>
          </p:cNvSpPr>
          <p:nvPr>
            <p:ph type="ftr" sz="quarter" idx="15"/>
          </p:nvPr>
        </p:nvSpPr>
        <p:spPr>
          <a:xfrm>
            <a:off x="2699791" y="6622713"/>
            <a:ext cx="5182675" cy="195750"/>
          </a:xfrm>
        </p:spPr>
        <p:txBody>
          <a:bodyPr/>
          <a:lstStyle/>
          <a:p>
            <a:r>
              <a:rPr lang="de-DE" smtClean="0"/>
              <a:t>COVID-19: Lage National</a:t>
            </a:r>
            <a:endParaRPr lang="de-DE" dirty="0"/>
          </a:p>
        </p:txBody>
      </p:sp>
    </p:spTree>
    <p:extLst>
      <p:ext uri="{BB962C8B-B14F-4D97-AF65-F5344CB8AC3E}">
        <p14:creationId xmlns:p14="http://schemas.microsoft.com/office/powerpoint/2010/main" val="2832219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4017" y="175041"/>
            <a:ext cx="6800849" cy="338554"/>
          </a:xfrm>
          <a:solidFill>
            <a:srgbClr val="045AA6"/>
          </a:solidFill>
        </p:spPr>
        <p:txBody>
          <a:bodyPr lIns="72000"/>
          <a:lstStyle/>
          <a:p>
            <a:pPr>
              <a:spcBef>
                <a:spcPts val="600"/>
              </a:spcBef>
            </a:pPr>
            <a:r>
              <a:rPr lang="de-DE" sz="2000" dirty="0" smtClean="0">
                <a:solidFill>
                  <a:schemeClr val="bg1"/>
                </a:solidFill>
              </a:rPr>
              <a:t>Geographische Verteilung in Deutschland</a:t>
            </a:r>
            <a:endParaRPr lang="de-DE" sz="2000" dirty="0">
              <a:solidFill>
                <a:schemeClr val="bg1"/>
              </a:solidFill>
            </a:endParaRPr>
          </a:p>
        </p:txBody>
      </p:sp>
      <p:sp>
        <p:nvSpPr>
          <p:cNvPr id="10" name="Datumsplatzhalter 9"/>
          <p:cNvSpPr>
            <a:spLocks noGrp="1"/>
          </p:cNvSpPr>
          <p:nvPr>
            <p:ph type="dt" sz="half" idx="14"/>
          </p:nvPr>
        </p:nvSpPr>
        <p:spPr/>
        <p:txBody>
          <a:bodyPr/>
          <a:lstStyle/>
          <a:p>
            <a:r>
              <a:rPr lang="de-DE" dirty="0" smtClean="0"/>
              <a:t>28.04.2020</a:t>
            </a:r>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9</a:t>
            </a:fld>
            <a:endParaRPr lang="de-DE"/>
          </a:p>
        </p:txBody>
      </p:sp>
      <p:graphicFrame>
        <p:nvGraphicFramePr>
          <p:cNvPr id="9" name="Tabelle 8"/>
          <p:cNvGraphicFramePr>
            <a:graphicFrameLocks noGrp="1"/>
          </p:cNvGraphicFramePr>
          <p:nvPr>
            <p:extLst>
              <p:ext uri="{D42A27DB-BD31-4B8C-83A1-F6EECF244321}">
                <p14:modId xmlns:p14="http://schemas.microsoft.com/office/powerpoint/2010/main" val="2286934769"/>
              </p:ext>
            </p:extLst>
          </p:nvPr>
        </p:nvGraphicFramePr>
        <p:xfrm>
          <a:off x="254017" y="536889"/>
          <a:ext cx="6800849" cy="365760"/>
        </p:xfrm>
        <a:graphic>
          <a:graphicData uri="http://schemas.openxmlformats.org/drawingml/2006/table">
            <a:tbl>
              <a:tblPr bandRow="1">
                <a:tableStyleId>{5C22544A-7EE6-4342-B048-85BDC9FD1C3A}</a:tableStyleId>
              </a:tblPr>
              <a:tblGrid>
                <a:gridCol w="496481"/>
                <a:gridCol w="6304368"/>
              </a:tblGrid>
              <a:tr h="225513">
                <a:tc>
                  <a:txBody>
                    <a:bodyPr/>
                    <a:lstStyle/>
                    <a:p>
                      <a:r>
                        <a:rPr lang="de-DE" sz="1800" dirty="0" smtClean="0">
                          <a:solidFill>
                            <a:schemeClr val="tx1"/>
                          </a:solidFill>
                        </a:rPr>
                        <a:t>n</a:t>
                      </a:r>
                      <a:r>
                        <a:rPr lang="de-DE" sz="1800" baseline="0" dirty="0" smtClean="0">
                          <a:solidFill>
                            <a:schemeClr val="tx1"/>
                          </a:solidFill>
                        </a:rPr>
                        <a:t> = </a:t>
                      </a:r>
                      <a:endParaRPr lang="de-DE" sz="18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kern="1200" dirty="0" smtClean="0">
                          <a:solidFill>
                            <a:schemeClr val="dk1"/>
                          </a:solidFill>
                          <a:effectLst/>
                          <a:latin typeface="+mn-lt"/>
                          <a:ea typeface="+mn-ea"/>
                          <a:cs typeface="+mn-cs"/>
                        </a:rPr>
                        <a:t>156.337</a:t>
                      </a:r>
                    </a:p>
                  </a:txBody>
                  <a:tcPr marL="9525" marR="9525" marT="9525" marB="0" anchor="ctr"/>
                </a:tc>
              </a:tr>
            </a:tbl>
          </a:graphicData>
        </a:graphic>
      </p:graphicFrame>
      <p:pic>
        <p:nvPicPr>
          <p:cNvPr id="3074" name="Picture 2" descr="S:\Projekte\RKI_nCoV-Lage\3.Kommunikation\3.7.Lageberichte\2020-04-28\Karten\Deutsch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328" y="1087315"/>
            <a:ext cx="7648591" cy="540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887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2282</Words>
  <Application>Microsoft Office PowerPoint</Application>
  <PresentationFormat>Bildschirmpräsentation (4:3)</PresentationFormat>
  <Paragraphs>836</Paragraphs>
  <Slides>49</Slides>
  <Notes>42</Notes>
  <HiddenSlides>22</HiddenSlides>
  <MMClips>0</MMClips>
  <ScaleCrop>false</ScaleCrop>
  <HeadingPairs>
    <vt:vector size="4" baseType="variant">
      <vt:variant>
        <vt:lpstr>Design</vt:lpstr>
      </vt:variant>
      <vt:variant>
        <vt:i4>2</vt:i4>
      </vt:variant>
      <vt:variant>
        <vt:lpstr>Folientitel</vt:lpstr>
      </vt:variant>
      <vt:variant>
        <vt:i4>49</vt:i4>
      </vt:variant>
    </vt:vector>
  </HeadingPairs>
  <TitlesOfParts>
    <vt:vector size="51" baseType="lpstr">
      <vt:lpstr>Office-Design</vt:lpstr>
      <vt:lpstr>1_Office-Design</vt:lpstr>
      <vt:lpstr>COVID-19:   Lage National  Informationen für den Krisenstab</vt:lpstr>
      <vt:lpstr>Fälle und Todesfälle pro Bundesland (Datenstand: 28.04.2020. 00:00)</vt:lpstr>
      <vt:lpstr>Epikurve nach Erkrankungsbeginn, ersatzweise Meldedatum (Datenstand: 28.04.2020. 00:00)</vt:lpstr>
      <vt:lpstr>Epikurve nach Meldedatum  Dashboard; (Datenstand: 28.04.2020. 00:00)</vt:lpstr>
      <vt:lpstr>Epikurve nach Meldedatum und Krankheitsstatus  (Datenstand: 28.04.2020. 00:00)</vt:lpstr>
      <vt:lpstr>PowerPoint-Präsentation</vt:lpstr>
      <vt:lpstr>PowerPoint-Präsentation</vt:lpstr>
      <vt:lpstr>PowerPoint-Präsentation</vt:lpstr>
      <vt:lpstr>Geographische Verteilung in Deutschland</vt:lpstr>
      <vt:lpstr>Geographische Verteilung in Deutschland: 7-Tage-Inzidenz </vt:lpstr>
      <vt:lpstr>Geographische Verteilung in Deutschland: 5-Tage-Inzidenz </vt:lpstr>
      <vt:lpstr>Geographische Verteilung in Deutschland: 3-Tage-Inzidenz </vt:lpstr>
      <vt:lpstr>Geographische Verteilung: 7-Tageskarte - Vergleich mit Vorwoche</vt:lpstr>
      <vt:lpstr>PowerPoint-Präsentation</vt:lpstr>
      <vt:lpstr>Trendanalyse der Landkreise</vt:lpstr>
      <vt:lpstr>Alters- &amp; Geschlechtsverteilung: Gesamtfälle; (Datenstand: 28.04.2020. 00:00)</vt:lpstr>
      <vt:lpstr>Altersverteilung nach Meldewoche: Gesamtfälle  (Datenstand: 28.04.2020. 00:00)</vt:lpstr>
      <vt:lpstr>Alters- &amp; Geschlechtsverteilung: Todesfälle; (Datenstand: 28.04.2020. 00:00)</vt:lpstr>
      <vt:lpstr>PowerPoint-Präsentation</vt:lpstr>
      <vt:lpstr>DIVI Intensivregister; (Datenstand: 28.04.2020, 9:15)</vt:lpstr>
      <vt:lpstr>DIVI Intensivregister; (Datenstand: 28.04.2020,9:15)</vt:lpstr>
      <vt:lpstr>Übermittelte Fälle nach Tätigkeit oder Betreuung in Einrichtungen; (Datenstand: 28.04.2020. 0:00)</vt:lpstr>
      <vt:lpstr>PowerPoint-Präsentation</vt:lpstr>
      <vt:lpstr>PowerPoint-Präsentation</vt:lpstr>
      <vt:lpstr>PowerPoint-Präsentation</vt:lpstr>
      <vt:lpstr>Übermittelte COVID-19-Fälle nach Expositionsort</vt:lpstr>
      <vt:lpstr>COVID-19-Fälle</vt:lpstr>
      <vt:lpstr>COVID-19-Fälle</vt:lpstr>
      <vt:lpstr>Dauer der Hospitalisierung - Outcome</vt:lpstr>
      <vt:lpstr>Dauer der Hospitalisierung - Altersgruppen</vt:lpstr>
      <vt:lpstr>Dauer der Intensivbehandlung - Outcome</vt:lpstr>
      <vt:lpstr>Dauer der Intensivbehandlung - Altersgruppen</vt:lpstr>
      <vt:lpstr>Dauer der Beatmung - Outcome</vt:lpstr>
      <vt:lpstr>Dauer der Beatmung - Altersgruppen</vt:lpstr>
      <vt:lpstr>Mobilitätsanalyse (Mobility Change) von Google mit 6 Kategorien und auch nach Bundesland (Datenstand: 17.04.2020)</vt:lpstr>
      <vt:lpstr>Mobilitätsanalyse – Teil 2</vt:lpstr>
      <vt:lpstr>PowerPoint-Präsentation</vt:lpstr>
      <vt:lpstr>Besuche pro Notaufnahme</vt:lpstr>
      <vt:lpstr>Situation Report – Besucheranzahl Gesamt &amp; nach Altersgruppen</vt:lpstr>
      <vt:lpstr>AKTIN- Syndromische Surveillance in Notaufnahmen</vt:lpstr>
      <vt:lpstr>Situation Report – Besucheranzahl nach Triage Level</vt:lpstr>
      <vt:lpstr>PowerPoint-Präsentation</vt:lpstr>
      <vt:lpstr>EUROMOMO-Woche 17: Weekly Z-Score by country</vt:lpstr>
      <vt:lpstr>EUROMOMO-Woche 16: Weekly Z-Score by country</vt:lpstr>
      <vt:lpstr>EUROMOMO-Woche 16: Weekly Z-Score by country</vt:lpstr>
      <vt:lpstr>Exzessmortalität Deutschland (bis Mitte März 2020)</vt:lpstr>
      <vt:lpstr>Anzahl Labortestungen</vt:lpstr>
      <vt:lpstr>Amtshilfeersuchen</vt:lpstr>
      <vt:lpstr>Backup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Beermann, Sandra</cp:lastModifiedBy>
  <cp:revision>1325</cp:revision>
  <cp:lastPrinted>2020-04-22T06:04:56Z</cp:lastPrinted>
  <dcterms:created xsi:type="dcterms:W3CDTF">2015-11-02T12:29:13Z</dcterms:created>
  <dcterms:modified xsi:type="dcterms:W3CDTF">2020-04-28T12:18:22Z</dcterms:modified>
</cp:coreProperties>
</file>