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62"/>
  </p:notesMasterIdLst>
  <p:handoutMasterIdLst>
    <p:handoutMasterId r:id="rId63"/>
  </p:handoutMasterIdLst>
  <p:sldIdLst>
    <p:sldId id="427" r:id="rId3"/>
    <p:sldId id="428" r:id="rId4"/>
    <p:sldId id="431" r:id="rId5"/>
    <p:sldId id="430" r:id="rId6"/>
    <p:sldId id="494" r:id="rId7"/>
    <p:sldId id="500" r:id="rId8"/>
    <p:sldId id="509" r:id="rId9"/>
    <p:sldId id="548" r:id="rId10"/>
    <p:sldId id="498" r:id="rId11"/>
    <p:sldId id="437" r:id="rId12"/>
    <p:sldId id="438" r:id="rId13"/>
    <p:sldId id="439" r:id="rId14"/>
    <p:sldId id="440" r:id="rId15"/>
    <p:sldId id="441" r:id="rId16"/>
    <p:sldId id="534" r:id="rId17"/>
    <p:sldId id="442" r:id="rId18"/>
    <p:sldId id="433" r:id="rId19"/>
    <p:sldId id="508" r:id="rId20"/>
    <p:sldId id="435" r:id="rId21"/>
    <p:sldId id="470" r:id="rId22"/>
    <p:sldId id="515" r:id="rId23"/>
    <p:sldId id="497" r:id="rId24"/>
    <p:sldId id="496" r:id="rId25"/>
    <p:sldId id="537" r:id="rId26"/>
    <p:sldId id="533" r:id="rId27"/>
    <p:sldId id="538" r:id="rId28"/>
    <p:sldId id="432" r:id="rId29"/>
    <p:sldId id="544" r:id="rId30"/>
    <p:sldId id="547" r:id="rId31"/>
    <p:sldId id="545" r:id="rId32"/>
    <p:sldId id="546" r:id="rId33"/>
    <p:sldId id="539" r:id="rId34"/>
    <p:sldId id="540" r:id="rId35"/>
    <p:sldId id="541" r:id="rId36"/>
    <p:sldId id="542" r:id="rId37"/>
    <p:sldId id="543" r:id="rId38"/>
    <p:sldId id="517" r:id="rId39"/>
    <p:sldId id="518" r:id="rId40"/>
    <p:sldId id="519" r:id="rId41"/>
    <p:sldId id="520" r:id="rId42"/>
    <p:sldId id="521" r:id="rId43"/>
    <p:sldId id="522" r:id="rId44"/>
    <p:sldId id="523" r:id="rId45"/>
    <p:sldId id="524" r:id="rId46"/>
    <p:sldId id="481" r:id="rId47"/>
    <p:sldId id="482" r:id="rId48"/>
    <p:sldId id="504" r:id="rId49"/>
    <p:sldId id="513" r:id="rId50"/>
    <p:sldId id="512" r:id="rId51"/>
    <p:sldId id="511" r:id="rId52"/>
    <p:sldId id="514" r:id="rId53"/>
    <p:sldId id="476" r:id="rId54"/>
    <p:sldId id="477" r:id="rId55"/>
    <p:sldId id="478" r:id="rId56"/>
    <p:sldId id="479" r:id="rId57"/>
    <p:sldId id="505" r:id="rId58"/>
    <p:sldId id="448" r:id="rId59"/>
    <p:sldId id="450" r:id="rId60"/>
    <p:sldId id="483" r:id="rId61"/>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s, Walter" initials="HW" lastIdx="10" clrIdx="0"/>
  <p:cmAuthor id="1" name="Buchholz, Udo" initials="BU" lastIdx="0" clrIdx="1"/>
  <p:cmAuthor id="2" name="Goerlitz, Luise" initials="G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EC7"/>
    <a:srgbClr val="045AA6"/>
    <a:srgbClr val="D0D8E8"/>
    <a:srgbClr val="E9EDF4"/>
    <a:srgbClr val="367BB8"/>
    <a:srgbClr val="338BD2"/>
    <a:srgbClr val="4D8AD2"/>
    <a:srgbClr val="66A8DD"/>
    <a:srgbClr val="0DE3A1"/>
    <a:srgbClr val="80A5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5" autoAdjust="0"/>
    <p:restoredTop sz="85164" autoAdjust="0"/>
  </p:normalViewPr>
  <p:slideViewPr>
    <p:cSldViewPr snapToGrid="0" snapToObjects="1">
      <p:cViewPr>
        <p:scale>
          <a:sx n="100" d="100"/>
          <a:sy n="100" d="100"/>
        </p:scale>
        <p:origin x="-816" y="31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93" d="100"/>
          <a:sy n="93" d="100"/>
        </p:scale>
        <p:origin x="-37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29\Covid19_Liste_Stand_2020-04-29.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29\Covid19_Liste_Stand_2020-04-29.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29\Covid19_Liste_Stand_2020-04-29.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29\Covid19_Liste_Stand_2020-04-29.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29\Covid19_Liste_Stand_2020-04-29-aktualisiert.xlsm"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29\Covid19_Liste_Stand_2020-04-29-aktualisiert.xlsm"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29\Zahlen_kumulativ_2020-04-2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29\Covid19_Liste_Stand_2020-04-29-aktualisiert.xlsm"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29\Covid19_Liste_Stand_2020-04-29-aktualisiert.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651648538257354E-2"/>
          <c:y val="5.2149332079758678E-2"/>
          <c:w val="0.89570060269140594"/>
          <c:h val="0.71360257387181436"/>
        </c:manualLayout>
      </c:layout>
      <c:barChart>
        <c:barDir val="col"/>
        <c:grouping val="stacked"/>
        <c:varyColors val="0"/>
        <c:ser>
          <c:idx val="0"/>
          <c:order val="0"/>
          <c:tx>
            <c:strRef>
              <c:f>EpiCurve!$C$5</c:f>
              <c:strCache>
                <c:ptCount val="1"/>
                <c:pt idx="0">
                  <c:v>Erkrankungsbeginn</c:v>
                </c:pt>
              </c:strCache>
            </c:strRef>
          </c:tx>
          <c:spPr>
            <a:solidFill>
              <a:srgbClr val="045AA0"/>
            </a:solidFill>
          </c:spPr>
          <c:invertIfNegative val="0"/>
          <c:cat>
            <c:numRef>
              <c:f>EpiCurve!$A$25:$A$124</c:f>
              <c:numCache>
                <c:formatCode>m/d/yyyy</c:formatCode>
                <c:ptCount val="100"/>
                <c:pt idx="0">
                  <c:v>43850</c:v>
                </c:pt>
                <c:pt idx="1">
                  <c:v>43851</c:v>
                </c:pt>
                <c:pt idx="2">
                  <c:v>43852</c:v>
                </c:pt>
                <c:pt idx="3">
                  <c:v>43853</c:v>
                </c:pt>
                <c:pt idx="4">
                  <c:v>43854</c:v>
                </c:pt>
                <c:pt idx="5">
                  <c:v>43855</c:v>
                </c:pt>
                <c:pt idx="6">
                  <c:v>43856</c:v>
                </c:pt>
                <c:pt idx="7">
                  <c:v>43857</c:v>
                </c:pt>
                <c:pt idx="8">
                  <c:v>43858</c:v>
                </c:pt>
                <c:pt idx="9">
                  <c:v>43859</c:v>
                </c:pt>
                <c:pt idx="10">
                  <c:v>43860</c:v>
                </c:pt>
                <c:pt idx="11">
                  <c:v>43861</c:v>
                </c:pt>
                <c:pt idx="12">
                  <c:v>43862</c:v>
                </c:pt>
                <c:pt idx="13">
                  <c:v>43863</c:v>
                </c:pt>
                <c:pt idx="14">
                  <c:v>43864</c:v>
                </c:pt>
                <c:pt idx="15">
                  <c:v>43865</c:v>
                </c:pt>
                <c:pt idx="16">
                  <c:v>43866</c:v>
                </c:pt>
                <c:pt idx="17">
                  <c:v>43867</c:v>
                </c:pt>
                <c:pt idx="18">
                  <c:v>43868</c:v>
                </c:pt>
                <c:pt idx="19">
                  <c:v>43869</c:v>
                </c:pt>
                <c:pt idx="20">
                  <c:v>43870</c:v>
                </c:pt>
                <c:pt idx="21">
                  <c:v>43871</c:v>
                </c:pt>
                <c:pt idx="22">
                  <c:v>43872</c:v>
                </c:pt>
                <c:pt idx="23">
                  <c:v>43873</c:v>
                </c:pt>
                <c:pt idx="24">
                  <c:v>43874</c:v>
                </c:pt>
                <c:pt idx="25">
                  <c:v>43875</c:v>
                </c:pt>
                <c:pt idx="26">
                  <c:v>43876</c:v>
                </c:pt>
                <c:pt idx="27">
                  <c:v>43877</c:v>
                </c:pt>
                <c:pt idx="28">
                  <c:v>43878</c:v>
                </c:pt>
                <c:pt idx="29">
                  <c:v>43879</c:v>
                </c:pt>
                <c:pt idx="30">
                  <c:v>43880</c:v>
                </c:pt>
                <c:pt idx="31">
                  <c:v>43881</c:v>
                </c:pt>
                <c:pt idx="32">
                  <c:v>43882</c:v>
                </c:pt>
                <c:pt idx="33">
                  <c:v>43883</c:v>
                </c:pt>
                <c:pt idx="34">
                  <c:v>43884</c:v>
                </c:pt>
                <c:pt idx="35">
                  <c:v>43885</c:v>
                </c:pt>
                <c:pt idx="36">
                  <c:v>43886</c:v>
                </c:pt>
                <c:pt idx="37">
                  <c:v>43887</c:v>
                </c:pt>
                <c:pt idx="38">
                  <c:v>43888</c:v>
                </c:pt>
                <c:pt idx="39">
                  <c:v>43889</c:v>
                </c:pt>
                <c:pt idx="40">
                  <c:v>43890</c:v>
                </c:pt>
                <c:pt idx="41">
                  <c:v>43891</c:v>
                </c:pt>
                <c:pt idx="42">
                  <c:v>43892</c:v>
                </c:pt>
                <c:pt idx="43">
                  <c:v>43893</c:v>
                </c:pt>
                <c:pt idx="44">
                  <c:v>43894</c:v>
                </c:pt>
                <c:pt idx="45">
                  <c:v>43895</c:v>
                </c:pt>
                <c:pt idx="46">
                  <c:v>43896</c:v>
                </c:pt>
                <c:pt idx="47">
                  <c:v>43897</c:v>
                </c:pt>
                <c:pt idx="48">
                  <c:v>43898</c:v>
                </c:pt>
                <c:pt idx="49">
                  <c:v>43899</c:v>
                </c:pt>
                <c:pt idx="50">
                  <c:v>43900</c:v>
                </c:pt>
                <c:pt idx="51">
                  <c:v>43901</c:v>
                </c:pt>
                <c:pt idx="52">
                  <c:v>43902</c:v>
                </c:pt>
                <c:pt idx="53">
                  <c:v>43903</c:v>
                </c:pt>
                <c:pt idx="54">
                  <c:v>43904</c:v>
                </c:pt>
                <c:pt idx="55">
                  <c:v>43905</c:v>
                </c:pt>
                <c:pt idx="56">
                  <c:v>43906</c:v>
                </c:pt>
                <c:pt idx="57">
                  <c:v>43907</c:v>
                </c:pt>
                <c:pt idx="58">
                  <c:v>43908</c:v>
                </c:pt>
                <c:pt idx="59">
                  <c:v>43909</c:v>
                </c:pt>
                <c:pt idx="60">
                  <c:v>43910</c:v>
                </c:pt>
                <c:pt idx="61">
                  <c:v>43911</c:v>
                </c:pt>
                <c:pt idx="62">
                  <c:v>43912</c:v>
                </c:pt>
                <c:pt idx="63">
                  <c:v>43913</c:v>
                </c:pt>
                <c:pt idx="64">
                  <c:v>43914</c:v>
                </c:pt>
                <c:pt idx="65">
                  <c:v>43915</c:v>
                </c:pt>
                <c:pt idx="66">
                  <c:v>43916</c:v>
                </c:pt>
                <c:pt idx="67">
                  <c:v>43917</c:v>
                </c:pt>
                <c:pt idx="68">
                  <c:v>43918</c:v>
                </c:pt>
                <c:pt idx="69">
                  <c:v>43919</c:v>
                </c:pt>
                <c:pt idx="70">
                  <c:v>43920</c:v>
                </c:pt>
                <c:pt idx="71">
                  <c:v>43921</c:v>
                </c:pt>
                <c:pt idx="72">
                  <c:v>43922</c:v>
                </c:pt>
                <c:pt idx="73">
                  <c:v>43923</c:v>
                </c:pt>
                <c:pt idx="74">
                  <c:v>43924</c:v>
                </c:pt>
                <c:pt idx="75">
                  <c:v>43925</c:v>
                </c:pt>
                <c:pt idx="76">
                  <c:v>43926</c:v>
                </c:pt>
                <c:pt idx="77">
                  <c:v>43927</c:v>
                </c:pt>
                <c:pt idx="78">
                  <c:v>43928</c:v>
                </c:pt>
                <c:pt idx="79">
                  <c:v>43929</c:v>
                </c:pt>
                <c:pt idx="80">
                  <c:v>43930</c:v>
                </c:pt>
                <c:pt idx="81">
                  <c:v>43931</c:v>
                </c:pt>
                <c:pt idx="82">
                  <c:v>43932</c:v>
                </c:pt>
                <c:pt idx="83">
                  <c:v>43933</c:v>
                </c:pt>
                <c:pt idx="84">
                  <c:v>43934</c:v>
                </c:pt>
                <c:pt idx="85">
                  <c:v>43935</c:v>
                </c:pt>
                <c:pt idx="86">
                  <c:v>43936</c:v>
                </c:pt>
                <c:pt idx="87">
                  <c:v>43937</c:v>
                </c:pt>
                <c:pt idx="88">
                  <c:v>43938</c:v>
                </c:pt>
                <c:pt idx="89">
                  <c:v>43939</c:v>
                </c:pt>
                <c:pt idx="90">
                  <c:v>43940</c:v>
                </c:pt>
                <c:pt idx="91">
                  <c:v>43941</c:v>
                </c:pt>
                <c:pt idx="92">
                  <c:v>43942</c:v>
                </c:pt>
                <c:pt idx="93">
                  <c:v>43943</c:v>
                </c:pt>
                <c:pt idx="94">
                  <c:v>43944</c:v>
                </c:pt>
                <c:pt idx="95">
                  <c:v>43945</c:v>
                </c:pt>
                <c:pt idx="96">
                  <c:v>43946</c:v>
                </c:pt>
                <c:pt idx="97">
                  <c:v>43947</c:v>
                </c:pt>
                <c:pt idx="98">
                  <c:v>43948</c:v>
                </c:pt>
                <c:pt idx="99">
                  <c:v>43949</c:v>
                </c:pt>
              </c:numCache>
            </c:numRef>
          </c:cat>
          <c:val>
            <c:numRef>
              <c:f>EpiCurve!$C$25:$C$124</c:f>
              <c:numCache>
                <c:formatCode>General</c:formatCode>
                <c:ptCount val="100"/>
                <c:pt idx="0">
                  <c:v>1</c:v>
                </c:pt>
                <c:pt idx="3">
                  <c:v>4</c:v>
                </c:pt>
                <c:pt idx="4">
                  <c:v>1</c:v>
                </c:pt>
                <c:pt idx="5">
                  <c:v>1</c:v>
                </c:pt>
                <c:pt idx="7">
                  <c:v>2</c:v>
                </c:pt>
                <c:pt idx="8">
                  <c:v>1</c:v>
                </c:pt>
                <c:pt idx="9">
                  <c:v>1</c:v>
                </c:pt>
                <c:pt idx="10">
                  <c:v>8</c:v>
                </c:pt>
                <c:pt idx="11">
                  <c:v>14</c:v>
                </c:pt>
                <c:pt idx="12">
                  <c:v>2</c:v>
                </c:pt>
                <c:pt idx="13">
                  <c:v>5</c:v>
                </c:pt>
                <c:pt idx="14">
                  <c:v>3</c:v>
                </c:pt>
                <c:pt idx="15">
                  <c:v>2</c:v>
                </c:pt>
                <c:pt idx="16">
                  <c:v>1</c:v>
                </c:pt>
                <c:pt idx="17">
                  <c:v>2</c:v>
                </c:pt>
                <c:pt idx="18">
                  <c:v>2</c:v>
                </c:pt>
                <c:pt idx="20">
                  <c:v>2</c:v>
                </c:pt>
                <c:pt idx="21">
                  <c:v>5</c:v>
                </c:pt>
                <c:pt idx="22">
                  <c:v>2</c:v>
                </c:pt>
                <c:pt idx="23">
                  <c:v>9</c:v>
                </c:pt>
                <c:pt idx="24">
                  <c:v>6</c:v>
                </c:pt>
                <c:pt idx="25">
                  <c:v>7</c:v>
                </c:pt>
                <c:pt idx="26">
                  <c:v>12</c:v>
                </c:pt>
                <c:pt idx="27">
                  <c:v>7</c:v>
                </c:pt>
                <c:pt idx="28">
                  <c:v>11</c:v>
                </c:pt>
                <c:pt idx="29">
                  <c:v>7</c:v>
                </c:pt>
                <c:pt idx="30">
                  <c:v>10</c:v>
                </c:pt>
                <c:pt idx="31">
                  <c:v>34</c:v>
                </c:pt>
                <c:pt idx="32">
                  <c:v>22</c:v>
                </c:pt>
                <c:pt idx="33">
                  <c:v>27</c:v>
                </c:pt>
                <c:pt idx="34">
                  <c:v>47</c:v>
                </c:pt>
                <c:pt idx="35">
                  <c:v>65</c:v>
                </c:pt>
                <c:pt idx="36">
                  <c:v>104</c:v>
                </c:pt>
                <c:pt idx="37">
                  <c:v>147</c:v>
                </c:pt>
                <c:pt idx="38">
                  <c:v>155</c:v>
                </c:pt>
                <c:pt idx="39">
                  <c:v>196</c:v>
                </c:pt>
                <c:pt idx="40">
                  <c:v>172</c:v>
                </c:pt>
                <c:pt idx="41">
                  <c:v>191</c:v>
                </c:pt>
                <c:pt idx="42">
                  <c:v>269</c:v>
                </c:pt>
                <c:pt idx="43">
                  <c:v>255</c:v>
                </c:pt>
                <c:pt idx="44">
                  <c:v>349</c:v>
                </c:pt>
                <c:pt idx="45">
                  <c:v>372</c:v>
                </c:pt>
                <c:pt idx="46">
                  <c:v>568</c:v>
                </c:pt>
                <c:pt idx="47">
                  <c:v>741</c:v>
                </c:pt>
                <c:pt idx="48">
                  <c:v>981</c:v>
                </c:pt>
                <c:pt idx="49">
                  <c:v>1497</c:v>
                </c:pt>
                <c:pt idx="50">
                  <c:v>1918</c:v>
                </c:pt>
                <c:pt idx="51">
                  <c:v>2380</c:v>
                </c:pt>
                <c:pt idx="52">
                  <c:v>2622</c:v>
                </c:pt>
                <c:pt idx="53">
                  <c:v>3221</c:v>
                </c:pt>
                <c:pt idx="54">
                  <c:v>3250</c:v>
                </c:pt>
                <c:pt idx="55">
                  <c:v>3332</c:v>
                </c:pt>
                <c:pt idx="56">
                  <c:v>4476</c:v>
                </c:pt>
                <c:pt idx="57">
                  <c:v>3735</c:v>
                </c:pt>
                <c:pt idx="58">
                  <c:v>3853</c:v>
                </c:pt>
                <c:pt idx="59">
                  <c:v>3331</c:v>
                </c:pt>
                <c:pt idx="60">
                  <c:v>3876</c:v>
                </c:pt>
                <c:pt idx="61">
                  <c:v>3174</c:v>
                </c:pt>
                <c:pt idx="62">
                  <c:v>2591</c:v>
                </c:pt>
                <c:pt idx="63">
                  <c:v>3742</c:v>
                </c:pt>
                <c:pt idx="64">
                  <c:v>2773</c:v>
                </c:pt>
                <c:pt idx="65">
                  <c:v>3029</c:v>
                </c:pt>
                <c:pt idx="66">
                  <c:v>2692</c:v>
                </c:pt>
                <c:pt idx="67">
                  <c:v>2774</c:v>
                </c:pt>
                <c:pt idx="68">
                  <c:v>2636</c:v>
                </c:pt>
                <c:pt idx="69">
                  <c:v>2086</c:v>
                </c:pt>
                <c:pt idx="70">
                  <c:v>2944</c:v>
                </c:pt>
                <c:pt idx="71">
                  <c:v>2208</c:v>
                </c:pt>
                <c:pt idx="72">
                  <c:v>2589</c:v>
                </c:pt>
                <c:pt idx="73">
                  <c:v>2348</c:v>
                </c:pt>
                <c:pt idx="74">
                  <c:v>2412</c:v>
                </c:pt>
                <c:pt idx="75">
                  <c:v>1861</c:v>
                </c:pt>
                <c:pt idx="76">
                  <c:v>1657</c:v>
                </c:pt>
                <c:pt idx="77">
                  <c:v>2134</c:v>
                </c:pt>
                <c:pt idx="78">
                  <c:v>1850</c:v>
                </c:pt>
                <c:pt idx="79">
                  <c:v>1698</c:v>
                </c:pt>
                <c:pt idx="80">
                  <c:v>1611</c:v>
                </c:pt>
                <c:pt idx="81">
                  <c:v>1342</c:v>
                </c:pt>
                <c:pt idx="82">
                  <c:v>1151</c:v>
                </c:pt>
                <c:pt idx="83">
                  <c:v>1095</c:v>
                </c:pt>
                <c:pt idx="84">
                  <c:v>1055</c:v>
                </c:pt>
                <c:pt idx="85">
                  <c:v>1098</c:v>
                </c:pt>
                <c:pt idx="86">
                  <c:v>1032</c:v>
                </c:pt>
                <c:pt idx="87">
                  <c:v>904</c:v>
                </c:pt>
                <c:pt idx="88">
                  <c:v>834</c:v>
                </c:pt>
                <c:pt idx="89">
                  <c:v>714</c:v>
                </c:pt>
                <c:pt idx="90">
                  <c:v>584</c:v>
                </c:pt>
                <c:pt idx="91">
                  <c:v>712</c:v>
                </c:pt>
                <c:pt idx="92">
                  <c:v>550</c:v>
                </c:pt>
                <c:pt idx="93">
                  <c:v>455</c:v>
                </c:pt>
                <c:pt idx="94">
                  <c:v>390</c:v>
                </c:pt>
                <c:pt idx="95">
                  <c:v>218</c:v>
                </c:pt>
                <c:pt idx="96">
                  <c:v>139</c:v>
                </c:pt>
                <c:pt idx="97">
                  <c:v>53</c:v>
                </c:pt>
                <c:pt idx="98">
                  <c:v>57</c:v>
                </c:pt>
                <c:pt idx="99">
                  <c:v>17</c:v>
                </c:pt>
              </c:numCache>
            </c:numRef>
          </c:val>
        </c:ser>
        <c:ser>
          <c:idx val="1"/>
          <c:order val="1"/>
          <c:tx>
            <c:strRef>
              <c:f>EpiCurve!$D$5</c:f>
              <c:strCache>
                <c:ptCount val="1"/>
                <c:pt idx="0">
                  <c:v>Meldedatum</c:v>
                </c:pt>
              </c:strCache>
            </c:strRef>
          </c:tx>
          <c:spPr>
            <a:solidFill>
              <a:srgbClr val="FFC000"/>
            </a:solidFill>
          </c:spPr>
          <c:invertIfNegative val="0"/>
          <c:cat>
            <c:numRef>
              <c:f>EpiCurve!$A$25:$A$124</c:f>
              <c:numCache>
                <c:formatCode>m/d/yyyy</c:formatCode>
                <c:ptCount val="100"/>
                <c:pt idx="0">
                  <c:v>43850</c:v>
                </c:pt>
                <c:pt idx="1">
                  <c:v>43851</c:v>
                </c:pt>
                <c:pt idx="2">
                  <c:v>43852</c:v>
                </c:pt>
                <c:pt idx="3">
                  <c:v>43853</c:v>
                </c:pt>
                <c:pt idx="4">
                  <c:v>43854</c:v>
                </c:pt>
                <c:pt idx="5">
                  <c:v>43855</c:v>
                </c:pt>
                <c:pt idx="6">
                  <c:v>43856</c:v>
                </c:pt>
                <c:pt idx="7">
                  <c:v>43857</c:v>
                </c:pt>
                <c:pt idx="8">
                  <c:v>43858</c:v>
                </c:pt>
                <c:pt idx="9">
                  <c:v>43859</c:v>
                </c:pt>
                <c:pt idx="10">
                  <c:v>43860</c:v>
                </c:pt>
                <c:pt idx="11">
                  <c:v>43861</c:v>
                </c:pt>
                <c:pt idx="12">
                  <c:v>43862</c:v>
                </c:pt>
                <c:pt idx="13">
                  <c:v>43863</c:v>
                </c:pt>
                <c:pt idx="14">
                  <c:v>43864</c:v>
                </c:pt>
                <c:pt idx="15">
                  <c:v>43865</c:v>
                </c:pt>
                <c:pt idx="16">
                  <c:v>43866</c:v>
                </c:pt>
                <c:pt idx="17">
                  <c:v>43867</c:v>
                </c:pt>
                <c:pt idx="18">
                  <c:v>43868</c:v>
                </c:pt>
                <c:pt idx="19">
                  <c:v>43869</c:v>
                </c:pt>
                <c:pt idx="20">
                  <c:v>43870</c:v>
                </c:pt>
                <c:pt idx="21">
                  <c:v>43871</c:v>
                </c:pt>
                <c:pt idx="22">
                  <c:v>43872</c:v>
                </c:pt>
                <c:pt idx="23">
                  <c:v>43873</c:v>
                </c:pt>
                <c:pt idx="24">
                  <c:v>43874</c:v>
                </c:pt>
                <c:pt idx="25">
                  <c:v>43875</c:v>
                </c:pt>
                <c:pt idx="26">
                  <c:v>43876</c:v>
                </c:pt>
                <c:pt idx="27">
                  <c:v>43877</c:v>
                </c:pt>
                <c:pt idx="28">
                  <c:v>43878</c:v>
                </c:pt>
                <c:pt idx="29">
                  <c:v>43879</c:v>
                </c:pt>
                <c:pt idx="30">
                  <c:v>43880</c:v>
                </c:pt>
                <c:pt idx="31">
                  <c:v>43881</c:v>
                </c:pt>
                <c:pt idx="32">
                  <c:v>43882</c:v>
                </c:pt>
                <c:pt idx="33">
                  <c:v>43883</c:v>
                </c:pt>
                <c:pt idx="34">
                  <c:v>43884</c:v>
                </c:pt>
                <c:pt idx="35">
                  <c:v>43885</c:v>
                </c:pt>
                <c:pt idx="36">
                  <c:v>43886</c:v>
                </c:pt>
                <c:pt idx="37">
                  <c:v>43887</c:v>
                </c:pt>
                <c:pt idx="38">
                  <c:v>43888</c:v>
                </c:pt>
                <c:pt idx="39">
                  <c:v>43889</c:v>
                </c:pt>
                <c:pt idx="40">
                  <c:v>43890</c:v>
                </c:pt>
                <c:pt idx="41">
                  <c:v>43891</c:v>
                </c:pt>
                <c:pt idx="42">
                  <c:v>43892</c:v>
                </c:pt>
                <c:pt idx="43">
                  <c:v>43893</c:v>
                </c:pt>
                <c:pt idx="44">
                  <c:v>43894</c:v>
                </c:pt>
                <c:pt idx="45">
                  <c:v>43895</c:v>
                </c:pt>
                <c:pt idx="46">
                  <c:v>43896</c:v>
                </c:pt>
                <c:pt idx="47">
                  <c:v>43897</c:v>
                </c:pt>
                <c:pt idx="48">
                  <c:v>43898</c:v>
                </c:pt>
                <c:pt idx="49">
                  <c:v>43899</c:v>
                </c:pt>
                <c:pt idx="50">
                  <c:v>43900</c:v>
                </c:pt>
                <c:pt idx="51">
                  <c:v>43901</c:v>
                </c:pt>
                <c:pt idx="52">
                  <c:v>43902</c:v>
                </c:pt>
                <c:pt idx="53">
                  <c:v>43903</c:v>
                </c:pt>
                <c:pt idx="54">
                  <c:v>43904</c:v>
                </c:pt>
                <c:pt idx="55">
                  <c:v>43905</c:v>
                </c:pt>
                <c:pt idx="56">
                  <c:v>43906</c:v>
                </c:pt>
                <c:pt idx="57">
                  <c:v>43907</c:v>
                </c:pt>
                <c:pt idx="58">
                  <c:v>43908</c:v>
                </c:pt>
                <c:pt idx="59">
                  <c:v>43909</c:v>
                </c:pt>
                <c:pt idx="60">
                  <c:v>43910</c:v>
                </c:pt>
                <c:pt idx="61">
                  <c:v>43911</c:v>
                </c:pt>
                <c:pt idx="62">
                  <c:v>43912</c:v>
                </c:pt>
                <c:pt idx="63">
                  <c:v>43913</c:v>
                </c:pt>
                <c:pt idx="64">
                  <c:v>43914</c:v>
                </c:pt>
                <c:pt idx="65">
                  <c:v>43915</c:v>
                </c:pt>
                <c:pt idx="66">
                  <c:v>43916</c:v>
                </c:pt>
                <c:pt idx="67">
                  <c:v>43917</c:v>
                </c:pt>
                <c:pt idx="68">
                  <c:v>43918</c:v>
                </c:pt>
                <c:pt idx="69">
                  <c:v>43919</c:v>
                </c:pt>
                <c:pt idx="70">
                  <c:v>43920</c:v>
                </c:pt>
                <c:pt idx="71">
                  <c:v>43921</c:v>
                </c:pt>
                <c:pt idx="72">
                  <c:v>43922</c:v>
                </c:pt>
                <c:pt idx="73">
                  <c:v>43923</c:v>
                </c:pt>
                <c:pt idx="74">
                  <c:v>43924</c:v>
                </c:pt>
                <c:pt idx="75">
                  <c:v>43925</c:v>
                </c:pt>
                <c:pt idx="76">
                  <c:v>43926</c:v>
                </c:pt>
                <c:pt idx="77">
                  <c:v>43927</c:v>
                </c:pt>
                <c:pt idx="78">
                  <c:v>43928</c:v>
                </c:pt>
                <c:pt idx="79">
                  <c:v>43929</c:v>
                </c:pt>
                <c:pt idx="80">
                  <c:v>43930</c:v>
                </c:pt>
                <c:pt idx="81">
                  <c:v>43931</c:v>
                </c:pt>
                <c:pt idx="82">
                  <c:v>43932</c:v>
                </c:pt>
                <c:pt idx="83">
                  <c:v>43933</c:v>
                </c:pt>
                <c:pt idx="84">
                  <c:v>43934</c:v>
                </c:pt>
                <c:pt idx="85">
                  <c:v>43935</c:v>
                </c:pt>
                <c:pt idx="86">
                  <c:v>43936</c:v>
                </c:pt>
                <c:pt idx="87">
                  <c:v>43937</c:v>
                </c:pt>
                <c:pt idx="88">
                  <c:v>43938</c:v>
                </c:pt>
                <c:pt idx="89">
                  <c:v>43939</c:v>
                </c:pt>
                <c:pt idx="90">
                  <c:v>43940</c:v>
                </c:pt>
                <c:pt idx="91">
                  <c:v>43941</c:v>
                </c:pt>
                <c:pt idx="92">
                  <c:v>43942</c:v>
                </c:pt>
                <c:pt idx="93">
                  <c:v>43943</c:v>
                </c:pt>
                <c:pt idx="94">
                  <c:v>43944</c:v>
                </c:pt>
                <c:pt idx="95">
                  <c:v>43945</c:v>
                </c:pt>
                <c:pt idx="96">
                  <c:v>43946</c:v>
                </c:pt>
                <c:pt idx="97">
                  <c:v>43947</c:v>
                </c:pt>
                <c:pt idx="98">
                  <c:v>43948</c:v>
                </c:pt>
                <c:pt idx="99">
                  <c:v>43949</c:v>
                </c:pt>
              </c:numCache>
            </c:numRef>
          </c:cat>
          <c:val>
            <c:numRef>
              <c:f>EpiCurve!$D$25:$D$124</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1</c:v>
                </c:pt>
                <c:pt idx="16">
                  <c:v>0</c:v>
                </c:pt>
                <c:pt idx="17">
                  <c:v>0</c:v>
                </c:pt>
                <c:pt idx="18">
                  <c:v>0</c:v>
                </c:pt>
                <c:pt idx="19">
                  <c:v>0</c:v>
                </c:pt>
                <c:pt idx="20">
                  <c:v>0</c:v>
                </c:pt>
                <c:pt idx="21">
                  <c:v>0</c:v>
                </c:pt>
                <c:pt idx="22">
                  <c:v>2</c:v>
                </c:pt>
                <c:pt idx="23">
                  <c:v>0</c:v>
                </c:pt>
                <c:pt idx="24">
                  <c:v>0</c:v>
                </c:pt>
                <c:pt idx="25">
                  <c:v>0</c:v>
                </c:pt>
                <c:pt idx="26">
                  <c:v>0</c:v>
                </c:pt>
                <c:pt idx="27">
                  <c:v>1</c:v>
                </c:pt>
                <c:pt idx="28">
                  <c:v>0</c:v>
                </c:pt>
                <c:pt idx="29">
                  <c:v>0</c:v>
                </c:pt>
                <c:pt idx="30">
                  <c:v>0</c:v>
                </c:pt>
                <c:pt idx="31">
                  <c:v>1</c:v>
                </c:pt>
                <c:pt idx="32">
                  <c:v>0</c:v>
                </c:pt>
                <c:pt idx="33">
                  <c:v>1</c:v>
                </c:pt>
                <c:pt idx="34">
                  <c:v>0</c:v>
                </c:pt>
                <c:pt idx="35">
                  <c:v>1</c:v>
                </c:pt>
                <c:pt idx="36">
                  <c:v>0</c:v>
                </c:pt>
                <c:pt idx="37">
                  <c:v>0</c:v>
                </c:pt>
                <c:pt idx="38">
                  <c:v>3</c:v>
                </c:pt>
                <c:pt idx="39">
                  <c:v>10</c:v>
                </c:pt>
                <c:pt idx="40">
                  <c:v>4</c:v>
                </c:pt>
                <c:pt idx="41">
                  <c:v>12</c:v>
                </c:pt>
                <c:pt idx="42">
                  <c:v>7</c:v>
                </c:pt>
                <c:pt idx="43">
                  <c:v>25</c:v>
                </c:pt>
                <c:pt idx="44">
                  <c:v>41</c:v>
                </c:pt>
                <c:pt idx="45">
                  <c:v>39</c:v>
                </c:pt>
                <c:pt idx="46">
                  <c:v>57</c:v>
                </c:pt>
                <c:pt idx="47">
                  <c:v>22</c:v>
                </c:pt>
                <c:pt idx="48">
                  <c:v>22</c:v>
                </c:pt>
                <c:pt idx="49">
                  <c:v>87</c:v>
                </c:pt>
                <c:pt idx="50">
                  <c:v>133</c:v>
                </c:pt>
                <c:pt idx="51">
                  <c:v>187</c:v>
                </c:pt>
                <c:pt idx="52">
                  <c:v>255</c:v>
                </c:pt>
                <c:pt idx="53">
                  <c:v>386</c:v>
                </c:pt>
                <c:pt idx="54">
                  <c:v>388</c:v>
                </c:pt>
                <c:pt idx="55">
                  <c:v>321</c:v>
                </c:pt>
                <c:pt idx="56">
                  <c:v>589</c:v>
                </c:pt>
                <c:pt idx="57">
                  <c:v>963</c:v>
                </c:pt>
                <c:pt idx="58">
                  <c:v>1112</c:v>
                </c:pt>
                <c:pt idx="59">
                  <c:v>1157</c:v>
                </c:pt>
                <c:pt idx="60">
                  <c:v>1224</c:v>
                </c:pt>
                <c:pt idx="61">
                  <c:v>971</c:v>
                </c:pt>
                <c:pt idx="62">
                  <c:v>631</c:v>
                </c:pt>
                <c:pt idx="63">
                  <c:v>993</c:v>
                </c:pt>
                <c:pt idx="64">
                  <c:v>1273</c:v>
                </c:pt>
                <c:pt idx="65">
                  <c:v>1493</c:v>
                </c:pt>
                <c:pt idx="66">
                  <c:v>1547</c:v>
                </c:pt>
                <c:pt idx="67">
                  <c:v>1771</c:v>
                </c:pt>
                <c:pt idx="68">
                  <c:v>1382</c:v>
                </c:pt>
                <c:pt idx="69">
                  <c:v>930</c:v>
                </c:pt>
                <c:pt idx="70">
                  <c:v>1234</c:v>
                </c:pt>
                <c:pt idx="71">
                  <c:v>1855</c:v>
                </c:pt>
                <c:pt idx="72">
                  <c:v>1929</c:v>
                </c:pt>
                <c:pt idx="73">
                  <c:v>2184</c:v>
                </c:pt>
                <c:pt idx="74">
                  <c:v>2387</c:v>
                </c:pt>
                <c:pt idx="75">
                  <c:v>1399</c:v>
                </c:pt>
                <c:pt idx="76">
                  <c:v>912</c:v>
                </c:pt>
                <c:pt idx="77">
                  <c:v>1361</c:v>
                </c:pt>
                <c:pt idx="78">
                  <c:v>1708</c:v>
                </c:pt>
                <c:pt idx="79">
                  <c:v>1921</c:v>
                </c:pt>
                <c:pt idx="80">
                  <c:v>1862</c:v>
                </c:pt>
                <c:pt idx="81">
                  <c:v>1213</c:v>
                </c:pt>
                <c:pt idx="82">
                  <c:v>1269</c:v>
                </c:pt>
                <c:pt idx="83">
                  <c:v>748</c:v>
                </c:pt>
                <c:pt idx="84">
                  <c:v>674</c:v>
                </c:pt>
                <c:pt idx="85">
                  <c:v>947</c:v>
                </c:pt>
                <c:pt idx="86">
                  <c:v>1233</c:v>
                </c:pt>
                <c:pt idx="87">
                  <c:v>1303</c:v>
                </c:pt>
                <c:pt idx="88">
                  <c:v>1387</c:v>
                </c:pt>
                <c:pt idx="89">
                  <c:v>860</c:v>
                </c:pt>
                <c:pt idx="90">
                  <c:v>637</c:v>
                </c:pt>
                <c:pt idx="91">
                  <c:v>802</c:v>
                </c:pt>
                <c:pt idx="92">
                  <c:v>939</c:v>
                </c:pt>
                <c:pt idx="93">
                  <c:v>1151</c:v>
                </c:pt>
                <c:pt idx="94">
                  <c:v>1038</c:v>
                </c:pt>
                <c:pt idx="95">
                  <c:v>958</c:v>
                </c:pt>
                <c:pt idx="96">
                  <c:v>732</c:v>
                </c:pt>
                <c:pt idx="97">
                  <c:v>362</c:v>
                </c:pt>
                <c:pt idx="98">
                  <c:v>597</c:v>
                </c:pt>
                <c:pt idx="99">
                  <c:v>462</c:v>
                </c:pt>
              </c:numCache>
            </c:numRef>
          </c:val>
        </c:ser>
        <c:dLbls>
          <c:showLegendKey val="0"/>
          <c:showVal val="0"/>
          <c:showCatName val="0"/>
          <c:showSerName val="0"/>
          <c:showPercent val="0"/>
          <c:showBubbleSize val="0"/>
        </c:dLbls>
        <c:gapWidth val="10"/>
        <c:overlap val="100"/>
        <c:axId val="97922048"/>
        <c:axId val="97936512"/>
      </c:barChart>
      <c:dateAx>
        <c:axId val="97922048"/>
        <c:scaling>
          <c:orientation val="minMax"/>
          <c:min val="43891"/>
        </c:scaling>
        <c:delete val="0"/>
        <c:axPos val="b"/>
        <c:title>
          <c:tx>
            <c:rich>
              <a:bodyPr/>
              <a:lstStyle/>
              <a:p>
                <a:pPr>
                  <a:defRPr>
                    <a:latin typeface="Arial" panose="020B0604020202020204" pitchFamily="34" charset="0"/>
                    <a:cs typeface="Arial" panose="020B0604020202020204" pitchFamily="34" charset="0"/>
                  </a:defRPr>
                </a:pPr>
                <a:r>
                  <a:rPr lang="de-DE">
                    <a:latin typeface="Arial" panose="020B0604020202020204" pitchFamily="34" charset="0"/>
                    <a:cs typeface="Arial" panose="020B0604020202020204" pitchFamily="34" charset="0"/>
                  </a:rPr>
                  <a:t>Erkrankungsbeginn,</a:t>
                </a:r>
                <a:r>
                  <a:rPr lang="de-DE" baseline="0">
                    <a:latin typeface="Arial" panose="020B0604020202020204" pitchFamily="34" charset="0"/>
                    <a:cs typeface="Arial" panose="020B0604020202020204" pitchFamily="34" charset="0"/>
                  </a:rPr>
                  <a:t> </a:t>
                </a:r>
                <a:r>
                  <a:rPr lang="de-DE">
                    <a:latin typeface="Arial" panose="020B0604020202020204" pitchFamily="34" charset="0"/>
                    <a:cs typeface="Arial" panose="020B0604020202020204" pitchFamily="34" charset="0"/>
                  </a:rPr>
                  <a:t>ersatzweise Meldedatum (2020)</a:t>
                </a:r>
              </a:p>
            </c:rich>
          </c:tx>
          <c:layout>
            <c:manualLayout>
              <c:xMode val="edge"/>
              <c:yMode val="edge"/>
              <c:x val="0.34298581008815443"/>
              <c:y val="0.8689450512234359"/>
            </c:manualLayout>
          </c:layout>
          <c:overlay val="0"/>
        </c:title>
        <c:numFmt formatCode="dd/mm/" sourceLinked="0"/>
        <c:majorTickMark val="out"/>
        <c:minorTickMark val="none"/>
        <c:tickLblPos val="nextTo"/>
        <c:txPr>
          <a:bodyPr rot="-2700000" vert="horz"/>
          <a:lstStyle/>
          <a:p>
            <a:pPr>
              <a:defRPr/>
            </a:pPr>
            <a:endParaRPr lang="de-DE"/>
          </a:p>
        </c:txPr>
        <c:crossAx val="97936512"/>
        <c:crosses val="autoZero"/>
        <c:auto val="1"/>
        <c:lblOffset val="100"/>
        <c:baseTimeUnit val="days"/>
        <c:majorUnit val="2"/>
        <c:majorTimeUnit val="days"/>
      </c:dateAx>
      <c:valAx>
        <c:axId val="97936512"/>
        <c:scaling>
          <c:orientation val="minMax"/>
          <c:max val="7000"/>
        </c:scaling>
        <c:delete val="0"/>
        <c:axPos val="l"/>
        <c:title>
          <c:tx>
            <c:rich>
              <a:bodyPr rot="-5400000" vert="horz"/>
              <a:lstStyle/>
              <a:p>
                <a:pPr>
                  <a:defRPr>
                    <a:latin typeface="Arial" panose="020B0604020202020204" pitchFamily="34" charset="0"/>
                    <a:cs typeface="Arial" panose="020B0604020202020204" pitchFamily="34" charset="0"/>
                  </a:defRPr>
                </a:pPr>
                <a:r>
                  <a:rPr lang="de-DE">
                    <a:latin typeface="Arial" panose="020B0604020202020204" pitchFamily="34" charset="0"/>
                    <a:cs typeface="Arial" panose="020B0604020202020204" pitchFamily="34" charset="0"/>
                  </a:rPr>
                  <a:t>Anzahl übermittelte</a:t>
                </a:r>
                <a:r>
                  <a:rPr lang="de-DE" baseline="0">
                    <a:latin typeface="Arial" panose="020B0604020202020204" pitchFamily="34" charset="0"/>
                    <a:cs typeface="Arial" panose="020B0604020202020204" pitchFamily="34" charset="0"/>
                  </a:rPr>
                  <a:t> COVID-19</a:t>
                </a:r>
                <a:r>
                  <a:rPr lang="de-DE">
                    <a:latin typeface="Arial" panose="020B0604020202020204" pitchFamily="34" charset="0"/>
                    <a:cs typeface="Arial" panose="020B0604020202020204" pitchFamily="34" charset="0"/>
                  </a:rPr>
                  <a:t>Fälle</a:t>
                </a:r>
              </a:p>
              <a:p>
                <a:pPr>
                  <a:defRPr>
                    <a:latin typeface="Arial" panose="020B0604020202020204" pitchFamily="34" charset="0"/>
                    <a:cs typeface="Arial" panose="020B0604020202020204" pitchFamily="34" charset="0"/>
                  </a:defRPr>
                </a:pPr>
                <a:endParaRPr lang="de-DE">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crossAx val="97922048"/>
        <c:crosses val="autoZero"/>
        <c:crossBetween val="between"/>
      </c:valAx>
    </c:plotArea>
    <c:legend>
      <c:legendPos val="b"/>
      <c:layout>
        <c:manualLayout>
          <c:xMode val="edge"/>
          <c:yMode val="edge"/>
          <c:x val="0.41145083879271055"/>
          <c:y val="0.90414760841461983"/>
          <c:w val="0.27698481503659944"/>
          <c:h val="7.1971794570454814E-2"/>
        </c:manualLayout>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234322027478176E-2"/>
          <c:y val="2.0109939328829051E-2"/>
          <c:w val="0.89570060269140594"/>
          <c:h val="0.73516773839982119"/>
        </c:manualLayout>
      </c:layout>
      <c:barChart>
        <c:barDir val="col"/>
        <c:grouping val="stacked"/>
        <c:varyColors val="0"/>
        <c:ser>
          <c:idx val="0"/>
          <c:order val="0"/>
          <c:tx>
            <c:v>Berichtete Fälle Stand Vortag</c:v>
          </c:tx>
          <c:spPr>
            <a:solidFill>
              <a:srgbClr val="045AA0"/>
            </a:solidFill>
          </c:spPr>
          <c:invertIfNegative val="0"/>
          <c:cat>
            <c:numRef>
              <c:f>Dashboard!$A$6:$A$85</c:f>
              <c:numCache>
                <c:formatCode>m/d/yyyy</c:formatCode>
                <c:ptCount val="80"/>
                <c:pt idx="0">
                  <c:v>43858</c:v>
                </c:pt>
                <c:pt idx="1">
                  <c:v>43859</c:v>
                </c:pt>
                <c:pt idx="2">
                  <c:v>43861</c:v>
                </c:pt>
                <c:pt idx="3">
                  <c:v>43864</c:v>
                </c:pt>
                <c:pt idx="4">
                  <c:v>43865</c:v>
                </c:pt>
                <c:pt idx="5">
                  <c:v>43867</c:v>
                </c:pt>
                <c:pt idx="6">
                  <c:v>43868</c:v>
                </c:pt>
                <c:pt idx="7">
                  <c:v>43872</c:v>
                </c:pt>
                <c:pt idx="8">
                  <c:v>43873</c:v>
                </c:pt>
                <c:pt idx="9">
                  <c:v>43877</c:v>
                </c:pt>
                <c:pt idx="10">
                  <c:v>43881</c:v>
                </c:pt>
                <c:pt idx="11">
                  <c:v>43883</c:v>
                </c:pt>
                <c:pt idx="12">
                  <c:v>43884</c:v>
                </c:pt>
                <c:pt idx="13">
                  <c:v>43885</c:v>
                </c:pt>
                <c:pt idx="14">
                  <c:v>43886</c:v>
                </c:pt>
                <c:pt idx="15">
                  <c:v>43887</c:v>
                </c:pt>
                <c:pt idx="16">
                  <c:v>43888</c:v>
                </c:pt>
                <c:pt idx="17">
                  <c:v>43889</c:v>
                </c:pt>
                <c:pt idx="18">
                  <c:v>43890</c:v>
                </c:pt>
                <c:pt idx="19">
                  <c:v>43891</c:v>
                </c:pt>
                <c:pt idx="20">
                  <c:v>43892</c:v>
                </c:pt>
                <c:pt idx="21">
                  <c:v>43893</c:v>
                </c:pt>
                <c:pt idx="22">
                  <c:v>43894</c:v>
                </c:pt>
                <c:pt idx="23">
                  <c:v>43895</c:v>
                </c:pt>
                <c:pt idx="24">
                  <c:v>43896</c:v>
                </c:pt>
                <c:pt idx="25">
                  <c:v>43897</c:v>
                </c:pt>
                <c:pt idx="26">
                  <c:v>43898</c:v>
                </c:pt>
                <c:pt idx="27">
                  <c:v>43899</c:v>
                </c:pt>
                <c:pt idx="28">
                  <c:v>43900</c:v>
                </c:pt>
                <c:pt idx="29">
                  <c:v>43901</c:v>
                </c:pt>
                <c:pt idx="30">
                  <c:v>43902</c:v>
                </c:pt>
                <c:pt idx="31">
                  <c:v>43903</c:v>
                </c:pt>
                <c:pt idx="32">
                  <c:v>43904</c:v>
                </c:pt>
                <c:pt idx="33">
                  <c:v>43905</c:v>
                </c:pt>
                <c:pt idx="34">
                  <c:v>43906</c:v>
                </c:pt>
                <c:pt idx="35">
                  <c:v>43907</c:v>
                </c:pt>
                <c:pt idx="36">
                  <c:v>43908</c:v>
                </c:pt>
                <c:pt idx="37">
                  <c:v>43909</c:v>
                </c:pt>
                <c:pt idx="38">
                  <c:v>43910</c:v>
                </c:pt>
                <c:pt idx="39">
                  <c:v>43911</c:v>
                </c:pt>
                <c:pt idx="40">
                  <c:v>43912</c:v>
                </c:pt>
                <c:pt idx="41">
                  <c:v>43913</c:v>
                </c:pt>
                <c:pt idx="42">
                  <c:v>43914</c:v>
                </c:pt>
                <c:pt idx="43">
                  <c:v>43915</c:v>
                </c:pt>
                <c:pt idx="44">
                  <c:v>43916</c:v>
                </c:pt>
                <c:pt idx="45">
                  <c:v>43917</c:v>
                </c:pt>
                <c:pt idx="46">
                  <c:v>43918</c:v>
                </c:pt>
                <c:pt idx="47">
                  <c:v>43919</c:v>
                </c:pt>
                <c:pt idx="48">
                  <c:v>43920</c:v>
                </c:pt>
                <c:pt idx="49">
                  <c:v>43921</c:v>
                </c:pt>
                <c:pt idx="50">
                  <c:v>43922</c:v>
                </c:pt>
                <c:pt idx="51">
                  <c:v>43923</c:v>
                </c:pt>
                <c:pt idx="52">
                  <c:v>43924</c:v>
                </c:pt>
                <c:pt idx="53">
                  <c:v>43925</c:v>
                </c:pt>
                <c:pt idx="54">
                  <c:v>43926</c:v>
                </c:pt>
                <c:pt idx="55">
                  <c:v>43927</c:v>
                </c:pt>
                <c:pt idx="56">
                  <c:v>43928</c:v>
                </c:pt>
                <c:pt idx="57">
                  <c:v>43929</c:v>
                </c:pt>
                <c:pt idx="58">
                  <c:v>43930</c:v>
                </c:pt>
                <c:pt idx="59">
                  <c:v>43931</c:v>
                </c:pt>
                <c:pt idx="60">
                  <c:v>43932</c:v>
                </c:pt>
                <c:pt idx="61">
                  <c:v>43933</c:v>
                </c:pt>
                <c:pt idx="62">
                  <c:v>43934</c:v>
                </c:pt>
                <c:pt idx="63">
                  <c:v>43935</c:v>
                </c:pt>
                <c:pt idx="64">
                  <c:v>43936</c:v>
                </c:pt>
                <c:pt idx="65">
                  <c:v>43937</c:v>
                </c:pt>
                <c:pt idx="66">
                  <c:v>43938</c:v>
                </c:pt>
                <c:pt idx="67">
                  <c:v>43939</c:v>
                </c:pt>
                <c:pt idx="68">
                  <c:v>43940</c:v>
                </c:pt>
                <c:pt idx="69">
                  <c:v>43941</c:v>
                </c:pt>
                <c:pt idx="70">
                  <c:v>43942</c:v>
                </c:pt>
                <c:pt idx="71">
                  <c:v>43943</c:v>
                </c:pt>
                <c:pt idx="72">
                  <c:v>43944</c:v>
                </c:pt>
                <c:pt idx="73">
                  <c:v>43945</c:v>
                </c:pt>
                <c:pt idx="74">
                  <c:v>43946</c:v>
                </c:pt>
                <c:pt idx="75">
                  <c:v>43947</c:v>
                </c:pt>
                <c:pt idx="76">
                  <c:v>43948</c:v>
                </c:pt>
                <c:pt idx="77">
                  <c:v>43949</c:v>
                </c:pt>
                <c:pt idx="78">
                  <c:v>44019</c:v>
                </c:pt>
              </c:numCache>
            </c:numRef>
          </c:cat>
          <c:val>
            <c:numRef>
              <c:f>(Dashboard!$C$6:$C$85;Dashboard!$C$85;Dashboard!$C$45:$C$85;Dashboard!$C$6:$C$85)</c:f>
              <c:numCache>
                <c:formatCode>General</c:formatCode>
                <c:ptCount val="202"/>
                <c:pt idx="0">
                  <c:v>2</c:v>
                </c:pt>
                <c:pt idx="1">
                  <c:v>2</c:v>
                </c:pt>
                <c:pt idx="2">
                  <c:v>3</c:v>
                </c:pt>
                <c:pt idx="3">
                  <c:v>1</c:v>
                </c:pt>
                <c:pt idx="4">
                  <c:v>5</c:v>
                </c:pt>
                <c:pt idx="5">
                  <c:v>1</c:v>
                </c:pt>
                <c:pt idx="6">
                  <c:v>1</c:v>
                </c:pt>
                <c:pt idx="7">
                  <c:v>2</c:v>
                </c:pt>
                <c:pt idx="8">
                  <c:v>1</c:v>
                </c:pt>
                <c:pt idx="9">
                  <c:v>1</c:v>
                </c:pt>
                <c:pt idx="10">
                  <c:v>1</c:v>
                </c:pt>
                <c:pt idx="11">
                  <c:v>2</c:v>
                </c:pt>
                <c:pt idx="12">
                  <c:v>1</c:v>
                </c:pt>
                <c:pt idx="13">
                  <c:v>3</c:v>
                </c:pt>
                <c:pt idx="14">
                  <c:v>2</c:v>
                </c:pt>
                <c:pt idx="15">
                  <c:v>8</c:v>
                </c:pt>
                <c:pt idx="16">
                  <c:v>23</c:v>
                </c:pt>
                <c:pt idx="17">
                  <c:v>47</c:v>
                </c:pt>
                <c:pt idx="18">
                  <c:v>21</c:v>
                </c:pt>
                <c:pt idx="19">
                  <c:v>36</c:v>
                </c:pt>
                <c:pt idx="20">
                  <c:v>41</c:v>
                </c:pt>
                <c:pt idx="21">
                  <c:v>82</c:v>
                </c:pt>
                <c:pt idx="22">
                  <c:v>156</c:v>
                </c:pt>
                <c:pt idx="23">
                  <c:v>188</c:v>
                </c:pt>
                <c:pt idx="24">
                  <c:v>183</c:v>
                </c:pt>
                <c:pt idx="25">
                  <c:v>136</c:v>
                </c:pt>
                <c:pt idx="26">
                  <c:v>98</c:v>
                </c:pt>
                <c:pt idx="27">
                  <c:v>344</c:v>
                </c:pt>
                <c:pt idx="28">
                  <c:v>584</c:v>
                </c:pt>
                <c:pt idx="29">
                  <c:v>744</c:v>
                </c:pt>
                <c:pt idx="30">
                  <c:v>979</c:v>
                </c:pt>
                <c:pt idx="31">
                  <c:v>1427</c:v>
                </c:pt>
                <c:pt idx="32">
                  <c:v>1289</c:v>
                </c:pt>
                <c:pt idx="33">
                  <c:v>947</c:v>
                </c:pt>
                <c:pt idx="34">
                  <c:v>2028</c:v>
                </c:pt>
                <c:pt idx="35">
                  <c:v>3020</c:v>
                </c:pt>
                <c:pt idx="36">
                  <c:v>3536</c:v>
                </c:pt>
                <c:pt idx="37">
                  <c:v>4002</c:v>
                </c:pt>
                <c:pt idx="38">
                  <c:v>4076</c:v>
                </c:pt>
                <c:pt idx="39">
                  <c:v>3302</c:v>
                </c:pt>
                <c:pt idx="40">
                  <c:v>2311</c:v>
                </c:pt>
                <c:pt idx="41">
                  <c:v>3669</c:v>
                </c:pt>
                <c:pt idx="42">
                  <c:v>4775</c:v>
                </c:pt>
                <c:pt idx="43">
                  <c:v>5600</c:v>
                </c:pt>
                <c:pt idx="44">
                  <c:v>5801</c:v>
                </c:pt>
                <c:pt idx="45">
                  <c:v>6096</c:v>
                </c:pt>
                <c:pt idx="46">
                  <c:v>4790</c:v>
                </c:pt>
                <c:pt idx="47">
                  <c:v>3087</c:v>
                </c:pt>
                <c:pt idx="48">
                  <c:v>4066</c:v>
                </c:pt>
                <c:pt idx="49">
                  <c:v>5979</c:v>
                </c:pt>
                <c:pt idx="50">
                  <c:v>6257</c:v>
                </c:pt>
                <c:pt idx="51">
                  <c:v>6561</c:v>
                </c:pt>
                <c:pt idx="52">
                  <c:v>6290</c:v>
                </c:pt>
                <c:pt idx="53">
                  <c:v>4255</c:v>
                </c:pt>
                <c:pt idx="54">
                  <c:v>2523</c:v>
                </c:pt>
                <c:pt idx="55">
                  <c:v>3681</c:v>
                </c:pt>
                <c:pt idx="56">
                  <c:v>5160</c:v>
                </c:pt>
                <c:pt idx="57">
                  <c:v>5283</c:v>
                </c:pt>
                <c:pt idx="58">
                  <c:v>4919</c:v>
                </c:pt>
                <c:pt idx="59">
                  <c:v>3324</c:v>
                </c:pt>
                <c:pt idx="60">
                  <c:v>2942</c:v>
                </c:pt>
                <c:pt idx="61">
                  <c:v>1830</c:v>
                </c:pt>
                <c:pt idx="62">
                  <c:v>1595</c:v>
                </c:pt>
                <c:pt idx="63">
                  <c:v>2431</c:v>
                </c:pt>
                <c:pt idx="64">
                  <c:v>3252</c:v>
                </c:pt>
                <c:pt idx="65">
                  <c:v>3402</c:v>
                </c:pt>
                <c:pt idx="66">
                  <c:v>3049</c:v>
                </c:pt>
                <c:pt idx="67">
                  <c:v>2045</c:v>
                </c:pt>
                <c:pt idx="68">
                  <c:v>1374</c:v>
                </c:pt>
                <c:pt idx="69">
                  <c:v>1723</c:v>
                </c:pt>
                <c:pt idx="70">
                  <c:v>2186</c:v>
                </c:pt>
                <c:pt idx="71">
                  <c:v>2440</c:v>
                </c:pt>
                <c:pt idx="72">
                  <c:v>2041</c:v>
                </c:pt>
                <c:pt idx="73">
                  <c:v>1838</c:v>
                </c:pt>
                <c:pt idx="74">
                  <c:v>1256</c:v>
                </c:pt>
                <c:pt idx="75">
                  <c:v>614</c:v>
                </c:pt>
                <c:pt idx="76">
                  <c:v>565</c:v>
                </c:pt>
                <c:pt idx="77">
                  <c:v>1</c:v>
                </c:pt>
                <c:pt idx="78">
                  <c:v>1</c:v>
                </c:pt>
                <c:pt idx="81">
                  <c:v>3302</c:v>
                </c:pt>
                <c:pt idx="82">
                  <c:v>2311</c:v>
                </c:pt>
                <c:pt idx="83">
                  <c:v>3669</c:v>
                </c:pt>
                <c:pt idx="84">
                  <c:v>4775</c:v>
                </c:pt>
                <c:pt idx="85">
                  <c:v>5600</c:v>
                </c:pt>
                <c:pt idx="86">
                  <c:v>5801</c:v>
                </c:pt>
                <c:pt idx="87">
                  <c:v>6096</c:v>
                </c:pt>
                <c:pt idx="88">
                  <c:v>4790</c:v>
                </c:pt>
                <c:pt idx="89">
                  <c:v>3087</c:v>
                </c:pt>
                <c:pt idx="90">
                  <c:v>4066</c:v>
                </c:pt>
                <c:pt idx="91">
                  <c:v>5979</c:v>
                </c:pt>
                <c:pt idx="92">
                  <c:v>6257</c:v>
                </c:pt>
                <c:pt idx="93">
                  <c:v>6561</c:v>
                </c:pt>
                <c:pt idx="94">
                  <c:v>6290</c:v>
                </c:pt>
                <c:pt idx="95">
                  <c:v>4255</c:v>
                </c:pt>
                <c:pt idx="96">
                  <c:v>2523</c:v>
                </c:pt>
                <c:pt idx="97">
                  <c:v>3681</c:v>
                </c:pt>
                <c:pt idx="98">
                  <c:v>5160</c:v>
                </c:pt>
                <c:pt idx="99">
                  <c:v>5283</c:v>
                </c:pt>
                <c:pt idx="100">
                  <c:v>4919</c:v>
                </c:pt>
                <c:pt idx="101">
                  <c:v>3324</c:v>
                </c:pt>
                <c:pt idx="102">
                  <c:v>2942</c:v>
                </c:pt>
                <c:pt idx="103">
                  <c:v>1830</c:v>
                </c:pt>
                <c:pt idx="104">
                  <c:v>1595</c:v>
                </c:pt>
                <c:pt idx="105">
                  <c:v>2431</c:v>
                </c:pt>
                <c:pt idx="106">
                  <c:v>3252</c:v>
                </c:pt>
                <c:pt idx="107">
                  <c:v>3402</c:v>
                </c:pt>
                <c:pt idx="108">
                  <c:v>3049</c:v>
                </c:pt>
                <c:pt idx="109">
                  <c:v>2045</c:v>
                </c:pt>
                <c:pt idx="110">
                  <c:v>1374</c:v>
                </c:pt>
                <c:pt idx="111">
                  <c:v>1723</c:v>
                </c:pt>
                <c:pt idx="112">
                  <c:v>2186</c:v>
                </c:pt>
                <c:pt idx="113">
                  <c:v>2440</c:v>
                </c:pt>
                <c:pt idx="114">
                  <c:v>2041</c:v>
                </c:pt>
                <c:pt idx="115">
                  <c:v>1838</c:v>
                </c:pt>
                <c:pt idx="116">
                  <c:v>1256</c:v>
                </c:pt>
                <c:pt idx="117">
                  <c:v>614</c:v>
                </c:pt>
                <c:pt idx="118">
                  <c:v>565</c:v>
                </c:pt>
                <c:pt idx="119">
                  <c:v>1</c:v>
                </c:pt>
                <c:pt idx="120">
                  <c:v>1</c:v>
                </c:pt>
                <c:pt idx="122">
                  <c:v>2</c:v>
                </c:pt>
                <c:pt idx="123">
                  <c:v>2</c:v>
                </c:pt>
                <c:pt idx="124">
                  <c:v>3</c:v>
                </c:pt>
                <c:pt idx="125">
                  <c:v>1</c:v>
                </c:pt>
                <c:pt idx="126">
                  <c:v>5</c:v>
                </c:pt>
                <c:pt idx="127">
                  <c:v>1</c:v>
                </c:pt>
                <c:pt idx="128">
                  <c:v>1</c:v>
                </c:pt>
                <c:pt idx="129">
                  <c:v>2</c:v>
                </c:pt>
                <c:pt idx="130">
                  <c:v>1</c:v>
                </c:pt>
                <c:pt idx="131">
                  <c:v>1</c:v>
                </c:pt>
                <c:pt idx="132">
                  <c:v>1</c:v>
                </c:pt>
                <c:pt idx="133">
                  <c:v>2</c:v>
                </c:pt>
                <c:pt idx="134">
                  <c:v>1</c:v>
                </c:pt>
                <c:pt idx="135">
                  <c:v>3</c:v>
                </c:pt>
                <c:pt idx="136">
                  <c:v>2</c:v>
                </c:pt>
                <c:pt idx="137">
                  <c:v>8</c:v>
                </c:pt>
                <c:pt idx="138">
                  <c:v>23</c:v>
                </c:pt>
                <c:pt idx="139">
                  <c:v>47</c:v>
                </c:pt>
                <c:pt idx="140">
                  <c:v>21</c:v>
                </c:pt>
                <c:pt idx="141">
                  <c:v>36</c:v>
                </c:pt>
                <c:pt idx="142">
                  <c:v>41</c:v>
                </c:pt>
                <c:pt idx="143">
                  <c:v>82</c:v>
                </c:pt>
                <c:pt idx="144">
                  <c:v>156</c:v>
                </c:pt>
                <c:pt idx="145">
                  <c:v>188</c:v>
                </c:pt>
                <c:pt idx="146">
                  <c:v>183</c:v>
                </c:pt>
                <c:pt idx="147">
                  <c:v>136</c:v>
                </c:pt>
                <c:pt idx="148">
                  <c:v>98</c:v>
                </c:pt>
                <c:pt idx="149">
                  <c:v>344</c:v>
                </c:pt>
                <c:pt idx="150">
                  <c:v>584</c:v>
                </c:pt>
                <c:pt idx="151">
                  <c:v>744</c:v>
                </c:pt>
                <c:pt idx="152">
                  <c:v>979</c:v>
                </c:pt>
                <c:pt idx="153">
                  <c:v>1427</c:v>
                </c:pt>
                <c:pt idx="154">
                  <c:v>1289</c:v>
                </c:pt>
                <c:pt idx="155">
                  <c:v>947</c:v>
                </c:pt>
                <c:pt idx="156">
                  <c:v>2028</c:v>
                </c:pt>
                <c:pt idx="157">
                  <c:v>3020</c:v>
                </c:pt>
                <c:pt idx="158">
                  <c:v>3536</c:v>
                </c:pt>
                <c:pt idx="159">
                  <c:v>4002</c:v>
                </c:pt>
                <c:pt idx="160">
                  <c:v>4076</c:v>
                </c:pt>
                <c:pt idx="161">
                  <c:v>3302</c:v>
                </c:pt>
                <c:pt idx="162">
                  <c:v>2311</c:v>
                </c:pt>
                <c:pt idx="163">
                  <c:v>3669</c:v>
                </c:pt>
                <c:pt idx="164">
                  <c:v>4775</c:v>
                </c:pt>
                <c:pt idx="165">
                  <c:v>5600</c:v>
                </c:pt>
                <c:pt idx="166">
                  <c:v>5801</c:v>
                </c:pt>
                <c:pt idx="167">
                  <c:v>6096</c:v>
                </c:pt>
                <c:pt idx="168">
                  <c:v>4790</c:v>
                </c:pt>
                <c:pt idx="169">
                  <c:v>3087</c:v>
                </c:pt>
                <c:pt idx="170">
                  <c:v>4066</c:v>
                </c:pt>
                <c:pt idx="171">
                  <c:v>5979</c:v>
                </c:pt>
                <c:pt idx="172">
                  <c:v>6257</c:v>
                </c:pt>
                <c:pt idx="173">
                  <c:v>6561</c:v>
                </c:pt>
                <c:pt idx="174">
                  <c:v>6290</c:v>
                </c:pt>
                <c:pt idx="175">
                  <c:v>4255</c:v>
                </c:pt>
                <c:pt idx="176">
                  <c:v>2523</c:v>
                </c:pt>
                <c:pt idx="177">
                  <c:v>3681</c:v>
                </c:pt>
                <c:pt idx="178">
                  <c:v>5160</c:v>
                </c:pt>
                <c:pt idx="179">
                  <c:v>5283</c:v>
                </c:pt>
                <c:pt idx="180">
                  <c:v>4919</c:v>
                </c:pt>
                <c:pt idx="181">
                  <c:v>3324</c:v>
                </c:pt>
                <c:pt idx="182">
                  <c:v>2942</c:v>
                </c:pt>
                <c:pt idx="183">
                  <c:v>1830</c:v>
                </c:pt>
                <c:pt idx="184">
                  <c:v>1595</c:v>
                </c:pt>
                <c:pt idx="185">
                  <c:v>2431</c:v>
                </c:pt>
                <c:pt idx="186">
                  <c:v>3252</c:v>
                </c:pt>
                <c:pt idx="187">
                  <c:v>3402</c:v>
                </c:pt>
                <c:pt idx="188">
                  <c:v>3049</c:v>
                </c:pt>
                <c:pt idx="189">
                  <c:v>2045</c:v>
                </c:pt>
                <c:pt idx="190">
                  <c:v>1374</c:v>
                </c:pt>
                <c:pt idx="191">
                  <c:v>1723</c:v>
                </c:pt>
                <c:pt idx="192">
                  <c:v>2186</c:v>
                </c:pt>
                <c:pt idx="193">
                  <c:v>2440</c:v>
                </c:pt>
                <c:pt idx="194">
                  <c:v>2041</c:v>
                </c:pt>
                <c:pt idx="195">
                  <c:v>1838</c:v>
                </c:pt>
                <c:pt idx="196">
                  <c:v>1256</c:v>
                </c:pt>
                <c:pt idx="197">
                  <c:v>614</c:v>
                </c:pt>
                <c:pt idx="198">
                  <c:v>565</c:v>
                </c:pt>
                <c:pt idx="199">
                  <c:v>1</c:v>
                </c:pt>
                <c:pt idx="200">
                  <c:v>1</c:v>
                </c:pt>
              </c:numCache>
            </c:numRef>
          </c:val>
        </c:ser>
        <c:ser>
          <c:idx val="1"/>
          <c:order val="1"/>
          <c:tx>
            <c:v>Neu berichtete Fälle</c:v>
          </c:tx>
          <c:spPr>
            <a:solidFill>
              <a:schemeClr val="accent6"/>
            </a:solidFill>
          </c:spPr>
          <c:invertIfNegative val="0"/>
          <c:cat>
            <c:numRef>
              <c:f>Dashboard!$A$6:$A$85</c:f>
              <c:numCache>
                <c:formatCode>m/d/yyyy</c:formatCode>
                <c:ptCount val="80"/>
                <c:pt idx="0">
                  <c:v>43858</c:v>
                </c:pt>
                <c:pt idx="1">
                  <c:v>43859</c:v>
                </c:pt>
                <c:pt idx="2">
                  <c:v>43861</c:v>
                </c:pt>
                <c:pt idx="3">
                  <c:v>43864</c:v>
                </c:pt>
                <c:pt idx="4">
                  <c:v>43865</c:v>
                </c:pt>
                <c:pt idx="5">
                  <c:v>43867</c:v>
                </c:pt>
                <c:pt idx="6">
                  <c:v>43868</c:v>
                </c:pt>
                <c:pt idx="7">
                  <c:v>43872</c:v>
                </c:pt>
                <c:pt idx="8">
                  <c:v>43873</c:v>
                </c:pt>
                <c:pt idx="9">
                  <c:v>43877</c:v>
                </c:pt>
                <c:pt idx="10">
                  <c:v>43881</c:v>
                </c:pt>
                <c:pt idx="11">
                  <c:v>43883</c:v>
                </c:pt>
                <c:pt idx="12">
                  <c:v>43884</c:v>
                </c:pt>
                <c:pt idx="13">
                  <c:v>43885</c:v>
                </c:pt>
                <c:pt idx="14">
                  <c:v>43886</c:v>
                </c:pt>
                <c:pt idx="15">
                  <c:v>43887</c:v>
                </c:pt>
                <c:pt idx="16">
                  <c:v>43888</c:v>
                </c:pt>
                <c:pt idx="17">
                  <c:v>43889</c:v>
                </c:pt>
                <c:pt idx="18">
                  <c:v>43890</c:v>
                </c:pt>
                <c:pt idx="19">
                  <c:v>43891</c:v>
                </c:pt>
                <c:pt idx="20">
                  <c:v>43892</c:v>
                </c:pt>
                <c:pt idx="21">
                  <c:v>43893</c:v>
                </c:pt>
                <c:pt idx="22">
                  <c:v>43894</c:v>
                </c:pt>
                <c:pt idx="23">
                  <c:v>43895</c:v>
                </c:pt>
                <c:pt idx="24">
                  <c:v>43896</c:v>
                </c:pt>
                <c:pt idx="25">
                  <c:v>43897</c:v>
                </c:pt>
                <c:pt idx="26">
                  <c:v>43898</c:v>
                </c:pt>
                <c:pt idx="27">
                  <c:v>43899</c:v>
                </c:pt>
                <c:pt idx="28">
                  <c:v>43900</c:v>
                </c:pt>
                <c:pt idx="29">
                  <c:v>43901</c:v>
                </c:pt>
                <c:pt idx="30">
                  <c:v>43902</c:v>
                </c:pt>
                <c:pt idx="31">
                  <c:v>43903</c:v>
                </c:pt>
                <c:pt idx="32">
                  <c:v>43904</c:v>
                </c:pt>
                <c:pt idx="33">
                  <c:v>43905</c:v>
                </c:pt>
                <c:pt idx="34">
                  <c:v>43906</c:v>
                </c:pt>
                <c:pt idx="35">
                  <c:v>43907</c:v>
                </c:pt>
                <c:pt idx="36">
                  <c:v>43908</c:v>
                </c:pt>
                <c:pt idx="37">
                  <c:v>43909</c:v>
                </c:pt>
                <c:pt idx="38">
                  <c:v>43910</c:v>
                </c:pt>
                <c:pt idx="39">
                  <c:v>43911</c:v>
                </c:pt>
                <c:pt idx="40">
                  <c:v>43912</c:v>
                </c:pt>
                <c:pt idx="41">
                  <c:v>43913</c:v>
                </c:pt>
                <c:pt idx="42">
                  <c:v>43914</c:v>
                </c:pt>
                <c:pt idx="43">
                  <c:v>43915</c:v>
                </c:pt>
                <c:pt idx="44">
                  <c:v>43916</c:v>
                </c:pt>
                <c:pt idx="45">
                  <c:v>43917</c:v>
                </c:pt>
                <c:pt idx="46">
                  <c:v>43918</c:v>
                </c:pt>
                <c:pt idx="47">
                  <c:v>43919</c:v>
                </c:pt>
                <c:pt idx="48">
                  <c:v>43920</c:v>
                </c:pt>
                <c:pt idx="49">
                  <c:v>43921</c:v>
                </c:pt>
                <c:pt idx="50">
                  <c:v>43922</c:v>
                </c:pt>
                <c:pt idx="51">
                  <c:v>43923</c:v>
                </c:pt>
                <c:pt idx="52">
                  <c:v>43924</c:v>
                </c:pt>
                <c:pt idx="53">
                  <c:v>43925</c:v>
                </c:pt>
                <c:pt idx="54">
                  <c:v>43926</c:v>
                </c:pt>
                <c:pt idx="55">
                  <c:v>43927</c:v>
                </c:pt>
                <c:pt idx="56">
                  <c:v>43928</c:v>
                </c:pt>
                <c:pt idx="57">
                  <c:v>43929</c:v>
                </c:pt>
                <c:pt idx="58">
                  <c:v>43930</c:v>
                </c:pt>
                <c:pt idx="59">
                  <c:v>43931</c:v>
                </c:pt>
                <c:pt idx="60">
                  <c:v>43932</c:v>
                </c:pt>
                <c:pt idx="61">
                  <c:v>43933</c:v>
                </c:pt>
                <c:pt idx="62">
                  <c:v>43934</c:v>
                </c:pt>
                <c:pt idx="63">
                  <c:v>43935</c:v>
                </c:pt>
                <c:pt idx="64">
                  <c:v>43936</c:v>
                </c:pt>
                <c:pt idx="65">
                  <c:v>43937</c:v>
                </c:pt>
                <c:pt idx="66">
                  <c:v>43938</c:v>
                </c:pt>
                <c:pt idx="67">
                  <c:v>43939</c:v>
                </c:pt>
                <c:pt idx="68">
                  <c:v>43940</c:v>
                </c:pt>
                <c:pt idx="69">
                  <c:v>43941</c:v>
                </c:pt>
                <c:pt idx="70">
                  <c:v>43942</c:v>
                </c:pt>
                <c:pt idx="71">
                  <c:v>43943</c:v>
                </c:pt>
                <c:pt idx="72">
                  <c:v>43944</c:v>
                </c:pt>
                <c:pt idx="73">
                  <c:v>43945</c:v>
                </c:pt>
                <c:pt idx="74">
                  <c:v>43946</c:v>
                </c:pt>
                <c:pt idx="75">
                  <c:v>43947</c:v>
                </c:pt>
                <c:pt idx="76">
                  <c:v>43948</c:v>
                </c:pt>
                <c:pt idx="77">
                  <c:v>43949</c:v>
                </c:pt>
                <c:pt idx="78">
                  <c:v>44019</c:v>
                </c:pt>
              </c:numCache>
            </c:numRef>
          </c:cat>
          <c:val>
            <c:numRef>
              <c:f>Dashboard!$F$6:$F$85</c:f>
              <c:numCache>
                <c:formatCode>General</c:formatCode>
                <c:ptCount val="8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c:v>
                </c:pt>
                <c:pt idx="20">
                  <c:v>0</c:v>
                </c:pt>
                <c:pt idx="21">
                  <c:v>1</c:v>
                </c:pt>
                <c:pt idx="22">
                  <c:v>0</c:v>
                </c:pt>
                <c:pt idx="23">
                  <c:v>1</c:v>
                </c:pt>
                <c:pt idx="24">
                  <c:v>0</c:v>
                </c:pt>
                <c:pt idx="25">
                  <c:v>0</c:v>
                </c:pt>
                <c:pt idx="26">
                  <c:v>0</c:v>
                </c:pt>
                <c:pt idx="27">
                  <c:v>0</c:v>
                </c:pt>
                <c:pt idx="28">
                  <c:v>0</c:v>
                </c:pt>
                <c:pt idx="29">
                  <c:v>1</c:v>
                </c:pt>
                <c:pt idx="30">
                  <c:v>3</c:v>
                </c:pt>
                <c:pt idx="31">
                  <c:v>-1</c:v>
                </c:pt>
                <c:pt idx="32">
                  <c:v>0</c:v>
                </c:pt>
                <c:pt idx="33">
                  <c:v>0</c:v>
                </c:pt>
                <c:pt idx="34">
                  <c:v>6</c:v>
                </c:pt>
                <c:pt idx="35">
                  <c:v>3</c:v>
                </c:pt>
                <c:pt idx="36">
                  <c:v>6</c:v>
                </c:pt>
                <c:pt idx="37">
                  <c:v>-1</c:v>
                </c:pt>
                <c:pt idx="38">
                  <c:v>5</c:v>
                </c:pt>
                <c:pt idx="39">
                  <c:v>0</c:v>
                </c:pt>
                <c:pt idx="40">
                  <c:v>2</c:v>
                </c:pt>
                <c:pt idx="41">
                  <c:v>0</c:v>
                </c:pt>
                <c:pt idx="42">
                  <c:v>-1</c:v>
                </c:pt>
                <c:pt idx="43">
                  <c:v>-1</c:v>
                </c:pt>
                <c:pt idx="44">
                  <c:v>4</c:v>
                </c:pt>
                <c:pt idx="45">
                  <c:v>2</c:v>
                </c:pt>
                <c:pt idx="46">
                  <c:v>-1</c:v>
                </c:pt>
                <c:pt idx="47">
                  <c:v>3</c:v>
                </c:pt>
                <c:pt idx="48">
                  <c:v>3</c:v>
                </c:pt>
                <c:pt idx="49">
                  <c:v>-3</c:v>
                </c:pt>
                <c:pt idx="50">
                  <c:v>-1</c:v>
                </c:pt>
                <c:pt idx="51">
                  <c:v>3</c:v>
                </c:pt>
                <c:pt idx="52">
                  <c:v>4</c:v>
                </c:pt>
                <c:pt idx="53">
                  <c:v>3</c:v>
                </c:pt>
                <c:pt idx="54">
                  <c:v>2</c:v>
                </c:pt>
                <c:pt idx="55">
                  <c:v>1</c:v>
                </c:pt>
                <c:pt idx="56">
                  <c:v>-2</c:v>
                </c:pt>
                <c:pt idx="57">
                  <c:v>1</c:v>
                </c:pt>
                <c:pt idx="58">
                  <c:v>0</c:v>
                </c:pt>
                <c:pt idx="59">
                  <c:v>-1</c:v>
                </c:pt>
                <c:pt idx="60">
                  <c:v>0</c:v>
                </c:pt>
                <c:pt idx="61">
                  <c:v>0</c:v>
                </c:pt>
                <c:pt idx="62">
                  <c:v>0</c:v>
                </c:pt>
                <c:pt idx="63">
                  <c:v>3</c:v>
                </c:pt>
                <c:pt idx="64">
                  <c:v>3</c:v>
                </c:pt>
                <c:pt idx="65">
                  <c:v>-1</c:v>
                </c:pt>
                <c:pt idx="66">
                  <c:v>0</c:v>
                </c:pt>
                <c:pt idx="67">
                  <c:v>5</c:v>
                </c:pt>
                <c:pt idx="68">
                  <c:v>0</c:v>
                </c:pt>
                <c:pt idx="69">
                  <c:v>2</c:v>
                </c:pt>
                <c:pt idx="70">
                  <c:v>6</c:v>
                </c:pt>
                <c:pt idx="71">
                  <c:v>4</c:v>
                </c:pt>
                <c:pt idx="72">
                  <c:v>17</c:v>
                </c:pt>
                <c:pt idx="73">
                  <c:v>19</c:v>
                </c:pt>
                <c:pt idx="74">
                  <c:v>27</c:v>
                </c:pt>
                <c:pt idx="75">
                  <c:v>47</c:v>
                </c:pt>
                <c:pt idx="76">
                  <c:v>419</c:v>
                </c:pt>
                <c:pt idx="77">
                  <c:v>710</c:v>
                </c:pt>
                <c:pt idx="78">
                  <c:v>0</c:v>
                </c:pt>
              </c:numCache>
            </c:numRef>
          </c:val>
        </c:ser>
        <c:dLbls>
          <c:showLegendKey val="0"/>
          <c:showVal val="0"/>
          <c:showCatName val="0"/>
          <c:showSerName val="0"/>
          <c:showPercent val="0"/>
          <c:showBubbleSize val="0"/>
        </c:dLbls>
        <c:gapWidth val="10"/>
        <c:overlap val="100"/>
        <c:axId val="98002048"/>
        <c:axId val="98003968"/>
      </c:barChart>
      <c:dateAx>
        <c:axId val="98002048"/>
        <c:scaling>
          <c:orientation val="minMax"/>
          <c:max val="43949"/>
          <c:min val="43891"/>
        </c:scaling>
        <c:delete val="0"/>
        <c:axPos val="b"/>
        <c:title>
          <c:tx>
            <c:rich>
              <a:bodyPr/>
              <a:lstStyle/>
              <a:p>
                <a:pPr>
                  <a:defRPr/>
                </a:pPr>
                <a:r>
                  <a:rPr lang="de-DE"/>
                  <a:t>Meldedatum (2020)</a:t>
                </a:r>
              </a:p>
            </c:rich>
          </c:tx>
          <c:layout>
            <c:manualLayout>
              <c:xMode val="edge"/>
              <c:yMode val="edge"/>
              <c:x val="0.4841143502880399"/>
              <c:y val="0.86456981376372399"/>
            </c:manualLayout>
          </c:layout>
          <c:overlay val="0"/>
        </c:title>
        <c:numFmt formatCode="dd/mm/" sourceLinked="0"/>
        <c:majorTickMark val="out"/>
        <c:minorTickMark val="none"/>
        <c:tickLblPos val="nextTo"/>
        <c:txPr>
          <a:bodyPr rot="-2700000" vert="horz"/>
          <a:lstStyle/>
          <a:p>
            <a:pPr>
              <a:defRPr/>
            </a:pPr>
            <a:endParaRPr lang="de-DE"/>
          </a:p>
        </c:txPr>
        <c:crossAx val="98003968"/>
        <c:crosses val="autoZero"/>
        <c:auto val="1"/>
        <c:lblOffset val="100"/>
        <c:baseTimeUnit val="days"/>
        <c:majorUnit val="2"/>
        <c:majorTimeUnit val="days"/>
      </c:dateAx>
      <c:valAx>
        <c:axId val="98003968"/>
        <c:scaling>
          <c:orientation val="minMax"/>
          <c:min val="0"/>
        </c:scaling>
        <c:delete val="0"/>
        <c:axPos val="l"/>
        <c:title>
          <c:tx>
            <c:rich>
              <a:bodyPr rot="-5400000" vert="horz"/>
              <a:lstStyle/>
              <a:p>
                <a:pPr>
                  <a:defRPr/>
                </a:pPr>
                <a:r>
                  <a:rPr lang="de-DE"/>
                  <a:t>Anzahl übermittelte COVID-19-Fälle</a:t>
                </a:r>
              </a:p>
            </c:rich>
          </c:tx>
          <c:layout/>
          <c:overlay val="0"/>
        </c:title>
        <c:numFmt formatCode="#,##0" sourceLinked="0"/>
        <c:majorTickMark val="out"/>
        <c:minorTickMark val="none"/>
        <c:tickLblPos val="nextTo"/>
        <c:crossAx val="98002048"/>
        <c:crosses val="autoZero"/>
        <c:crossBetween val="between"/>
        <c:majorUnit val="1000"/>
      </c:valAx>
    </c:plotArea>
    <c:legend>
      <c:legendPos val="b"/>
      <c:layout>
        <c:manualLayout>
          <c:xMode val="edge"/>
          <c:yMode val="edge"/>
          <c:x val="0.31145255445628184"/>
          <c:y val="0.90337071979482342"/>
          <c:w val="0.46789387591193943"/>
          <c:h val="7.1971794570454814E-2"/>
        </c:manualLayout>
      </c:layout>
      <c:overlay val="0"/>
    </c:legend>
    <c:plotVisOnly val="1"/>
    <c:dispBlanksAs val="gap"/>
    <c:showDLblsOverMax val="0"/>
  </c:chart>
  <c:spPr>
    <a:ln>
      <a:noFill/>
    </a:ln>
  </c:spPr>
  <c:txPr>
    <a:bodyPr/>
    <a:lstStyle/>
    <a:p>
      <a:pPr>
        <a:defRPr sz="12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6101191576405E-2"/>
          <c:y val="3.524609423822022E-2"/>
          <c:w val="0.88773797641491992"/>
          <c:h val="0.67263967004124481"/>
        </c:manualLayout>
      </c:layout>
      <c:barChart>
        <c:barDir val="col"/>
        <c:grouping val="stacked"/>
        <c:varyColors val="0"/>
        <c:ser>
          <c:idx val="0"/>
          <c:order val="0"/>
          <c:tx>
            <c:strRef>
              <c:f>'GenesenStatus-Meldedatum'!$D$5</c:f>
              <c:strCache>
                <c:ptCount val="1"/>
                <c:pt idx="0">
                  <c:v>verstorben</c:v>
                </c:pt>
              </c:strCache>
            </c:strRef>
          </c:tx>
          <c:spPr>
            <a:solidFill>
              <a:schemeClr val="accent6">
                <a:lumMod val="50000"/>
              </a:schemeClr>
            </a:solidFill>
          </c:spPr>
          <c:invertIfNegative val="0"/>
          <c:cat>
            <c:strRef>
              <c:f>('GenesenStatus-Meldedatum'!$A$60:$A$120;'GenesenStatus-Meldedatum'!$A$121:$A$125)</c:f>
              <c:strCache>
                <c:ptCount val="66"/>
                <c:pt idx="0">
                  <c:v>22.02.2020</c:v>
                </c:pt>
                <c:pt idx="1">
                  <c:v>23.02.2020</c:v>
                </c:pt>
                <c:pt idx="2">
                  <c:v>24.02.2020</c:v>
                </c:pt>
                <c:pt idx="3">
                  <c:v>25.02.2020</c:v>
                </c:pt>
                <c:pt idx="4">
                  <c:v>26.02.2020</c:v>
                </c:pt>
                <c:pt idx="5">
                  <c:v>27.02.2020</c:v>
                </c:pt>
                <c:pt idx="6">
                  <c:v>28.02.2020</c:v>
                </c:pt>
                <c:pt idx="7">
                  <c:v>29.02.2020</c:v>
                </c:pt>
                <c:pt idx="8">
                  <c:v>01.03.2020</c:v>
                </c:pt>
                <c:pt idx="9">
                  <c:v>02.03.2020</c:v>
                </c:pt>
                <c:pt idx="10">
                  <c:v>03.03.2020</c:v>
                </c:pt>
                <c:pt idx="11">
                  <c:v>04.03.2020</c:v>
                </c:pt>
                <c:pt idx="12">
                  <c:v>05.03.2020</c:v>
                </c:pt>
                <c:pt idx="13">
                  <c:v>06.03.2020</c:v>
                </c:pt>
                <c:pt idx="14">
                  <c:v>07.03.2020</c:v>
                </c:pt>
                <c:pt idx="15">
                  <c:v>08.03.2020</c:v>
                </c:pt>
                <c:pt idx="16">
                  <c:v>09.03.2020</c:v>
                </c:pt>
                <c:pt idx="17">
                  <c:v>10.03.2020</c:v>
                </c:pt>
                <c:pt idx="18">
                  <c:v>11.03.2020</c:v>
                </c:pt>
                <c:pt idx="19">
                  <c:v>12.03.2020</c:v>
                </c:pt>
                <c:pt idx="20">
                  <c:v>13.03.2020</c:v>
                </c:pt>
                <c:pt idx="21">
                  <c:v>14.03.2020</c:v>
                </c:pt>
                <c:pt idx="22">
                  <c:v>15.03.2020</c:v>
                </c:pt>
                <c:pt idx="23">
                  <c:v>16.03.2020</c:v>
                </c:pt>
                <c:pt idx="24">
                  <c:v>17.03.2020</c:v>
                </c:pt>
                <c:pt idx="25">
                  <c:v>18.03.2020</c:v>
                </c:pt>
                <c:pt idx="26">
                  <c:v>19.03.2020</c:v>
                </c:pt>
                <c:pt idx="27">
                  <c:v>20.03.2020</c:v>
                </c:pt>
                <c:pt idx="28">
                  <c:v>21.03.2020</c:v>
                </c:pt>
                <c:pt idx="29">
                  <c:v>22.03.2020</c:v>
                </c:pt>
                <c:pt idx="30">
                  <c:v>23.03.2020</c:v>
                </c:pt>
                <c:pt idx="31">
                  <c:v>24.03.2020</c:v>
                </c:pt>
                <c:pt idx="32">
                  <c:v>25.03.2020</c:v>
                </c:pt>
                <c:pt idx="33">
                  <c:v>26.03.2020</c:v>
                </c:pt>
                <c:pt idx="34">
                  <c:v>27.03.2020</c:v>
                </c:pt>
                <c:pt idx="35">
                  <c:v>28.03.2020</c:v>
                </c:pt>
                <c:pt idx="36">
                  <c:v>29.03.2020</c:v>
                </c:pt>
                <c:pt idx="37">
                  <c:v>30.03.2020</c:v>
                </c:pt>
                <c:pt idx="38">
                  <c:v>31.03.2020</c:v>
                </c:pt>
                <c:pt idx="39">
                  <c:v>01.04.2020</c:v>
                </c:pt>
                <c:pt idx="40">
                  <c:v>02.04.2020</c:v>
                </c:pt>
                <c:pt idx="41">
                  <c:v>03.04.2020</c:v>
                </c:pt>
                <c:pt idx="42">
                  <c:v>04.04.2020</c:v>
                </c:pt>
                <c:pt idx="43">
                  <c:v>05.04.2020</c:v>
                </c:pt>
                <c:pt idx="44">
                  <c:v>06.04.2020</c:v>
                </c:pt>
                <c:pt idx="45">
                  <c:v>07.04.2020</c:v>
                </c:pt>
                <c:pt idx="46">
                  <c:v>08.04.2020</c:v>
                </c:pt>
                <c:pt idx="47">
                  <c:v>09.04.2020</c:v>
                </c:pt>
                <c:pt idx="48">
                  <c:v>10.04.2020</c:v>
                </c:pt>
                <c:pt idx="49">
                  <c:v>11.04.2020</c:v>
                </c:pt>
                <c:pt idx="50">
                  <c:v>12.04.2020</c:v>
                </c:pt>
                <c:pt idx="51">
                  <c:v>13.04.2020</c:v>
                </c:pt>
                <c:pt idx="52">
                  <c:v>14.04.2020</c:v>
                </c:pt>
                <c:pt idx="53">
                  <c:v>15.04.2020</c:v>
                </c:pt>
                <c:pt idx="54">
                  <c:v>16.04.2020</c:v>
                </c:pt>
                <c:pt idx="55">
                  <c:v>17.04.2020</c:v>
                </c:pt>
                <c:pt idx="56">
                  <c:v>18.04.2020</c:v>
                </c:pt>
                <c:pt idx="57">
                  <c:v>19.04.2020</c:v>
                </c:pt>
                <c:pt idx="58">
                  <c:v>20.04.2020</c:v>
                </c:pt>
                <c:pt idx="59">
                  <c:v>21.04.2020</c:v>
                </c:pt>
                <c:pt idx="60">
                  <c:v>22.04.2020</c:v>
                </c:pt>
                <c:pt idx="61">
                  <c:v>23.04.2020</c:v>
                </c:pt>
                <c:pt idx="62">
                  <c:v>24.04.2020</c:v>
                </c:pt>
                <c:pt idx="63">
                  <c:v>25.04.2020</c:v>
                </c:pt>
                <c:pt idx="64">
                  <c:v>26.04.2020</c:v>
                </c:pt>
                <c:pt idx="65">
                  <c:v>27.04.2020</c:v>
                </c:pt>
              </c:strCache>
            </c:strRef>
          </c:cat>
          <c:val>
            <c:numRef>
              <c:f>('GenesenStatus-Meldedatum'!$D$60:$D$120;'GenesenStatus-Meldedatum'!$D$121:$D$125)</c:f>
              <c:numCache>
                <c:formatCode>General</c:formatCode>
                <c:ptCount val="66"/>
                <c:pt idx="11">
                  <c:v>2</c:v>
                </c:pt>
                <c:pt idx="12">
                  <c:v>1</c:v>
                </c:pt>
                <c:pt idx="13">
                  <c:v>4</c:v>
                </c:pt>
                <c:pt idx="14">
                  <c:v>4</c:v>
                </c:pt>
                <c:pt idx="16">
                  <c:v>5</c:v>
                </c:pt>
                <c:pt idx="17">
                  <c:v>4</c:v>
                </c:pt>
                <c:pt idx="18">
                  <c:v>7</c:v>
                </c:pt>
                <c:pt idx="19">
                  <c:v>11</c:v>
                </c:pt>
                <c:pt idx="20">
                  <c:v>14</c:v>
                </c:pt>
                <c:pt idx="21">
                  <c:v>18</c:v>
                </c:pt>
                <c:pt idx="22">
                  <c:v>12</c:v>
                </c:pt>
                <c:pt idx="23">
                  <c:v>31</c:v>
                </c:pt>
                <c:pt idx="24">
                  <c:v>40</c:v>
                </c:pt>
                <c:pt idx="25">
                  <c:v>59</c:v>
                </c:pt>
                <c:pt idx="26">
                  <c:v>56</c:v>
                </c:pt>
                <c:pt idx="27">
                  <c:v>94</c:v>
                </c:pt>
                <c:pt idx="28">
                  <c:v>87</c:v>
                </c:pt>
                <c:pt idx="29">
                  <c:v>71</c:v>
                </c:pt>
                <c:pt idx="30">
                  <c:v>110</c:v>
                </c:pt>
                <c:pt idx="31">
                  <c:v>151</c:v>
                </c:pt>
                <c:pt idx="32">
                  <c:v>175</c:v>
                </c:pt>
                <c:pt idx="33">
                  <c:v>234</c:v>
                </c:pt>
                <c:pt idx="34">
                  <c:v>248</c:v>
                </c:pt>
                <c:pt idx="35">
                  <c:v>223</c:v>
                </c:pt>
                <c:pt idx="36">
                  <c:v>145</c:v>
                </c:pt>
                <c:pt idx="37">
                  <c:v>225</c:v>
                </c:pt>
                <c:pt idx="38">
                  <c:v>308</c:v>
                </c:pt>
                <c:pt idx="39">
                  <c:v>330</c:v>
                </c:pt>
                <c:pt idx="40">
                  <c:v>338</c:v>
                </c:pt>
                <c:pt idx="41">
                  <c:v>314</c:v>
                </c:pt>
                <c:pt idx="42">
                  <c:v>196</c:v>
                </c:pt>
                <c:pt idx="43">
                  <c:v>139</c:v>
                </c:pt>
                <c:pt idx="44">
                  <c:v>239</c:v>
                </c:pt>
                <c:pt idx="45">
                  <c:v>246</c:v>
                </c:pt>
                <c:pt idx="46">
                  <c:v>268</c:v>
                </c:pt>
                <c:pt idx="47">
                  <c:v>238</c:v>
                </c:pt>
                <c:pt idx="48">
                  <c:v>140</c:v>
                </c:pt>
                <c:pt idx="49">
                  <c:v>130</c:v>
                </c:pt>
                <c:pt idx="50">
                  <c:v>108</c:v>
                </c:pt>
                <c:pt idx="51">
                  <c:v>119</c:v>
                </c:pt>
                <c:pt idx="52">
                  <c:v>142</c:v>
                </c:pt>
                <c:pt idx="53">
                  <c:v>128</c:v>
                </c:pt>
                <c:pt idx="54">
                  <c:v>110</c:v>
                </c:pt>
                <c:pt idx="55">
                  <c:v>83</c:v>
                </c:pt>
                <c:pt idx="56">
                  <c:v>57</c:v>
                </c:pt>
                <c:pt idx="57">
                  <c:v>43</c:v>
                </c:pt>
                <c:pt idx="58">
                  <c:v>63</c:v>
                </c:pt>
                <c:pt idx="59">
                  <c:v>50</c:v>
                </c:pt>
                <c:pt idx="60">
                  <c:v>42</c:v>
                </c:pt>
                <c:pt idx="61">
                  <c:v>20</c:v>
                </c:pt>
                <c:pt idx="62">
                  <c:v>19</c:v>
                </c:pt>
                <c:pt idx="63">
                  <c:v>7</c:v>
                </c:pt>
                <c:pt idx="65">
                  <c:v>5</c:v>
                </c:pt>
              </c:numCache>
            </c:numRef>
          </c:val>
        </c:ser>
        <c:ser>
          <c:idx val="1"/>
          <c:order val="1"/>
          <c:tx>
            <c:strRef>
              <c:f>'GenesenStatus-Meldedatum'!$C$5</c:f>
              <c:strCache>
                <c:ptCount val="1"/>
                <c:pt idx="0">
                  <c:v>genesen</c:v>
                </c:pt>
              </c:strCache>
            </c:strRef>
          </c:tx>
          <c:spPr>
            <a:solidFill>
              <a:schemeClr val="accent3"/>
            </a:solidFill>
          </c:spPr>
          <c:invertIfNegative val="0"/>
          <c:cat>
            <c:strRef>
              <c:f>('GenesenStatus-Meldedatum'!$A$60:$A$120;'GenesenStatus-Meldedatum'!$A$121:$A$125)</c:f>
              <c:strCache>
                <c:ptCount val="66"/>
                <c:pt idx="0">
                  <c:v>22.02.2020</c:v>
                </c:pt>
                <c:pt idx="1">
                  <c:v>23.02.2020</c:v>
                </c:pt>
                <c:pt idx="2">
                  <c:v>24.02.2020</c:v>
                </c:pt>
                <c:pt idx="3">
                  <c:v>25.02.2020</c:v>
                </c:pt>
                <c:pt idx="4">
                  <c:v>26.02.2020</c:v>
                </c:pt>
                <c:pt idx="5">
                  <c:v>27.02.2020</c:v>
                </c:pt>
                <c:pt idx="6">
                  <c:v>28.02.2020</c:v>
                </c:pt>
                <c:pt idx="7">
                  <c:v>29.02.2020</c:v>
                </c:pt>
                <c:pt idx="8">
                  <c:v>01.03.2020</c:v>
                </c:pt>
                <c:pt idx="9">
                  <c:v>02.03.2020</c:v>
                </c:pt>
                <c:pt idx="10">
                  <c:v>03.03.2020</c:v>
                </c:pt>
                <c:pt idx="11">
                  <c:v>04.03.2020</c:v>
                </c:pt>
                <c:pt idx="12">
                  <c:v>05.03.2020</c:v>
                </c:pt>
                <c:pt idx="13">
                  <c:v>06.03.2020</c:v>
                </c:pt>
                <c:pt idx="14">
                  <c:v>07.03.2020</c:v>
                </c:pt>
                <c:pt idx="15">
                  <c:v>08.03.2020</c:v>
                </c:pt>
                <c:pt idx="16">
                  <c:v>09.03.2020</c:v>
                </c:pt>
                <c:pt idx="17">
                  <c:v>10.03.2020</c:v>
                </c:pt>
                <c:pt idx="18">
                  <c:v>11.03.2020</c:v>
                </c:pt>
                <c:pt idx="19">
                  <c:v>12.03.2020</c:v>
                </c:pt>
                <c:pt idx="20">
                  <c:v>13.03.2020</c:v>
                </c:pt>
                <c:pt idx="21">
                  <c:v>14.03.2020</c:v>
                </c:pt>
                <c:pt idx="22">
                  <c:v>15.03.2020</c:v>
                </c:pt>
                <c:pt idx="23">
                  <c:v>16.03.2020</c:v>
                </c:pt>
                <c:pt idx="24">
                  <c:v>17.03.2020</c:v>
                </c:pt>
                <c:pt idx="25">
                  <c:v>18.03.2020</c:v>
                </c:pt>
                <c:pt idx="26">
                  <c:v>19.03.2020</c:v>
                </c:pt>
                <c:pt idx="27">
                  <c:v>20.03.2020</c:v>
                </c:pt>
                <c:pt idx="28">
                  <c:v>21.03.2020</c:v>
                </c:pt>
                <c:pt idx="29">
                  <c:v>22.03.2020</c:v>
                </c:pt>
                <c:pt idx="30">
                  <c:v>23.03.2020</c:v>
                </c:pt>
                <c:pt idx="31">
                  <c:v>24.03.2020</c:v>
                </c:pt>
                <c:pt idx="32">
                  <c:v>25.03.2020</c:v>
                </c:pt>
                <c:pt idx="33">
                  <c:v>26.03.2020</c:v>
                </c:pt>
                <c:pt idx="34">
                  <c:v>27.03.2020</c:v>
                </c:pt>
                <c:pt idx="35">
                  <c:v>28.03.2020</c:v>
                </c:pt>
                <c:pt idx="36">
                  <c:v>29.03.2020</c:v>
                </c:pt>
                <c:pt idx="37">
                  <c:v>30.03.2020</c:v>
                </c:pt>
                <c:pt idx="38">
                  <c:v>31.03.2020</c:v>
                </c:pt>
                <c:pt idx="39">
                  <c:v>01.04.2020</c:v>
                </c:pt>
                <c:pt idx="40">
                  <c:v>02.04.2020</c:v>
                </c:pt>
                <c:pt idx="41">
                  <c:v>03.04.2020</c:v>
                </c:pt>
                <c:pt idx="42">
                  <c:v>04.04.2020</c:v>
                </c:pt>
                <c:pt idx="43">
                  <c:v>05.04.2020</c:v>
                </c:pt>
                <c:pt idx="44">
                  <c:v>06.04.2020</c:v>
                </c:pt>
                <c:pt idx="45">
                  <c:v>07.04.2020</c:v>
                </c:pt>
                <c:pt idx="46">
                  <c:v>08.04.2020</c:v>
                </c:pt>
                <c:pt idx="47">
                  <c:v>09.04.2020</c:v>
                </c:pt>
                <c:pt idx="48">
                  <c:v>10.04.2020</c:v>
                </c:pt>
                <c:pt idx="49">
                  <c:v>11.04.2020</c:v>
                </c:pt>
                <c:pt idx="50">
                  <c:v>12.04.2020</c:v>
                </c:pt>
                <c:pt idx="51">
                  <c:v>13.04.2020</c:v>
                </c:pt>
                <c:pt idx="52">
                  <c:v>14.04.2020</c:v>
                </c:pt>
                <c:pt idx="53">
                  <c:v>15.04.2020</c:v>
                </c:pt>
                <c:pt idx="54">
                  <c:v>16.04.2020</c:v>
                </c:pt>
                <c:pt idx="55">
                  <c:v>17.04.2020</c:v>
                </c:pt>
                <c:pt idx="56">
                  <c:v>18.04.2020</c:v>
                </c:pt>
                <c:pt idx="57">
                  <c:v>19.04.2020</c:v>
                </c:pt>
                <c:pt idx="58">
                  <c:v>20.04.2020</c:v>
                </c:pt>
                <c:pt idx="59">
                  <c:v>21.04.2020</c:v>
                </c:pt>
                <c:pt idx="60">
                  <c:v>22.04.2020</c:v>
                </c:pt>
                <c:pt idx="61">
                  <c:v>23.04.2020</c:v>
                </c:pt>
                <c:pt idx="62">
                  <c:v>24.04.2020</c:v>
                </c:pt>
                <c:pt idx="63">
                  <c:v>25.04.2020</c:v>
                </c:pt>
                <c:pt idx="64">
                  <c:v>26.04.2020</c:v>
                </c:pt>
                <c:pt idx="65">
                  <c:v>27.04.2020</c:v>
                </c:pt>
              </c:strCache>
            </c:strRef>
          </c:cat>
          <c:val>
            <c:numRef>
              <c:f>('GenesenStatus-Meldedatum'!$C$60:$C$120;'GenesenStatus-Meldedatum'!$C$121:$C$125)</c:f>
              <c:numCache>
                <c:formatCode>General</c:formatCode>
                <c:ptCount val="66"/>
                <c:pt idx="0">
                  <c:v>1</c:v>
                </c:pt>
                <c:pt idx="1">
                  <c:v>1</c:v>
                </c:pt>
                <c:pt idx="2">
                  <c:v>3</c:v>
                </c:pt>
                <c:pt idx="3">
                  <c:v>2</c:v>
                </c:pt>
                <c:pt idx="4">
                  <c:v>8</c:v>
                </c:pt>
                <c:pt idx="5">
                  <c:v>23</c:v>
                </c:pt>
                <c:pt idx="6">
                  <c:v>47</c:v>
                </c:pt>
                <c:pt idx="7">
                  <c:v>21</c:v>
                </c:pt>
                <c:pt idx="8">
                  <c:v>36</c:v>
                </c:pt>
                <c:pt idx="9">
                  <c:v>41</c:v>
                </c:pt>
                <c:pt idx="10">
                  <c:v>82</c:v>
                </c:pt>
                <c:pt idx="11">
                  <c:v>154</c:v>
                </c:pt>
                <c:pt idx="12">
                  <c:v>186</c:v>
                </c:pt>
                <c:pt idx="13">
                  <c:v>179</c:v>
                </c:pt>
                <c:pt idx="14">
                  <c:v>132</c:v>
                </c:pt>
                <c:pt idx="15">
                  <c:v>98</c:v>
                </c:pt>
                <c:pt idx="16">
                  <c:v>339</c:v>
                </c:pt>
                <c:pt idx="17">
                  <c:v>580</c:v>
                </c:pt>
                <c:pt idx="18">
                  <c:v>737</c:v>
                </c:pt>
                <c:pt idx="19">
                  <c:v>968</c:v>
                </c:pt>
                <c:pt idx="20">
                  <c:v>1412</c:v>
                </c:pt>
                <c:pt idx="21">
                  <c:v>1271</c:v>
                </c:pt>
                <c:pt idx="22">
                  <c:v>934</c:v>
                </c:pt>
                <c:pt idx="23">
                  <c:v>1996</c:v>
                </c:pt>
                <c:pt idx="24">
                  <c:v>2979</c:v>
                </c:pt>
                <c:pt idx="25">
                  <c:v>3477</c:v>
                </c:pt>
                <c:pt idx="26">
                  <c:v>3944</c:v>
                </c:pt>
                <c:pt idx="27">
                  <c:v>3979</c:v>
                </c:pt>
                <c:pt idx="28">
                  <c:v>3213</c:v>
                </c:pt>
                <c:pt idx="29">
                  <c:v>2237</c:v>
                </c:pt>
                <c:pt idx="30">
                  <c:v>3558</c:v>
                </c:pt>
                <c:pt idx="31">
                  <c:v>4615</c:v>
                </c:pt>
                <c:pt idx="32">
                  <c:v>5417</c:v>
                </c:pt>
                <c:pt idx="33">
                  <c:v>5558</c:v>
                </c:pt>
                <c:pt idx="34">
                  <c:v>5839</c:v>
                </c:pt>
                <c:pt idx="35">
                  <c:v>4559</c:v>
                </c:pt>
                <c:pt idx="36">
                  <c:v>2932</c:v>
                </c:pt>
                <c:pt idx="37">
                  <c:v>3821</c:v>
                </c:pt>
                <c:pt idx="38">
                  <c:v>5629</c:v>
                </c:pt>
                <c:pt idx="39">
                  <c:v>4921</c:v>
                </c:pt>
                <c:pt idx="40">
                  <c:v>5075</c:v>
                </c:pt>
                <c:pt idx="41">
                  <c:v>4637</c:v>
                </c:pt>
                <c:pt idx="42">
                  <c:v>3129</c:v>
                </c:pt>
                <c:pt idx="43">
                  <c:v>1793</c:v>
                </c:pt>
                <c:pt idx="44">
                  <c:v>2529</c:v>
                </c:pt>
                <c:pt idx="45">
                  <c:v>3622</c:v>
                </c:pt>
                <c:pt idx="46">
                  <c:v>3586</c:v>
                </c:pt>
                <c:pt idx="47">
                  <c:v>3366</c:v>
                </c:pt>
                <c:pt idx="48">
                  <c:v>2247</c:v>
                </c:pt>
                <c:pt idx="49">
                  <c:v>1873</c:v>
                </c:pt>
                <c:pt idx="50">
                  <c:v>1145</c:v>
                </c:pt>
                <c:pt idx="51">
                  <c:v>905</c:v>
                </c:pt>
                <c:pt idx="52">
                  <c:v>1514</c:v>
                </c:pt>
                <c:pt idx="53">
                  <c:v>1412</c:v>
                </c:pt>
                <c:pt idx="54">
                  <c:v>1421</c:v>
                </c:pt>
                <c:pt idx="55">
                  <c:v>983</c:v>
                </c:pt>
                <c:pt idx="56">
                  <c:v>557</c:v>
                </c:pt>
                <c:pt idx="57">
                  <c:v>305</c:v>
                </c:pt>
                <c:pt idx="58">
                  <c:v>362</c:v>
                </c:pt>
                <c:pt idx="59">
                  <c:v>321</c:v>
                </c:pt>
                <c:pt idx="60">
                  <c:v>246</c:v>
                </c:pt>
                <c:pt idx="61">
                  <c:v>177</c:v>
                </c:pt>
                <c:pt idx="62">
                  <c:v>108</c:v>
                </c:pt>
                <c:pt idx="63">
                  <c:v>38</c:v>
                </c:pt>
                <c:pt idx="64">
                  <c:v>17</c:v>
                </c:pt>
                <c:pt idx="65">
                  <c:v>38</c:v>
                </c:pt>
              </c:numCache>
            </c:numRef>
          </c:val>
        </c:ser>
        <c:ser>
          <c:idx val="2"/>
          <c:order val="2"/>
          <c:tx>
            <c:strRef>
              <c:f>'GenesenStatus-Meldedatum'!$B$5</c:f>
              <c:strCache>
                <c:ptCount val="1"/>
                <c:pt idx="0">
                  <c:v>offen</c:v>
                </c:pt>
              </c:strCache>
            </c:strRef>
          </c:tx>
          <c:spPr>
            <a:solidFill>
              <a:schemeClr val="tx1">
                <a:lumMod val="50000"/>
                <a:lumOff val="50000"/>
              </a:schemeClr>
            </a:solidFill>
          </c:spPr>
          <c:invertIfNegative val="0"/>
          <c:cat>
            <c:strRef>
              <c:f>('GenesenStatus-Meldedatum'!$A$60:$A$120;'GenesenStatus-Meldedatum'!$A$121:$A$125)</c:f>
              <c:strCache>
                <c:ptCount val="66"/>
                <c:pt idx="0">
                  <c:v>22.02.2020</c:v>
                </c:pt>
                <c:pt idx="1">
                  <c:v>23.02.2020</c:v>
                </c:pt>
                <c:pt idx="2">
                  <c:v>24.02.2020</c:v>
                </c:pt>
                <c:pt idx="3">
                  <c:v>25.02.2020</c:v>
                </c:pt>
                <c:pt idx="4">
                  <c:v>26.02.2020</c:v>
                </c:pt>
                <c:pt idx="5">
                  <c:v>27.02.2020</c:v>
                </c:pt>
                <c:pt idx="6">
                  <c:v>28.02.2020</c:v>
                </c:pt>
                <c:pt idx="7">
                  <c:v>29.02.2020</c:v>
                </c:pt>
                <c:pt idx="8">
                  <c:v>01.03.2020</c:v>
                </c:pt>
                <c:pt idx="9">
                  <c:v>02.03.2020</c:v>
                </c:pt>
                <c:pt idx="10">
                  <c:v>03.03.2020</c:v>
                </c:pt>
                <c:pt idx="11">
                  <c:v>04.03.2020</c:v>
                </c:pt>
                <c:pt idx="12">
                  <c:v>05.03.2020</c:v>
                </c:pt>
                <c:pt idx="13">
                  <c:v>06.03.2020</c:v>
                </c:pt>
                <c:pt idx="14">
                  <c:v>07.03.2020</c:v>
                </c:pt>
                <c:pt idx="15">
                  <c:v>08.03.2020</c:v>
                </c:pt>
                <c:pt idx="16">
                  <c:v>09.03.2020</c:v>
                </c:pt>
                <c:pt idx="17">
                  <c:v>10.03.2020</c:v>
                </c:pt>
                <c:pt idx="18">
                  <c:v>11.03.2020</c:v>
                </c:pt>
                <c:pt idx="19">
                  <c:v>12.03.2020</c:v>
                </c:pt>
                <c:pt idx="20">
                  <c:v>13.03.2020</c:v>
                </c:pt>
                <c:pt idx="21">
                  <c:v>14.03.2020</c:v>
                </c:pt>
                <c:pt idx="22">
                  <c:v>15.03.2020</c:v>
                </c:pt>
                <c:pt idx="23">
                  <c:v>16.03.2020</c:v>
                </c:pt>
                <c:pt idx="24">
                  <c:v>17.03.2020</c:v>
                </c:pt>
                <c:pt idx="25">
                  <c:v>18.03.2020</c:v>
                </c:pt>
                <c:pt idx="26">
                  <c:v>19.03.2020</c:v>
                </c:pt>
                <c:pt idx="27">
                  <c:v>20.03.2020</c:v>
                </c:pt>
                <c:pt idx="28">
                  <c:v>21.03.2020</c:v>
                </c:pt>
                <c:pt idx="29">
                  <c:v>22.03.2020</c:v>
                </c:pt>
                <c:pt idx="30">
                  <c:v>23.03.2020</c:v>
                </c:pt>
                <c:pt idx="31">
                  <c:v>24.03.2020</c:v>
                </c:pt>
                <c:pt idx="32">
                  <c:v>25.03.2020</c:v>
                </c:pt>
                <c:pt idx="33">
                  <c:v>26.03.2020</c:v>
                </c:pt>
                <c:pt idx="34">
                  <c:v>27.03.2020</c:v>
                </c:pt>
                <c:pt idx="35">
                  <c:v>28.03.2020</c:v>
                </c:pt>
                <c:pt idx="36">
                  <c:v>29.03.2020</c:v>
                </c:pt>
                <c:pt idx="37">
                  <c:v>30.03.2020</c:v>
                </c:pt>
                <c:pt idx="38">
                  <c:v>31.03.2020</c:v>
                </c:pt>
                <c:pt idx="39">
                  <c:v>01.04.2020</c:v>
                </c:pt>
                <c:pt idx="40">
                  <c:v>02.04.2020</c:v>
                </c:pt>
                <c:pt idx="41">
                  <c:v>03.04.2020</c:v>
                </c:pt>
                <c:pt idx="42">
                  <c:v>04.04.2020</c:v>
                </c:pt>
                <c:pt idx="43">
                  <c:v>05.04.2020</c:v>
                </c:pt>
                <c:pt idx="44">
                  <c:v>06.04.2020</c:v>
                </c:pt>
                <c:pt idx="45">
                  <c:v>07.04.2020</c:v>
                </c:pt>
                <c:pt idx="46">
                  <c:v>08.04.2020</c:v>
                </c:pt>
                <c:pt idx="47">
                  <c:v>09.04.2020</c:v>
                </c:pt>
                <c:pt idx="48">
                  <c:v>10.04.2020</c:v>
                </c:pt>
                <c:pt idx="49">
                  <c:v>11.04.2020</c:v>
                </c:pt>
                <c:pt idx="50">
                  <c:v>12.04.2020</c:v>
                </c:pt>
                <c:pt idx="51">
                  <c:v>13.04.2020</c:v>
                </c:pt>
                <c:pt idx="52">
                  <c:v>14.04.2020</c:v>
                </c:pt>
                <c:pt idx="53">
                  <c:v>15.04.2020</c:v>
                </c:pt>
                <c:pt idx="54">
                  <c:v>16.04.2020</c:v>
                </c:pt>
                <c:pt idx="55">
                  <c:v>17.04.2020</c:v>
                </c:pt>
                <c:pt idx="56">
                  <c:v>18.04.2020</c:v>
                </c:pt>
                <c:pt idx="57">
                  <c:v>19.04.2020</c:v>
                </c:pt>
                <c:pt idx="58">
                  <c:v>20.04.2020</c:v>
                </c:pt>
                <c:pt idx="59">
                  <c:v>21.04.2020</c:v>
                </c:pt>
                <c:pt idx="60">
                  <c:v>22.04.2020</c:v>
                </c:pt>
                <c:pt idx="61">
                  <c:v>23.04.2020</c:v>
                </c:pt>
                <c:pt idx="62">
                  <c:v>24.04.2020</c:v>
                </c:pt>
                <c:pt idx="63">
                  <c:v>25.04.2020</c:v>
                </c:pt>
                <c:pt idx="64">
                  <c:v>26.04.2020</c:v>
                </c:pt>
                <c:pt idx="65">
                  <c:v>27.04.2020</c:v>
                </c:pt>
              </c:strCache>
            </c:strRef>
          </c:cat>
          <c:val>
            <c:numRef>
              <c:f>('GenesenStatus-Meldedatum'!$B$60:$B$120;'GenesenStatus-Meldedatum'!$B$121:$B$125)</c:f>
              <c:numCache>
                <c:formatCode>General</c:formatCode>
                <c:ptCount val="66"/>
                <c:pt idx="0">
                  <c:v>1</c:v>
                </c:pt>
                <c:pt idx="12">
                  <c:v>1</c:v>
                </c:pt>
                <c:pt idx="20">
                  <c:v>1</c:v>
                </c:pt>
                <c:pt idx="22">
                  <c:v>1</c:v>
                </c:pt>
                <c:pt idx="23">
                  <c:v>1</c:v>
                </c:pt>
                <c:pt idx="24">
                  <c:v>1</c:v>
                </c:pt>
                <c:pt idx="26">
                  <c:v>2</c:v>
                </c:pt>
                <c:pt idx="27">
                  <c:v>3</c:v>
                </c:pt>
                <c:pt idx="28">
                  <c:v>2</c:v>
                </c:pt>
                <c:pt idx="29">
                  <c:v>3</c:v>
                </c:pt>
                <c:pt idx="30">
                  <c:v>1</c:v>
                </c:pt>
                <c:pt idx="31">
                  <c:v>8</c:v>
                </c:pt>
                <c:pt idx="32">
                  <c:v>9</c:v>
                </c:pt>
                <c:pt idx="33">
                  <c:v>8</c:v>
                </c:pt>
                <c:pt idx="34">
                  <c:v>10</c:v>
                </c:pt>
                <c:pt idx="35">
                  <c:v>10</c:v>
                </c:pt>
                <c:pt idx="36">
                  <c:v>10</c:v>
                </c:pt>
                <c:pt idx="37">
                  <c:v>19</c:v>
                </c:pt>
                <c:pt idx="38">
                  <c:v>41</c:v>
                </c:pt>
                <c:pt idx="39">
                  <c:v>1006</c:v>
                </c:pt>
                <c:pt idx="40">
                  <c:v>1149</c:v>
                </c:pt>
                <c:pt idx="41">
                  <c:v>1338</c:v>
                </c:pt>
                <c:pt idx="42">
                  <c:v>930</c:v>
                </c:pt>
                <c:pt idx="43">
                  <c:v>591</c:v>
                </c:pt>
                <c:pt idx="44">
                  <c:v>913</c:v>
                </c:pt>
                <c:pt idx="45">
                  <c:v>1292</c:v>
                </c:pt>
                <c:pt idx="46">
                  <c:v>1430</c:v>
                </c:pt>
                <c:pt idx="47">
                  <c:v>1312</c:v>
                </c:pt>
                <c:pt idx="48">
                  <c:v>936</c:v>
                </c:pt>
                <c:pt idx="49">
                  <c:v>940</c:v>
                </c:pt>
                <c:pt idx="50">
                  <c:v>577</c:v>
                </c:pt>
                <c:pt idx="51">
                  <c:v>572</c:v>
                </c:pt>
                <c:pt idx="52">
                  <c:v>775</c:v>
                </c:pt>
                <c:pt idx="53">
                  <c:v>1712</c:v>
                </c:pt>
                <c:pt idx="54">
                  <c:v>1870</c:v>
                </c:pt>
                <c:pt idx="55">
                  <c:v>1983</c:v>
                </c:pt>
                <c:pt idx="56">
                  <c:v>1431</c:v>
                </c:pt>
                <c:pt idx="57">
                  <c:v>1026</c:v>
                </c:pt>
                <c:pt idx="58">
                  <c:v>1297</c:v>
                </c:pt>
                <c:pt idx="59">
                  <c:v>1815</c:v>
                </c:pt>
                <c:pt idx="60">
                  <c:v>2153</c:v>
                </c:pt>
                <c:pt idx="61">
                  <c:v>1843</c:v>
                </c:pt>
                <c:pt idx="62">
                  <c:v>1711</c:v>
                </c:pt>
                <c:pt idx="63">
                  <c:v>1212</c:v>
                </c:pt>
                <c:pt idx="64">
                  <c:v>596</c:v>
                </c:pt>
                <c:pt idx="65">
                  <c:v>525</c:v>
                </c:pt>
              </c:numCache>
            </c:numRef>
          </c:val>
        </c:ser>
        <c:dLbls>
          <c:showLegendKey val="0"/>
          <c:showVal val="0"/>
          <c:showCatName val="0"/>
          <c:showSerName val="0"/>
          <c:showPercent val="0"/>
          <c:showBubbleSize val="0"/>
        </c:dLbls>
        <c:gapWidth val="10"/>
        <c:overlap val="100"/>
        <c:axId val="98074624"/>
        <c:axId val="98076544"/>
      </c:barChart>
      <c:dateAx>
        <c:axId val="98074624"/>
        <c:scaling>
          <c:orientation val="minMax"/>
        </c:scaling>
        <c:delete val="0"/>
        <c:axPos val="b"/>
        <c:title>
          <c:tx>
            <c:rich>
              <a:bodyPr/>
              <a:lstStyle/>
              <a:p>
                <a:pPr>
                  <a:defRPr/>
                </a:pPr>
                <a:r>
                  <a:rPr lang="en-US"/>
                  <a:t>Meldedatum</a:t>
                </a:r>
              </a:p>
            </c:rich>
          </c:tx>
          <c:layout>
            <c:manualLayout>
              <c:xMode val="edge"/>
              <c:yMode val="edge"/>
              <c:x val="0.4897427082178108"/>
              <c:y val="0.86575253093363325"/>
            </c:manualLayout>
          </c:layout>
          <c:overlay val="0"/>
        </c:title>
        <c:majorTickMark val="out"/>
        <c:minorTickMark val="none"/>
        <c:tickLblPos val="nextTo"/>
        <c:crossAx val="98076544"/>
        <c:crosses val="autoZero"/>
        <c:auto val="0"/>
        <c:lblOffset val="100"/>
        <c:baseTimeUnit val="days"/>
        <c:majorUnit val="2"/>
      </c:dateAx>
      <c:valAx>
        <c:axId val="98076544"/>
        <c:scaling>
          <c:orientation val="minMax"/>
        </c:scaling>
        <c:delete val="0"/>
        <c:axPos val="l"/>
        <c:title>
          <c:tx>
            <c:rich>
              <a:bodyPr rot="-5400000" vert="horz"/>
              <a:lstStyle/>
              <a:p>
                <a:pPr>
                  <a:defRPr/>
                </a:pPr>
                <a:r>
                  <a:rPr lang="en-US"/>
                  <a:t>Übermittelte COVID-19-Fälle</a:t>
                </a:r>
              </a:p>
            </c:rich>
          </c:tx>
          <c:layout/>
          <c:overlay val="0"/>
        </c:title>
        <c:numFmt formatCode="General" sourceLinked="1"/>
        <c:majorTickMark val="out"/>
        <c:minorTickMark val="none"/>
        <c:tickLblPos val="nextTo"/>
        <c:crossAx val="98074624"/>
        <c:crosses val="autoZero"/>
        <c:crossBetween val="between"/>
      </c:valAx>
    </c:plotArea>
    <c:legend>
      <c:legendPos val="b"/>
      <c:layout/>
      <c:overlay val="0"/>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'AG10-Geschlecht'!$A$37</c:f>
              <c:strCache>
                <c:ptCount val="1"/>
                <c:pt idx="0">
                  <c:v>männlich</c:v>
                </c:pt>
              </c:strCache>
            </c:strRef>
          </c:tx>
          <c:invertIfNegative val="0"/>
          <c:cat>
            <c:strRef>
              <c:f>'AG10-Geschlecht'!$B$36:$L$36</c:f>
              <c:strCache>
                <c:ptCount val="11"/>
                <c:pt idx="0">
                  <c:v>0-9</c:v>
                </c:pt>
                <c:pt idx="1">
                  <c:v>10-19</c:v>
                </c:pt>
                <c:pt idx="2">
                  <c:v>20-29</c:v>
                </c:pt>
                <c:pt idx="3">
                  <c:v>30-39</c:v>
                </c:pt>
                <c:pt idx="4">
                  <c:v>40-49</c:v>
                </c:pt>
                <c:pt idx="5">
                  <c:v>50-59</c:v>
                </c:pt>
                <c:pt idx="6">
                  <c:v>60-69</c:v>
                </c:pt>
                <c:pt idx="7">
                  <c:v>70-79</c:v>
                </c:pt>
                <c:pt idx="8">
                  <c:v>80-89</c:v>
                </c:pt>
                <c:pt idx="9">
                  <c:v>90-99</c:v>
                </c:pt>
                <c:pt idx="10">
                  <c:v>100+</c:v>
                </c:pt>
              </c:strCache>
            </c:strRef>
          </c:cat>
          <c:val>
            <c:numRef>
              <c:f>'AG10-Geschlecht'!$B$37:$L$37</c:f>
              <c:numCache>
                <c:formatCode>0.0</c:formatCode>
                <c:ptCount val="11"/>
                <c:pt idx="0">
                  <c:v>35.865234008457207</c:v>
                </c:pt>
                <c:pt idx="1">
                  <c:v>77.664373085810112</c:v>
                </c:pt>
                <c:pt idx="2">
                  <c:v>207.43328663348825</c:v>
                </c:pt>
                <c:pt idx="3">
                  <c:v>203.35558727178892</c:v>
                </c:pt>
                <c:pt idx="4">
                  <c:v>201.01948852425156</c:v>
                </c:pt>
                <c:pt idx="5">
                  <c:v>234.82539866556164</c:v>
                </c:pt>
                <c:pt idx="6">
                  <c:v>187.30161908862434</c:v>
                </c:pt>
                <c:pt idx="7">
                  <c:v>183.13315944759535</c:v>
                </c:pt>
                <c:pt idx="8">
                  <c:v>293.13050959738536</c:v>
                </c:pt>
                <c:pt idx="9">
                  <c:v>509.29874611531039</c:v>
                </c:pt>
                <c:pt idx="10">
                  <c:v>627.12307290305716</c:v>
                </c:pt>
              </c:numCache>
            </c:numRef>
          </c:val>
        </c:ser>
        <c:ser>
          <c:idx val="1"/>
          <c:order val="1"/>
          <c:tx>
            <c:strRef>
              <c:f>'AG10-Geschlecht'!$A$38</c:f>
              <c:strCache>
                <c:ptCount val="1"/>
                <c:pt idx="0">
                  <c:v>weiblich</c:v>
                </c:pt>
              </c:strCache>
            </c:strRef>
          </c:tx>
          <c:invertIfNegative val="0"/>
          <c:cat>
            <c:strRef>
              <c:f>'AG10-Geschlecht'!$B$36:$L$36</c:f>
              <c:strCache>
                <c:ptCount val="11"/>
                <c:pt idx="0">
                  <c:v>0-9</c:v>
                </c:pt>
                <c:pt idx="1">
                  <c:v>10-19</c:v>
                </c:pt>
                <c:pt idx="2">
                  <c:v>20-29</c:v>
                </c:pt>
                <c:pt idx="3">
                  <c:v>30-39</c:v>
                </c:pt>
                <c:pt idx="4">
                  <c:v>40-49</c:v>
                </c:pt>
                <c:pt idx="5">
                  <c:v>50-59</c:v>
                </c:pt>
                <c:pt idx="6">
                  <c:v>60-69</c:v>
                </c:pt>
                <c:pt idx="7">
                  <c:v>70-79</c:v>
                </c:pt>
                <c:pt idx="8">
                  <c:v>80-89</c:v>
                </c:pt>
                <c:pt idx="9">
                  <c:v>90-99</c:v>
                </c:pt>
                <c:pt idx="10">
                  <c:v>100+</c:v>
                </c:pt>
              </c:strCache>
            </c:strRef>
          </c:cat>
          <c:val>
            <c:numRef>
              <c:f>'AG10-Geschlecht'!$B$38:$L$38</c:f>
              <c:numCache>
                <c:formatCode>0.0</c:formatCode>
                <c:ptCount val="11"/>
                <c:pt idx="0">
                  <c:v>34.730340040370635</c:v>
                </c:pt>
                <c:pt idx="1">
                  <c:v>92.673721555660293</c:v>
                </c:pt>
                <c:pt idx="2">
                  <c:v>250.77090648549708</c:v>
                </c:pt>
                <c:pt idx="3">
                  <c:v>208.55684524442313</c:v>
                </c:pt>
                <c:pt idx="4">
                  <c:v>238.29707109903333</c:v>
                </c:pt>
                <c:pt idx="5">
                  <c:v>254.40747239263254</c:v>
                </c:pt>
                <c:pt idx="6">
                  <c:v>157.52155558129007</c:v>
                </c:pt>
                <c:pt idx="7">
                  <c:v>139.79514551740451</c:v>
                </c:pt>
                <c:pt idx="8">
                  <c:v>279.11114886179877</c:v>
                </c:pt>
                <c:pt idx="9">
                  <c:v>567.92745977546235</c:v>
                </c:pt>
                <c:pt idx="10">
                  <c:v>597.89927282520864</c:v>
                </c:pt>
              </c:numCache>
            </c:numRef>
          </c:val>
        </c:ser>
        <c:dLbls>
          <c:showLegendKey val="0"/>
          <c:showVal val="0"/>
          <c:showCatName val="0"/>
          <c:showSerName val="0"/>
          <c:showPercent val="0"/>
          <c:showBubbleSize val="0"/>
        </c:dLbls>
        <c:gapWidth val="100"/>
        <c:axId val="122128256"/>
        <c:axId val="122142720"/>
      </c:barChart>
      <c:catAx>
        <c:axId val="122128256"/>
        <c:scaling>
          <c:orientation val="minMax"/>
        </c:scaling>
        <c:delete val="0"/>
        <c:axPos val="b"/>
        <c:title>
          <c:tx>
            <c:rich>
              <a:bodyPr/>
              <a:lstStyle/>
              <a:p>
                <a:pPr>
                  <a:defRPr/>
                </a:pPr>
                <a:r>
                  <a:rPr lang="en-US"/>
                  <a:t>Altersgruppe (Jahre)</a:t>
                </a:r>
              </a:p>
            </c:rich>
          </c:tx>
          <c:layout/>
          <c:overlay val="0"/>
        </c:title>
        <c:majorTickMark val="out"/>
        <c:minorTickMark val="none"/>
        <c:tickLblPos val="nextTo"/>
        <c:crossAx val="122142720"/>
        <c:crosses val="autoZero"/>
        <c:auto val="1"/>
        <c:lblAlgn val="ctr"/>
        <c:lblOffset val="100"/>
        <c:noMultiLvlLbl val="0"/>
      </c:catAx>
      <c:valAx>
        <c:axId val="122142720"/>
        <c:scaling>
          <c:orientation val="minMax"/>
        </c:scaling>
        <c:delete val="0"/>
        <c:axPos val="l"/>
        <c:title>
          <c:tx>
            <c:rich>
              <a:bodyPr rot="-5400000" vert="horz"/>
              <a:lstStyle/>
              <a:p>
                <a:pPr>
                  <a:defRPr/>
                </a:pPr>
                <a:r>
                  <a:rPr lang="en-US"/>
                  <a:t>COVID-19-Fälle/100.000 Einw.</a:t>
                </a:r>
              </a:p>
            </c:rich>
          </c:tx>
          <c:layout/>
          <c:overlay val="0"/>
        </c:title>
        <c:numFmt formatCode="0" sourceLinked="0"/>
        <c:majorTickMark val="out"/>
        <c:minorTickMark val="none"/>
        <c:tickLblPos val="nextTo"/>
        <c:crossAx val="122128256"/>
        <c:crosses val="autoZero"/>
        <c:crossBetween val="between"/>
      </c:valAx>
    </c:plotArea>
    <c:legend>
      <c:legendPos val="r"/>
      <c:layout>
        <c:manualLayout>
          <c:xMode val="edge"/>
          <c:yMode val="edge"/>
          <c:x val="0.57043181724437708"/>
          <c:y val="2.8611124208276367E-2"/>
          <c:w val="0.23061770652052532"/>
          <c:h val="0.14437455797067283"/>
        </c:manualLayout>
      </c:layout>
      <c:overlay val="1"/>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2"/>
          <c:order val="0"/>
          <c:tx>
            <c:strRef>
              <c:f>'AG10-Meldewoche'!$B$5</c:f>
              <c:strCache>
                <c:ptCount val="1"/>
                <c:pt idx="0">
                  <c:v>0-9</c:v>
                </c:pt>
              </c:strCache>
            </c:strRef>
          </c:tx>
          <c:spPr>
            <a:solidFill>
              <a:schemeClr val="accent1">
                <a:lumMod val="40000"/>
                <a:lumOff val="60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'AG10-Meldewoche'!$B$15:$B$23</c:f>
              <c:numCache>
                <c:formatCode>General</c:formatCode>
                <c:ptCount val="9"/>
                <c:pt idx="0">
                  <c:v>18</c:v>
                </c:pt>
                <c:pt idx="1">
                  <c:v>95</c:v>
                </c:pt>
                <c:pt idx="2">
                  <c:v>311</c:v>
                </c:pt>
                <c:pt idx="3">
                  <c:v>502</c:v>
                </c:pt>
                <c:pt idx="4">
                  <c:v>578</c:v>
                </c:pt>
                <c:pt idx="5">
                  <c:v>473</c:v>
                </c:pt>
                <c:pt idx="6">
                  <c:v>321</c:v>
                </c:pt>
                <c:pt idx="7">
                  <c:v>337</c:v>
                </c:pt>
                <c:pt idx="8">
                  <c:v>57</c:v>
                </c:pt>
              </c:numCache>
            </c:numRef>
          </c:val>
        </c:ser>
        <c:ser>
          <c:idx val="3"/>
          <c:order val="1"/>
          <c:tx>
            <c:strRef>
              <c:f>'AG10-Meldewoche'!$C$5</c:f>
              <c:strCache>
                <c:ptCount val="1"/>
                <c:pt idx="0">
                  <c:v>10-19</c:v>
                </c:pt>
              </c:strCache>
            </c:strRef>
          </c:tx>
          <c:spPr>
            <a:solidFill>
              <a:schemeClr val="accent1">
                <a:lumMod val="60000"/>
                <a:lumOff val="40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'AG10-Meldewoche'!$C$15:$C$23</c:f>
              <c:numCache>
                <c:formatCode>General</c:formatCode>
                <c:ptCount val="9"/>
                <c:pt idx="0">
                  <c:v>62</c:v>
                </c:pt>
                <c:pt idx="1">
                  <c:v>274</c:v>
                </c:pt>
                <c:pt idx="2">
                  <c:v>793</c:v>
                </c:pt>
                <c:pt idx="3">
                  <c:v>1318</c:v>
                </c:pt>
                <c:pt idx="4">
                  <c:v>1498</c:v>
                </c:pt>
                <c:pt idx="5">
                  <c:v>1161</c:v>
                </c:pt>
                <c:pt idx="6">
                  <c:v>803</c:v>
                </c:pt>
                <c:pt idx="7">
                  <c:v>579</c:v>
                </c:pt>
                <c:pt idx="8">
                  <c:v>87</c:v>
                </c:pt>
              </c:numCache>
            </c:numRef>
          </c:val>
        </c:ser>
        <c:ser>
          <c:idx val="4"/>
          <c:order val="2"/>
          <c:tx>
            <c:strRef>
              <c:f>'AG10-Meldewoche'!$D$5</c:f>
              <c:strCache>
                <c:ptCount val="1"/>
                <c:pt idx="0">
                  <c:v>20-29</c:v>
                </c:pt>
              </c:strCache>
            </c:strRef>
          </c:tx>
          <c:spPr>
            <a:solidFill>
              <a:schemeClr val="accent1"/>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'AG10-Meldewoche'!$D$15:$D$23</c:f>
              <c:numCache>
                <c:formatCode>General</c:formatCode>
                <c:ptCount val="9"/>
                <c:pt idx="0">
                  <c:v>146</c:v>
                </c:pt>
                <c:pt idx="1">
                  <c:v>854</c:v>
                </c:pt>
                <c:pt idx="2">
                  <c:v>3421</c:v>
                </c:pt>
                <c:pt idx="3">
                  <c:v>4928</c:v>
                </c:pt>
                <c:pt idx="4">
                  <c:v>4702</c:v>
                </c:pt>
                <c:pt idx="5">
                  <c:v>3666</c:v>
                </c:pt>
                <c:pt idx="6">
                  <c:v>2498</c:v>
                </c:pt>
                <c:pt idx="7">
                  <c:v>1920</c:v>
                </c:pt>
                <c:pt idx="8">
                  <c:v>310</c:v>
                </c:pt>
              </c:numCache>
            </c:numRef>
          </c:val>
        </c:ser>
        <c:ser>
          <c:idx val="5"/>
          <c:order val="3"/>
          <c:tx>
            <c:strRef>
              <c:f>'AG10-Meldewoche'!$E$5</c:f>
              <c:strCache>
                <c:ptCount val="1"/>
                <c:pt idx="0">
                  <c:v>30-39</c:v>
                </c:pt>
              </c:strCache>
            </c:strRef>
          </c:tx>
          <c:spPr>
            <a:solidFill>
              <a:schemeClr val="accent1">
                <a:lumMod val="75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'AG10-Meldewoche'!$E$15:$E$23</c:f>
              <c:numCache>
                <c:formatCode>General</c:formatCode>
                <c:ptCount val="9"/>
                <c:pt idx="0">
                  <c:v>135</c:v>
                </c:pt>
                <c:pt idx="1">
                  <c:v>1077</c:v>
                </c:pt>
                <c:pt idx="2">
                  <c:v>3783</c:v>
                </c:pt>
                <c:pt idx="3">
                  <c:v>4993</c:v>
                </c:pt>
                <c:pt idx="4">
                  <c:v>4595</c:v>
                </c:pt>
                <c:pt idx="5">
                  <c:v>3405</c:v>
                </c:pt>
                <c:pt idx="6">
                  <c:v>2158</c:v>
                </c:pt>
                <c:pt idx="7">
                  <c:v>1635</c:v>
                </c:pt>
                <c:pt idx="8">
                  <c:v>226</c:v>
                </c:pt>
              </c:numCache>
            </c:numRef>
          </c:val>
        </c:ser>
        <c:ser>
          <c:idx val="6"/>
          <c:order val="4"/>
          <c:tx>
            <c:strRef>
              <c:f>'AG10-Meldewoche'!$F$5</c:f>
              <c:strCache>
                <c:ptCount val="1"/>
                <c:pt idx="0">
                  <c:v>40-49</c:v>
                </c:pt>
              </c:strCache>
            </c:strRef>
          </c:tx>
          <c:spPr>
            <a:solidFill>
              <a:schemeClr val="accent1">
                <a:lumMod val="50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'AG10-Meldewoche'!$F$15:$F$23</c:f>
              <c:numCache>
                <c:formatCode>General</c:formatCode>
                <c:ptCount val="9"/>
                <c:pt idx="0">
                  <c:v>187</c:v>
                </c:pt>
                <c:pt idx="1">
                  <c:v>1281</c:v>
                </c:pt>
                <c:pt idx="2">
                  <c:v>3886</c:v>
                </c:pt>
                <c:pt idx="3">
                  <c:v>5210</c:v>
                </c:pt>
                <c:pt idx="4">
                  <c:v>5024</c:v>
                </c:pt>
                <c:pt idx="5">
                  <c:v>3576</c:v>
                </c:pt>
                <c:pt idx="6">
                  <c:v>2158</c:v>
                </c:pt>
                <c:pt idx="7">
                  <c:v>1452</c:v>
                </c:pt>
                <c:pt idx="8">
                  <c:v>210</c:v>
                </c:pt>
              </c:numCache>
            </c:numRef>
          </c:val>
        </c:ser>
        <c:ser>
          <c:idx val="7"/>
          <c:order val="5"/>
          <c:tx>
            <c:strRef>
              <c:f>'AG10-Meldewoche'!$G$5</c:f>
              <c:strCache>
                <c:ptCount val="1"/>
                <c:pt idx="0">
                  <c:v>50-59</c:v>
                </c:pt>
              </c:strCache>
            </c:strRef>
          </c:tx>
          <c:spPr>
            <a:solidFill>
              <a:schemeClr val="tx2">
                <a:lumMod val="50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'AG10-Meldewoche'!$G$15:$G$23</c:f>
              <c:numCache>
                <c:formatCode>General</c:formatCode>
                <c:ptCount val="9"/>
                <c:pt idx="0">
                  <c:v>202</c:v>
                </c:pt>
                <c:pt idx="1">
                  <c:v>1697</c:v>
                </c:pt>
                <c:pt idx="2">
                  <c:v>5659</c:v>
                </c:pt>
                <c:pt idx="3">
                  <c:v>7539</c:v>
                </c:pt>
                <c:pt idx="4">
                  <c:v>7318</c:v>
                </c:pt>
                <c:pt idx="5">
                  <c:v>5213</c:v>
                </c:pt>
                <c:pt idx="6">
                  <c:v>3079</c:v>
                </c:pt>
                <c:pt idx="7">
                  <c:v>2047</c:v>
                </c:pt>
                <c:pt idx="8">
                  <c:v>271</c:v>
                </c:pt>
              </c:numCache>
            </c:numRef>
          </c:val>
        </c:ser>
        <c:ser>
          <c:idx val="8"/>
          <c:order val="6"/>
          <c:tx>
            <c:strRef>
              <c:f>'AG10-Meldewoche'!$H$5</c:f>
              <c:strCache>
                <c:ptCount val="1"/>
                <c:pt idx="0">
                  <c:v>60-69</c:v>
                </c:pt>
              </c:strCache>
            </c:strRef>
          </c:tx>
          <c:spPr>
            <a:solidFill>
              <a:schemeClr val="tx1"/>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'AG10-Meldewoche'!$H$15:$H$23</c:f>
              <c:numCache>
                <c:formatCode>General</c:formatCode>
                <c:ptCount val="9"/>
                <c:pt idx="0">
                  <c:v>84</c:v>
                </c:pt>
                <c:pt idx="1">
                  <c:v>656</c:v>
                </c:pt>
                <c:pt idx="2">
                  <c:v>2470</c:v>
                </c:pt>
                <c:pt idx="3">
                  <c:v>4139</c:v>
                </c:pt>
                <c:pt idx="4">
                  <c:v>4457</c:v>
                </c:pt>
                <c:pt idx="5">
                  <c:v>2899</c:v>
                </c:pt>
                <c:pt idx="6">
                  <c:v>1723</c:v>
                </c:pt>
                <c:pt idx="7">
                  <c:v>1159</c:v>
                </c:pt>
                <c:pt idx="8">
                  <c:v>155</c:v>
                </c:pt>
              </c:numCache>
            </c:numRef>
          </c:val>
        </c:ser>
        <c:ser>
          <c:idx val="9"/>
          <c:order val="7"/>
          <c:tx>
            <c:strRef>
              <c:f>'AG10-Meldewoche'!$I$5</c:f>
              <c:strCache>
                <c:ptCount val="1"/>
                <c:pt idx="0">
                  <c:v>70-79</c:v>
                </c:pt>
              </c:strCache>
            </c:strRef>
          </c:tx>
          <c:spPr>
            <a:solidFill>
              <a:schemeClr val="tx1">
                <a:lumMod val="65000"/>
                <a:lumOff val="35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'AG10-Meldewoche'!$I$15:$I$23</c:f>
              <c:numCache>
                <c:formatCode>General</c:formatCode>
                <c:ptCount val="9"/>
                <c:pt idx="0">
                  <c:v>34</c:v>
                </c:pt>
                <c:pt idx="1">
                  <c:v>251</c:v>
                </c:pt>
                <c:pt idx="2">
                  <c:v>1172</c:v>
                </c:pt>
                <c:pt idx="3">
                  <c:v>2714</c:v>
                </c:pt>
                <c:pt idx="4">
                  <c:v>3187</c:v>
                </c:pt>
                <c:pt idx="5">
                  <c:v>2347</c:v>
                </c:pt>
                <c:pt idx="6">
                  <c:v>1467</c:v>
                </c:pt>
                <c:pt idx="7">
                  <c:v>996</c:v>
                </c:pt>
                <c:pt idx="8">
                  <c:v>127</c:v>
                </c:pt>
              </c:numCache>
            </c:numRef>
          </c:val>
        </c:ser>
        <c:ser>
          <c:idx val="10"/>
          <c:order val="8"/>
          <c:tx>
            <c:strRef>
              <c:f>'AG10-Meldewoche'!$J$5</c:f>
              <c:strCache>
                <c:ptCount val="1"/>
                <c:pt idx="0">
                  <c:v>80-89</c:v>
                </c:pt>
              </c:strCache>
            </c:strRef>
          </c:tx>
          <c:spPr>
            <a:solidFill>
              <a:schemeClr val="tx1">
                <a:lumMod val="50000"/>
                <a:lumOff val="50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'AG10-Meldewoche'!$J$15:$J$23</c:f>
              <c:numCache>
                <c:formatCode>General</c:formatCode>
                <c:ptCount val="9"/>
                <c:pt idx="0">
                  <c:v>17</c:v>
                </c:pt>
                <c:pt idx="1">
                  <c:v>115</c:v>
                </c:pt>
                <c:pt idx="2">
                  <c:v>680</c:v>
                </c:pt>
                <c:pt idx="3">
                  <c:v>2022</c:v>
                </c:pt>
                <c:pt idx="4">
                  <c:v>3395</c:v>
                </c:pt>
                <c:pt idx="5">
                  <c:v>3120</c:v>
                </c:pt>
                <c:pt idx="6">
                  <c:v>2084</c:v>
                </c:pt>
                <c:pt idx="7">
                  <c:v>1483</c:v>
                </c:pt>
                <c:pt idx="8">
                  <c:v>181</c:v>
                </c:pt>
              </c:numCache>
            </c:numRef>
          </c:val>
        </c:ser>
        <c:ser>
          <c:idx val="11"/>
          <c:order val="9"/>
          <c:tx>
            <c:strRef>
              <c:f>'AG10-Meldewoche'!$K$5</c:f>
              <c:strCache>
                <c:ptCount val="1"/>
                <c:pt idx="0">
                  <c:v>90-99</c:v>
                </c:pt>
              </c:strCache>
            </c:strRef>
          </c:tx>
          <c:spPr>
            <a:solidFill>
              <a:schemeClr val="bg1">
                <a:lumMod val="75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'AG10-Meldewoche'!$K$15:$K$23</c:f>
              <c:numCache>
                <c:formatCode>General</c:formatCode>
                <c:ptCount val="9"/>
                <c:pt idx="0">
                  <c:v>1</c:v>
                </c:pt>
                <c:pt idx="1">
                  <c:v>13</c:v>
                </c:pt>
                <c:pt idx="2">
                  <c:v>93</c:v>
                </c:pt>
                <c:pt idx="3">
                  <c:v>413</c:v>
                </c:pt>
                <c:pt idx="4">
                  <c:v>1130</c:v>
                </c:pt>
                <c:pt idx="5">
                  <c:v>1198</c:v>
                </c:pt>
                <c:pt idx="6">
                  <c:v>815</c:v>
                </c:pt>
                <c:pt idx="7">
                  <c:v>561</c:v>
                </c:pt>
                <c:pt idx="8">
                  <c:v>60</c:v>
                </c:pt>
              </c:numCache>
            </c:numRef>
          </c:val>
        </c:ser>
        <c:ser>
          <c:idx val="0"/>
          <c:order val="10"/>
          <c:tx>
            <c:strRef>
              <c:f>'AG10-Meldewoche'!$L$5</c:f>
              <c:strCache>
                <c:ptCount val="1"/>
                <c:pt idx="0">
                  <c:v>100+</c:v>
                </c:pt>
              </c:strCache>
            </c:strRef>
          </c:tx>
          <c:spPr>
            <a:solidFill>
              <a:schemeClr val="bg1">
                <a:lumMod val="85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'AG10-Meldewoche'!$L$15:$L$23</c:f>
              <c:numCache>
                <c:formatCode>General</c:formatCode>
                <c:ptCount val="9"/>
                <c:pt idx="2">
                  <c:v>4</c:v>
                </c:pt>
                <c:pt idx="3">
                  <c:v>12</c:v>
                </c:pt>
                <c:pt idx="4">
                  <c:v>36</c:v>
                </c:pt>
                <c:pt idx="5">
                  <c:v>47</c:v>
                </c:pt>
                <c:pt idx="6">
                  <c:v>17</c:v>
                </c:pt>
                <c:pt idx="7">
                  <c:v>19</c:v>
                </c:pt>
                <c:pt idx="8">
                  <c:v>1</c:v>
                </c:pt>
              </c:numCache>
            </c:numRef>
          </c:val>
        </c:ser>
        <c:dLbls>
          <c:showLegendKey val="0"/>
          <c:showVal val="0"/>
          <c:showCatName val="0"/>
          <c:showSerName val="0"/>
          <c:showPercent val="0"/>
          <c:showBubbleSize val="0"/>
        </c:dLbls>
        <c:gapWidth val="50"/>
        <c:overlap val="100"/>
        <c:axId val="98119680"/>
        <c:axId val="98121600"/>
      </c:barChart>
      <c:catAx>
        <c:axId val="98119680"/>
        <c:scaling>
          <c:orientation val="minMax"/>
        </c:scaling>
        <c:delete val="0"/>
        <c:axPos val="b"/>
        <c:title>
          <c:tx>
            <c:rich>
              <a:bodyPr/>
              <a:lstStyle/>
              <a:p>
                <a:pPr>
                  <a:defRPr/>
                </a:pPr>
                <a:r>
                  <a:rPr lang="en-US"/>
                  <a:t>Meldewoche</a:t>
                </a:r>
              </a:p>
            </c:rich>
          </c:tx>
          <c:layout/>
          <c:overlay val="0"/>
        </c:title>
        <c:numFmt formatCode="General" sourceLinked="1"/>
        <c:majorTickMark val="out"/>
        <c:minorTickMark val="none"/>
        <c:tickLblPos val="nextTo"/>
        <c:crossAx val="98121600"/>
        <c:crosses val="autoZero"/>
        <c:auto val="1"/>
        <c:lblAlgn val="ctr"/>
        <c:lblOffset val="100"/>
        <c:noMultiLvlLbl val="0"/>
      </c:catAx>
      <c:valAx>
        <c:axId val="98121600"/>
        <c:scaling>
          <c:orientation val="minMax"/>
        </c:scaling>
        <c:delete val="0"/>
        <c:axPos val="l"/>
        <c:title>
          <c:tx>
            <c:rich>
              <a:bodyPr rot="-5400000" vert="horz"/>
              <a:lstStyle/>
              <a:p>
                <a:pPr>
                  <a:defRPr sz="1200"/>
                </a:pPr>
                <a:r>
                  <a:rPr lang="en-US" sz="1200"/>
                  <a:t>Anteil Altergruppe der COVID-19-Fälle</a:t>
                </a:r>
              </a:p>
            </c:rich>
          </c:tx>
          <c:layout/>
          <c:overlay val="0"/>
        </c:title>
        <c:numFmt formatCode="0%" sourceLinked="1"/>
        <c:majorTickMark val="out"/>
        <c:minorTickMark val="none"/>
        <c:tickLblPos val="nextTo"/>
        <c:crossAx val="98119680"/>
        <c:crosses val="autoZero"/>
        <c:crossBetween val="between"/>
      </c:valAx>
    </c:plotArea>
    <c:legend>
      <c:legendPos val="r"/>
      <c:layout/>
      <c:overlay val="0"/>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en-US" sz="1400" b="0"/>
              <a:t>Verstorben</a:t>
            </a:r>
          </a:p>
        </c:rich>
      </c:tx>
      <c:layout/>
      <c:overlay val="0"/>
    </c:title>
    <c:autoTitleDeleted val="0"/>
    <c:plotArea>
      <c:layout/>
      <c:barChart>
        <c:barDir val="col"/>
        <c:grouping val="percentStacked"/>
        <c:varyColors val="0"/>
        <c:ser>
          <c:idx val="0"/>
          <c:order val="0"/>
          <c:tx>
            <c:strRef>
              <c:f>'AG10-Geschlecht-Verstorben'!$C$5</c:f>
              <c:strCache>
                <c:ptCount val="1"/>
                <c:pt idx="0">
                  <c:v>Ja</c:v>
                </c:pt>
              </c:strCache>
            </c:strRef>
          </c:tx>
          <c:spPr>
            <a:solidFill>
              <a:srgbClr val="045AA0"/>
            </a:solidFill>
          </c:spPr>
          <c:invertIfNegative val="0"/>
          <c:cat>
            <c:multiLvlStrRef>
              <c:f>('AG10-Geschlecht-Verstorben'!$E$6:$F$16;'AG10-Geschlecht-Verstorben'!$E$18:$F$28)</c:f>
              <c:multiLvlStrCache>
                <c:ptCount val="22"/>
                <c:lvl>
                  <c:pt idx="0">
                    <c:v>0 - 9</c:v>
                  </c:pt>
                  <c:pt idx="1">
                    <c:v>10 - 19</c:v>
                  </c:pt>
                  <c:pt idx="2">
                    <c:v>20 - 29</c:v>
                  </c:pt>
                  <c:pt idx="3">
                    <c:v>30 - 39</c:v>
                  </c:pt>
                  <c:pt idx="4">
                    <c:v>40 - 49</c:v>
                  </c:pt>
                  <c:pt idx="5">
                    <c:v>50 - 59</c:v>
                  </c:pt>
                  <c:pt idx="6">
                    <c:v>60 - 69</c:v>
                  </c:pt>
                  <c:pt idx="7">
                    <c:v>70 - 79</c:v>
                  </c:pt>
                  <c:pt idx="8">
                    <c:v>80 - 89</c:v>
                  </c:pt>
                  <c:pt idx="9">
                    <c:v>90 - 99</c:v>
                  </c:pt>
                  <c:pt idx="10">
                    <c:v>100+</c:v>
                  </c:pt>
                  <c:pt idx="11">
                    <c:v>0 - 9</c:v>
                  </c:pt>
                  <c:pt idx="12">
                    <c:v>10 - 19</c:v>
                  </c:pt>
                  <c:pt idx="13">
                    <c:v>20 - 29</c:v>
                  </c:pt>
                  <c:pt idx="14">
                    <c:v>30 - 39</c:v>
                  </c:pt>
                  <c:pt idx="15">
                    <c:v>40 - 49</c:v>
                  </c:pt>
                  <c:pt idx="16">
                    <c:v>50 - 59</c:v>
                  </c:pt>
                  <c:pt idx="17">
                    <c:v>60 - 69</c:v>
                  </c:pt>
                  <c:pt idx="18">
                    <c:v>70 - 79</c:v>
                  </c:pt>
                  <c:pt idx="19">
                    <c:v>80 - 89</c:v>
                  </c:pt>
                  <c:pt idx="20">
                    <c:v>90 - 99</c:v>
                  </c:pt>
                  <c:pt idx="21">
                    <c:v>100+</c:v>
                  </c:pt>
                </c:lvl>
                <c:lvl>
                  <c:pt idx="0">
                    <c:v>männlich</c:v>
                  </c:pt>
                  <c:pt idx="11">
                    <c:v>weiblich</c:v>
                  </c:pt>
                </c:lvl>
              </c:multiLvlStrCache>
            </c:multiLvlStrRef>
          </c:cat>
          <c:val>
            <c:numRef>
              <c:f>('AG10-Geschlecht-Verstorben'!$C$6:$C$16;'AG10-Geschlecht-Verstorben'!$C$18:$C$28)</c:f>
              <c:numCache>
                <c:formatCode>General</c:formatCode>
                <c:ptCount val="22"/>
                <c:pt idx="1">
                  <c:v>1</c:v>
                </c:pt>
                <c:pt idx="2">
                  <c:v>4</c:v>
                </c:pt>
                <c:pt idx="3">
                  <c:v>9</c:v>
                </c:pt>
                <c:pt idx="4">
                  <c:v>35</c:v>
                </c:pt>
                <c:pt idx="5">
                  <c:v>152</c:v>
                </c:pt>
                <c:pt idx="6">
                  <c:v>411</c:v>
                </c:pt>
                <c:pt idx="7">
                  <c:v>957</c:v>
                </c:pt>
                <c:pt idx="8">
                  <c:v>1479</c:v>
                </c:pt>
                <c:pt idx="9">
                  <c:v>390</c:v>
                </c:pt>
                <c:pt idx="10">
                  <c:v>4</c:v>
                </c:pt>
                <c:pt idx="11">
                  <c:v>1</c:v>
                </c:pt>
                <c:pt idx="13">
                  <c:v>2</c:v>
                </c:pt>
                <c:pt idx="14">
                  <c:v>5</c:v>
                </c:pt>
                <c:pt idx="15">
                  <c:v>10</c:v>
                </c:pt>
                <c:pt idx="16">
                  <c:v>47</c:v>
                </c:pt>
                <c:pt idx="17">
                  <c:v>138</c:v>
                </c:pt>
                <c:pt idx="18">
                  <c:v>446</c:v>
                </c:pt>
                <c:pt idx="19">
                  <c:v>1296</c:v>
                </c:pt>
                <c:pt idx="20">
                  <c:v>689</c:v>
                </c:pt>
                <c:pt idx="21">
                  <c:v>33</c:v>
                </c:pt>
              </c:numCache>
            </c:numRef>
          </c:val>
        </c:ser>
        <c:ser>
          <c:idx val="1"/>
          <c:order val="1"/>
          <c:tx>
            <c:strRef>
              <c:f>'AG10-Geschlecht-Verstorben'!$D$5</c:f>
              <c:strCache>
                <c:ptCount val="1"/>
                <c:pt idx="0">
                  <c:v>Nein</c:v>
                </c:pt>
              </c:strCache>
            </c:strRef>
          </c:tx>
          <c:spPr>
            <a:solidFill>
              <a:schemeClr val="tx2">
                <a:lumMod val="40000"/>
                <a:lumOff val="60000"/>
              </a:schemeClr>
            </a:solidFill>
          </c:spPr>
          <c:invertIfNegative val="0"/>
          <c:cat>
            <c:multiLvlStrRef>
              <c:f>('AG10-Geschlecht-Verstorben'!$E$6:$F$16;'AG10-Geschlecht-Verstorben'!$E$18:$F$28)</c:f>
              <c:multiLvlStrCache>
                <c:ptCount val="22"/>
                <c:lvl>
                  <c:pt idx="0">
                    <c:v>0 - 9</c:v>
                  </c:pt>
                  <c:pt idx="1">
                    <c:v>10 - 19</c:v>
                  </c:pt>
                  <c:pt idx="2">
                    <c:v>20 - 29</c:v>
                  </c:pt>
                  <c:pt idx="3">
                    <c:v>30 - 39</c:v>
                  </c:pt>
                  <c:pt idx="4">
                    <c:v>40 - 49</c:v>
                  </c:pt>
                  <c:pt idx="5">
                    <c:v>50 - 59</c:v>
                  </c:pt>
                  <c:pt idx="6">
                    <c:v>60 - 69</c:v>
                  </c:pt>
                  <c:pt idx="7">
                    <c:v>70 - 79</c:v>
                  </c:pt>
                  <c:pt idx="8">
                    <c:v>80 - 89</c:v>
                  </c:pt>
                  <c:pt idx="9">
                    <c:v>90 - 99</c:v>
                  </c:pt>
                  <c:pt idx="10">
                    <c:v>100+</c:v>
                  </c:pt>
                  <c:pt idx="11">
                    <c:v>0 - 9</c:v>
                  </c:pt>
                  <c:pt idx="12">
                    <c:v>10 - 19</c:v>
                  </c:pt>
                  <c:pt idx="13">
                    <c:v>20 - 29</c:v>
                  </c:pt>
                  <c:pt idx="14">
                    <c:v>30 - 39</c:v>
                  </c:pt>
                  <c:pt idx="15">
                    <c:v>40 - 49</c:v>
                  </c:pt>
                  <c:pt idx="16">
                    <c:v>50 - 59</c:v>
                  </c:pt>
                  <c:pt idx="17">
                    <c:v>60 - 69</c:v>
                  </c:pt>
                  <c:pt idx="18">
                    <c:v>70 - 79</c:v>
                  </c:pt>
                  <c:pt idx="19">
                    <c:v>80 - 89</c:v>
                  </c:pt>
                  <c:pt idx="20">
                    <c:v>90 - 99</c:v>
                  </c:pt>
                  <c:pt idx="21">
                    <c:v>100+</c:v>
                  </c:pt>
                </c:lvl>
                <c:lvl>
                  <c:pt idx="0">
                    <c:v>männlich</c:v>
                  </c:pt>
                  <c:pt idx="11">
                    <c:v>weiblich</c:v>
                  </c:pt>
                </c:lvl>
              </c:multiLvlStrCache>
            </c:multiLvlStrRef>
          </c:cat>
          <c:val>
            <c:numRef>
              <c:f>('AG10-Geschlecht-Verstorben'!$D$6:$D$16;'AG10-Geschlecht-Verstorben'!$D$18:$D$28)</c:f>
              <c:numCache>
                <c:formatCode>General</c:formatCode>
                <c:ptCount val="22"/>
                <c:pt idx="0">
                  <c:v>1383</c:v>
                </c:pt>
                <c:pt idx="1">
                  <c:v>3067</c:v>
                </c:pt>
                <c:pt idx="2">
                  <c:v>10509</c:v>
                </c:pt>
                <c:pt idx="3">
                  <c:v>10977</c:v>
                </c:pt>
                <c:pt idx="4">
                  <c:v>10453</c:v>
                </c:pt>
                <c:pt idx="5">
                  <c:v>15620</c:v>
                </c:pt>
                <c:pt idx="6">
                  <c:v>8837</c:v>
                </c:pt>
                <c:pt idx="7">
                  <c:v>5407</c:v>
                </c:pt>
                <c:pt idx="8">
                  <c:v>3792</c:v>
                </c:pt>
                <c:pt idx="9">
                  <c:v>639</c:v>
                </c:pt>
                <c:pt idx="10">
                  <c:v>20</c:v>
                </c:pt>
                <c:pt idx="11">
                  <c:v>1268</c:v>
                </c:pt>
                <c:pt idx="12">
                  <c:v>3406</c:v>
                </c:pt>
                <c:pt idx="13">
                  <c:v>11650</c:v>
                </c:pt>
                <c:pt idx="14">
                  <c:v>10796</c:v>
                </c:pt>
                <c:pt idx="15">
                  <c:v>12209</c:v>
                </c:pt>
                <c:pt idx="16">
                  <c:v>16836</c:v>
                </c:pt>
                <c:pt idx="17">
                  <c:v>8147</c:v>
                </c:pt>
                <c:pt idx="18">
                  <c:v>5344</c:v>
                </c:pt>
                <c:pt idx="19">
                  <c:v>6381</c:v>
                </c:pt>
                <c:pt idx="20">
                  <c:v>2507</c:v>
                </c:pt>
                <c:pt idx="21">
                  <c:v>77</c:v>
                </c:pt>
              </c:numCache>
            </c:numRef>
          </c:val>
        </c:ser>
        <c:dLbls>
          <c:showLegendKey val="0"/>
          <c:showVal val="0"/>
          <c:showCatName val="0"/>
          <c:showSerName val="0"/>
          <c:showPercent val="0"/>
          <c:showBubbleSize val="0"/>
        </c:dLbls>
        <c:gapWidth val="50"/>
        <c:overlap val="100"/>
        <c:axId val="122273152"/>
        <c:axId val="122274944"/>
      </c:barChart>
      <c:catAx>
        <c:axId val="122273152"/>
        <c:scaling>
          <c:orientation val="minMax"/>
        </c:scaling>
        <c:delete val="0"/>
        <c:axPos val="b"/>
        <c:majorTickMark val="out"/>
        <c:minorTickMark val="none"/>
        <c:tickLblPos val="nextTo"/>
        <c:txPr>
          <a:bodyPr rot="-5400000" vert="horz"/>
          <a:lstStyle/>
          <a:p>
            <a:pPr>
              <a:defRPr/>
            </a:pPr>
            <a:endParaRPr lang="de-DE"/>
          </a:p>
        </c:txPr>
        <c:crossAx val="122274944"/>
        <c:crosses val="autoZero"/>
        <c:auto val="1"/>
        <c:lblAlgn val="ctr"/>
        <c:lblOffset val="100"/>
        <c:noMultiLvlLbl val="0"/>
      </c:catAx>
      <c:valAx>
        <c:axId val="122274944"/>
        <c:scaling>
          <c:orientation val="minMax"/>
        </c:scaling>
        <c:delete val="0"/>
        <c:axPos val="l"/>
        <c:majorGridlines/>
        <c:numFmt formatCode="0%" sourceLinked="1"/>
        <c:majorTickMark val="out"/>
        <c:minorTickMark val="none"/>
        <c:tickLblPos val="nextTo"/>
        <c:crossAx val="122273152"/>
        <c:crossesAt val="1"/>
        <c:crossBetween val="between"/>
      </c:valAx>
    </c:plotArea>
    <c:legend>
      <c:legendPos val="b"/>
      <c:layout/>
      <c:overlay val="0"/>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Tabelle1!$E$1</c:f>
              <c:strCache>
                <c:ptCount val="1"/>
                <c:pt idx="0">
                  <c:v>Todesfälle</c:v>
                </c:pt>
              </c:strCache>
            </c:strRef>
          </c:tx>
          <c:spPr>
            <a:ln>
              <a:solidFill>
                <a:schemeClr val="tx1">
                  <a:lumMod val="50000"/>
                  <a:lumOff val="50000"/>
                </a:schemeClr>
              </a:solidFill>
            </a:ln>
          </c:spPr>
          <c:marker>
            <c:symbol val="none"/>
          </c:marker>
          <c:cat>
            <c:strRef>
              <c:f>Tabelle1!$A$2:$A$66</c:f>
              <c:strCache>
                <c:ptCount val="65"/>
                <c:pt idx="0">
                  <c:v>vor 25.02.2020</c:v>
                </c:pt>
                <c:pt idx="1">
                  <c:v>26.02.2020</c:v>
                </c:pt>
                <c:pt idx="2">
                  <c:v>27.02.2020</c:v>
                </c:pt>
                <c:pt idx="3">
                  <c:v>28.02.2020</c:v>
                </c:pt>
                <c:pt idx="4">
                  <c:v>29.02.2020</c:v>
                </c:pt>
                <c:pt idx="5">
                  <c:v>01.03.2020</c:v>
                </c:pt>
                <c:pt idx="6">
                  <c:v>02.03.2020</c:v>
                </c:pt>
                <c:pt idx="7">
                  <c:v>03.03.2020</c:v>
                </c:pt>
                <c:pt idx="8">
                  <c:v>04.03.2020</c:v>
                </c:pt>
                <c:pt idx="9">
                  <c:v>05.03.2020</c:v>
                </c:pt>
                <c:pt idx="10">
                  <c:v>06.03.2020</c:v>
                </c:pt>
                <c:pt idx="11">
                  <c:v>07.03.2020</c:v>
                </c:pt>
                <c:pt idx="12">
                  <c:v>08.03.2020</c:v>
                </c:pt>
                <c:pt idx="13">
                  <c:v>09.03.2020</c:v>
                </c:pt>
                <c:pt idx="14">
                  <c:v>10.03.2020</c:v>
                </c:pt>
                <c:pt idx="15">
                  <c:v>11.03.2020</c:v>
                </c:pt>
                <c:pt idx="16">
                  <c:v>12.03.2020</c:v>
                </c:pt>
                <c:pt idx="17">
                  <c:v>13.03.2020</c:v>
                </c:pt>
                <c:pt idx="18">
                  <c:v>14.03.2020</c:v>
                </c:pt>
                <c:pt idx="19">
                  <c:v>15.03.2020</c:v>
                </c:pt>
                <c:pt idx="20">
                  <c:v>16.03.2020</c:v>
                </c:pt>
                <c:pt idx="21">
                  <c:v>17.03.2020</c:v>
                </c:pt>
                <c:pt idx="22">
                  <c:v>18.03.2020</c:v>
                </c:pt>
                <c:pt idx="23">
                  <c:v>19.03.2020</c:v>
                </c:pt>
                <c:pt idx="24">
                  <c:v>20.03.2020</c:v>
                </c:pt>
                <c:pt idx="25">
                  <c:v>21.03.2020</c:v>
                </c:pt>
                <c:pt idx="26">
                  <c:v>22.03.2020</c:v>
                </c:pt>
                <c:pt idx="27">
                  <c:v>23.03.2020</c:v>
                </c:pt>
                <c:pt idx="28">
                  <c:v>24.03.2020</c:v>
                </c:pt>
                <c:pt idx="29">
                  <c:v>25.03.2020</c:v>
                </c:pt>
                <c:pt idx="30">
                  <c:v>26.03.2020</c:v>
                </c:pt>
                <c:pt idx="31">
                  <c:v>27.03.2020</c:v>
                </c:pt>
                <c:pt idx="32">
                  <c:v>28.03.2020</c:v>
                </c:pt>
                <c:pt idx="33">
                  <c:v>29.03.2020</c:v>
                </c:pt>
                <c:pt idx="34">
                  <c:v>30.03.2020</c:v>
                </c:pt>
                <c:pt idx="35">
                  <c:v>31.03.2020</c:v>
                </c:pt>
                <c:pt idx="36">
                  <c:v>01.04.2020</c:v>
                </c:pt>
                <c:pt idx="37">
                  <c:v>02.04.2020</c:v>
                </c:pt>
                <c:pt idx="38">
                  <c:v>03.04.2020</c:v>
                </c:pt>
                <c:pt idx="39">
                  <c:v>04.04.2020</c:v>
                </c:pt>
                <c:pt idx="40">
                  <c:v>05.04.2020</c:v>
                </c:pt>
                <c:pt idx="41">
                  <c:v>06.04.2020</c:v>
                </c:pt>
                <c:pt idx="42">
                  <c:v>07.04.2020</c:v>
                </c:pt>
                <c:pt idx="43">
                  <c:v>08.04.2020</c:v>
                </c:pt>
                <c:pt idx="44">
                  <c:v>09.04.2020</c:v>
                </c:pt>
                <c:pt idx="45">
                  <c:v>10.04.2020</c:v>
                </c:pt>
                <c:pt idx="46">
                  <c:v>11.04.2020</c:v>
                </c:pt>
                <c:pt idx="47">
                  <c:v>12.04.2020</c:v>
                </c:pt>
                <c:pt idx="48">
                  <c:v>13.04.2020</c:v>
                </c:pt>
                <c:pt idx="49">
                  <c:v>14.04.2020</c:v>
                </c:pt>
                <c:pt idx="50">
                  <c:v>15.04.2020</c:v>
                </c:pt>
                <c:pt idx="51">
                  <c:v>16.04.2020</c:v>
                </c:pt>
                <c:pt idx="52">
                  <c:v>17.04.2020</c:v>
                </c:pt>
                <c:pt idx="53">
                  <c:v>18.04.2020</c:v>
                </c:pt>
                <c:pt idx="54">
                  <c:v>19.04.2020</c:v>
                </c:pt>
                <c:pt idx="55">
                  <c:v>20.04.2020</c:v>
                </c:pt>
                <c:pt idx="56">
                  <c:v>21.04.2020</c:v>
                </c:pt>
                <c:pt idx="57">
                  <c:v>22.04.2020</c:v>
                </c:pt>
                <c:pt idx="58">
                  <c:v>23.04.2020</c:v>
                </c:pt>
                <c:pt idx="59">
                  <c:v>24.04.2020</c:v>
                </c:pt>
                <c:pt idx="60">
                  <c:v>25.04.2020</c:v>
                </c:pt>
                <c:pt idx="61">
                  <c:v>26.04.2020</c:v>
                </c:pt>
                <c:pt idx="62">
                  <c:v>27.04.2020</c:v>
                </c:pt>
                <c:pt idx="63">
                  <c:v>28.04.2020</c:v>
                </c:pt>
                <c:pt idx="64">
                  <c:v>29.04.2020</c:v>
                </c:pt>
              </c:strCache>
            </c:strRef>
          </c:cat>
          <c:val>
            <c:numRef>
              <c:f>Tabelle1!$E$2:$E$66</c:f>
              <c:numCache>
                <c:formatCode>General</c:formatCode>
                <c:ptCount val="65"/>
                <c:pt idx="13">
                  <c:v>2</c:v>
                </c:pt>
                <c:pt idx="14">
                  <c:v>2</c:v>
                </c:pt>
                <c:pt idx="15">
                  <c:v>3</c:v>
                </c:pt>
                <c:pt idx="16">
                  <c:v>5</c:v>
                </c:pt>
                <c:pt idx="17">
                  <c:v>5</c:v>
                </c:pt>
                <c:pt idx="18">
                  <c:v>8</c:v>
                </c:pt>
                <c:pt idx="19">
                  <c:v>12</c:v>
                </c:pt>
                <c:pt idx="20">
                  <c:v>12</c:v>
                </c:pt>
                <c:pt idx="21">
                  <c:v>12</c:v>
                </c:pt>
                <c:pt idx="22">
                  <c:v>12</c:v>
                </c:pt>
                <c:pt idx="23">
                  <c:v>20</c:v>
                </c:pt>
                <c:pt idx="24">
                  <c:v>31</c:v>
                </c:pt>
                <c:pt idx="25">
                  <c:v>47</c:v>
                </c:pt>
                <c:pt idx="26">
                  <c:v>55</c:v>
                </c:pt>
                <c:pt idx="27">
                  <c:v>86</c:v>
                </c:pt>
                <c:pt idx="28">
                  <c:v>114</c:v>
                </c:pt>
                <c:pt idx="29">
                  <c:v>149</c:v>
                </c:pt>
                <c:pt idx="30">
                  <c:v>198</c:v>
                </c:pt>
                <c:pt idx="31">
                  <c:v>253</c:v>
                </c:pt>
                <c:pt idx="32">
                  <c:v>325</c:v>
                </c:pt>
                <c:pt idx="33">
                  <c:v>389</c:v>
                </c:pt>
                <c:pt idx="34">
                  <c:v>455</c:v>
                </c:pt>
                <c:pt idx="35">
                  <c:v>583</c:v>
                </c:pt>
                <c:pt idx="36">
                  <c:v>732</c:v>
                </c:pt>
                <c:pt idx="37">
                  <c:v>872</c:v>
                </c:pt>
                <c:pt idx="38">
                  <c:v>1017</c:v>
                </c:pt>
                <c:pt idx="39">
                  <c:v>1158</c:v>
                </c:pt>
                <c:pt idx="40">
                  <c:v>1342</c:v>
                </c:pt>
                <c:pt idx="41">
                  <c:v>1434</c:v>
                </c:pt>
                <c:pt idx="42">
                  <c:v>1607</c:v>
                </c:pt>
                <c:pt idx="43">
                  <c:v>1861</c:v>
                </c:pt>
                <c:pt idx="44">
                  <c:v>2107</c:v>
                </c:pt>
                <c:pt idx="45">
                  <c:v>2373</c:v>
                </c:pt>
                <c:pt idx="46">
                  <c:v>2544</c:v>
                </c:pt>
                <c:pt idx="47">
                  <c:v>2673</c:v>
                </c:pt>
                <c:pt idx="48">
                  <c:v>2799</c:v>
                </c:pt>
                <c:pt idx="49">
                  <c:v>2969</c:v>
                </c:pt>
                <c:pt idx="50">
                  <c:v>3254</c:v>
                </c:pt>
                <c:pt idx="51">
                  <c:v>3569</c:v>
                </c:pt>
                <c:pt idx="52">
                  <c:v>3868</c:v>
                </c:pt>
                <c:pt idx="53">
                  <c:v>4110</c:v>
                </c:pt>
                <c:pt idx="54">
                  <c:v>4294</c:v>
                </c:pt>
                <c:pt idx="55">
                  <c:v>4404</c:v>
                </c:pt>
                <c:pt idx="56">
                  <c:v>4598</c:v>
                </c:pt>
                <c:pt idx="57">
                  <c:v>4879</c:v>
                </c:pt>
                <c:pt idx="58">
                  <c:v>5094</c:v>
                </c:pt>
                <c:pt idx="59">
                  <c:v>5321</c:v>
                </c:pt>
                <c:pt idx="60">
                  <c:v>5500</c:v>
                </c:pt>
                <c:pt idx="61">
                  <c:v>5640</c:v>
                </c:pt>
                <c:pt idx="62">
                  <c:v>5750</c:v>
                </c:pt>
                <c:pt idx="63">
                  <c:v>5913</c:v>
                </c:pt>
                <c:pt idx="64">
                  <c:v>6115</c:v>
                </c:pt>
              </c:numCache>
            </c:numRef>
          </c:val>
          <c:smooth val="0"/>
        </c:ser>
        <c:ser>
          <c:idx val="0"/>
          <c:order val="1"/>
          <c:tx>
            <c:strRef>
              <c:f>Tabelle1!$B$1</c:f>
              <c:strCache>
                <c:ptCount val="1"/>
                <c:pt idx="0">
                  <c:v>Anzahl COVID-19-Fälle</c:v>
                </c:pt>
              </c:strCache>
            </c:strRef>
          </c:tx>
          <c:marker>
            <c:symbol val="none"/>
          </c:marker>
          <c:cat>
            <c:strRef>
              <c:f>Tabelle1!$A$2:$A$66</c:f>
              <c:strCache>
                <c:ptCount val="65"/>
                <c:pt idx="0">
                  <c:v>vor 25.02.2020</c:v>
                </c:pt>
                <c:pt idx="1">
                  <c:v>26.02.2020</c:v>
                </c:pt>
                <c:pt idx="2">
                  <c:v>27.02.2020</c:v>
                </c:pt>
                <c:pt idx="3">
                  <c:v>28.02.2020</c:v>
                </c:pt>
                <c:pt idx="4">
                  <c:v>29.02.2020</c:v>
                </c:pt>
                <c:pt idx="5">
                  <c:v>01.03.2020</c:v>
                </c:pt>
                <c:pt idx="6">
                  <c:v>02.03.2020</c:v>
                </c:pt>
                <c:pt idx="7">
                  <c:v>03.03.2020</c:v>
                </c:pt>
                <c:pt idx="8">
                  <c:v>04.03.2020</c:v>
                </c:pt>
                <c:pt idx="9">
                  <c:v>05.03.2020</c:v>
                </c:pt>
                <c:pt idx="10">
                  <c:v>06.03.2020</c:v>
                </c:pt>
                <c:pt idx="11">
                  <c:v>07.03.2020</c:v>
                </c:pt>
                <c:pt idx="12">
                  <c:v>08.03.2020</c:v>
                </c:pt>
                <c:pt idx="13">
                  <c:v>09.03.2020</c:v>
                </c:pt>
                <c:pt idx="14">
                  <c:v>10.03.2020</c:v>
                </c:pt>
                <c:pt idx="15">
                  <c:v>11.03.2020</c:v>
                </c:pt>
                <c:pt idx="16">
                  <c:v>12.03.2020</c:v>
                </c:pt>
                <c:pt idx="17">
                  <c:v>13.03.2020</c:v>
                </c:pt>
                <c:pt idx="18">
                  <c:v>14.03.2020</c:v>
                </c:pt>
                <c:pt idx="19">
                  <c:v>15.03.2020</c:v>
                </c:pt>
                <c:pt idx="20">
                  <c:v>16.03.2020</c:v>
                </c:pt>
                <c:pt idx="21">
                  <c:v>17.03.2020</c:v>
                </c:pt>
                <c:pt idx="22">
                  <c:v>18.03.2020</c:v>
                </c:pt>
                <c:pt idx="23">
                  <c:v>19.03.2020</c:v>
                </c:pt>
                <c:pt idx="24">
                  <c:v>20.03.2020</c:v>
                </c:pt>
                <c:pt idx="25">
                  <c:v>21.03.2020</c:v>
                </c:pt>
                <c:pt idx="26">
                  <c:v>22.03.2020</c:v>
                </c:pt>
                <c:pt idx="27">
                  <c:v>23.03.2020</c:v>
                </c:pt>
                <c:pt idx="28">
                  <c:v>24.03.2020</c:v>
                </c:pt>
                <c:pt idx="29">
                  <c:v>25.03.2020</c:v>
                </c:pt>
                <c:pt idx="30">
                  <c:v>26.03.2020</c:v>
                </c:pt>
                <c:pt idx="31">
                  <c:v>27.03.2020</c:v>
                </c:pt>
                <c:pt idx="32">
                  <c:v>28.03.2020</c:v>
                </c:pt>
                <c:pt idx="33">
                  <c:v>29.03.2020</c:v>
                </c:pt>
                <c:pt idx="34">
                  <c:v>30.03.2020</c:v>
                </c:pt>
                <c:pt idx="35">
                  <c:v>31.03.2020</c:v>
                </c:pt>
                <c:pt idx="36">
                  <c:v>01.04.2020</c:v>
                </c:pt>
                <c:pt idx="37">
                  <c:v>02.04.2020</c:v>
                </c:pt>
                <c:pt idx="38">
                  <c:v>03.04.2020</c:v>
                </c:pt>
                <c:pt idx="39">
                  <c:v>04.04.2020</c:v>
                </c:pt>
                <c:pt idx="40">
                  <c:v>05.04.2020</c:v>
                </c:pt>
                <c:pt idx="41">
                  <c:v>06.04.2020</c:v>
                </c:pt>
                <c:pt idx="42">
                  <c:v>07.04.2020</c:v>
                </c:pt>
                <c:pt idx="43">
                  <c:v>08.04.2020</c:v>
                </c:pt>
                <c:pt idx="44">
                  <c:v>09.04.2020</c:v>
                </c:pt>
                <c:pt idx="45">
                  <c:v>10.04.2020</c:v>
                </c:pt>
                <c:pt idx="46">
                  <c:v>11.04.2020</c:v>
                </c:pt>
                <c:pt idx="47">
                  <c:v>12.04.2020</c:v>
                </c:pt>
                <c:pt idx="48">
                  <c:v>13.04.2020</c:v>
                </c:pt>
                <c:pt idx="49">
                  <c:v>14.04.2020</c:v>
                </c:pt>
                <c:pt idx="50">
                  <c:v>15.04.2020</c:v>
                </c:pt>
                <c:pt idx="51">
                  <c:v>16.04.2020</c:v>
                </c:pt>
                <c:pt idx="52">
                  <c:v>17.04.2020</c:v>
                </c:pt>
                <c:pt idx="53">
                  <c:v>18.04.2020</c:v>
                </c:pt>
                <c:pt idx="54">
                  <c:v>19.04.2020</c:v>
                </c:pt>
                <c:pt idx="55">
                  <c:v>20.04.2020</c:v>
                </c:pt>
                <c:pt idx="56">
                  <c:v>21.04.2020</c:v>
                </c:pt>
                <c:pt idx="57">
                  <c:v>22.04.2020</c:v>
                </c:pt>
                <c:pt idx="58">
                  <c:v>23.04.2020</c:v>
                </c:pt>
                <c:pt idx="59">
                  <c:v>24.04.2020</c:v>
                </c:pt>
                <c:pt idx="60">
                  <c:v>25.04.2020</c:v>
                </c:pt>
                <c:pt idx="61">
                  <c:v>26.04.2020</c:v>
                </c:pt>
                <c:pt idx="62">
                  <c:v>27.04.2020</c:v>
                </c:pt>
                <c:pt idx="63">
                  <c:v>28.04.2020</c:v>
                </c:pt>
                <c:pt idx="64">
                  <c:v>29.04.2020</c:v>
                </c:pt>
              </c:strCache>
            </c:strRef>
          </c:cat>
          <c:val>
            <c:numRef>
              <c:f>Tabelle1!$B$2:$B$66</c:f>
              <c:numCache>
                <c:formatCode>General</c:formatCode>
                <c:ptCount val="65"/>
                <c:pt idx="0">
                  <c:v>16</c:v>
                </c:pt>
                <c:pt idx="1">
                  <c:v>21</c:v>
                </c:pt>
                <c:pt idx="2">
                  <c:v>26</c:v>
                </c:pt>
                <c:pt idx="3">
                  <c:v>53</c:v>
                </c:pt>
                <c:pt idx="4">
                  <c:v>66</c:v>
                </c:pt>
                <c:pt idx="5">
                  <c:v>117</c:v>
                </c:pt>
                <c:pt idx="6">
                  <c:v>150</c:v>
                </c:pt>
                <c:pt idx="7">
                  <c:v>188</c:v>
                </c:pt>
                <c:pt idx="8">
                  <c:v>240</c:v>
                </c:pt>
                <c:pt idx="9">
                  <c:v>349</c:v>
                </c:pt>
                <c:pt idx="10">
                  <c:v>534</c:v>
                </c:pt>
                <c:pt idx="11">
                  <c:v>684</c:v>
                </c:pt>
                <c:pt idx="12">
                  <c:v>847</c:v>
                </c:pt>
                <c:pt idx="13">
                  <c:v>1112</c:v>
                </c:pt>
                <c:pt idx="14">
                  <c:v>1296</c:v>
                </c:pt>
                <c:pt idx="15">
                  <c:v>1567</c:v>
                </c:pt>
                <c:pt idx="16">
                  <c:v>2369</c:v>
                </c:pt>
                <c:pt idx="17">
                  <c:v>3062</c:v>
                </c:pt>
                <c:pt idx="18">
                  <c:v>3795</c:v>
                </c:pt>
                <c:pt idx="19">
                  <c:v>4838</c:v>
                </c:pt>
                <c:pt idx="20">
                  <c:v>6012</c:v>
                </c:pt>
                <c:pt idx="21">
                  <c:v>7156</c:v>
                </c:pt>
                <c:pt idx="22">
                  <c:v>8198</c:v>
                </c:pt>
                <c:pt idx="23">
                  <c:v>10999</c:v>
                </c:pt>
                <c:pt idx="24">
                  <c:v>13957</c:v>
                </c:pt>
                <c:pt idx="25">
                  <c:v>16662</c:v>
                </c:pt>
                <c:pt idx="26">
                  <c:v>18610</c:v>
                </c:pt>
                <c:pt idx="27" formatCode="#,##0">
                  <c:v>22672</c:v>
                </c:pt>
                <c:pt idx="28">
                  <c:v>27436</c:v>
                </c:pt>
                <c:pt idx="29">
                  <c:v>31554</c:v>
                </c:pt>
                <c:pt idx="30">
                  <c:v>36508</c:v>
                </c:pt>
                <c:pt idx="31">
                  <c:v>42288</c:v>
                </c:pt>
                <c:pt idx="32">
                  <c:v>48582</c:v>
                </c:pt>
                <c:pt idx="33">
                  <c:v>52547</c:v>
                </c:pt>
                <c:pt idx="34">
                  <c:v>57298</c:v>
                </c:pt>
                <c:pt idx="35">
                  <c:v>61913</c:v>
                </c:pt>
                <c:pt idx="36">
                  <c:v>67366</c:v>
                </c:pt>
                <c:pt idx="37">
                  <c:v>73522</c:v>
                </c:pt>
                <c:pt idx="38">
                  <c:v>79696</c:v>
                </c:pt>
                <c:pt idx="39">
                  <c:v>85778</c:v>
                </c:pt>
                <c:pt idx="40">
                  <c:v>91714</c:v>
                </c:pt>
                <c:pt idx="41">
                  <c:v>95391</c:v>
                </c:pt>
                <c:pt idx="42">
                  <c:v>99225</c:v>
                </c:pt>
                <c:pt idx="43">
                  <c:v>103228</c:v>
                </c:pt>
                <c:pt idx="44">
                  <c:v>108202</c:v>
                </c:pt>
                <c:pt idx="45">
                  <c:v>113525</c:v>
                </c:pt>
                <c:pt idx="46">
                  <c:v>117658</c:v>
                </c:pt>
                <c:pt idx="47">
                  <c:v>120479</c:v>
                </c:pt>
                <c:pt idx="48">
                  <c:v>123016</c:v>
                </c:pt>
                <c:pt idx="49">
                  <c:v>125098</c:v>
                </c:pt>
                <c:pt idx="50">
                  <c:v>127584</c:v>
                </c:pt>
                <c:pt idx="51">
                  <c:v>130450</c:v>
                </c:pt>
                <c:pt idx="52">
                  <c:v>133830</c:v>
                </c:pt>
                <c:pt idx="53">
                  <c:v>137439</c:v>
                </c:pt>
                <c:pt idx="54">
                  <c:v>139897</c:v>
                </c:pt>
                <c:pt idx="55">
                  <c:v>141672</c:v>
                </c:pt>
                <c:pt idx="56">
                  <c:v>143457</c:v>
                </c:pt>
                <c:pt idx="57">
                  <c:v>145694</c:v>
                </c:pt>
                <c:pt idx="58">
                  <c:v>148046</c:v>
                </c:pt>
                <c:pt idx="59">
                  <c:v>150383</c:v>
                </c:pt>
                <c:pt idx="60">
                  <c:v>152438</c:v>
                </c:pt>
                <c:pt idx="61">
                  <c:v>154175</c:v>
                </c:pt>
                <c:pt idx="62">
                  <c:v>155193</c:v>
                </c:pt>
                <c:pt idx="63">
                  <c:v>156337</c:v>
                </c:pt>
                <c:pt idx="64">
                  <c:v>157641</c:v>
                </c:pt>
              </c:numCache>
            </c:numRef>
          </c:val>
          <c:smooth val="0"/>
        </c:ser>
        <c:dLbls>
          <c:showLegendKey val="0"/>
          <c:showVal val="0"/>
          <c:showCatName val="0"/>
          <c:showSerName val="0"/>
          <c:showPercent val="0"/>
          <c:showBubbleSize val="0"/>
        </c:dLbls>
        <c:marker val="1"/>
        <c:smooth val="0"/>
        <c:axId val="122665216"/>
        <c:axId val="122679296"/>
      </c:lineChart>
      <c:lineChart>
        <c:grouping val="standard"/>
        <c:varyColors val="0"/>
        <c:ser>
          <c:idx val="2"/>
          <c:order val="2"/>
          <c:tx>
            <c:strRef>
              <c:f>Tabelle1!$G$1</c:f>
              <c:strCache>
                <c:ptCount val="1"/>
                <c:pt idx="0">
                  <c:v>Fall-Verstorbenen-Anteil</c:v>
                </c:pt>
              </c:strCache>
            </c:strRef>
          </c:tx>
          <c:marker>
            <c:symbol val="none"/>
          </c:marker>
          <c:val>
            <c:numRef>
              <c:f>Tabelle1!$G$2:$G$66</c:f>
              <c:numCache>
                <c:formatCode>General</c:formatCode>
                <c:ptCount val="65"/>
                <c:pt idx="13" formatCode="0.00%">
                  <c:v>1.7985611510791368E-3</c:v>
                </c:pt>
                <c:pt idx="14" formatCode="0.00%">
                  <c:v>1.5432098765432098E-3</c:v>
                </c:pt>
                <c:pt idx="15" formatCode="0.00%">
                  <c:v>1.9144862795149968E-3</c:v>
                </c:pt>
                <c:pt idx="16" formatCode="0.00%">
                  <c:v>2.1105951878429719E-3</c:v>
                </c:pt>
                <c:pt idx="17" formatCode="0.00%">
                  <c:v>1.6329196603527107E-3</c:v>
                </c:pt>
                <c:pt idx="18" formatCode="0.00%">
                  <c:v>2.1080368906455861E-3</c:v>
                </c:pt>
                <c:pt idx="19" formatCode="0.00%">
                  <c:v>2.4803637866887144E-3</c:v>
                </c:pt>
                <c:pt idx="20" formatCode="0.00%">
                  <c:v>1.996007984031936E-3</c:v>
                </c:pt>
                <c:pt idx="21" formatCode="0.00%">
                  <c:v>1.6769144773616546E-3</c:v>
                </c:pt>
                <c:pt idx="22" formatCode="0.00%">
                  <c:v>1.463771651622347E-3</c:v>
                </c:pt>
                <c:pt idx="23" formatCode="0.00%">
                  <c:v>1.8183471224656788E-3</c:v>
                </c:pt>
                <c:pt idx="24" formatCode="0.00%">
                  <c:v>2.2211076878985454E-3</c:v>
                </c:pt>
                <c:pt idx="25" formatCode="0.00%">
                  <c:v>2.8207898211499221E-3</c:v>
                </c:pt>
                <c:pt idx="26" formatCode="0.00%">
                  <c:v>2.9554003224073078E-3</c:v>
                </c:pt>
                <c:pt idx="27" formatCode="0.00%">
                  <c:v>3.7932251235003531E-3</c:v>
                </c:pt>
                <c:pt idx="28" formatCode="0.00%">
                  <c:v>4.1551246537396124E-3</c:v>
                </c:pt>
                <c:pt idx="29" formatCode="0.00%">
                  <c:v>4.7220637637066616E-3</c:v>
                </c:pt>
                <c:pt idx="30" formatCode="0.00%">
                  <c:v>5.4234688287498629E-3</c:v>
                </c:pt>
                <c:pt idx="31" formatCode="0.00%">
                  <c:v>5.9827847143397658E-3</c:v>
                </c:pt>
                <c:pt idx="32" formatCode="0.00%">
                  <c:v>6.6897204726030215E-3</c:v>
                </c:pt>
                <c:pt idx="33" formatCode="0.00%">
                  <c:v>7.4028964546025465E-3</c:v>
                </c:pt>
                <c:pt idx="34" formatCode="0.00%">
                  <c:v>7.9409403469580097E-3</c:v>
                </c:pt>
                <c:pt idx="35" formatCode="0.00%">
                  <c:v>9.4164391969376385E-3</c:v>
                </c:pt>
                <c:pt idx="36" formatCode="0.00%">
                  <c:v>1.0866015497431939E-2</c:v>
                </c:pt>
                <c:pt idx="37" formatCode="0.00%">
                  <c:v>1.1860395527869209E-2</c:v>
                </c:pt>
                <c:pt idx="38" formatCode="0.00%">
                  <c:v>1.276099176872114E-2</c:v>
                </c:pt>
                <c:pt idx="39" formatCode="0.00%">
                  <c:v>1.3499965025997342E-2</c:v>
                </c:pt>
                <c:pt idx="40" formatCode="0.00%">
                  <c:v>1.4632444337832827E-2</c:v>
                </c:pt>
                <c:pt idx="41" formatCode="0.00%">
                  <c:v>1.5032864735666887E-2</c:v>
                </c:pt>
                <c:pt idx="42" formatCode="0.00%">
                  <c:v>1.6195515243134291E-2</c:v>
                </c:pt>
                <c:pt idx="43" formatCode="0.00%">
                  <c:v>1.8028054403843918E-2</c:v>
                </c:pt>
                <c:pt idx="44" formatCode="0.00%">
                  <c:v>1.9472837840335669E-2</c:v>
                </c:pt>
                <c:pt idx="45" formatCode="0.00%">
                  <c:v>2.0902884827130586E-2</c:v>
                </c:pt>
                <c:pt idx="46" formatCode="0.00%">
                  <c:v>2.1621989155008584E-2</c:v>
                </c:pt>
                <c:pt idx="47" formatCode="0.00%">
                  <c:v>2.2186439130470869E-2</c:v>
                </c:pt>
                <c:pt idx="48" formatCode="0.00%">
                  <c:v>2.275313780321259E-2</c:v>
                </c:pt>
                <c:pt idx="49" formatCode="0.00%">
                  <c:v>2.3733393019872422E-2</c:v>
                </c:pt>
                <c:pt idx="50" formatCode="0.00%">
                  <c:v>2.5504765487835465E-2</c:v>
                </c:pt>
                <c:pt idx="51" formatCode="0.00%">
                  <c:v>2.7359141433499424E-2</c:v>
                </c:pt>
                <c:pt idx="52" formatCode="0.00%">
                  <c:v>2.8902338788014646E-2</c:v>
                </c:pt>
                <c:pt idx="53" formatCode="0.00%">
                  <c:v>2.9904175670661167E-2</c:v>
                </c:pt>
                <c:pt idx="54" formatCode="0.00%">
                  <c:v>3.069401059350808E-2</c:v>
                </c:pt>
                <c:pt idx="55" formatCode="0.00%">
                  <c:v>3.1085888531255292E-2</c:v>
                </c:pt>
                <c:pt idx="56" formatCode="0.00%">
                  <c:v>3.2051416103780227E-2</c:v>
                </c:pt>
                <c:pt idx="57" formatCode="0.000%">
                  <c:v>3.3487995387593172E-2</c:v>
                </c:pt>
                <c:pt idx="58" formatCode="0.00%">
                  <c:v>3.4408224470772596E-2</c:v>
                </c:pt>
                <c:pt idx="59" formatCode="0.00%">
                  <c:v>3.5382988768677313E-2</c:v>
                </c:pt>
                <c:pt idx="60" formatCode="0.00%">
                  <c:v>3.6080242459229327E-2</c:v>
                </c:pt>
                <c:pt idx="61" formatCode="0.00%">
                  <c:v>3.6581806388843847E-2</c:v>
                </c:pt>
                <c:pt idx="62" formatCode="0.00%">
                  <c:v>3.7050640170626252E-2</c:v>
                </c:pt>
                <c:pt idx="63" formatCode="0.00%">
                  <c:v>3.7822140632096046E-2</c:v>
                </c:pt>
                <c:pt idx="64" formatCode="0.00%">
                  <c:v>3.8790669939926796E-2</c:v>
                </c:pt>
              </c:numCache>
            </c:numRef>
          </c:val>
          <c:smooth val="0"/>
        </c:ser>
        <c:dLbls>
          <c:showLegendKey val="0"/>
          <c:showVal val="0"/>
          <c:showCatName val="0"/>
          <c:showSerName val="0"/>
          <c:showPercent val="0"/>
          <c:showBubbleSize val="0"/>
        </c:dLbls>
        <c:marker val="1"/>
        <c:smooth val="0"/>
        <c:axId val="122359808"/>
        <c:axId val="122681216"/>
      </c:lineChart>
      <c:catAx>
        <c:axId val="122665216"/>
        <c:scaling>
          <c:orientation val="minMax"/>
        </c:scaling>
        <c:delete val="0"/>
        <c:axPos val="b"/>
        <c:majorTickMark val="out"/>
        <c:minorTickMark val="none"/>
        <c:tickLblPos val="nextTo"/>
        <c:crossAx val="122679296"/>
        <c:crosses val="autoZero"/>
        <c:auto val="1"/>
        <c:lblAlgn val="ctr"/>
        <c:lblOffset val="100"/>
        <c:tickLblSkip val="2"/>
        <c:noMultiLvlLbl val="0"/>
      </c:catAx>
      <c:valAx>
        <c:axId val="122679296"/>
        <c:scaling>
          <c:logBase val="10"/>
          <c:orientation val="minMax"/>
        </c:scaling>
        <c:delete val="0"/>
        <c:axPos val="l"/>
        <c:majorGridlines/>
        <c:title>
          <c:tx>
            <c:rich>
              <a:bodyPr rot="-5400000" vert="horz"/>
              <a:lstStyle/>
              <a:p>
                <a:pPr>
                  <a:defRPr sz="1100"/>
                </a:pPr>
                <a:r>
                  <a:rPr lang="en-US" sz="1100"/>
                  <a:t>Anzahl COVID-19-Fälle bzw. -Todesfälle (logarithmisch)</a:t>
                </a:r>
              </a:p>
            </c:rich>
          </c:tx>
          <c:layout/>
          <c:overlay val="0"/>
        </c:title>
        <c:numFmt formatCode="#,##0" sourceLinked="0"/>
        <c:majorTickMark val="out"/>
        <c:minorTickMark val="none"/>
        <c:tickLblPos val="nextTo"/>
        <c:crossAx val="122665216"/>
        <c:crosses val="autoZero"/>
        <c:crossBetween val="between"/>
      </c:valAx>
      <c:valAx>
        <c:axId val="122681216"/>
        <c:scaling>
          <c:orientation val="minMax"/>
          <c:max val="7.0000000000000007E-2"/>
        </c:scaling>
        <c:delete val="0"/>
        <c:axPos val="r"/>
        <c:title>
          <c:tx>
            <c:rich>
              <a:bodyPr rot="-5400000" vert="horz"/>
              <a:lstStyle/>
              <a:p>
                <a:pPr>
                  <a:defRPr sz="1100"/>
                </a:pPr>
                <a:r>
                  <a:rPr lang="en-US" sz="1100"/>
                  <a:t>Fall-Verstorbenen-Anteil</a:t>
                </a:r>
              </a:p>
            </c:rich>
          </c:tx>
          <c:layout/>
          <c:overlay val="0"/>
        </c:title>
        <c:numFmt formatCode="0%" sourceLinked="0"/>
        <c:majorTickMark val="out"/>
        <c:minorTickMark val="none"/>
        <c:tickLblPos val="nextTo"/>
        <c:crossAx val="122359808"/>
        <c:crosses val="max"/>
        <c:crossBetween val="between"/>
      </c:valAx>
      <c:catAx>
        <c:axId val="122359808"/>
        <c:scaling>
          <c:orientation val="minMax"/>
        </c:scaling>
        <c:delete val="1"/>
        <c:axPos val="b"/>
        <c:majorTickMark val="out"/>
        <c:minorTickMark val="none"/>
        <c:tickLblPos val="nextTo"/>
        <c:crossAx val="122681216"/>
        <c:crosses val="autoZero"/>
        <c:auto val="1"/>
        <c:lblAlgn val="ctr"/>
        <c:lblOffset val="100"/>
        <c:noMultiLvlLbl val="0"/>
      </c:catAx>
    </c:plotArea>
    <c:legend>
      <c:legendPos val="t"/>
      <c:layout/>
      <c:overlay val="0"/>
      <c:txPr>
        <a:bodyPr/>
        <a:lstStyle/>
        <a:p>
          <a:pPr>
            <a:defRPr sz="1200"/>
          </a:pPr>
          <a:endParaRPr lang="de-DE"/>
        </a:p>
      </c:txPr>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Einrichtungen_Grafik!$D$5</c:f>
              <c:strCache>
                <c:ptCount val="1"/>
                <c:pt idx="0">
                  <c:v>Betreut33</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Einrichtungen_Grafik!$D$15:$D$23</c:f>
              <c:numCache>
                <c:formatCode>General</c:formatCode>
                <c:ptCount val="9"/>
                <c:pt idx="0">
                  <c:v>42</c:v>
                </c:pt>
                <c:pt idx="1">
                  <c:v>162</c:v>
                </c:pt>
                <c:pt idx="2">
                  <c:v>355</c:v>
                </c:pt>
                <c:pt idx="3">
                  <c:v>461</c:v>
                </c:pt>
                <c:pt idx="4">
                  <c:v>490</c:v>
                </c:pt>
                <c:pt idx="5">
                  <c:v>433</c:v>
                </c:pt>
                <c:pt idx="6">
                  <c:v>235</c:v>
                </c:pt>
                <c:pt idx="7">
                  <c:v>226</c:v>
                </c:pt>
                <c:pt idx="8">
                  <c:v>30</c:v>
                </c:pt>
              </c:numCache>
            </c:numRef>
          </c:val>
        </c:ser>
        <c:ser>
          <c:idx val="2"/>
          <c:order val="1"/>
          <c:tx>
            <c:strRef>
              <c:f>Einrichtungen_Grafik!$E$5</c:f>
              <c:strCache>
                <c:ptCount val="1"/>
                <c:pt idx="0">
                  <c:v>Tätig36</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Einrichtungen_Grafik!$E$15:$E$23</c:f>
              <c:numCache>
                <c:formatCode>General</c:formatCode>
                <c:ptCount val="9"/>
                <c:pt idx="0">
                  <c:v>14</c:v>
                </c:pt>
                <c:pt idx="1">
                  <c:v>76</c:v>
                </c:pt>
                <c:pt idx="2">
                  <c:v>284</c:v>
                </c:pt>
                <c:pt idx="3">
                  <c:v>807</c:v>
                </c:pt>
                <c:pt idx="4">
                  <c:v>1810</c:v>
                </c:pt>
                <c:pt idx="5">
                  <c:v>1799</c:v>
                </c:pt>
                <c:pt idx="6">
                  <c:v>1244</c:v>
                </c:pt>
                <c:pt idx="7">
                  <c:v>810</c:v>
                </c:pt>
                <c:pt idx="8">
                  <c:v>102</c:v>
                </c:pt>
              </c:numCache>
            </c:numRef>
          </c:val>
        </c:ser>
        <c:ser>
          <c:idx val="3"/>
          <c:order val="2"/>
          <c:tx>
            <c:strRef>
              <c:f>Einrichtungen_Grafik!$F$5</c:f>
              <c:strCache>
                <c:ptCount val="1"/>
                <c:pt idx="0">
                  <c:v>Tätig42</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Einrichtungen_Grafik!$F$15:$F$23</c:f>
              <c:numCache>
                <c:formatCode>General</c:formatCode>
                <c:ptCount val="9"/>
                <c:pt idx="0">
                  <c:v>6</c:v>
                </c:pt>
                <c:pt idx="1">
                  <c:v>38</c:v>
                </c:pt>
                <c:pt idx="2">
                  <c:v>85</c:v>
                </c:pt>
                <c:pt idx="3">
                  <c:v>139</c:v>
                </c:pt>
                <c:pt idx="4">
                  <c:v>184</c:v>
                </c:pt>
                <c:pt idx="5">
                  <c:v>145</c:v>
                </c:pt>
                <c:pt idx="6">
                  <c:v>211</c:v>
                </c:pt>
                <c:pt idx="7">
                  <c:v>167</c:v>
                </c:pt>
                <c:pt idx="8">
                  <c:v>20</c:v>
                </c:pt>
              </c:numCache>
            </c:numRef>
          </c:val>
        </c:ser>
        <c:ser>
          <c:idx val="4"/>
          <c:order val="3"/>
          <c:tx>
            <c:strRef>
              <c:f>Einrichtungen_Grafik!$G$5</c:f>
              <c:strCache>
                <c:ptCount val="1"/>
                <c:pt idx="0">
                  <c:v>Tätig23</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Einrichtungen_Grafik!$G$15:$G$23</c:f>
              <c:numCache>
                <c:formatCode>General</c:formatCode>
                <c:ptCount val="9"/>
                <c:pt idx="0">
                  <c:v>57</c:v>
                </c:pt>
                <c:pt idx="1">
                  <c:v>257</c:v>
                </c:pt>
                <c:pt idx="2">
                  <c:v>852</c:v>
                </c:pt>
                <c:pt idx="3">
                  <c:v>1738</c:v>
                </c:pt>
                <c:pt idx="4">
                  <c:v>2095</c:v>
                </c:pt>
                <c:pt idx="5">
                  <c:v>1942</c:v>
                </c:pt>
                <c:pt idx="6">
                  <c:v>1313</c:v>
                </c:pt>
                <c:pt idx="7">
                  <c:v>819</c:v>
                </c:pt>
                <c:pt idx="8">
                  <c:v>98</c:v>
                </c:pt>
              </c:numCache>
            </c:numRef>
          </c:val>
        </c:ser>
        <c:ser>
          <c:idx val="5"/>
          <c:order val="4"/>
          <c:tx>
            <c:strRef>
              <c:f>Einrichtungen_Grafik!$H$5</c:f>
              <c:strCache>
                <c:ptCount val="1"/>
                <c:pt idx="0">
                  <c:v>Betreut36</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Einrichtungen_Grafik!$H$15:$H$23</c:f>
              <c:numCache>
                <c:formatCode>General</c:formatCode>
                <c:ptCount val="9"/>
                <c:pt idx="0">
                  <c:v>14</c:v>
                </c:pt>
                <c:pt idx="1">
                  <c:v>46</c:v>
                </c:pt>
                <c:pt idx="2">
                  <c:v>196</c:v>
                </c:pt>
                <c:pt idx="3">
                  <c:v>976</c:v>
                </c:pt>
                <c:pt idx="4">
                  <c:v>2813</c:v>
                </c:pt>
                <c:pt idx="5">
                  <c:v>3120</c:v>
                </c:pt>
                <c:pt idx="6">
                  <c:v>2317</c:v>
                </c:pt>
                <c:pt idx="7">
                  <c:v>1709</c:v>
                </c:pt>
                <c:pt idx="8">
                  <c:v>204</c:v>
                </c:pt>
              </c:numCache>
            </c:numRef>
          </c:val>
        </c:ser>
        <c:ser>
          <c:idx val="6"/>
          <c:order val="5"/>
          <c:tx>
            <c:strRef>
              <c:f>Einrichtungen_Grafik!$I$5</c:f>
              <c:strCache>
                <c:ptCount val="1"/>
                <c:pt idx="0">
                  <c:v>Tätig33</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Einrichtungen_Grafik!$I$15:$I$23</c:f>
              <c:numCache>
                <c:formatCode>General</c:formatCode>
                <c:ptCount val="9"/>
                <c:pt idx="0">
                  <c:v>39</c:v>
                </c:pt>
                <c:pt idx="1">
                  <c:v>115</c:v>
                </c:pt>
                <c:pt idx="2">
                  <c:v>289</c:v>
                </c:pt>
                <c:pt idx="3">
                  <c:v>479</c:v>
                </c:pt>
                <c:pt idx="4">
                  <c:v>394</c:v>
                </c:pt>
                <c:pt idx="5">
                  <c:v>257</c:v>
                </c:pt>
                <c:pt idx="6">
                  <c:v>156</c:v>
                </c:pt>
                <c:pt idx="7">
                  <c:v>111</c:v>
                </c:pt>
                <c:pt idx="8">
                  <c:v>14</c:v>
                </c:pt>
              </c:numCache>
            </c:numRef>
          </c:val>
        </c:ser>
        <c:ser>
          <c:idx val="7"/>
          <c:order val="6"/>
          <c:tx>
            <c:strRef>
              <c:f>Einrichtungen_Grafik!$J$5</c:f>
              <c:strCache>
                <c:ptCount val="1"/>
                <c:pt idx="0">
                  <c:v>Betreut23</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Einrichtungen_Grafik!$J$15:$J$23</c:f>
              <c:numCache>
                <c:formatCode>General</c:formatCode>
                <c:ptCount val="9"/>
                <c:pt idx="0">
                  <c:v>6</c:v>
                </c:pt>
                <c:pt idx="1">
                  <c:v>17</c:v>
                </c:pt>
                <c:pt idx="2">
                  <c:v>91</c:v>
                </c:pt>
                <c:pt idx="3">
                  <c:v>280</c:v>
                </c:pt>
                <c:pt idx="4">
                  <c:v>483</c:v>
                </c:pt>
                <c:pt idx="5">
                  <c:v>517</c:v>
                </c:pt>
                <c:pt idx="6">
                  <c:v>396</c:v>
                </c:pt>
                <c:pt idx="7">
                  <c:v>266</c:v>
                </c:pt>
                <c:pt idx="8">
                  <c:v>38</c:v>
                </c:pt>
              </c:numCache>
            </c:numRef>
          </c:val>
        </c:ser>
        <c:dLbls>
          <c:showLegendKey val="0"/>
          <c:showVal val="0"/>
          <c:showCatName val="0"/>
          <c:showSerName val="0"/>
          <c:showPercent val="0"/>
          <c:showBubbleSize val="0"/>
        </c:dLbls>
        <c:gapWidth val="50"/>
        <c:overlap val="100"/>
        <c:axId val="122424704"/>
        <c:axId val="122426880"/>
      </c:barChart>
      <c:catAx>
        <c:axId val="122424704"/>
        <c:scaling>
          <c:orientation val="minMax"/>
        </c:scaling>
        <c:delete val="0"/>
        <c:axPos val="b"/>
        <c:title>
          <c:tx>
            <c:rich>
              <a:bodyPr/>
              <a:lstStyle/>
              <a:p>
                <a:pPr>
                  <a:defRPr/>
                </a:pPr>
                <a:r>
                  <a:rPr lang="en-US"/>
                  <a:t>Meldewoche</a:t>
                </a:r>
              </a:p>
            </c:rich>
          </c:tx>
          <c:layout/>
          <c:overlay val="0"/>
        </c:title>
        <c:numFmt formatCode="General" sourceLinked="1"/>
        <c:majorTickMark val="out"/>
        <c:minorTickMark val="none"/>
        <c:tickLblPos val="nextTo"/>
        <c:crossAx val="122426880"/>
        <c:crosses val="autoZero"/>
        <c:auto val="1"/>
        <c:lblAlgn val="ctr"/>
        <c:lblOffset val="100"/>
        <c:noMultiLvlLbl val="0"/>
      </c:catAx>
      <c:valAx>
        <c:axId val="122426880"/>
        <c:scaling>
          <c:orientation val="minMax"/>
        </c:scaling>
        <c:delete val="0"/>
        <c:axPos val="l"/>
        <c:title>
          <c:tx>
            <c:rich>
              <a:bodyPr rot="-5400000" vert="horz"/>
              <a:lstStyle/>
              <a:p>
                <a:pPr>
                  <a:defRPr sz="1100"/>
                </a:pPr>
                <a:r>
                  <a:rPr lang="en-US" sz="1100"/>
                  <a:t>Anteil </a:t>
                </a:r>
                <a:r>
                  <a:rPr lang="en-US" sz="1100" baseline="0"/>
                  <a:t> in Einrichtung</a:t>
                </a:r>
                <a:r>
                  <a:rPr lang="en-US" sz="1100"/>
                  <a:t> der COVID-19-Fälle</a:t>
                </a:r>
              </a:p>
            </c:rich>
          </c:tx>
          <c:layout/>
          <c:overlay val="0"/>
        </c:title>
        <c:numFmt formatCode="0%" sourceLinked="1"/>
        <c:majorTickMark val="out"/>
        <c:minorTickMark val="none"/>
        <c:tickLblPos val="nextTo"/>
        <c:crossAx val="122424704"/>
        <c:crosses val="autoZero"/>
        <c:crossBetween val="between"/>
      </c:valAx>
    </c:plotArea>
    <c:legend>
      <c:legendPos val="b"/>
      <c:layout/>
      <c:overlay val="0"/>
    </c:legend>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2"/>
          <c:order val="0"/>
          <c:tx>
            <c:strRef>
              <c:f>'Expo-Meldewoche'!$B$5</c:f>
              <c:strCache>
                <c:ptCount val="1"/>
                <c:pt idx="0">
                  <c:v>Ausland</c:v>
                </c:pt>
              </c:strCache>
            </c:strRef>
          </c:tx>
          <c:spPr>
            <a:solidFill>
              <a:schemeClr val="tx2"/>
            </a:solidFill>
          </c:spPr>
          <c:invertIfNegative val="0"/>
          <c:dLbls>
            <c:dLbl>
              <c:idx val="0"/>
              <c:layout/>
              <c:tx>
                <c:rich>
                  <a:bodyPr/>
                  <a:lstStyle/>
                  <a:p>
                    <a:r>
                      <a:rPr lang="en-US">
                        <a:solidFill>
                          <a:schemeClr val="bg1"/>
                        </a:solidFill>
                      </a:rPr>
                      <a:t>262</a:t>
                    </a:r>
                  </a:p>
                </c:rich>
              </c:tx>
              <c:showLegendKey val="0"/>
              <c:showVal val="1"/>
              <c:showCatName val="0"/>
              <c:showSerName val="0"/>
              <c:showPercent val="0"/>
              <c:showBubbleSize val="0"/>
            </c:dLbl>
            <c:dLbl>
              <c:idx val="1"/>
              <c:layout/>
              <c:tx>
                <c:rich>
                  <a:bodyPr/>
                  <a:lstStyle/>
                  <a:p>
                    <a:pPr>
                      <a:defRPr/>
                    </a:pPr>
                    <a:r>
                      <a:rPr lang="en-US">
                        <a:solidFill>
                          <a:schemeClr val="bg1"/>
                        </a:solidFill>
                      </a:rPr>
                      <a:t>2781</a:t>
                    </a:r>
                  </a:p>
                </c:rich>
              </c:tx>
              <c:spPr>
                <a:solidFill>
                  <a:schemeClr val="tx2"/>
                </a:solidFill>
              </c:spPr>
              <c:showLegendKey val="0"/>
              <c:showVal val="1"/>
              <c:showCatName val="0"/>
              <c:showSerName val="0"/>
              <c:showPercent val="0"/>
              <c:showBubbleSize val="0"/>
            </c:dLbl>
            <c:dLbl>
              <c:idx val="2"/>
              <c:layout/>
              <c:tx>
                <c:rich>
                  <a:bodyPr/>
                  <a:lstStyle/>
                  <a:p>
                    <a:r>
                      <a:rPr lang="en-US">
                        <a:solidFill>
                          <a:schemeClr val="bg1"/>
                        </a:solidFill>
                      </a:rPr>
                      <a:t>6454</a:t>
                    </a:r>
                  </a:p>
                </c:rich>
              </c:tx>
              <c:showLegendKey val="0"/>
              <c:showVal val="1"/>
              <c:showCatName val="0"/>
              <c:showSerName val="0"/>
              <c:showPercent val="0"/>
              <c:showBubbleSize val="0"/>
            </c:dLbl>
            <c:dLbl>
              <c:idx val="3"/>
              <c:layout/>
              <c:tx>
                <c:rich>
                  <a:bodyPr/>
                  <a:lstStyle/>
                  <a:p>
                    <a:r>
                      <a:rPr lang="en-US">
                        <a:solidFill>
                          <a:schemeClr val="bg1"/>
                        </a:solidFill>
                      </a:rPr>
                      <a:t>3814</a:t>
                    </a:r>
                  </a:p>
                </c:rich>
              </c:tx>
              <c:showLegendKey val="0"/>
              <c:showVal val="1"/>
              <c:showCatName val="0"/>
              <c:showSerName val="0"/>
              <c:showPercent val="0"/>
              <c:showBubbleSize val="0"/>
            </c:dLbl>
            <c:dLbl>
              <c:idx val="4"/>
              <c:layout/>
              <c:tx>
                <c:rich>
                  <a:bodyPr/>
                  <a:lstStyle/>
                  <a:p>
                    <a:r>
                      <a:rPr lang="en-US">
                        <a:solidFill>
                          <a:schemeClr val="bg1"/>
                        </a:solidFill>
                      </a:rPr>
                      <a:t>1095</a:t>
                    </a:r>
                  </a:p>
                </c:rich>
              </c:tx>
              <c:showLegendKey val="0"/>
              <c:showVal val="1"/>
              <c:showCatName val="0"/>
              <c:showSerName val="0"/>
              <c:showPercent val="0"/>
              <c:showBubbleSize val="0"/>
            </c:dLbl>
            <c:dLbl>
              <c:idx val="5"/>
              <c:layout/>
              <c:tx>
                <c:rich>
                  <a:bodyPr/>
                  <a:lstStyle/>
                  <a:p>
                    <a:r>
                      <a:rPr lang="en-US">
                        <a:solidFill>
                          <a:schemeClr val="bg1"/>
                        </a:solidFill>
                      </a:rPr>
                      <a:t>267</a:t>
                    </a:r>
                  </a:p>
                </c:rich>
              </c:tx>
              <c:showLegendKey val="0"/>
              <c:showVal val="1"/>
              <c:showCatName val="0"/>
              <c:showSerName val="0"/>
              <c:showPercent val="0"/>
              <c:showBubbleSize val="0"/>
            </c:dLbl>
            <c:dLbl>
              <c:idx val="6"/>
              <c:layout/>
              <c:tx>
                <c:rich>
                  <a:bodyPr/>
                  <a:lstStyle/>
                  <a:p>
                    <a:r>
                      <a:rPr lang="en-US">
                        <a:solidFill>
                          <a:schemeClr val="bg1"/>
                        </a:solidFill>
                      </a:rPr>
                      <a:t>113</a:t>
                    </a:r>
                  </a:p>
                </c:rich>
              </c:tx>
              <c:showLegendKey val="0"/>
              <c:showVal val="1"/>
              <c:showCatName val="0"/>
              <c:showSerName val="0"/>
              <c:showPercent val="0"/>
              <c:showBubbleSize val="0"/>
            </c:dLbl>
            <c:dLbl>
              <c:idx val="7"/>
              <c:layout/>
              <c:tx>
                <c:rich>
                  <a:bodyPr/>
                  <a:lstStyle/>
                  <a:p>
                    <a:r>
                      <a:rPr lang="en-US">
                        <a:solidFill>
                          <a:schemeClr val="bg1"/>
                        </a:solidFill>
                      </a:rPr>
                      <a:t>31</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'Expo-Meldewoche'!$A$15:$A$23</c:f>
              <c:strCache>
                <c:ptCount val="9"/>
                <c:pt idx="0">
                  <c:v>10</c:v>
                </c:pt>
                <c:pt idx="1">
                  <c:v>11</c:v>
                </c:pt>
                <c:pt idx="2">
                  <c:v>12</c:v>
                </c:pt>
                <c:pt idx="3">
                  <c:v>13</c:v>
                </c:pt>
                <c:pt idx="4">
                  <c:v>14</c:v>
                </c:pt>
                <c:pt idx="5">
                  <c:v>15</c:v>
                </c:pt>
                <c:pt idx="6">
                  <c:v>16</c:v>
                </c:pt>
                <c:pt idx="7">
                  <c:v>17</c:v>
                </c:pt>
                <c:pt idx="8">
                  <c:v>18</c:v>
                </c:pt>
              </c:strCache>
            </c:strRef>
          </c:cat>
          <c:val>
            <c:numRef>
              <c:f>'Expo-Meldewoche'!$B$15:$B$23</c:f>
              <c:numCache>
                <c:formatCode>General</c:formatCode>
                <c:ptCount val="9"/>
                <c:pt idx="0">
                  <c:v>263</c:v>
                </c:pt>
                <c:pt idx="1">
                  <c:v>2835</c:v>
                </c:pt>
                <c:pt idx="2">
                  <c:v>6587</c:v>
                </c:pt>
                <c:pt idx="3">
                  <c:v>3846</c:v>
                </c:pt>
                <c:pt idx="4">
                  <c:v>1108</c:v>
                </c:pt>
                <c:pt idx="5">
                  <c:v>273</c:v>
                </c:pt>
                <c:pt idx="6">
                  <c:v>116</c:v>
                </c:pt>
                <c:pt idx="7">
                  <c:v>56</c:v>
                </c:pt>
                <c:pt idx="8">
                  <c:v>6</c:v>
                </c:pt>
              </c:numCache>
            </c:numRef>
          </c:val>
        </c:ser>
        <c:ser>
          <c:idx val="3"/>
          <c:order val="1"/>
          <c:tx>
            <c:strRef>
              <c:f>'Expo-Meldewoche'!$C$5</c:f>
              <c:strCache>
                <c:ptCount val="1"/>
                <c:pt idx="0">
                  <c:v>Deutschland</c:v>
                </c:pt>
              </c:strCache>
            </c:strRef>
          </c:tx>
          <c:spPr>
            <a:solidFill>
              <a:schemeClr val="tx2">
                <a:lumMod val="60000"/>
                <a:lumOff val="40000"/>
              </a:schemeClr>
            </a:solidFill>
          </c:spPr>
          <c:invertIfNegative val="0"/>
          <c:dLbls>
            <c:showLegendKey val="0"/>
            <c:showVal val="1"/>
            <c:showCatName val="0"/>
            <c:showSerName val="0"/>
            <c:showPercent val="0"/>
            <c:showBubbleSize val="0"/>
            <c:showLeaderLines val="0"/>
          </c:dLbls>
          <c:cat>
            <c:strRef>
              <c:f>'Expo-Meldewoche'!$A$15:$A$23</c:f>
              <c:strCache>
                <c:ptCount val="9"/>
                <c:pt idx="0">
                  <c:v>10</c:v>
                </c:pt>
                <c:pt idx="1">
                  <c:v>11</c:v>
                </c:pt>
                <c:pt idx="2">
                  <c:v>12</c:v>
                </c:pt>
                <c:pt idx="3">
                  <c:v>13</c:v>
                </c:pt>
                <c:pt idx="4">
                  <c:v>14</c:v>
                </c:pt>
                <c:pt idx="5">
                  <c:v>15</c:v>
                </c:pt>
                <c:pt idx="6">
                  <c:v>16</c:v>
                </c:pt>
                <c:pt idx="7">
                  <c:v>17</c:v>
                </c:pt>
                <c:pt idx="8">
                  <c:v>18</c:v>
                </c:pt>
              </c:strCache>
            </c:strRef>
          </c:cat>
          <c:val>
            <c:numRef>
              <c:f>'Expo-Meldewoche'!$C$15:$C$23</c:f>
              <c:numCache>
                <c:formatCode>General</c:formatCode>
                <c:ptCount val="9"/>
                <c:pt idx="0">
                  <c:v>529</c:v>
                </c:pt>
                <c:pt idx="1">
                  <c:v>2047</c:v>
                </c:pt>
                <c:pt idx="2">
                  <c:v>8229</c:v>
                </c:pt>
                <c:pt idx="3">
                  <c:v>16576</c:v>
                </c:pt>
                <c:pt idx="4">
                  <c:v>20839</c:v>
                </c:pt>
                <c:pt idx="5">
                  <c:v>16929</c:v>
                </c:pt>
                <c:pt idx="6">
                  <c:v>10575</c:v>
                </c:pt>
                <c:pt idx="7">
                  <c:v>7548</c:v>
                </c:pt>
                <c:pt idx="8">
                  <c:v>916</c:v>
                </c:pt>
              </c:numCache>
            </c:numRef>
          </c:val>
        </c:ser>
        <c:dLbls>
          <c:showLegendKey val="0"/>
          <c:showVal val="0"/>
          <c:showCatName val="0"/>
          <c:showSerName val="0"/>
          <c:showPercent val="0"/>
          <c:showBubbleSize val="0"/>
        </c:dLbls>
        <c:gapWidth val="50"/>
        <c:overlap val="100"/>
        <c:axId val="122481280"/>
        <c:axId val="122487552"/>
      </c:barChart>
      <c:catAx>
        <c:axId val="122481280"/>
        <c:scaling>
          <c:orientation val="minMax"/>
        </c:scaling>
        <c:delete val="0"/>
        <c:axPos val="b"/>
        <c:title>
          <c:tx>
            <c:rich>
              <a:bodyPr/>
              <a:lstStyle/>
              <a:p>
                <a:pPr>
                  <a:defRPr/>
                </a:pPr>
                <a:r>
                  <a:rPr lang="en-US"/>
                  <a:t>Meldewoche</a:t>
                </a:r>
              </a:p>
            </c:rich>
          </c:tx>
          <c:layout/>
          <c:overlay val="0"/>
        </c:title>
        <c:numFmt formatCode="General" sourceLinked="1"/>
        <c:majorTickMark val="out"/>
        <c:minorTickMark val="none"/>
        <c:tickLblPos val="nextTo"/>
        <c:crossAx val="122487552"/>
        <c:crosses val="autoZero"/>
        <c:auto val="1"/>
        <c:lblAlgn val="ctr"/>
        <c:lblOffset val="100"/>
        <c:noMultiLvlLbl val="0"/>
      </c:catAx>
      <c:valAx>
        <c:axId val="122487552"/>
        <c:scaling>
          <c:orientation val="minMax"/>
        </c:scaling>
        <c:delete val="0"/>
        <c:axPos val="l"/>
        <c:title>
          <c:tx>
            <c:rich>
              <a:bodyPr rot="-5400000" vert="horz"/>
              <a:lstStyle/>
              <a:p>
                <a:pPr>
                  <a:defRPr/>
                </a:pPr>
                <a:r>
                  <a:rPr lang="en-US"/>
                  <a:t>Anteil Expositionsort der COVID-19-Fälle</a:t>
                </a:r>
              </a:p>
            </c:rich>
          </c:tx>
          <c:layout/>
          <c:overlay val="0"/>
        </c:title>
        <c:numFmt formatCode="0%" sourceLinked="1"/>
        <c:majorTickMark val="out"/>
        <c:minorTickMark val="none"/>
        <c:tickLblPos val="nextTo"/>
        <c:crossAx val="122481280"/>
        <c:crosses val="autoZero"/>
        <c:crossBetween val="between"/>
      </c:valAx>
    </c:plotArea>
    <c:legend>
      <c:legendPos val="b"/>
      <c:layout/>
      <c:overlay val="0"/>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112A5B09-A9A8-2644-9E6D-705AA413DA79}" type="datetimeFigureOut">
              <a:rPr lang="de-DE" smtClean="0"/>
              <a:t>29.04.2020</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03B55E56-2990-C745-88B9-6378D75E0E12}" type="datetimeFigureOut">
              <a:rPr lang="de-DE" smtClean="0"/>
              <a:t>29.04.2020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file:///\\rki.local\daten\Projekte\RKI_nCoV-Lage\2.Themen\2.1.Epidemiologie\Nowcasting\Do-Files\pics\Surveillance\apr2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file:///\\rki.local\daten\Projekte\RKI_nCoV-Lage\2.Themen\2.1.Epidemiologie\Nowcasting\Do-Files\pics\Surveillance\apr2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a:t>
            </a:r>
            <a:r>
              <a:rPr lang="de-DE" dirty="0" smtClean="0"/>
              <a:t>Projekte\RKI_nCoV-Lage\3.Kommunikation\3.7.Lageberichte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13</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14</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r>
              <a:rPr lang="de-DE" dirty="0" smtClean="0"/>
              <a:t>PDF: kreise_2020-xx-xx_optionIF_00</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16</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r>
              <a:rPr lang="de-DE" dirty="0" smtClean="0"/>
              <a:t>Quelle: Ordner des aktuellen Lageberichts S:\Projekte\RKI_nCoV-Lage\3.Kommunikation\3.7.Lageberichte</a:t>
            </a:r>
          </a:p>
          <a:p>
            <a:pPr defTabSz="457886">
              <a:defRPr/>
            </a:pPr>
            <a:r>
              <a:rPr lang="de-DE" dirty="0" smtClean="0"/>
              <a:t>Reiter Alter-Geschlecht</a:t>
            </a:r>
          </a:p>
          <a:p>
            <a:pPr defTabSz="457886">
              <a:defRPr/>
            </a:pPr>
            <a:endParaRPr lang="de-DE" dirty="0" smtClean="0"/>
          </a:p>
          <a:p>
            <a:pPr defTabSz="457886">
              <a:defRPr/>
            </a:pPr>
            <a:r>
              <a:rPr lang="de-DE" dirty="0" smtClean="0"/>
              <a:t>Reiter AG10-Geschlecht für Anteil &gt;= 70 und Abbildung</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17</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r>
              <a:rPr lang="de-DE" dirty="0" smtClean="0"/>
              <a:t>Quelle: Ordner des aktuellen Lageberichts S:\Projekte\RKI_nCoV-Lage\3.Kommunikation\3.7.Lageberichte</a:t>
            </a:r>
          </a:p>
          <a:p>
            <a:pPr defTabSz="457886">
              <a:defRPr/>
            </a:pPr>
            <a:r>
              <a:rPr lang="de-DE" dirty="0" smtClean="0"/>
              <a:t>Reiter AG10-Meldewoche</a:t>
            </a:r>
          </a:p>
          <a:p>
            <a:pPr defTabSz="457886">
              <a:defRPr/>
            </a:pPr>
            <a:endParaRPr lang="de-DE" dirty="0" smtClean="0"/>
          </a:p>
          <a:p>
            <a:pPr defTabSz="457886">
              <a:defRPr/>
            </a:pPr>
            <a:r>
              <a:rPr lang="de-DE" dirty="0" smtClean="0"/>
              <a:t>Anzahl Gesamtfälle mit Angaben</a:t>
            </a:r>
            <a:r>
              <a:rPr lang="de-DE" baseline="0" dirty="0" smtClean="0"/>
              <a:t> = S</a:t>
            </a:r>
            <a:r>
              <a:rPr lang="de-DE" dirty="0" smtClean="0"/>
              <a:t>umme aus den Fallzahlen der dargestellten Meldewochen summieren</a:t>
            </a:r>
            <a:r>
              <a:rPr lang="de-DE" baseline="0" dirty="0" smtClean="0"/>
              <a:t> (ohne unbekannt)</a:t>
            </a:r>
            <a:endParaRPr lang="de-DE" dirty="0" smtClean="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18</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Quelle: Ordner des aktuellen Lageberichts S:\Projekte\RKI_nCoV-Lage\3.Kommunikation\3.7.Lageberichte</a:t>
            </a:r>
          </a:p>
          <a:p>
            <a:pPr defTabSz="457886">
              <a:defRPr/>
            </a:pPr>
            <a:r>
              <a:rPr lang="de-DE" dirty="0" smtClean="0"/>
              <a:t>Reiter Todesfälle für Angaben in der linken Tabelle</a:t>
            </a:r>
          </a:p>
          <a:p>
            <a:pPr defTabSz="457886">
              <a:defRPr/>
            </a:pPr>
            <a:r>
              <a:rPr lang="de-DE" dirty="0" smtClean="0"/>
              <a:t>Reiter AG10-Geschlecht Verstorben</a:t>
            </a:r>
            <a:r>
              <a:rPr lang="de-DE" baseline="0" dirty="0" smtClean="0"/>
              <a:t> für Abbildung</a:t>
            </a:r>
          </a:p>
          <a:p>
            <a:pPr defTabSz="457886">
              <a:defRPr/>
            </a:pPr>
            <a:r>
              <a:rPr lang="de-DE" baseline="0" dirty="0" smtClean="0"/>
              <a:t>Untere Tabelle aus Präsentation für </a:t>
            </a:r>
            <a:r>
              <a:rPr lang="de-DE" baseline="0" dirty="0" err="1" smtClean="0"/>
              <a:t>Wieler</a:t>
            </a:r>
            <a:r>
              <a:rPr lang="de-DE" baseline="0" dirty="0" smtClean="0"/>
              <a:t> mit aktuellem Datum: </a:t>
            </a:r>
            <a:r>
              <a:rPr lang="de-DE" sz="1200" kern="1200" dirty="0" smtClean="0">
                <a:solidFill>
                  <a:schemeClr val="tx1"/>
                </a:solidFill>
                <a:effectLst/>
                <a:latin typeface="+mn-lt"/>
                <a:ea typeface="+mn-ea"/>
                <a:cs typeface="+mn-cs"/>
              </a:rPr>
              <a:t>S:\Projekte\RKI_nCoV-Lage\3.Kommunikation\6.3 Vorträge\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19</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Excel File: </a:t>
            </a:r>
            <a:r>
              <a:rPr lang="de-DE" dirty="0" err="1" smtClean="0"/>
              <a:t>Zahlen_kumulativ</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20</a:t>
            </a:fld>
            <a:endParaRPr lang="de-DE"/>
          </a:p>
        </p:txBody>
      </p:sp>
    </p:spTree>
    <p:extLst>
      <p:ext uri="{BB962C8B-B14F-4D97-AF65-F5344CB8AC3E}">
        <p14:creationId xmlns:p14="http://schemas.microsoft.com/office/powerpoint/2010/main" val="904762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Quelle: Bericht DIVI-Intensivregister; per Email</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pPr defTabSz="457886">
              <a:defRPr/>
            </a:pPr>
            <a:endParaRPr lang="de-DE" dirty="0" smtClean="0"/>
          </a:p>
          <a:p>
            <a:pPr defTabSz="457886">
              <a:defRPr/>
            </a:pPr>
            <a:r>
              <a:rPr lang="de-DE" dirty="0" smtClean="0"/>
              <a:t>Excel-Tabelle </a:t>
            </a:r>
            <a:r>
              <a:rPr lang="de-DE" dirty="0" err="1" smtClean="0"/>
              <a:t>Zahlen_Bundesländer</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886" rtl="0" eaLnBrk="1" fontAlgn="auto" latinLnBrk="0" hangingPunct="1">
              <a:lnSpc>
                <a:spcPct val="100000"/>
              </a:lnSpc>
              <a:spcBef>
                <a:spcPts val="0"/>
              </a:spcBef>
              <a:spcAft>
                <a:spcPts val="0"/>
              </a:spcAft>
              <a:buClrTx/>
              <a:buSzTx/>
              <a:buFontTx/>
              <a:buNone/>
              <a:tabLst/>
              <a:defRPr/>
            </a:pPr>
            <a:r>
              <a:rPr lang="de-DE" dirty="0" smtClean="0"/>
              <a:t>Quelle: Bericht DIVI-Intensivregister; per Email</a:t>
            </a:r>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Excel-File: Covid19_Liste_stand_xxx</a:t>
            </a:r>
          </a:p>
          <a:p>
            <a:pPr defTabSz="457886">
              <a:defRPr/>
            </a:pPr>
            <a:r>
              <a:rPr lang="de-DE" dirty="0" smtClean="0"/>
              <a:t>Reiter: </a:t>
            </a:r>
            <a:r>
              <a:rPr lang="de-DE" dirty="0" err="1" smtClean="0"/>
              <a:t>Einrichtung_Details</a:t>
            </a:r>
            <a:endParaRPr lang="de-DE" dirty="0" smtClean="0"/>
          </a:p>
          <a:p>
            <a:pPr marL="0" marR="0" indent="0" algn="l" defTabSz="457886" rtl="0" eaLnBrk="1" fontAlgn="auto" latinLnBrk="0" hangingPunct="1">
              <a:lnSpc>
                <a:spcPct val="100000"/>
              </a:lnSpc>
              <a:spcBef>
                <a:spcPts val="0"/>
              </a:spcBef>
              <a:spcAft>
                <a:spcPts val="0"/>
              </a:spcAft>
              <a:buClrTx/>
              <a:buSzTx/>
              <a:buFontTx/>
              <a:buNone/>
              <a:tabLst/>
              <a:defRPr/>
            </a:pPr>
            <a:r>
              <a:rPr lang="de-DE" sz="1200" b="0" i="0" u="none" strike="noStrike" kern="1200" dirty="0" smtClean="0">
                <a:solidFill>
                  <a:schemeClr val="tx1"/>
                </a:solidFill>
                <a:effectLst/>
                <a:latin typeface="+mn-lt"/>
                <a:ea typeface="+mn-ea"/>
                <a:cs typeface="+mn-cs"/>
              </a:rPr>
              <a:t>* Spalte H</a:t>
            </a:r>
            <a:endParaRPr lang="de-DE" sz="1200" dirty="0" smtClean="0">
              <a:effectLst/>
              <a:latin typeface="+mn-lt"/>
              <a:ea typeface="MS Mincho"/>
              <a:cs typeface="Times New Roman"/>
            </a:endParaRPr>
          </a:p>
          <a:p>
            <a:pPr defTabSz="457886">
              <a:defRPr/>
            </a:pPr>
            <a:endParaRPr lang="de-DE" dirty="0" smtClean="0"/>
          </a:p>
          <a:p>
            <a:pPr marL="0" marR="0" indent="0" algn="l" defTabSz="457886" rtl="0" eaLnBrk="1" fontAlgn="auto" latinLnBrk="0" hangingPunct="1">
              <a:lnSpc>
                <a:spcPct val="100000"/>
              </a:lnSpc>
              <a:spcBef>
                <a:spcPts val="0"/>
              </a:spcBef>
              <a:spcAft>
                <a:spcPts val="0"/>
              </a:spcAft>
              <a:buClrTx/>
              <a:buSzTx/>
              <a:buFontTx/>
              <a:buNone/>
              <a:tabLst/>
              <a:defRPr/>
            </a:pPr>
            <a:r>
              <a:rPr lang="de-DE" dirty="0" smtClean="0"/>
              <a:t>Reite Exposition: </a:t>
            </a:r>
          </a:p>
          <a:p>
            <a:pPr marL="0" marR="0" indent="0" algn="l" defTabSz="457886" rtl="0" eaLnBrk="1" fontAlgn="auto" latinLnBrk="0" hangingPunct="1">
              <a:lnSpc>
                <a:spcPct val="100000"/>
              </a:lnSpc>
              <a:spcBef>
                <a:spcPts val="0"/>
              </a:spcBef>
              <a:spcAft>
                <a:spcPts val="0"/>
              </a:spcAft>
              <a:buClrTx/>
              <a:buSzTx/>
              <a:buFontTx/>
              <a:buNone/>
              <a:tabLst/>
              <a:defRPr/>
            </a:pPr>
            <a:r>
              <a:rPr lang="de-DE" sz="1200" dirty="0" smtClean="0">
                <a:solidFill>
                  <a:srgbClr val="000000"/>
                </a:solidFill>
                <a:effectLst/>
                <a:latin typeface="+mn-lt"/>
                <a:ea typeface="Times New Roman"/>
                <a:cs typeface="Calibri"/>
              </a:rPr>
              <a:t>Keine Tätigkeit, Betreuung, Unterbringung  in genannten Einrichtungen = </a:t>
            </a:r>
            <a:r>
              <a:rPr lang="de-DE" dirty="0" smtClean="0"/>
              <a:t>Ohne</a:t>
            </a:r>
            <a:endParaRPr lang="de-DE" sz="1200" dirty="0" smtClean="0">
              <a:effectLst/>
              <a:latin typeface="+mn-lt"/>
              <a:ea typeface="MS Mincho"/>
              <a:cs typeface="Times New Roman"/>
            </a:endParaRPr>
          </a:p>
          <a:p>
            <a:pPr marL="0" marR="0" indent="0" algn="l" defTabSz="457886" rtl="0" eaLnBrk="1" fontAlgn="auto" latinLnBrk="0" hangingPunct="1">
              <a:lnSpc>
                <a:spcPct val="100000"/>
              </a:lnSpc>
              <a:spcBef>
                <a:spcPts val="0"/>
              </a:spcBef>
              <a:spcAft>
                <a:spcPts val="0"/>
              </a:spcAft>
              <a:buClrTx/>
              <a:buSzTx/>
              <a:buFontTx/>
              <a:buNone/>
              <a:tabLst/>
              <a:defRPr/>
            </a:pPr>
            <a:r>
              <a:rPr lang="de-DE" sz="1200" dirty="0" smtClean="0">
                <a:solidFill>
                  <a:srgbClr val="000000"/>
                </a:solidFill>
                <a:effectLst/>
                <a:latin typeface="+mn-lt"/>
                <a:ea typeface="Times New Roman"/>
                <a:cs typeface="Calibri"/>
              </a:rPr>
              <a:t>Unbekannt = </a:t>
            </a:r>
            <a:r>
              <a:rPr lang="de-DE" sz="1200" b="0" i="0" u="none" strike="noStrike" kern="1200" dirty="0" smtClean="0">
                <a:solidFill>
                  <a:schemeClr val="tx1"/>
                </a:solidFill>
                <a:effectLst/>
                <a:latin typeface="+mn-lt"/>
                <a:ea typeface="+mn-ea"/>
                <a:cs typeface="+mn-cs"/>
              </a:rPr>
              <a:t>nicht </a:t>
            </a:r>
            <a:r>
              <a:rPr lang="de-DE" sz="1200" b="0" i="0" u="none" strike="noStrike" kern="1200" dirty="0" err="1" smtClean="0">
                <a:solidFill>
                  <a:schemeClr val="tx1"/>
                </a:solidFill>
                <a:effectLst/>
                <a:latin typeface="+mn-lt"/>
                <a:ea typeface="+mn-ea"/>
                <a:cs typeface="+mn-cs"/>
              </a:rPr>
              <a:t>erhoben+nicht</a:t>
            </a:r>
            <a:r>
              <a:rPr lang="de-DE" sz="1200" b="0" i="0" u="none" strike="noStrike" kern="1200" dirty="0" smtClean="0">
                <a:solidFill>
                  <a:schemeClr val="tx1"/>
                </a:solidFill>
                <a:effectLst/>
                <a:latin typeface="+mn-lt"/>
                <a:ea typeface="+mn-ea"/>
                <a:cs typeface="+mn-cs"/>
              </a:rPr>
              <a:t> ermittelbar</a:t>
            </a:r>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23</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Excel-Tabelle:</a:t>
            </a:r>
            <a:r>
              <a:rPr lang="de-DE" baseline="0" dirty="0" smtClean="0"/>
              <a:t> </a:t>
            </a:r>
            <a:r>
              <a:rPr lang="de-DE" dirty="0" err="1" smtClean="0"/>
              <a:t>Linelist</a:t>
            </a:r>
            <a:endParaRPr lang="de-DE" dirty="0" smtClean="0"/>
          </a:p>
          <a:p>
            <a:endParaRPr lang="de-DE" dirty="0" smtClean="0"/>
          </a:p>
          <a:p>
            <a:r>
              <a:rPr lang="de-DE" dirty="0" smtClean="0"/>
              <a:t>Reiter </a:t>
            </a:r>
            <a:r>
              <a:rPr lang="de-DE" dirty="0" err="1" smtClean="0"/>
              <a:t>Einrichtung_Detail</a:t>
            </a:r>
            <a:r>
              <a:rPr lang="de-DE" dirty="0" smtClean="0"/>
              <a:t> (Spalte Y,Z)</a:t>
            </a:r>
          </a:p>
          <a:p>
            <a:endParaRPr lang="de-DE" dirty="0" smtClean="0"/>
          </a:p>
          <a:p>
            <a:r>
              <a:rPr lang="de-DE" dirty="0" smtClean="0"/>
              <a:t>Details zu Verstorbenen</a:t>
            </a:r>
          </a:p>
          <a:p>
            <a:r>
              <a:rPr lang="de-DE" dirty="0" smtClean="0"/>
              <a:t>Reiter</a:t>
            </a:r>
            <a:r>
              <a:rPr lang="de-DE" baseline="0" dirty="0" smtClean="0"/>
              <a:t> bestätigte Fälle (0 Uhr); Sortieren nach §23 Tätig, </a:t>
            </a:r>
            <a:r>
              <a:rPr lang="de-DE" baseline="0" dirty="0" err="1" smtClean="0"/>
              <a:t>VerstorbenStatus</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24</a:t>
            </a:fld>
            <a:endParaRPr lang="de-DE"/>
          </a:p>
        </p:txBody>
      </p:sp>
    </p:spTree>
    <p:extLst>
      <p:ext uri="{BB962C8B-B14F-4D97-AF65-F5344CB8AC3E}">
        <p14:creationId xmlns:p14="http://schemas.microsoft.com/office/powerpoint/2010/main" val="1566459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Extel</a:t>
            </a:r>
            <a:r>
              <a:rPr lang="de-DE" dirty="0" smtClean="0"/>
              <a:t>-tabelle</a:t>
            </a:r>
            <a:r>
              <a:rPr lang="de-DE" baseline="0" dirty="0" smtClean="0"/>
              <a:t> </a:t>
            </a:r>
            <a:r>
              <a:rPr lang="de-DE" dirty="0" err="1" smtClean="0"/>
              <a:t>Linelist</a:t>
            </a:r>
            <a:endParaRPr lang="de-DE" dirty="0" smtClean="0"/>
          </a:p>
          <a:p>
            <a:endParaRPr lang="de-DE" dirty="0" smtClean="0"/>
          </a:p>
          <a:p>
            <a:r>
              <a:rPr lang="de-DE" dirty="0" smtClean="0"/>
              <a:t>Reiter  </a:t>
            </a:r>
            <a:r>
              <a:rPr lang="de-DE" dirty="0" err="1" smtClean="0"/>
              <a:t>Einrichtungen_Grafik</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25</a:t>
            </a:fld>
            <a:endParaRPr lang="de-DE"/>
          </a:p>
        </p:txBody>
      </p:sp>
    </p:spTree>
    <p:extLst>
      <p:ext uri="{BB962C8B-B14F-4D97-AF65-F5344CB8AC3E}">
        <p14:creationId xmlns:p14="http://schemas.microsoft.com/office/powerpoint/2010/main" val="671559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457792">
              <a:buFontTx/>
              <a:buNone/>
              <a:defRPr/>
            </a:pPr>
            <a:r>
              <a:rPr lang="de-DE" dirty="0" smtClean="0"/>
              <a:t>Email 27.4.2020</a:t>
            </a:r>
          </a:p>
          <a:p>
            <a:pPr marL="0" indent="0" defTabSz="457792">
              <a:buFontTx/>
              <a:buNone/>
              <a:defRPr/>
            </a:pPr>
            <a:endParaRPr lang="de-DE" dirty="0" smtClean="0"/>
          </a:p>
          <a:p>
            <a:r>
              <a:rPr lang="de-DE" sz="1200" kern="1200" dirty="0" smtClean="0">
                <a:solidFill>
                  <a:schemeClr val="tx1"/>
                </a:solidFill>
                <a:effectLst/>
                <a:latin typeface="+mn-lt"/>
                <a:ea typeface="+mn-ea"/>
                <a:cs typeface="+mn-cs"/>
              </a:rPr>
              <a:t>Liebe Sandra,</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wir haben die Berechnung nochmal angepasst und warten noch auf Daten von FG31, daher gibt es bisher noch keine Aktualisierung der nosokomialen Ausbruchszahlen. Im Laufe der Woche bekommen wir eine sinnvolle Auswertung hin.</a:t>
            </a:r>
          </a:p>
          <a:p>
            <a:r>
              <a:rPr lang="de-DE" sz="1200" kern="1200" dirty="0" smtClean="0">
                <a:solidFill>
                  <a:schemeClr val="tx1"/>
                </a:solidFill>
                <a:effectLst/>
                <a:latin typeface="+mn-lt"/>
                <a:ea typeface="+mn-ea"/>
                <a:cs typeface="+mn-cs"/>
              </a:rPr>
              <a:t>Grüße,</a:t>
            </a:r>
          </a:p>
          <a:p>
            <a:r>
              <a:rPr lang="de-DE" sz="1200" kern="1200" smtClean="0">
                <a:solidFill>
                  <a:schemeClr val="tx1"/>
                </a:solidFill>
                <a:effectLst/>
                <a:latin typeface="+mn-lt"/>
                <a:ea typeface="+mn-ea"/>
                <a:cs typeface="+mn-cs"/>
              </a:rPr>
              <a:t>Sebastian </a:t>
            </a:r>
          </a:p>
          <a:p>
            <a:pPr marL="0" indent="0" defTabSz="457792">
              <a:buFontTx/>
              <a:buNone/>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26</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NEU: Datenquelle:</a:t>
            </a:r>
            <a:r>
              <a:rPr lang="de-DE" baseline="0" dirty="0" smtClean="0"/>
              <a:t> COVID-19-Cube</a:t>
            </a:r>
            <a:endParaRPr lang="de-DE" dirty="0" smtClean="0"/>
          </a:p>
          <a:p>
            <a:pPr defTabSz="457886">
              <a:defRPr/>
            </a:pPr>
            <a:endParaRPr lang="de-DE" dirty="0" smtClean="0"/>
          </a:p>
          <a:p>
            <a:pPr defTabSz="457886">
              <a:defRPr/>
            </a:pPr>
            <a:r>
              <a:rPr lang="de-DE" dirty="0" smtClean="0"/>
              <a:t>----------</a:t>
            </a:r>
          </a:p>
          <a:p>
            <a:pPr defTabSz="457886">
              <a:defRPr/>
            </a:pPr>
            <a:r>
              <a:rPr lang="de-DE" dirty="0" smtClean="0"/>
              <a:t>Datenquelle: Covid19_Liste, Datenblätter: Expositionsort 		</a:t>
            </a:r>
            <a:r>
              <a:rPr lang="de-DE" baseline="0" dirty="0" smtClean="0"/>
              <a:t>- Wichtig: vor der nächsten Filterung den vorherigen Filter entfernen! </a:t>
            </a:r>
            <a:endParaRPr lang="de-DE" dirty="0" smtClean="0"/>
          </a:p>
          <a:p>
            <a:pPr defTabSz="457886">
              <a:defRPr/>
            </a:pPr>
            <a:r>
              <a:rPr lang="de-DE" baseline="0" dirty="0" smtClean="0"/>
              <a:t>Expositionsland: 1. </a:t>
            </a:r>
            <a:r>
              <a:rPr lang="de-DE" dirty="0" smtClean="0"/>
              <a:t>Ebene (ohne Deutschland)</a:t>
            </a:r>
          </a:p>
          <a:p>
            <a:pPr defTabSz="457886">
              <a:defRPr/>
            </a:pPr>
            <a:r>
              <a:rPr lang="de-DE" baseline="0" dirty="0" smtClean="0"/>
              <a:t>Häufig genannte Regionen: 2. </a:t>
            </a:r>
            <a:r>
              <a:rPr lang="de-DE" dirty="0" smtClean="0"/>
              <a:t>Ebene; nach Land filtern</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27</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E-Mail von Ute 28.04.2020 17:31</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33</a:t>
            </a:fld>
            <a:endParaRPr lang="de-DE"/>
          </a:p>
        </p:txBody>
      </p:sp>
    </p:spTree>
    <p:extLst>
      <p:ext uri="{BB962C8B-B14F-4D97-AF65-F5344CB8AC3E}">
        <p14:creationId xmlns:p14="http://schemas.microsoft.com/office/powerpoint/2010/main" val="3537655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36</a:t>
            </a:fld>
            <a:endParaRPr lang="de-DE"/>
          </a:p>
        </p:txBody>
      </p:sp>
    </p:spTree>
    <p:extLst>
      <p:ext uri="{BB962C8B-B14F-4D97-AF65-F5344CB8AC3E}">
        <p14:creationId xmlns:p14="http://schemas.microsoft.com/office/powerpoint/2010/main" val="3891946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ICOSARI Email FG36</a:t>
            </a:r>
            <a:r>
              <a:rPr lang="en-US" baseline="0" dirty="0" smtClean="0"/>
              <a:t> </a:t>
            </a:r>
            <a:r>
              <a:rPr lang="en-US" baseline="0" dirty="0" err="1" smtClean="0"/>
              <a:t>Dienstag</a:t>
            </a:r>
            <a:r>
              <a:rPr lang="en-US" baseline="0" dirty="0" smtClean="0"/>
              <a:t> </a:t>
            </a:r>
            <a:r>
              <a:rPr lang="en-US" baseline="0" dirty="0" err="1" smtClean="0"/>
              <a:t>oder</a:t>
            </a:r>
            <a:r>
              <a:rPr lang="en-US" baseline="0" dirty="0" smtClean="0"/>
              <a:t> </a:t>
            </a:r>
            <a:r>
              <a:rPr lang="en-US" baseline="0" dirty="0" err="1" smtClean="0"/>
              <a:t>Mittwoch</a:t>
            </a:r>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37</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38</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39</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40</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41</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42</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43</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44</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Email </a:t>
            </a:r>
            <a:r>
              <a:rPr lang="de-DE" dirty="0" err="1" smtClean="0"/>
              <a:t>Madlen</a:t>
            </a:r>
            <a:r>
              <a:rPr lang="de-DE" dirty="0" smtClean="0"/>
              <a:t> Schranz</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47</a:t>
            </a:fld>
            <a:endParaRPr lang="de-DE"/>
          </a:p>
        </p:txBody>
      </p:sp>
    </p:spTree>
    <p:extLst>
      <p:ext uri="{BB962C8B-B14F-4D97-AF65-F5344CB8AC3E}">
        <p14:creationId xmlns:p14="http://schemas.microsoft.com/office/powerpoint/2010/main" val="4176723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48</a:t>
            </a:fld>
            <a:endParaRPr lang="de-DE"/>
          </a:p>
        </p:txBody>
      </p:sp>
    </p:spTree>
    <p:extLst>
      <p:ext uri="{BB962C8B-B14F-4D97-AF65-F5344CB8AC3E}">
        <p14:creationId xmlns:p14="http://schemas.microsoft.com/office/powerpoint/2010/main" val="2393731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https://www.euromomo.eu/graphs-and-maps/</a:t>
            </a:r>
          </a:p>
          <a:p>
            <a:endParaRPr lang="de-DE" dirty="0" smtClean="0"/>
          </a:p>
          <a:p>
            <a:r>
              <a:rPr lang="de-DE" dirty="0" smtClean="0"/>
              <a:t>Immer Donnerstags</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52</a:t>
            </a:fld>
            <a:endParaRPr lang="de-DE"/>
          </a:p>
        </p:txBody>
      </p:sp>
    </p:spTree>
    <p:extLst>
      <p:ext uri="{BB962C8B-B14F-4D97-AF65-F5344CB8AC3E}">
        <p14:creationId xmlns:p14="http://schemas.microsoft.com/office/powerpoint/2010/main" val="16431833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53</a:t>
            </a:fld>
            <a:endParaRPr lang="de-DE"/>
          </a:p>
        </p:txBody>
      </p:sp>
    </p:spTree>
    <p:extLst>
      <p:ext uri="{BB962C8B-B14F-4D97-AF65-F5344CB8AC3E}">
        <p14:creationId xmlns:p14="http://schemas.microsoft.com/office/powerpoint/2010/main" val="3424841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a:t>
            </a:r>
            <a:r>
              <a:rPr lang="de-DE" dirty="0" smtClean="0"/>
              <a:t>Projekte\RKI_nCoV-Lage\3.Kommunikation\3.7.Lageberichte</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54</a:t>
            </a:fld>
            <a:endParaRPr lang="de-DE"/>
          </a:p>
        </p:txBody>
      </p:sp>
    </p:spTree>
    <p:extLst>
      <p:ext uri="{BB962C8B-B14F-4D97-AF65-F5344CB8AC3E}">
        <p14:creationId xmlns:p14="http://schemas.microsoft.com/office/powerpoint/2010/main" val="21045976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55</a:t>
            </a:fld>
            <a:endParaRPr lang="de-DE"/>
          </a:p>
        </p:txBody>
      </p:sp>
    </p:spTree>
    <p:extLst>
      <p:ext uri="{BB962C8B-B14F-4D97-AF65-F5344CB8AC3E}">
        <p14:creationId xmlns:p14="http://schemas.microsoft.com/office/powerpoint/2010/main" val="31814329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a:t>
            </a:r>
          </a:p>
          <a:p>
            <a:r>
              <a:rPr lang="de-DE" dirty="0" smtClean="0"/>
              <a:t>Immer Freitags</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56</a:t>
            </a:fld>
            <a:endParaRPr lang="de-DE"/>
          </a:p>
        </p:txBody>
      </p:sp>
    </p:spTree>
    <p:extLst>
      <p:ext uri="{BB962C8B-B14F-4D97-AF65-F5344CB8AC3E}">
        <p14:creationId xmlns:p14="http://schemas.microsoft.com/office/powerpoint/2010/main" val="31814329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Email </a:t>
            </a:r>
          </a:p>
          <a:p>
            <a:pPr defTabSz="457886">
              <a:defRPr/>
            </a:pPr>
            <a:r>
              <a:rPr lang="de-DE" dirty="0" smtClean="0"/>
              <a:t>Jeden</a:t>
            </a:r>
            <a:r>
              <a:rPr lang="de-DE" baseline="0" dirty="0" smtClean="0"/>
              <a:t> Mittwoch</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57</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Vergleiche</a:t>
            </a:r>
            <a:r>
              <a:rPr lang="de-DE" baseline="0" dirty="0" smtClean="0"/>
              <a:t>:</a:t>
            </a:r>
          </a:p>
          <a:p>
            <a:pPr defTabSz="457886">
              <a:defRPr/>
            </a:pPr>
            <a:r>
              <a:rPr lang="de-DE" baseline="0" dirty="0" smtClean="0"/>
              <a:t>Lageprotokoll, unter: S:\Projekte\RKI_nCoV-Lage\1.Lagemanagement\1.2.Lageprotokolle\Lageprotokoll_nCoV.xlsx </a:t>
            </a:r>
          </a:p>
          <a:p>
            <a:pPr defTabSz="457886">
              <a:defRPr/>
            </a:pPr>
            <a:r>
              <a:rPr lang="de-DE" baseline="0" dirty="0" smtClean="0"/>
              <a:t>Einsatzteams, unter: S:\Projekte\RKI_nCoV-Lage\5.Unterstützung_im_Feld\Covid-19_Bereitschaft_für_BL-Einsätze.xlsx, Reiter: Teams im Einsatz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58</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a:t>
            </a:r>
            <a:r>
              <a:rPr lang="de-DE" dirty="0" smtClean="0"/>
              <a:t>Projekte\RKI_nCoV-Lage\3.Kommunikation\3.7.Lageberichte</a:t>
            </a:r>
          </a:p>
          <a:p>
            <a:pPr defTabSz="457886">
              <a:defRPr/>
            </a:pPr>
            <a:r>
              <a:rPr lang="de-DE" dirty="0" smtClean="0"/>
              <a:t>Reiter </a:t>
            </a:r>
            <a:r>
              <a:rPr lang="de-DE" dirty="0" err="1" smtClean="0"/>
              <a:t>GenesenStatus</a:t>
            </a:r>
            <a:r>
              <a:rPr lang="de-DE" dirty="0" smtClean="0"/>
              <a:t>-Meldedatum</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sng" kern="1200" dirty="0" smtClean="0">
                <a:solidFill>
                  <a:schemeClr val="tx1"/>
                </a:solidFill>
                <a:effectLst/>
                <a:latin typeface="+mn-lt"/>
                <a:ea typeface="+mn-ea"/>
                <a:cs typeface="+mn-cs"/>
              </a:rPr>
              <a:t>S:\Projekte\RKI_nCoV-Lage\2.Themen\2.1.Epidemiologie\Nowcasting\Do-Files\pics\Surveillance\</a:t>
            </a:r>
            <a:endParaRPr lang="de-DE" dirty="0" smtClean="0"/>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„R-Wert_Range7.txt“ für den R-Wert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1095213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„NC_AGsges_Range7_ma3.emf“ </a:t>
            </a:r>
          </a:p>
          <a:p>
            <a:endParaRPr lang="de-DE" sz="1200" kern="1200" dirty="0" smtClean="0">
              <a:solidFill>
                <a:schemeClr val="tx1"/>
              </a:solidFill>
              <a:effectLst/>
              <a:latin typeface="+mn-lt"/>
              <a:ea typeface="+mn-ea"/>
              <a:cs typeface="+mn-cs"/>
            </a:endParaRPr>
          </a:p>
          <a:p>
            <a:r>
              <a:rPr lang="de-DE" sz="1200" u="sng" kern="1200" dirty="0" smtClean="0">
                <a:solidFill>
                  <a:schemeClr val="tx1"/>
                </a:solidFill>
                <a:effectLst/>
                <a:latin typeface="+mn-lt"/>
                <a:ea typeface="+mn-ea"/>
                <a:cs typeface="+mn-cs"/>
                <a:hlinkClick r:id="rId3"/>
              </a:rPr>
              <a:t>S:\Projekte\RKI_nCoV-Lage\2.Themen\2.1.Epidemiologie\Nowcasting\Do-Files\pics\Surveillance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243478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sng" kern="1200" dirty="0" smtClean="0">
                <a:solidFill>
                  <a:schemeClr val="tx1"/>
                </a:solidFill>
                <a:effectLst/>
                <a:latin typeface="+mn-lt"/>
                <a:ea typeface="+mn-ea"/>
                <a:cs typeface="+mn-cs"/>
                <a:hlinkClick r:id="rId3"/>
              </a:rPr>
              <a:t>S:\Projekte\RKI_nCoV-Lage\2.Themen\2.1.Epidemiologie\Nowcasting\Do-Files\pics\Surveillance </a:t>
            </a:r>
            <a:endParaRPr lang="de-DE" dirty="0" smtClean="0"/>
          </a:p>
          <a:p>
            <a:endParaRPr lang="de-DE" sz="1200" u="sng" kern="1200" dirty="0" smtClean="0">
              <a:solidFill>
                <a:schemeClr val="tx1"/>
              </a:solidFill>
              <a:effectLst/>
              <a:latin typeface="+mn-lt"/>
              <a:ea typeface="+mn-ea"/>
              <a:cs typeface="+mn-cs"/>
            </a:endParaRPr>
          </a:p>
          <a:p>
            <a:r>
              <a:rPr lang="de-DE" sz="1200" u="none" kern="1200" dirty="0" smtClean="0">
                <a:solidFill>
                  <a:schemeClr val="tx1"/>
                </a:solidFill>
                <a:effectLst/>
                <a:latin typeface="+mn-lt"/>
                <a:ea typeface="+mn-ea"/>
                <a:cs typeface="+mn-cs"/>
              </a:rPr>
              <a:t>Ordner BL</a:t>
            </a:r>
          </a:p>
          <a:p>
            <a:r>
              <a:rPr lang="de-DE" sz="1200" u="none" kern="1200" dirty="0" smtClean="0">
                <a:solidFill>
                  <a:schemeClr val="tx1"/>
                </a:solidFill>
                <a:effectLst/>
                <a:latin typeface="+mn-lt"/>
                <a:ea typeface="+mn-ea"/>
                <a:cs typeface="+mn-cs"/>
              </a:rPr>
              <a:t>Excel-Tabelle </a:t>
            </a:r>
            <a:r>
              <a:rPr lang="de-DE" sz="1200" u="none" kern="1200" dirty="0" err="1" smtClean="0">
                <a:solidFill>
                  <a:schemeClr val="tx1"/>
                </a:solidFill>
                <a:effectLst/>
                <a:latin typeface="+mn-lt"/>
                <a:ea typeface="+mn-ea"/>
                <a:cs typeface="+mn-cs"/>
              </a:rPr>
              <a:t>Nowcast_BL</a:t>
            </a:r>
            <a:r>
              <a:rPr lang="de-DE" sz="1200" u="none" kern="1200" dirty="0" smtClean="0">
                <a:solidFill>
                  <a:schemeClr val="tx1"/>
                </a:solidFill>
                <a:effectLst/>
                <a:latin typeface="+mn-lt"/>
                <a:ea typeface="+mn-ea"/>
                <a:cs typeface="+mn-cs"/>
              </a:rPr>
              <a:t> , Reiter R_BL</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1566459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2810930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t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94F14288-6770-4D65-B2F8-CE8790A595D5}" type="datetime1">
              <a:rPr lang="de-DE" smtClean="0"/>
              <a:t>29.04.2020</a:t>
            </a:fld>
            <a:endParaRPr lang="de-DE"/>
          </a:p>
        </p:txBody>
      </p:sp>
      <p:sp>
        <p:nvSpPr>
          <p:cNvPr id="4" name="Fußzeilenplatzhalter 3"/>
          <p:cNvSpPr>
            <a:spLocks noGrp="1"/>
          </p:cNvSpPr>
          <p:nvPr>
            <p:ph type="ftr" sz="quarter" idx="11"/>
          </p:nvPr>
        </p:nvSpPr>
        <p:spPr/>
        <p:txBody>
          <a:bodyPr/>
          <a:lstStyle/>
          <a:p>
            <a:r>
              <a:rPr lang="de-DE" smtClean="0"/>
              <a:t>COVID-19: Lage National</a:t>
            </a:r>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Inhaltsplatzhalter 7"/>
          <p:cNvSpPr>
            <a:spLocks noGrp="1"/>
          </p:cNvSpPr>
          <p:nvPr>
            <p:ph sz="quarter" idx="14"/>
          </p:nvPr>
        </p:nvSpPr>
        <p:spPr>
          <a:xfrm>
            <a:off x="454844" y="1155699"/>
            <a:ext cx="3943350" cy="5295901"/>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Tree>
    <p:extLst>
      <p:ext uri="{BB962C8B-B14F-4D97-AF65-F5344CB8AC3E}">
        <p14:creationId xmlns:p14="http://schemas.microsoft.com/office/powerpoint/2010/main" val="212790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8E01E206-E3CD-4EAA-8E0D-8ADEBDF7E4DA}" type="datetime1">
              <a:rPr lang="de-DE" smtClean="0"/>
              <a:t>29.04.2020</a:t>
            </a:fld>
            <a:endParaRPr lang="de-DE" dirty="0"/>
          </a:p>
        </p:txBody>
      </p:sp>
      <p:sp>
        <p:nvSpPr>
          <p:cNvPr id="4" name="Fußzeilenplatzhalter 3"/>
          <p:cNvSpPr>
            <a:spLocks noGrp="1"/>
          </p:cNvSpPr>
          <p:nvPr>
            <p:ph type="ftr" sz="quarter" idx="11"/>
          </p:nvPr>
        </p:nvSpPr>
        <p:spPr/>
        <p:txBody>
          <a:bodyPr/>
          <a:lstStyle/>
          <a:p>
            <a:r>
              <a:rPr lang="de-DE" smtClean="0"/>
              <a:t>COVID-19: Lage National</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48884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6B900B-0027-401A-B2CE-021B07B19835}" type="datetime1">
              <a:rPr lang="de-DE" smtClean="0"/>
              <a:t>29.04.2020</a:t>
            </a:fld>
            <a:endParaRPr lang="de-DE"/>
          </a:p>
        </p:txBody>
      </p:sp>
      <p:sp>
        <p:nvSpPr>
          <p:cNvPr id="3" name="Fußzeilenplatzhalter 2"/>
          <p:cNvSpPr>
            <a:spLocks noGrp="1"/>
          </p:cNvSpPr>
          <p:nvPr>
            <p:ph type="ftr" sz="quarter" idx="11"/>
          </p:nvPr>
        </p:nvSpPr>
        <p:spPr/>
        <p:txBody>
          <a:bodyPr/>
          <a:lstStyle/>
          <a:p>
            <a:r>
              <a:rPr lang="de-DE" smtClean="0"/>
              <a:t>COVID-19: Lage National</a:t>
            </a:r>
            <a:endParaRPr lang="de-DE"/>
          </a:p>
        </p:txBody>
      </p:sp>
      <p:sp>
        <p:nvSpPr>
          <p:cNvPr id="4" name="Foliennummernplatzhalter 3"/>
          <p:cNvSpPr>
            <a:spLocks noGrp="1"/>
          </p:cNvSpPr>
          <p:nvPr>
            <p:ph type="sldNum" sz="quarter" idx="12"/>
          </p:nvPr>
        </p:nvSpPr>
        <p:spPr/>
        <p:txBody>
          <a:bodyPr/>
          <a:lstStyle/>
          <a:p>
            <a:fld id="{162A217B-ED1C-D84B-8478-63C77FA79618}" type="slidenum">
              <a:rPr lang="de-DE" smtClean="0"/>
              <a:pPr/>
              <a:t>‹Nr.›</a:t>
            </a:fld>
            <a:endParaRPr lang="de-DE"/>
          </a:p>
        </p:txBody>
      </p:sp>
    </p:spTree>
    <p:extLst>
      <p:ext uri="{BB962C8B-B14F-4D97-AF65-F5344CB8AC3E}">
        <p14:creationId xmlns:p14="http://schemas.microsoft.com/office/powerpoint/2010/main" val="324435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9" name="Datumsplatzhalter 8"/>
          <p:cNvSpPr>
            <a:spLocks noGrp="1"/>
          </p:cNvSpPr>
          <p:nvPr>
            <p:ph type="dt" sz="half" idx="14"/>
          </p:nvPr>
        </p:nvSpPr>
        <p:spPr/>
        <p:txBody>
          <a:bodyPr/>
          <a:lstStyle/>
          <a:p>
            <a:fld id="{614363C5-E4E5-4DFE-9A92-04A5DA72708B}" type="datetime1">
              <a:rPr lang="de-DE" smtClean="0"/>
              <a:t>29.04.2020</a:t>
            </a:fld>
            <a:endParaRPr lang="de-DE" dirty="0"/>
          </a:p>
        </p:txBody>
      </p:sp>
      <p:sp>
        <p:nvSpPr>
          <p:cNvPr id="10" name="Fußzeilenplatzhalter 9"/>
          <p:cNvSpPr>
            <a:spLocks noGrp="1"/>
          </p:cNvSpPr>
          <p:nvPr>
            <p:ph type="ftr" sz="quarter" idx="15"/>
          </p:nvPr>
        </p:nvSpPr>
        <p:spPr/>
        <p:txBody>
          <a:bodyPr/>
          <a:lstStyle/>
          <a:p>
            <a:r>
              <a:rPr lang="de-DE" smtClean="0"/>
              <a:t>COVID-19: Lage National</a:t>
            </a:r>
            <a:endParaRPr lang="de-DE" dirty="0"/>
          </a:p>
        </p:txBody>
      </p:sp>
      <p:sp>
        <p:nvSpPr>
          <p:cNvPr id="12" name="Foliennummernplatzhalter 11"/>
          <p:cNvSpPr>
            <a:spLocks noGrp="1"/>
          </p:cNvSpPr>
          <p:nvPr>
            <p:ph type="sldNum" sz="quarter" idx="16"/>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960196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11" name="Datumsplatzhalter 10"/>
          <p:cNvSpPr>
            <a:spLocks noGrp="1"/>
          </p:cNvSpPr>
          <p:nvPr>
            <p:ph type="dt" sz="half" idx="15"/>
          </p:nvPr>
        </p:nvSpPr>
        <p:spPr/>
        <p:txBody>
          <a:bodyPr/>
          <a:lstStyle/>
          <a:p>
            <a:fld id="{95F2F854-C10D-4F3D-B101-AE38B99595E5}" type="datetime1">
              <a:rPr lang="de-DE" smtClean="0"/>
              <a:t>29.04.2020</a:t>
            </a:fld>
            <a:endParaRPr lang="de-DE" dirty="0"/>
          </a:p>
        </p:txBody>
      </p:sp>
      <p:sp>
        <p:nvSpPr>
          <p:cNvPr id="12" name="Fußzeilenplatzhalter 11"/>
          <p:cNvSpPr>
            <a:spLocks noGrp="1"/>
          </p:cNvSpPr>
          <p:nvPr>
            <p:ph type="ftr" sz="quarter" idx="16"/>
          </p:nvPr>
        </p:nvSpPr>
        <p:spPr/>
        <p:txBody>
          <a:bodyPr/>
          <a:lstStyle/>
          <a:p>
            <a:r>
              <a:rPr lang="de-DE" smtClean="0"/>
              <a:t>COVID-19: Lage National</a:t>
            </a:r>
            <a:endParaRPr lang="de-DE" dirty="0"/>
          </a:p>
        </p:txBody>
      </p:sp>
      <p:sp>
        <p:nvSpPr>
          <p:cNvPr id="13" name="Foliennummernplatzhalter 12"/>
          <p:cNvSpPr>
            <a:spLocks noGrp="1"/>
          </p:cNvSpPr>
          <p:nvPr>
            <p:ph type="sldNum" sz="quarter" idx="17"/>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28800253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p:cNvSpPr>
            <a:spLocks noGrp="1"/>
          </p:cNvSpPr>
          <p:nvPr>
            <p:ph type="dt" sz="half" idx="10"/>
          </p:nvPr>
        </p:nvSpPr>
        <p:spPr/>
        <p:txBody>
          <a:bodyPr/>
          <a:lstStyle/>
          <a:p>
            <a:fld id="{64E3E7A1-9DBF-4757-919A-EEFD91276FA5}" type="datetime1">
              <a:rPr lang="de-DE" smtClean="0"/>
              <a:t>29.04.2020</a:t>
            </a:fld>
            <a:endParaRPr lang="de-DE" dirty="0"/>
          </a:p>
        </p:txBody>
      </p:sp>
      <p:sp>
        <p:nvSpPr>
          <p:cNvPr id="10" name="Fußzeilenplatzhalter 9"/>
          <p:cNvSpPr>
            <a:spLocks noGrp="1"/>
          </p:cNvSpPr>
          <p:nvPr>
            <p:ph type="ftr" sz="quarter" idx="11"/>
          </p:nvPr>
        </p:nvSpPr>
        <p:spPr/>
        <p:txBody>
          <a:bodyPr/>
          <a:lstStyle/>
          <a:p>
            <a:r>
              <a:rPr lang="de-DE" smtClean="0"/>
              <a:t>COVID-19: Lage National</a:t>
            </a:r>
            <a:endParaRPr lang="de-DE" dirty="0"/>
          </a:p>
        </p:txBody>
      </p:sp>
      <p:sp>
        <p:nvSpPr>
          <p:cNvPr id="11" name="Foliennummernplatzhalter 10"/>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fld id="{4B4835CE-A758-442D-A731-3CE555C7A1EA}" type="datetime1">
              <a:rPr lang="de-DE" smtClean="0"/>
              <a:t>29.04.2020</a:t>
            </a:fld>
            <a:endParaRPr lang="de-DE" dirty="0"/>
          </a:p>
        </p:txBody>
      </p:sp>
      <p:sp>
        <p:nvSpPr>
          <p:cNvPr id="9" name="Fußzeilenplatzhalter 8"/>
          <p:cNvSpPr>
            <a:spLocks noGrp="1"/>
          </p:cNvSpPr>
          <p:nvPr>
            <p:ph type="ftr" sz="quarter" idx="11"/>
          </p:nvPr>
        </p:nvSpPr>
        <p:spPr/>
        <p:txBody>
          <a:bodyPr/>
          <a:lstStyle/>
          <a:p>
            <a:r>
              <a:rPr lang="de-DE" smtClean="0"/>
              <a:t>COVID-19: Lage National</a:t>
            </a:r>
            <a:endParaRPr lang="de-DE" dirty="0"/>
          </a:p>
        </p:txBody>
      </p:sp>
      <p:sp>
        <p:nvSpPr>
          <p:cNvPr id="10" name="Foliennummernplatzhalter 9"/>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36585586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smtClean="0"/>
              <a:t>Mastertitelformat bearbeiten</a:t>
            </a:r>
            <a:endParaRPr lang="de-DE" dirty="0"/>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smtClean="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pic>
        <p:nvPicPr>
          <p:cNvPr id="20" name="Bild 19" descr="RKI_Jubilaeumslogo_PPT_EN-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2658"/>
            <a:ext cx="1729250" cy="507999"/>
          </a:xfrm>
          <a:prstGeom prst="rect">
            <a:avLst/>
          </a:prstGeom>
        </p:spPr>
      </p:pic>
    </p:spTree>
    <p:extLst>
      <p:ext uri="{BB962C8B-B14F-4D97-AF65-F5344CB8AC3E}">
        <p14:creationId xmlns:p14="http://schemas.microsoft.com/office/powerpoint/2010/main" val="128515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smtClean="0"/>
              <a:t>Mastertitelformat bearbeiten</a:t>
            </a:r>
            <a:endParaRPr lang="de-DE" dirty="0"/>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smtClean="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pic>
        <p:nvPicPr>
          <p:cNvPr id="15" name="Bild 14" descr="RKI_Jubilaeumslogo_PPT_EN-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32658"/>
            <a:ext cx="1729250" cy="507999"/>
          </a:xfrm>
          <a:prstGeom prst="rect">
            <a:avLst/>
          </a:prstGeom>
        </p:spPr>
      </p:pic>
    </p:spTree>
    <p:extLst>
      <p:ext uri="{BB962C8B-B14F-4D97-AF65-F5344CB8AC3E}">
        <p14:creationId xmlns:p14="http://schemas.microsoft.com/office/powerpoint/2010/main" val="184642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E9809A4E-17FE-43EC-A441-E8B0A50DA24D}" type="datetime1">
              <a:rPr lang="de-DE" smtClean="0"/>
              <a:t>29.04.2020</a:t>
            </a:fld>
            <a:endParaRPr lang="de-DE"/>
          </a:p>
        </p:txBody>
      </p:sp>
      <p:sp>
        <p:nvSpPr>
          <p:cNvPr id="5" name="Fußzeilenplatzhalter 4"/>
          <p:cNvSpPr>
            <a:spLocks noGrp="1"/>
          </p:cNvSpPr>
          <p:nvPr>
            <p:ph type="ftr" sz="quarter" idx="11"/>
          </p:nvPr>
        </p:nvSpPr>
        <p:spPr/>
        <p:txBody>
          <a:bodyPr/>
          <a:lstStyle/>
          <a:p>
            <a:r>
              <a:rPr lang="de-DE" smtClean="0"/>
              <a:t>COVID-19: Lage National</a:t>
            </a:r>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pPr/>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Tree>
    <p:extLst>
      <p:ext uri="{BB962C8B-B14F-4D97-AF65-F5344CB8AC3E}">
        <p14:creationId xmlns:p14="http://schemas.microsoft.com/office/powerpoint/2010/main" val="13834946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ti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fld id="{AD443AA1-3770-4FFE-9D20-36C01C0A8521}" type="datetime1">
              <a:rPr lang="de-DE" smtClean="0"/>
              <a:t>29.04.2020</a:t>
            </a:fld>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r>
              <a:rPr lang="de-DE" smtClean="0"/>
              <a:t>COVID-19: Lage National</a:t>
            </a:r>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8" cstate="screen">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xmlns=""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Lst>
  <p:timing>
    <p:tnLst>
      <p:par>
        <p:cTn id="1" dur="indefinite" restart="never" nodeType="tmRoot"/>
      </p:par>
    </p:tnLst>
  </p:timing>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fld id="{9DDF88C1-A266-40E1-B966-2D8ED8AA20B9}" type="datetime1">
              <a:rPr lang="de-DE" smtClean="0"/>
              <a:t>29.04.2020</a:t>
            </a:fld>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r>
              <a:rPr lang="de-DE" smtClean="0"/>
              <a:t>COVID-19: Lage National</a:t>
            </a:r>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2" name="Gerade Verbindung 11"/>
          <p:cNvCxnSpPr/>
          <p:nvPr/>
        </p:nvCxnSpPr>
        <p:spPr>
          <a:xfrm>
            <a:off x="8042054" y="6636373"/>
            <a:ext cx="10866"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spTree>
    <p:extLst>
      <p:ext uri="{BB962C8B-B14F-4D97-AF65-F5344CB8AC3E}">
        <p14:creationId xmlns:p14="http://schemas.microsoft.com/office/powerpoint/2010/main" val="2736930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grippeweb.rki.de/"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google.com/covid19/mobility/"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https://www.destatis.de/DE/Themen/Querschnitt/Corona/Gesellschaft/bevoelkerung-sterbefaelle.html"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52.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573D9A26-2345-4048-B61C-61356B234E6F}" type="datetime1">
              <a:rPr lang="de-DE" smtClean="0"/>
              <a:t>29.04.2020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a:t>
            </a:fld>
            <a:endParaRPr lang="de-DE"/>
          </a:p>
        </p:txBody>
      </p:sp>
      <p:sp>
        <p:nvSpPr>
          <p:cNvPr id="2" name="Titel 1"/>
          <p:cNvSpPr>
            <a:spLocks noGrp="1"/>
          </p:cNvSpPr>
          <p:nvPr>
            <p:ph type="title"/>
          </p:nvPr>
        </p:nvSpPr>
        <p:spPr>
          <a:xfrm>
            <a:off x="473529" y="692696"/>
            <a:ext cx="8670471" cy="1292662"/>
          </a:xfrm>
          <a:solidFill>
            <a:srgbClr val="045AA6"/>
          </a:solidFill>
        </p:spPr>
        <p:txBody>
          <a:bodyPr/>
          <a:lstStyle/>
          <a:p>
            <a:r>
              <a:rPr lang="de-DE" sz="2800" dirty="0" smtClean="0">
                <a:solidFill>
                  <a:schemeClr val="bg1"/>
                </a:solidFill>
              </a:rPr>
              <a:t>COVID-19: 		Lage National</a:t>
            </a:r>
            <a:br>
              <a:rPr lang="de-DE" sz="2800" dirty="0" smtClean="0">
                <a:solidFill>
                  <a:schemeClr val="bg1"/>
                </a:solidFill>
              </a:rPr>
            </a:br>
            <a:r>
              <a:rPr lang="de-DE" sz="2800" dirty="0">
                <a:solidFill>
                  <a:schemeClr val="bg1"/>
                </a:solidFill>
              </a:rPr>
              <a:t/>
            </a:r>
            <a:br>
              <a:rPr lang="de-DE" sz="2800" dirty="0">
                <a:solidFill>
                  <a:schemeClr val="bg1"/>
                </a:solidFill>
              </a:rPr>
            </a:br>
            <a:r>
              <a:rPr lang="de-DE" sz="2800" dirty="0" smtClean="0">
                <a:solidFill>
                  <a:schemeClr val="bg1"/>
                </a:solidFill>
              </a:rPr>
              <a:t>Informationen für den Krisenstab</a:t>
            </a:r>
            <a:endParaRPr lang="de-DE" sz="2800" dirty="0">
              <a:solidFill>
                <a:schemeClr val="bg1"/>
              </a:solidFill>
            </a:endParaRPr>
          </a:p>
        </p:txBody>
      </p:sp>
      <p:graphicFrame>
        <p:nvGraphicFramePr>
          <p:cNvPr id="11" name="Tabelle 10"/>
          <p:cNvGraphicFramePr>
            <a:graphicFrameLocks noGrp="1"/>
          </p:cNvGraphicFramePr>
          <p:nvPr>
            <p:extLst>
              <p:ext uri="{D42A27DB-BD31-4B8C-83A1-F6EECF244321}">
                <p14:modId xmlns:p14="http://schemas.microsoft.com/office/powerpoint/2010/main" val="656768099"/>
              </p:ext>
            </p:extLst>
          </p:nvPr>
        </p:nvGraphicFramePr>
        <p:xfrm>
          <a:off x="473529" y="2157186"/>
          <a:ext cx="8659861" cy="2646682"/>
        </p:xfrm>
        <a:graphic>
          <a:graphicData uri="http://schemas.openxmlformats.org/drawingml/2006/table">
            <a:tbl>
              <a:tblPr firstRow="1" bandRow="1">
                <a:tableStyleId>{5C22544A-7EE6-4342-B048-85BDC9FD1C3A}</a:tableStyleId>
              </a:tblPr>
              <a:tblGrid>
                <a:gridCol w="2065238"/>
                <a:gridCol w="1308633"/>
                <a:gridCol w="1417559"/>
                <a:gridCol w="1621027"/>
                <a:gridCol w="2247404"/>
              </a:tblGrid>
              <a:tr h="396910">
                <a:tc>
                  <a:txBody>
                    <a:bodyPr/>
                    <a:lstStyle/>
                    <a:p>
                      <a:pPr algn="l"/>
                      <a:r>
                        <a:rPr lang="de-DE" dirty="0" smtClean="0">
                          <a:solidFill>
                            <a:schemeClr val="bg1"/>
                          </a:solidFill>
                        </a:rPr>
                        <a:t>Datenstand</a:t>
                      </a:r>
                    </a:p>
                  </a:txBody>
                  <a:tcPr>
                    <a:solidFill>
                      <a:srgbClr val="045AA6"/>
                    </a:solidFill>
                  </a:tcPr>
                </a:tc>
                <a:tc rowSpan="2">
                  <a:txBody>
                    <a:bodyPr/>
                    <a:lstStyle/>
                    <a:p>
                      <a:pPr algn="ctr"/>
                      <a:r>
                        <a:rPr lang="de-DE" sz="1800" b="1" kern="1200" dirty="0" smtClean="0">
                          <a:solidFill>
                            <a:schemeClr val="bg1"/>
                          </a:solidFill>
                          <a:latin typeface="+mn-lt"/>
                          <a:ea typeface="+mn-ea"/>
                          <a:cs typeface="+mn-cs"/>
                        </a:rPr>
                        <a:t>Anzahl</a:t>
                      </a:r>
                      <a:endParaRPr lang="de-DE" sz="1800" b="1" kern="1200" dirty="0">
                        <a:solidFill>
                          <a:schemeClr val="bg1"/>
                        </a:solidFill>
                        <a:latin typeface="+mn-lt"/>
                        <a:ea typeface="+mn-ea"/>
                        <a:cs typeface="+mn-cs"/>
                      </a:endParaRPr>
                    </a:p>
                  </a:txBody>
                  <a:tcPr anchor="ctr">
                    <a:solidFill>
                      <a:srgbClr val="045AA6"/>
                    </a:solidFill>
                  </a:tcPr>
                </a:tc>
                <a:tc gridSpan="2">
                  <a:txBody>
                    <a:bodyPr/>
                    <a:lstStyle/>
                    <a:p>
                      <a:pPr algn="ctr"/>
                      <a:r>
                        <a:rPr lang="de-DE" dirty="0" smtClean="0">
                          <a:solidFill>
                            <a:schemeClr val="bg1"/>
                          </a:solidFill>
                        </a:rPr>
                        <a:t>Änderung zum Vortag</a:t>
                      </a:r>
                      <a:endParaRPr lang="de-DE" dirty="0">
                        <a:solidFill>
                          <a:schemeClr val="bg1"/>
                        </a:solidFill>
                      </a:endParaRPr>
                    </a:p>
                  </a:txBody>
                  <a:tcPr anchor="ctr">
                    <a:solidFill>
                      <a:srgbClr val="045AA6"/>
                    </a:solidFill>
                  </a:tcPr>
                </a:tc>
                <a:tc hMerge="1">
                  <a:txBody>
                    <a:bodyPr/>
                    <a:lstStyle/>
                    <a:p>
                      <a:pPr algn="ctr"/>
                      <a:endParaRPr lang="de-DE" dirty="0">
                        <a:solidFill>
                          <a:schemeClr val="tx1"/>
                        </a:solidFill>
                      </a:endParaRPr>
                    </a:p>
                  </a:txBody>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b="1" dirty="0" smtClean="0">
                          <a:solidFill>
                            <a:schemeClr val="bg1"/>
                          </a:solidFill>
                        </a:rPr>
                        <a:t>Inzidenz </a:t>
                      </a:r>
                      <a:r>
                        <a:rPr lang="de-DE" sz="1800" b="1" dirty="0" smtClean="0">
                          <a:solidFill>
                            <a:schemeClr val="bg1"/>
                          </a:solidFill>
                        </a:rPr>
                        <a:t>(Fälle/100.000 </a:t>
                      </a:r>
                      <a:r>
                        <a:rPr lang="de-DE" sz="1800" b="1" dirty="0" err="1" smtClean="0">
                          <a:solidFill>
                            <a:schemeClr val="bg1"/>
                          </a:solidFill>
                        </a:rPr>
                        <a:t>Einw</a:t>
                      </a:r>
                      <a:r>
                        <a:rPr lang="de-DE" sz="1800" b="1" dirty="0" smtClean="0">
                          <a:solidFill>
                            <a:schemeClr val="bg1"/>
                          </a:solidFill>
                        </a:rPr>
                        <a:t>.)</a:t>
                      </a:r>
                    </a:p>
                  </a:txBody>
                  <a:tcPr anchor="ctr">
                    <a:solidFill>
                      <a:srgbClr val="045AA6"/>
                    </a:solidFill>
                  </a:tcPr>
                </a:tc>
              </a:tr>
              <a:tr h="396910">
                <a:tc>
                  <a:txBody>
                    <a:bodyPr/>
                    <a:lstStyle/>
                    <a:p>
                      <a:pPr algn="l"/>
                      <a:r>
                        <a:rPr lang="de-DE" b="1" dirty="0" smtClean="0">
                          <a:solidFill>
                            <a:schemeClr val="bg1"/>
                          </a:solidFill>
                        </a:rPr>
                        <a:t>29.04.2020</a:t>
                      </a:r>
                    </a:p>
                    <a:p>
                      <a:pPr algn="l"/>
                      <a:r>
                        <a:rPr lang="de-DE" b="1" dirty="0" smtClean="0">
                          <a:solidFill>
                            <a:schemeClr val="bg1"/>
                          </a:solidFill>
                        </a:rPr>
                        <a:t>0:00 Uhr</a:t>
                      </a:r>
                    </a:p>
                  </a:txBody>
                  <a:tcPr>
                    <a:solidFill>
                      <a:srgbClr val="045AA6"/>
                    </a:solidFill>
                  </a:tcPr>
                </a:tc>
                <a:tc vMerge="1">
                  <a:txBody>
                    <a:bodyPr/>
                    <a:lstStyle/>
                    <a:p>
                      <a:pPr algn="ctr"/>
                      <a:endParaRPr lang="de-DE" sz="1800" b="1" kern="1200" dirty="0">
                        <a:solidFill>
                          <a:schemeClr val="bg1"/>
                        </a:solidFill>
                        <a:latin typeface="+mn-lt"/>
                        <a:ea typeface="+mn-ea"/>
                        <a:cs typeface="+mn-cs"/>
                      </a:endParaRPr>
                    </a:p>
                  </a:txBody>
                  <a:tcPr anchor="ctr">
                    <a:solidFill>
                      <a:srgbClr val="045AA6"/>
                    </a:solidFill>
                  </a:tcPr>
                </a:tc>
                <a:tc>
                  <a:txBody>
                    <a:bodyPr/>
                    <a:lstStyle/>
                    <a:p>
                      <a:pPr algn="ctr"/>
                      <a:r>
                        <a:rPr lang="de-DE" sz="1400" b="1" kern="1200" dirty="0" smtClean="0">
                          <a:solidFill>
                            <a:schemeClr val="bg1"/>
                          </a:solidFill>
                          <a:latin typeface="+mn-lt"/>
                          <a:ea typeface="+mn-ea"/>
                          <a:cs typeface="+mn-cs"/>
                        </a:rPr>
                        <a:t>Ganze Zahl</a:t>
                      </a:r>
                      <a:endParaRPr lang="de-DE" sz="1400" b="1" kern="1200" dirty="0">
                        <a:solidFill>
                          <a:schemeClr val="bg1"/>
                        </a:solidFill>
                        <a:latin typeface="+mn-lt"/>
                        <a:ea typeface="+mn-ea"/>
                        <a:cs typeface="+mn-cs"/>
                      </a:endParaRPr>
                    </a:p>
                  </a:txBody>
                  <a:tcPr anchor="ctr">
                    <a:solidFill>
                      <a:srgbClr val="045AA6"/>
                    </a:solidFill>
                  </a:tcPr>
                </a:tc>
                <a:tc>
                  <a:txBody>
                    <a:bodyPr/>
                    <a:lstStyle/>
                    <a:p>
                      <a:pPr algn="ctr"/>
                      <a:r>
                        <a:rPr lang="de-DE" sz="1400" b="1" kern="1200" dirty="0" smtClean="0">
                          <a:solidFill>
                            <a:schemeClr val="bg1"/>
                          </a:solidFill>
                          <a:latin typeface="+mn-lt"/>
                          <a:ea typeface="+mn-ea"/>
                          <a:cs typeface="+mn-cs"/>
                        </a:rPr>
                        <a:t>Prozent</a:t>
                      </a:r>
                      <a:endParaRPr lang="de-DE" sz="1400" b="1" kern="1200" dirty="0">
                        <a:solidFill>
                          <a:schemeClr val="bg1"/>
                        </a:solidFill>
                        <a:latin typeface="+mn-lt"/>
                        <a:ea typeface="+mn-ea"/>
                        <a:cs typeface="+mn-cs"/>
                      </a:endParaRPr>
                    </a:p>
                  </a:txBody>
                  <a:tcPr anchor="ctr">
                    <a:solidFill>
                      <a:srgbClr val="045AA6"/>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800" b="1" dirty="0" smtClean="0">
                        <a:solidFill>
                          <a:schemeClr val="bg1"/>
                        </a:solidFill>
                      </a:endParaRPr>
                    </a:p>
                  </a:txBody>
                  <a:tcPr anchor="ctr">
                    <a:solidFill>
                      <a:srgbClr val="045AA6"/>
                    </a:solidFill>
                  </a:tcPr>
                </a:tc>
              </a:tr>
              <a:tr h="402423">
                <a:tc>
                  <a:txBody>
                    <a:bodyPr/>
                    <a:lstStyle/>
                    <a:p>
                      <a:r>
                        <a:rPr lang="de-DE" dirty="0" smtClean="0">
                          <a:solidFill>
                            <a:schemeClr val="tx1"/>
                          </a:solidFill>
                        </a:rPr>
                        <a:t>Bestätigte Fälle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latin typeface="+mn-lt"/>
                          <a:ea typeface="+mn-ea"/>
                          <a:cs typeface="+mn-cs"/>
                        </a:rPr>
                        <a:t>157.641</a:t>
                      </a:r>
                    </a:p>
                  </a:txBody>
                  <a:tcPr marL="9525" marR="9525" marT="9525" marB="0" anchor="ctr"/>
                </a:tc>
                <a:tc>
                  <a:txBody>
                    <a:bodyPr/>
                    <a:lstStyle/>
                    <a:p>
                      <a:pPr algn="ctr"/>
                      <a:r>
                        <a:rPr lang="de-DE" dirty="0" smtClean="0"/>
                        <a:t>+1.304</a:t>
                      </a:r>
                    </a:p>
                  </a:txBody>
                  <a:tcPr anchor="ctr"/>
                </a:tc>
                <a:tc>
                  <a:txBody>
                    <a:bodyPr/>
                    <a:lstStyle/>
                    <a:p>
                      <a:pPr algn="ctr"/>
                      <a:r>
                        <a:rPr lang="de-DE" dirty="0" smtClean="0">
                          <a:solidFill>
                            <a:schemeClr val="tx1"/>
                          </a:solidFill>
                        </a:rPr>
                        <a:t>+0,8%</a:t>
                      </a:r>
                      <a:endParaRPr lang="de-DE" dirty="0">
                        <a:solidFill>
                          <a:schemeClr val="tx1"/>
                        </a:solidFill>
                      </a:endParaRPr>
                    </a:p>
                  </a:txBody>
                  <a:tcPr anchor="ctr"/>
                </a:tc>
                <a:tc>
                  <a:txBody>
                    <a:bodyPr/>
                    <a:lstStyle/>
                    <a:p>
                      <a:pPr algn="ctr"/>
                      <a:r>
                        <a:rPr lang="de-DE" dirty="0" smtClean="0">
                          <a:solidFill>
                            <a:schemeClr val="tx1"/>
                          </a:solidFill>
                        </a:rPr>
                        <a:t>190</a:t>
                      </a:r>
                      <a:endParaRPr lang="de-DE" dirty="0">
                        <a:solidFill>
                          <a:schemeClr val="tx1"/>
                        </a:solidFill>
                      </a:endParaRPr>
                    </a:p>
                  </a:txBody>
                  <a:tcPr anchor="ctr"/>
                </a:tc>
              </a:tr>
              <a:tr h="402423">
                <a:tc>
                  <a:txBody>
                    <a:bodyPr/>
                    <a:lstStyle/>
                    <a:p>
                      <a:r>
                        <a:rPr lang="de-DE" dirty="0" smtClean="0">
                          <a:solidFill>
                            <a:schemeClr val="tx1"/>
                          </a:solidFill>
                        </a:rPr>
                        <a:t>Verstorbene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t>6115</a:t>
                      </a:r>
                      <a:endParaRPr lang="de-DE" dirty="0">
                        <a:solidFill>
                          <a:schemeClr val="tx1"/>
                        </a:solidFill>
                      </a:endParaRPr>
                    </a:p>
                  </a:txBody>
                  <a:tcPr anchor="ctr"/>
                </a:tc>
                <a:tc>
                  <a:txBody>
                    <a:bodyPr/>
                    <a:lstStyle/>
                    <a:p>
                      <a:pPr algn="ctr"/>
                      <a:r>
                        <a:rPr lang="de-DE" dirty="0" smtClean="0">
                          <a:solidFill>
                            <a:schemeClr val="tx1"/>
                          </a:solidFill>
                        </a:rPr>
                        <a:t>+202</a:t>
                      </a:r>
                      <a:endParaRPr lang="de-DE" dirty="0">
                        <a:solidFill>
                          <a:schemeClr val="tx1"/>
                        </a:solidFill>
                      </a:endParaRPr>
                    </a:p>
                  </a:txBody>
                  <a:tcPr anchor="ctr"/>
                </a:tc>
                <a:tc>
                  <a:txBody>
                    <a:bodyPr/>
                    <a:lstStyle/>
                    <a:p>
                      <a:pPr algn="ctr"/>
                      <a:r>
                        <a:rPr lang="de-DE" dirty="0" smtClean="0">
                          <a:solidFill>
                            <a:schemeClr val="tx1"/>
                          </a:solidFill>
                        </a:rPr>
                        <a:t>+3,3%</a:t>
                      </a:r>
                      <a:endParaRPr lang="de-DE" dirty="0">
                        <a:solidFill>
                          <a:schemeClr val="tx1"/>
                        </a:solidFill>
                      </a:endParaRPr>
                    </a:p>
                  </a:txBody>
                  <a:tcPr anchor="ctr"/>
                </a:tc>
                <a:tc>
                  <a:txBody>
                    <a:bodyPr/>
                    <a:lstStyle/>
                    <a:p>
                      <a:pPr algn="ctr"/>
                      <a:endParaRPr lang="de-DE" dirty="0">
                        <a:solidFill>
                          <a:schemeClr val="tx1"/>
                        </a:solidFill>
                      </a:endParaRPr>
                    </a:p>
                  </a:txBody>
                  <a:tcPr anchor="ctr">
                    <a:solidFill>
                      <a:schemeClr val="bg1"/>
                    </a:solidFill>
                  </a:tcPr>
                </a:tc>
              </a:tr>
              <a:tr h="402423">
                <a:tc>
                  <a:txBody>
                    <a:bodyPr/>
                    <a:lstStyle/>
                    <a:p>
                      <a:r>
                        <a:rPr lang="de-DE" dirty="0" smtClean="0">
                          <a:solidFill>
                            <a:schemeClr val="tx1"/>
                          </a:solidFill>
                        </a:rPr>
                        <a:t>Anteil Verstorbene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3,9%</a:t>
                      </a:r>
                      <a:endParaRPr lang="de-DE" dirty="0">
                        <a:solidFill>
                          <a:schemeClr val="tx1"/>
                        </a:solidFill>
                      </a:endParaRPr>
                    </a:p>
                  </a:txBody>
                  <a:tcPr anchor="ctr"/>
                </a:tc>
                <a:tc>
                  <a:txBody>
                    <a:bodyPr/>
                    <a:lstStyle/>
                    <a:p>
                      <a:pPr algn="ctr"/>
                      <a:endParaRPr lang="de-DE" dirty="0">
                        <a:solidFill>
                          <a:schemeClr val="tx1"/>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r>
              <a:tr h="402423">
                <a:tc>
                  <a:txBody>
                    <a:bodyPr/>
                    <a:lstStyle/>
                    <a:p>
                      <a:r>
                        <a:rPr lang="de-DE" dirty="0" smtClean="0">
                          <a:solidFill>
                            <a:schemeClr val="tx1"/>
                          </a:solidFill>
                        </a:rPr>
                        <a:t>Genesene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ca. </a:t>
                      </a:r>
                      <a:r>
                        <a:rPr lang="de-DE" sz="1800" kern="1200" dirty="0" smtClean="0">
                          <a:solidFill>
                            <a:schemeClr val="tx1"/>
                          </a:solidFill>
                          <a:effectLst/>
                          <a:latin typeface="+mn-lt"/>
                          <a:ea typeface="+mn-ea"/>
                          <a:cs typeface="+mn-cs"/>
                        </a:rPr>
                        <a:t>120.400</a:t>
                      </a:r>
                      <a:r>
                        <a:rPr lang="de-DE" sz="1800" kern="1200" dirty="0" smtClean="0">
                          <a:solidFill>
                            <a:schemeClr val="dk1"/>
                          </a:solidFill>
                          <a:effectLst/>
                          <a:latin typeface="+mn-lt"/>
                          <a:ea typeface="+mn-ea"/>
                          <a:cs typeface="+mn-cs"/>
                        </a:rPr>
                        <a:t> </a:t>
                      </a:r>
                      <a:endParaRPr lang="de-DE" dirty="0">
                        <a:solidFill>
                          <a:schemeClr val="tx1"/>
                        </a:solidFill>
                      </a:endParaRPr>
                    </a:p>
                  </a:txBody>
                  <a:tcPr anchor="ctr"/>
                </a:tc>
                <a:tc>
                  <a:txBody>
                    <a:bodyPr/>
                    <a:lstStyle/>
                    <a:p>
                      <a:pPr algn="ctr"/>
                      <a:endParaRPr lang="de-DE" dirty="0">
                        <a:solidFill>
                          <a:schemeClr val="tx1"/>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r>
            </a:tbl>
          </a:graphicData>
        </a:graphic>
      </p:graphicFrame>
    </p:spTree>
    <p:extLst>
      <p:ext uri="{BB962C8B-B14F-4D97-AF65-F5344CB8AC3E}">
        <p14:creationId xmlns:p14="http://schemas.microsoft.com/office/powerpoint/2010/main" val="1283494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4017" y="175041"/>
            <a:ext cx="6800849" cy="338554"/>
          </a:xfrm>
          <a:solidFill>
            <a:srgbClr val="045AA6"/>
          </a:solidFill>
        </p:spPr>
        <p:txBody>
          <a:bodyPr lIns="72000"/>
          <a:lstStyle/>
          <a:p>
            <a:pPr>
              <a:spcBef>
                <a:spcPts val="600"/>
              </a:spcBef>
            </a:pPr>
            <a:r>
              <a:rPr lang="de-DE" sz="2000" dirty="0" smtClean="0">
                <a:solidFill>
                  <a:schemeClr val="bg1"/>
                </a:solidFill>
              </a:rPr>
              <a:t>Geographische Verteilung in Deutschland</a:t>
            </a:r>
            <a:endParaRPr lang="de-DE" sz="2000" dirty="0">
              <a:solidFill>
                <a:schemeClr val="bg1"/>
              </a:solidFill>
            </a:endParaRPr>
          </a:p>
        </p:txBody>
      </p:sp>
      <p:sp>
        <p:nvSpPr>
          <p:cNvPr id="10" name="Datumsplatzhalter 9"/>
          <p:cNvSpPr>
            <a:spLocks noGrp="1"/>
          </p:cNvSpPr>
          <p:nvPr>
            <p:ph type="dt" sz="half" idx="14"/>
          </p:nvPr>
        </p:nvSpPr>
        <p:spPr/>
        <p:txBody>
          <a:bodyPr/>
          <a:lstStyle/>
          <a:p>
            <a:fld id="{83BA0DD8-378A-4231-BDCB-3DECE2BCF0B6}" type="datetime1">
              <a:rPr lang="de-DE" smtClean="0"/>
              <a:t>29.04.2020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10</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3114703563"/>
              </p:ext>
            </p:extLst>
          </p:nvPr>
        </p:nvGraphicFramePr>
        <p:xfrm>
          <a:off x="254017" y="536889"/>
          <a:ext cx="6800849" cy="365760"/>
        </p:xfrm>
        <a:graphic>
          <a:graphicData uri="http://schemas.openxmlformats.org/drawingml/2006/table">
            <a:tbl>
              <a:tblPr bandRow="1">
                <a:tableStyleId>{5C22544A-7EE6-4342-B048-85BDC9FD1C3A}</a:tableStyleId>
              </a:tblPr>
              <a:tblGrid>
                <a:gridCol w="496481"/>
                <a:gridCol w="6304368"/>
              </a:tblGrid>
              <a:tr h="225513">
                <a:tc>
                  <a:txBody>
                    <a:bodyPr/>
                    <a:lstStyle/>
                    <a:p>
                      <a:r>
                        <a:rPr lang="de-DE" sz="1800" dirty="0" smtClean="0">
                          <a:solidFill>
                            <a:schemeClr val="tx1"/>
                          </a:solidFill>
                        </a:rPr>
                        <a:t>n</a:t>
                      </a:r>
                      <a:r>
                        <a:rPr lang="de-DE" sz="1800" baseline="0" dirty="0" smtClean="0">
                          <a:solidFill>
                            <a:schemeClr val="tx1"/>
                          </a:solidFill>
                        </a:rPr>
                        <a:t> = </a:t>
                      </a:r>
                      <a:endParaRPr lang="de-DE" sz="18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mn-lt"/>
                          <a:ea typeface="+mn-ea"/>
                          <a:cs typeface="+mn-cs"/>
                        </a:rPr>
                        <a:t>157.641</a:t>
                      </a:r>
                    </a:p>
                  </a:txBody>
                  <a:tcPr marL="9525" marR="9525" marT="9525" marB="0" anchor="ctr"/>
                </a:tc>
              </a:tr>
            </a:tbl>
          </a:graphicData>
        </a:graphic>
      </p:graphicFrame>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5" y="1089163"/>
            <a:ext cx="7477125" cy="5286748"/>
          </a:xfrm>
          <a:prstGeom prst="rect">
            <a:avLst/>
          </a:prstGeom>
        </p:spPr>
      </p:pic>
    </p:spTree>
    <p:extLst>
      <p:ext uri="{BB962C8B-B14F-4D97-AF65-F5344CB8AC3E}">
        <p14:creationId xmlns:p14="http://schemas.microsoft.com/office/powerpoint/2010/main" val="1782887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6765" y="166413"/>
            <a:ext cx="6784521" cy="338554"/>
          </a:xfrm>
          <a:solidFill>
            <a:srgbClr val="045AA6"/>
          </a:solidFill>
        </p:spPr>
        <p:txBody>
          <a:bodyPr lIns="72000"/>
          <a:lstStyle/>
          <a:p>
            <a:pPr>
              <a:spcBef>
                <a:spcPts val="600"/>
              </a:spcBef>
            </a:pPr>
            <a:r>
              <a:rPr lang="de-DE" sz="2000" dirty="0" smtClean="0">
                <a:solidFill>
                  <a:schemeClr val="bg1"/>
                </a:solidFill>
              </a:rPr>
              <a:t>Geographische Verteilung in Deutschland: 7-Tage-Inzidenz </a:t>
            </a:r>
            <a:endParaRPr lang="de-DE" sz="2000" dirty="0">
              <a:solidFill>
                <a:schemeClr val="bg1"/>
              </a:solidFill>
            </a:endParaRPr>
          </a:p>
        </p:txBody>
      </p:sp>
      <p:sp>
        <p:nvSpPr>
          <p:cNvPr id="10" name="Datumsplatzhalter 9"/>
          <p:cNvSpPr>
            <a:spLocks noGrp="1"/>
          </p:cNvSpPr>
          <p:nvPr>
            <p:ph type="dt" sz="half" idx="14"/>
          </p:nvPr>
        </p:nvSpPr>
        <p:spPr/>
        <p:txBody>
          <a:bodyPr/>
          <a:lstStyle/>
          <a:p>
            <a:fld id="{0B434BE6-81FB-4604-9B0C-FDE3FFC441F2}" type="datetime1">
              <a:rPr lang="de-DE" smtClean="0"/>
              <a:t>29.04.2020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11</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4269783773"/>
              </p:ext>
            </p:extLst>
          </p:nvPr>
        </p:nvGraphicFramePr>
        <p:xfrm>
          <a:off x="236765" y="519637"/>
          <a:ext cx="6784521" cy="853440"/>
        </p:xfrm>
        <a:graphic>
          <a:graphicData uri="http://schemas.openxmlformats.org/drawingml/2006/table">
            <a:tbl>
              <a:tblPr bandRow="1">
                <a:tableStyleId>{5C22544A-7EE6-4342-B048-85BDC9FD1C3A}</a:tableStyleId>
              </a:tblPr>
              <a:tblGrid>
                <a:gridCol w="473528"/>
                <a:gridCol w="6310993"/>
              </a:tblGrid>
              <a:tr h="225513">
                <a:tc>
                  <a:txBody>
                    <a:bodyPr/>
                    <a:lstStyle/>
                    <a:p>
                      <a:r>
                        <a:rPr lang="de-DE" sz="1400" dirty="0" smtClean="0">
                          <a:solidFill>
                            <a:schemeClr val="tx1"/>
                          </a:solidFill>
                        </a:rPr>
                        <a:t>n</a:t>
                      </a:r>
                      <a:r>
                        <a:rPr lang="de-DE" sz="1400" baseline="0" dirty="0" smtClean="0">
                          <a:solidFill>
                            <a:schemeClr val="tx1"/>
                          </a:solidFill>
                        </a:rPr>
                        <a:t> </a:t>
                      </a:r>
                      <a:r>
                        <a:rPr lang="de-DE" sz="1400" dirty="0" smtClean="0">
                          <a:solidFill>
                            <a:schemeClr val="tx1"/>
                          </a:solidFill>
                        </a:rPr>
                        <a:t>=</a:t>
                      </a:r>
                      <a:endParaRPr lang="de-DE"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effectLst/>
                          <a:latin typeface="+mn-lt"/>
                          <a:ea typeface="+mn-ea"/>
                          <a:cs typeface="+mn-cs"/>
                        </a:rPr>
                        <a:t>9.998</a:t>
                      </a:r>
                      <a:endParaRPr lang="de-DE" sz="1400" kern="1200" dirty="0">
                        <a:solidFill>
                          <a:schemeClr val="tx1"/>
                        </a:solidFill>
                        <a:latin typeface="+mn-lt"/>
                        <a:ea typeface="+mn-ea"/>
                        <a:cs typeface="+mn-cs"/>
                      </a:endParaRPr>
                    </a:p>
                  </a:txBody>
                  <a:tcPr marL="9525" marR="9525" marT="9525" marB="0" anchor="ctr"/>
                </a:tc>
              </a:tr>
              <a:tr h="252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mn-cs"/>
                      </a:endParaRPr>
                    </a:p>
                  </a:txBody>
                  <a:tcPr>
                    <a:solidFill>
                      <a:srgbClr val="E9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10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a:t>
                      </a:r>
                      <a:r>
                        <a:rPr lang="de-DE" sz="1200" dirty="0" smtClean="0">
                          <a:solidFill>
                            <a:schemeClr val="tx1"/>
                          </a:solidFill>
                        </a:rPr>
                        <a:t>7-Tages-Inzidenz  </a:t>
                      </a:r>
                      <a:r>
                        <a:rPr lang="de-DE" sz="1200" b="1" dirty="0" smtClean="0">
                          <a:solidFill>
                            <a:schemeClr val="tx1"/>
                          </a:solidFill>
                        </a:rPr>
                        <a:t>51-100 </a:t>
                      </a:r>
                      <a:r>
                        <a:rPr lang="de-DE" sz="1200" dirty="0" smtClean="0">
                          <a:solidFill>
                            <a:schemeClr val="tx1"/>
                          </a:solidFill>
                        </a:rPr>
                        <a:t>Fälle/100.000 </a:t>
                      </a:r>
                      <a:r>
                        <a:rPr lang="de-DE" sz="1200" dirty="0" err="1" smtClean="0">
                          <a:solidFill>
                            <a:schemeClr val="tx1"/>
                          </a:solidFill>
                        </a:rPr>
                        <a:t>Einw</a:t>
                      </a:r>
                      <a:r>
                        <a:rPr lang="de-DE" sz="1200" dirty="0" smtClean="0">
                          <a:solidFill>
                            <a:schemeClr val="tx1"/>
                          </a:solidFill>
                        </a:rPr>
                        <a:t>.</a:t>
                      </a:r>
                      <a:endParaRPr lang="de-DE" sz="1200" kern="1200" dirty="0">
                        <a:solidFill>
                          <a:schemeClr val="tx1"/>
                        </a:solidFill>
                        <a:latin typeface="+mn-lt"/>
                        <a:ea typeface="+mn-ea"/>
                        <a:cs typeface="+mn-cs"/>
                      </a:endParaRPr>
                    </a:p>
                  </a:txBody>
                  <a:tcPr marL="9525" marR="9525" marT="9525" marB="0" anchor="ctr">
                    <a:solidFill>
                      <a:srgbClr val="E9EDF4"/>
                    </a:solidFill>
                  </a:tcPr>
                </a:tc>
              </a:tr>
              <a:tr h="252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txBody>
                  <a:tcPr>
                    <a:solidFill>
                      <a:srgbClr val="D0D8E8"/>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1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a:t>
                      </a:r>
                      <a:r>
                        <a:rPr lang="de-DE" sz="1200" dirty="0" smtClean="0">
                          <a:solidFill>
                            <a:schemeClr val="tx1"/>
                          </a:solidFill>
                        </a:rPr>
                        <a:t>7-Tages-Inzidenz  </a:t>
                      </a:r>
                      <a:r>
                        <a:rPr lang="de-DE" sz="1200" b="1" dirty="0" smtClean="0">
                          <a:solidFill>
                            <a:schemeClr val="tx1"/>
                          </a:solidFill>
                        </a:rPr>
                        <a:t>101-500</a:t>
                      </a:r>
                      <a:r>
                        <a:rPr lang="de-DE" sz="1200" dirty="0" smtClean="0">
                          <a:solidFill>
                            <a:schemeClr val="tx1"/>
                          </a:solidFill>
                        </a:rPr>
                        <a:t> Fälle/100.000 </a:t>
                      </a:r>
                      <a:r>
                        <a:rPr lang="de-DE" sz="1200" dirty="0" err="1" smtClean="0">
                          <a:solidFill>
                            <a:schemeClr val="tx1"/>
                          </a:solidFill>
                        </a:rPr>
                        <a:t>Einw</a:t>
                      </a:r>
                      <a:r>
                        <a:rPr lang="de-DE" sz="1200" dirty="0" smtClean="0">
                          <a:solidFill>
                            <a:schemeClr val="tx1"/>
                          </a:solidFill>
                        </a:rPr>
                        <a:t>.</a:t>
                      </a:r>
                      <a:endParaRPr lang="de-DE" sz="1200" kern="1200" dirty="0" smtClean="0">
                        <a:solidFill>
                          <a:schemeClr val="tx1"/>
                        </a:solidFill>
                        <a:latin typeface="+mn-lt"/>
                        <a:ea typeface="+mn-ea"/>
                        <a:cs typeface="+mn-cs"/>
                      </a:endParaRPr>
                    </a:p>
                  </a:txBody>
                  <a:tcPr marL="9525" marR="9525" marT="9525" marB="0" anchor="ctr">
                    <a:solidFill>
                      <a:srgbClr val="D0D8E8"/>
                    </a:solidFill>
                  </a:tcPr>
                </a:tc>
              </a:tr>
            </a:tbl>
          </a:graphicData>
        </a:graphic>
      </p:graphicFrame>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70" y="1496440"/>
            <a:ext cx="7063255" cy="4994118"/>
          </a:xfrm>
          <a:prstGeom prst="rect">
            <a:avLst/>
          </a:prstGeom>
        </p:spPr>
      </p:pic>
    </p:spTree>
    <p:extLst>
      <p:ext uri="{BB962C8B-B14F-4D97-AF65-F5344CB8AC3E}">
        <p14:creationId xmlns:p14="http://schemas.microsoft.com/office/powerpoint/2010/main" val="4288388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5391" y="189709"/>
            <a:ext cx="6775895" cy="338554"/>
          </a:xfrm>
          <a:solidFill>
            <a:srgbClr val="045AA6"/>
          </a:solidFill>
        </p:spPr>
        <p:txBody>
          <a:bodyPr lIns="72000"/>
          <a:lstStyle/>
          <a:p>
            <a:pPr>
              <a:spcBef>
                <a:spcPts val="600"/>
              </a:spcBef>
            </a:pPr>
            <a:r>
              <a:rPr lang="de-DE" sz="2000" dirty="0" smtClean="0">
                <a:solidFill>
                  <a:schemeClr val="bg1"/>
                </a:solidFill>
              </a:rPr>
              <a:t>Geographische Verteilung in Deutschland: 5-Tage-Inzidenz </a:t>
            </a:r>
            <a:endParaRPr lang="de-DE" sz="2000" dirty="0">
              <a:solidFill>
                <a:schemeClr val="bg1"/>
              </a:solidFill>
            </a:endParaRPr>
          </a:p>
        </p:txBody>
      </p:sp>
      <p:sp>
        <p:nvSpPr>
          <p:cNvPr id="10" name="Datumsplatzhalter 9"/>
          <p:cNvSpPr>
            <a:spLocks noGrp="1"/>
          </p:cNvSpPr>
          <p:nvPr>
            <p:ph type="dt" sz="half" idx="14"/>
          </p:nvPr>
        </p:nvSpPr>
        <p:spPr/>
        <p:txBody>
          <a:bodyPr/>
          <a:lstStyle/>
          <a:p>
            <a:fld id="{83DAF6F9-5D55-474A-8849-CC922DD2EAB0}" type="datetime1">
              <a:rPr lang="de-DE" smtClean="0"/>
              <a:t>29.04.2020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12</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2031604900"/>
              </p:ext>
            </p:extLst>
          </p:nvPr>
        </p:nvGraphicFramePr>
        <p:xfrm>
          <a:off x="236765" y="528263"/>
          <a:ext cx="6784521" cy="853440"/>
        </p:xfrm>
        <a:graphic>
          <a:graphicData uri="http://schemas.openxmlformats.org/drawingml/2006/table">
            <a:tbl>
              <a:tblPr bandRow="1">
                <a:tableStyleId>{5C22544A-7EE6-4342-B048-85BDC9FD1C3A}</a:tableStyleId>
              </a:tblPr>
              <a:tblGrid>
                <a:gridCol w="473528"/>
                <a:gridCol w="6310993"/>
              </a:tblGrid>
              <a:tr h="225513">
                <a:tc>
                  <a:txBody>
                    <a:bodyPr/>
                    <a:lstStyle/>
                    <a:p>
                      <a:r>
                        <a:rPr lang="de-DE" sz="1400" dirty="0" smtClean="0">
                          <a:solidFill>
                            <a:schemeClr val="tx1"/>
                          </a:solidFill>
                        </a:rPr>
                        <a:t>n</a:t>
                      </a:r>
                      <a:r>
                        <a:rPr lang="de-DE" sz="1400" baseline="0" dirty="0" smtClean="0">
                          <a:solidFill>
                            <a:schemeClr val="tx1"/>
                          </a:solidFill>
                        </a:rPr>
                        <a:t> </a:t>
                      </a:r>
                      <a:r>
                        <a:rPr lang="de-DE" sz="1400" dirty="0" smtClean="0">
                          <a:solidFill>
                            <a:schemeClr val="tx1"/>
                          </a:solidFill>
                        </a:rPr>
                        <a:t>=</a:t>
                      </a:r>
                      <a:endParaRPr lang="de-DE"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effectLst/>
                          <a:latin typeface="+mn-lt"/>
                          <a:ea typeface="+mn-ea"/>
                          <a:cs typeface="+mn-cs"/>
                        </a:rPr>
                        <a:t>5496</a:t>
                      </a:r>
                      <a:endParaRPr lang="de-DE" sz="14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1 </a:t>
                      </a:r>
                      <a:r>
                        <a:rPr lang="de-DE" sz="1200" kern="1200" dirty="0" smtClean="0">
                          <a:solidFill>
                            <a:schemeClr val="tx1"/>
                          </a:solidFill>
                          <a:latin typeface="+mn-lt"/>
                          <a:ea typeface="+mn-ea"/>
                          <a:cs typeface="+mn-cs"/>
                        </a:rPr>
                        <a:t>LK mit 5</a:t>
                      </a:r>
                      <a:r>
                        <a:rPr lang="de-DE" sz="1200" dirty="0" smtClean="0">
                          <a:solidFill>
                            <a:schemeClr val="tx1"/>
                          </a:solidFill>
                        </a:rPr>
                        <a:t>-Tages-Inzidenz  </a:t>
                      </a:r>
                      <a:r>
                        <a:rPr lang="de-DE" sz="1200" b="1" dirty="0" smtClean="0">
                          <a:solidFill>
                            <a:schemeClr val="tx1"/>
                          </a:solidFill>
                        </a:rPr>
                        <a:t>51-100 </a:t>
                      </a:r>
                      <a:r>
                        <a:rPr lang="de-DE" sz="1200" dirty="0" smtClean="0">
                          <a:solidFill>
                            <a:schemeClr val="tx1"/>
                          </a:solidFill>
                        </a:rPr>
                        <a:t>Fälle/100.000 </a:t>
                      </a:r>
                      <a:r>
                        <a:rPr lang="de-DE" sz="1200" dirty="0" err="1" smtClean="0">
                          <a:solidFill>
                            <a:schemeClr val="tx1"/>
                          </a:solidFill>
                        </a:rPr>
                        <a:t>Einw</a:t>
                      </a:r>
                      <a:r>
                        <a:rPr lang="de-DE" sz="1200" dirty="0" smtClean="0">
                          <a:solidFill>
                            <a:schemeClr val="tx1"/>
                          </a:solidFill>
                        </a:rPr>
                        <a:t>.</a:t>
                      </a:r>
                      <a:endParaRPr lang="de-DE" sz="12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0 </a:t>
                      </a:r>
                      <a:r>
                        <a:rPr lang="de-DE" sz="1200" kern="1200" dirty="0" smtClean="0">
                          <a:solidFill>
                            <a:schemeClr val="tx1"/>
                          </a:solidFill>
                          <a:latin typeface="+mn-lt"/>
                          <a:ea typeface="+mn-ea"/>
                          <a:cs typeface="+mn-cs"/>
                        </a:rPr>
                        <a:t>LK mit 5</a:t>
                      </a:r>
                      <a:r>
                        <a:rPr lang="de-DE" sz="1200" dirty="0" smtClean="0">
                          <a:solidFill>
                            <a:schemeClr val="tx1"/>
                          </a:solidFill>
                        </a:rPr>
                        <a:t>-Tages-Inzidenz  </a:t>
                      </a:r>
                      <a:r>
                        <a:rPr lang="de-DE" sz="1200" b="1" dirty="0" smtClean="0">
                          <a:solidFill>
                            <a:schemeClr val="tx1"/>
                          </a:solidFill>
                        </a:rPr>
                        <a:t>101-500</a:t>
                      </a:r>
                      <a:r>
                        <a:rPr lang="de-DE" sz="1200" dirty="0" smtClean="0">
                          <a:solidFill>
                            <a:schemeClr val="tx1"/>
                          </a:solidFill>
                        </a:rPr>
                        <a:t> Fälle/100.000 </a:t>
                      </a:r>
                      <a:r>
                        <a:rPr lang="de-DE" sz="1200" dirty="0" err="1" smtClean="0">
                          <a:solidFill>
                            <a:schemeClr val="tx1"/>
                          </a:solidFill>
                        </a:rPr>
                        <a:t>Einw</a:t>
                      </a:r>
                      <a:r>
                        <a:rPr lang="de-DE" sz="1200" dirty="0" smtClean="0">
                          <a:solidFill>
                            <a:schemeClr val="tx1"/>
                          </a:solidFill>
                        </a:rPr>
                        <a:t>.</a:t>
                      </a:r>
                      <a:endParaRPr lang="de-DE" sz="1200" kern="1200" dirty="0" smtClean="0">
                        <a:solidFill>
                          <a:schemeClr val="tx1"/>
                        </a:solidFill>
                        <a:latin typeface="+mn-lt"/>
                        <a:ea typeface="+mn-ea"/>
                        <a:cs typeface="+mn-cs"/>
                      </a:endParaRPr>
                    </a:p>
                  </a:txBody>
                  <a:tcPr marL="9525" marR="9525" marT="9525" marB="0" anchor="ctr"/>
                </a:tc>
              </a:tr>
            </a:tbl>
          </a:graphicData>
        </a:graphic>
      </p:graphicFrame>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 y="1478141"/>
            <a:ext cx="7021286" cy="4964444"/>
          </a:xfrm>
          <a:prstGeom prst="rect">
            <a:avLst/>
          </a:prstGeom>
        </p:spPr>
      </p:pic>
    </p:spTree>
    <p:extLst>
      <p:ext uri="{BB962C8B-B14F-4D97-AF65-F5344CB8AC3E}">
        <p14:creationId xmlns:p14="http://schemas.microsoft.com/office/powerpoint/2010/main" val="2362335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4017" y="189709"/>
            <a:ext cx="6767269" cy="338554"/>
          </a:xfrm>
          <a:solidFill>
            <a:srgbClr val="045AA6"/>
          </a:solidFill>
        </p:spPr>
        <p:txBody>
          <a:bodyPr lIns="72000"/>
          <a:lstStyle/>
          <a:p>
            <a:pPr>
              <a:spcBef>
                <a:spcPts val="600"/>
              </a:spcBef>
            </a:pPr>
            <a:r>
              <a:rPr lang="de-DE" sz="2000" dirty="0" smtClean="0">
                <a:solidFill>
                  <a:schemeClr val="bg1"/>
                </a:solidFill>
              </a:rPr>
              <a:t>Geographische Verteilung in Deutschland: 3-Tage-Inzidenz </a:t>
            </a:r>
            <a:endParaRPr lang="de-DE" sz="2000" dirty="0">
              <a:solidFill>
                <a:schemeClr val="bg1"/>
              </a:solidFill>
            </a:endParaRPr>
          </a:p>
        </p:txBody>
      </p:sp>
      <p:sp>
        <p:nvSpPr>
          <p:cNvPr id="10" name="Datumsplatzhalter 9"/>
          <p:cNvSpPr>
            <a:spLocks noGrp="1"/>
          </p:cNvSpPr>
          <p:nvPr>
            <p:ph type="dt" sz="half" idx="14"/>
          </p:nvPr>
        </p:nvSpPr>
        <p:spPr/>
        <p:txBody>
          <a:bodyPr/>
          <a:lstStyle/>
          <a:p>
            <a:fld id="{7EC1AAEB-398B-4355-9A92-7A36758EC616}" type="datetime1">
              <a:rPr lang="de-DE" smtClean="0"/>
              <a:t>29.04.2020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13</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43719001"/>
              </p:ext>
            </p:extLst>
          </p:nvPr>
        </p:nvGraphicFramePr>
        <p:xfrm>
          <a:off x="236765" y="528263"/>
          <a:ext cx="6784521" cy="914400"/>
        </p:xfrm>
        <a:graphic>
          <a:graphicData uri="http://schemas.openxmlformats.org/drawingml/2006/table">
            <a:tbl>
              <a:tblPr bandRow="1">
                <a:tableStyleId>{5C22544A-7EE6-4342-B048-85BDC9FD1C3A}</a:tableStyleId>
              </a:tblPr>
              <a:tblGrid>
                <a:gridCol w="473528"/>
                <a:gridCol w="6310993"/>
              </a:tblGrid>
              <a:tr h="225513">
                <a:tc>
                  <a:txBody>
                    <a:bodyPr/>
                    <a:lstStyle/>
                    <a:p>
                      <a:r>
                        <a:rPr lang="de-DE" sz="1800" dirty="0" smtClean="0">
                          <a:solidFill>
                            <a:schemeClr val="tx1"/>
                          </a:solidFill>
                        </a:rPr>
                        <a:t>n</a:t>
                      </a:r>
                      <a:r>
                        <a:rPr lang="de-DE" sz="1800" baseline="0" dirty="0" smtClean="0">
                          <a:solidFill>
                            <a:schemeClr val="tx1"/>
                          </a:solidFill>
                        </a:rPr>
                        <a:t> </a:t>
                      </a:r>
                      <a:r>
                        <a:rPr lang="de-DE" sz="1800" dirty="0" smtClean="0">
                          <a:solidFill>
                            <a:schemeClr val="tx1"/>
                          </a:solidFill>
                        </a:rPr>
                        <a:t>=</a:t>
                      </a:r>
                      <a:endParaRPr lang="de-DE" sz="18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effectLst/>
                          <a:latin typeface="+mn-lt"/>
                          <a:ea typeface="+mn-ea"/>
                          <a:cs typeface="+mn-cs"/>
                        </a:rPr>
                        <a:t>2.356</a:t>
                      </a:r>
                      <a:endParaRPr lang="de-DE" sz="14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baseline="0" dirty="0" smtClean="0">
                          <a:solidFill>
                            <a:schemeClr val="tx1"/>
                          </a:solidFill>
                          <a:latin typeface="+mn-lt"/>
                          <a:ea typeface="+mn-ea"/>
                          <a:cs typeface="+mn-cs"/>
                        </a:rPr>
                        <a:t>1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3</a:t>
                      </a:r>
                      <a:r>
                        <a:rPr lang="de-DE" sz="1200" dirty="0" smtClean="0">
                          <a:solidFill>
                            <a:schemeClr val="tx1"/>
                          </a:solidFill>
                        </a:rPr>
                        <a:t>-Tages-Inzidenz  </a:t>
                      </a:r>
                      <a:r>
                        <a:rPr lang="de-DE" sz="1200" b="1" dirty="0" smtClean="0">
                          <a:solidFill>
                            <a:schemeClr val="tx1"/>
                          </a:solidFill>
                        </a:rPr>
                        <a:t>26-50 </a:t>
                      </a:r>
                      <a:r>
                        <a:rPr lang="de-DE" sz="1200" dirty="0" smtClean="0">
                          <a:solidFill>
                            <a:schemeClr val="tx1"/>
                          </a:solidFill>
                        </a:rPr>
                        <a:t>Fälle/100.000 </a:t>
                      </a:r>
                      <a:r>
                        <a:rPr lang="de-DE" sz="1200" dirty="0" err="1" smtClean="0">
                          <a:solidFill>
                            <a:schemeClr val="tx1"/>
                          </a:solidFill>
                        </a:rPr>
                        <a:t>Einw</a:t>
                      </a:r>
                      <a:r>
                        <a:rPr lang="de-DE" sz="1200" dirty="0" smtClean="0">
                          <a:solidFill>
                            <a:schemeClr val="tx1"/>
                          </a:solidFill>
                        </a:rPr>
                        <a:t>.</a:t>
                      </a:r>
                      <a:endParaRPr lang="de-DE" sz="12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kern="1200" baseline="0" dirty="0" smtClean="0">
                          <a:solidFill>
                            <a:schemeClr val="tx1"/>
                          </a:solidFill>
                          <a:latin typeface="+mn-lt"/>
                          <a:ea typeface="+mn-ea"/>
                          <a:cs typeface="+mn-cs"/>
                        </a:rPr>
                        <a:t>0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3</a:t>
                      </a:r>
                      <a:r>
                        <a:rPr lang="de-DE" sz="1200" dirty="0" smtClean="0">
                          <a:solidFill>
                            <a:schemeClr val="tx1"/>
                          </a:solidFill>
                        </a:rPr>
                        <a:t>-Tages-Inzidenz </a:t>
                      </a:r>
                      <a:r>
                        <a:rPr lang="de-DE" sz="1200" baseline="0" dirty="0" smtClean="0">
                          <a:solidFill>
                            <a:schemeClr val="tx1"/>
                          </a:solidFill>
                        </a:rPr>
                        <a:t> </a:t>
                      </a:r>
                      <a:r>
                        <a:rPr lang="de-DE" sz="1200" b="1" kern="1200" dirty="0" smtClean="0">
                          <a:solidFill>
                            <a:schemeClr val="tx1"/>
                          </a:solidFill>
                          <a:latin typeface="+mn-lt"/>
                          <a:ea typeface="+mn-ea"/>
                          <a:cs typeface="+mn-cs"/>
                        </a:rPr>
                        <a:t>51-5</a:t>
                      </a:r>
                      <a:r>
                        <a:rPr lang="de-DE" sz="1200" b="1" dirty="0" smtClean="0">
                          <a:solidFill>
                            <a:schemeClr val="tx1"/>
                          </a:solidFill>
                        </a:rPr>
                        <a:t>00</a:t>
                      </a:r>
                      <a:r>
                        <a:rPr lang="de-DE" sz="1200" dirty="0" smtClean="0">
                          <a:solidFill>
                            <a:schemeClr val="tx1"/>
                          </a:solidFill>
                        </a:rPr>
                        <a:t> Fälle/100.000 </a:t>
                      </a:r>
                      <a:r>
                        <a:rPr lang="de-DE" sz="1200" dirty="0" err="1" smtClean="0">
                          <a:solidFill>
                            <a:schemeClr val="tx1"/>
                          </a:solidFill>
                        </a:rPr>
                        <a:t>Einw</a:t>
                      </a:r>
                      <a:r>
                        <a:rPr lang="de-DE" sz="1200" dirty="0" smtClean="0">
                          <a:solidFill>
                            <a:schemeClr val="tx1"/>
                          </a:solidFill>
                        </a:rPr>
                        <a:t>.</a:t>
                      </a:r>
                      <a:endParaRPr lang="de-DE" sz="1200" kern="1200" dirty="0" smtClean="0">
                        <a:solidFill>
                          <a:schemeClr val="tx1"/>
                        </a:solidFill>
                        <a:latin typeface="+mn-lt"/>
                        <a:ea typeface="+mn-ea"/>
                        <a:cs typeface="+mn-cs"/>
                      </a:endParaRPr>
                    </a:p>
                  </a:txBody>
                  <a:tcPr marL="9525" marR="9525" marT="9525" marB="0" anchor="ctr"/>
                </a:tc>
              </a:tr>
            </a:tbl>
          </a:graphicData>
        </a:graphic>
      </p:graphicFrame>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25" y="1578565"/>
            <a:ext cx="6924675" cy="4896135"/>
          </a:xfrm>
          <a:prstGeom prst="rect">
            <a:avLst/>
          </a:prstGeom>
        </p:spPr>
      </p:pic>
    </p:spTree>
    <p:extLst>
      <p:ext uri="{BB962C8B-B14F-4D97-AF65-F5344CB8AC3E}">
        <p14:creationId xmlns:p14="http://schemas.microsoft.com/office/powerpoint/2010/main" val="412626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23419"/>
            <a:ext cx="7425266" cy="338554"/>
          </a:xfrm>
          <a:solidFill>
            <a:srgbClr val="045AA6"/>
          </a:solidFill>
        </p:spPr>
        <p:txBody>
          <a:bodyPr lIns="72000"/>
          <a:lstStyle/>
          <a:p>
            <a:pPr>
              <a:spcBef>
                <a:spcPts val="600"/>
              </a:spcBef>
            </a:pPr>
            <a:r>
              <a:rPr lang="de-DE" sz="2000" dirty="0" smtClean="0">
                <a:solidFill>
                  <a:schemeClr val="bg1"/>
                </a:solidFill>
              </a:rPr>
              <a:t>Geographische Verteilung: 7-Tageskarte - Vergleich mit Vorwoche</a:t>
            </a:r>
            <a:endParaRPr lang="de-DE" sz="2000" dirty="0">
              <a:solidFill>
                <a:schemeClr val="bg1"/>
              </a:solidFill>
            </a:endParaRPr>
          </a:p>
        </p:txBody>
      </p:sp>
      <p:sp>
        <p:nvSpPr>
          <p:cNvPr id="10" name="Datumsplatzhalter 9"/>
          <p:cNvSpPr>
            <a:spLocks noGrp="1"/>
          </p:cNvSpPr>
          <p:nvPr>
            <p:ph type="dt" sz="half" idx="14"/>
          </p:nvPr>
        </p:nvSpPr>
        <p:spPr/>
        <p:txBody>
          <a:bodyPr/>
          <a:lstStyle/>
          <a:p>
            <a:fld id="{34BB0068-27B0-4F40-A7AC-C96C31472FE8}" type="datetime1">
              <a:rPr lang="de-DE" smtClean="0"/>
              <a:t>29.04.2020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14</a:t>
            </a:fld>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995841"/>
            <a:ext cx="7743825" cy="5475319"/>
          </a:xfrm>
          <a:prstGeom prst="rect">
            <a:avLst/>
          </a:prstGeom>
        </p:spPr>
      </p:pic>
    </p:spTree>
    <p:extLst>
      <p:ext uri="{BB962C8B-B14F-4D97-AF65-F5344CB8AC3E}">
        <p14:creationId xmlns:p14="http://schemas.microsoft.com/office/powerpoint/2010/main" val="1058153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3C87045A-714E-4460-822B-1CBC48647541}"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15</a:t>
            </a:fld>
            <a:endParaRPr lang="de-DE" dirty="0"/>
          </a:p>
        </p:txBody>
      </p:sp>
      <p:sp>
        <p:nvSpPr>
          <p:cNvPr id="8" name="Titel 1"/>
          <p:cNvSpPr txBox="1">
            <a:spLocks/>
          </p:cNvSpPr>
          <p:nvPr/>
        </p:nvSpPr>
        <p:spPr>
          <a:xfrm>
            <a:off x="241540" y="205575"/>
            <a:ext cx="6504317"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Trendanalyse der Bundesländer</a:t>
            </a:r>
            <a:endParaRPr lang="de-DE" sz="2000" dirty="0">
              <a:solidFill>
                <a:schemeClr val="bg1"/>
              </a:solidFill>
            </a:endParaRPr>
          </a:p>
        </p:txBody>
      </p:sp>
      <p:sp>
        <p:nvSpPr>
          <p:cNvPr id="9" name="Textfeld 8"/>
          <p:cNvSpPr txBox="1"/>
          <p:nvPr/>
        </p:nvSpPr>
        <p:spPr>
          <a:xfrm>
            <a:off x="155122" y="544129"/>
            <a:ext cx="4050335" cy="367393"/>
          </a:xfrm>
          <a:prstGeom prst="rect">
            <a:avLst/>
          </a:prstGeom>
          <a:noFill/>
        </p:spPr>
        <p:txBody>
          <a:bodyPr wrap="square" rtlCol="0">
            <a:spAutoFit/>
          </a:bodyPr>
          <a:lstStyle/>
          <a:p>
            <a:r>
              <a:rPr lang="de-DE" dirty="0" smtClean="0"/>
              <a:t>Datenstand 29.04.2020</a:t>
            </a:r>
            <a:endParaRPr lang="de-DE" dirty="0"/>
          </a:p>
        </p:txBody>
      </p:sp>
      <p:sp>
        <p:nvSpPr>
          <p:cNvPr id="10" name="Rechteck 9"/>
          <p:cNvSpPr/>
          <p:nvPr/>
        </p:nvSpPr>
        <p:spPr>
          <a:xfrm>
            <a:off x="155122" y="812766"/>
            <a:ext cx="7086599" cy="369332"/>
          </a:xfrm>
          <a:prstGeom prst="rect">
            <a:avLst/>
          </a:prstGeom>
        </p:spPr>
        <p:txBody>
          <a:bodyPr wrap="square">
            <a:spAutoFit/>
          </a:bodyPr>
          <a:lstStyle/>
          <a:p>
            <a:r>
              <a:rPr lang="de-DE" dirty="0"/>
              <a:t>N</a:t>
            </a:r>
            <a:r>
              <a:rPr lang="de-DE" dirty="0" smtClean="0"/>
              <a:t>ach </a:t>
            </a:r>
            <a:r>
              <a:rPr lang="de-DE" dirty="0"/>
              <a:t>Erkrankungs- bzw. Meldedatum-Diagnoseverzug </a:t>
            </a:r>
            <a:r>
              <a:rPr lang="de-DE" dirty="0" smtClean="0"/>
              <a:t>von </a:t>
            </a:r>
            <a:r>
              <a:rPr lang="de-DE" dirty="0"/>
              <a:t>5 Tagen</a:t>
            </a:r>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69513" y="1155700"/>
            <a:ext cx="7468448" cy="530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361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540" y="205575"/>
            <a:ext cx="6504317" cy="307777"/>
          </a:xfrm>
          <a:solidFill>
            <a:srgbClr val="045AA6"/>
          </a:solidFill>
        </p:spPr>
        <p:txBody>
          <a:bodyPr lIns="72000"/>
          <a:lstStyle/>
          <a:p>
            <a:pPr>
              <a:spcBef>
                <a:spcPts val="600"/>
              </a:spcBef>
            </a:pPr>
            <a:r>
              <a:rPr lang="de-DE" sz="2000" dirty="0" smtClean="0">
                <a:solidFill>
                  <a:schemeClr val="bg1"/>
                </a:solidFill>
              </a:rPr>
              <a:t>Trendanalyse der Landkreise</a:t>
            </a:r>
            <a:endParaRPr lang="de-DE" sz="2000" dirty="0">
              <a:solidFill>
                <a:schemeClr val="bg1"/>
              </a:solidFill>
            </a:endParaRPr>
          </a:p>
        </p:txBody>
      </p:sp>
      <p:sp>
        <p:nvSpPr>
          <p:cNvPr id="10" name="Datumsplatzhalter 9"/>
          <p:cNvSpPr>
            <a:spLocks noGrp="1"/>
          </p:cNvSpPr>
          <p:nvPr>
            <p:ph type="dt" sz="half" idx="14"/>
          </p:nvPr>
        </p:nvSpPr>
        <p:spPr/>
        <p:txBody>
          <a:bodyPr/>
          <a:lstStyle/>
          <a:p>
            <a:fld id="{5928F3FA-BFF3-45F1-8871-1E1FD80F399A}" type="datetime1">
              <a:rPr lang="de-DE" smtClean="0"/>
              <a:t>29.04.2020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16</a:t>
            </a:fld>
            <a:endParaRPr lang="de-DE"/>
          </a:p>
        </p:txBody>
      </p:sp>
      <p:sp>
        <p:nvSpPr>
          <p:cNvPr id="6" name="Textfeld 5"/>
          <p:cNvSpPr txBox="1"/>
          <p:nvPr/>
        </p:nvSpPr>
        <p:spPr>
          <a:xfrm>
            <a:off x="155122" y="544129"/>
            <a:ext cx="4050335" cy="367393"/>
          </a:xfrm>
          <a:prstGeom prst="rect">
            <a:avLst/>
          </a:prstGeom>
          <a:noFill/>
        </p:spPr>
        <p:txBody>
          <a:bodyPr wrap="square" rtlCol="0">
            <a:spAutoFit/>
          </a:bodyPr>
          <a:lstStyle/>
          <a:p>
            <a:r>
              <a:rPr lang="de-DE" dirty="0" smtClean="0"/>
              <a:t>Datenstand 28.04.2020</a:t>
            </a:r>
            <a:endParaRPr lang="de-DE" dirty="0"/>
          </a:p>
        </p:txBody>
      </p:sp>
      <p:sp>
        <p:nvSpPr>
          <p:cNvPr id="9" name="Rechteck 8"/>
          <p:cNvSpPr/>
          <p:nvPr/>
        </p:nvSpPr>
        <p:spPr>
          <a:xfrm>
            <a:off x="155122" y="812766"/>
            <a:ext cx="7086599" cy="369332"/>
          </a:xfrm>
          <a:prstGeom prst="rect">
            <a:avLst/>
          </a:prstGeom>
        </p:spPr>
        <p:txBody>
          <a:bodyPr wrap="square">
            <a:spAutoFit/>
          </a:bodyPr>
          <a:lstStyle/>
          <a:p>
            <a:r>
              <a:rPr lang="de-DE" dirty="0"/>
              <a:t>N</a:t>
            </a:r>
            <a:r>
              <a:rPr lang="de-DE" dirty="0" smtClean="0"/>
              <a:t>ach </a:t>
            </a:r>
            <a:r>
              <a:rPr lang="de-DE" dirty="0"/>
              <a:t>Erkrankungs- bzw. Meldedatum-Diagnoseverzug </a:t>
            </a:r>
            <a:r>
              <a:rPr lang="de-DE" dirty="0" smtClean="0"/>
              <a:t>von </a:t>
            </a:r>
            <a:r>
              <a:rPr lang="de-DE" dirty="0"/>
              <a:t>5 Tagen</a:t>
            </a:r>
          </a:p>
        </p:txBody>
      </p:sp>
      <p:pic>
        <p:nvPicPr>
          <p:cNvPr id="2050"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47734" y="1155700"/>
            <a:ext cx="7512007" cy="530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60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EA2779D6-2213-4766-9F57-3F7B1D0A0236}" type="datetime1">
              <a:rPr lang="de-DE" smtClean="0"/>
              <a:t>29.04.2020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17</a:t>
            </a:fld>
            <a:endParaRPr lang="de-DE"/>
          </a:p>
        </p:txBody>
      </p:sp>
      <p:sp>
        <p:nvSpPr>
          <p:cNvPr id="2" name="Titel 1"/>
          <p:cNvSpPr>
            <a:spLocks noGrp="1"/>
          </p:cNvSpPr>
          <p:nvPr>
            <p:ph type="title"/>
          </p:nvPr>
        </p:nvSpPr>
        <p:spPr>
          <a:xfrm>
            <a:off x="236765" y="503309"/>
            <a:ext cx="7240359" cy="307777"/>
          </a:xfrm>
          <a:solidFill>
            <a:srgbClr val="045AA6"/>
          </a:solidFill>
        </p:spPr>
        <p:txBody>
          <a:bodyPr lIns="72000"/>
          <a:lstStyle/>
          <a:p>
            <a:pPr>
              <a:spcBef>
                <a:spcPts val="600"/>
              </a:spcBef>
            </a:pPr>
            <a:r>
              <a:rPr lang="de-DE" sz="2000" dirty="0" smtClean="0">
                <a:solidFill>
                  <a:schemeClr val="bg1"/>
                </a:solidFill>
              </a:rPr>
              <a:t>Alters- &amp; </a:t>
            </a:r>
            <a:r>
              <a:rPr lang="de-DE" sz="2000" dirty="0">
                <a:solidFill>
                  <a:schemeClr val="bg1"/>
                </a:solidFill>
              </a:rPr>
              <a:t>Geschlechtsverteilung: Gesamtfälle; </a:t>
            </a:r>
            <a:r>
              <a:rPr lang="de-DE" sz="1200" dirty="0">
                <a:solidFill>
                  <a:schemeClr val="bg1"/>
                </a:solidFill>
              </a:rPr>
              <a:t>(Datenstand: </a:t>
            </a:r>
            <a:r>
              <a:rPr lang="de-DE" sz="1200" dirty="0" smtClean="0">
                <a:solidFill>
                  <a:schemeClr val="bg1"/>
                </a:solidFill>
              </a:rPr>
              <a:t>29.04.2020. </a:t>
            </a:r>
            <a:r>
              <a:rPr lang="de-DE" sz="1200" dirty="0">
                <a:solidFill>
                  <a:schemeClr val="bg1"/>
                </a:solidFill>
              </a:rPr>
              <a:t>00:00)</a:t>
            </a:r>
          </a:p>
        </p:txBody>
      </p:sp>
      <p:graphicFrame>
        <p:nvGraphicFramePr>
          <p:cNvPr id="11" name="Tabelle 10"/>
          <p:cNvGraphicFramePr>
            <a:graphicFrameLocks noGrp="1"/>
          </p:cNvGraphicFramePr>
          <p:nvPr>
            <p:extLst>
              <p:ext uri="{D42A27DB-BD31-4B8C-83A1-F6EECF244321}">
                <p14:modId xmlns:p14="http://schemas.microsoft.com/office/powerpoint/2010/main" val="2589775501"/>
              </p:ext>
            </p:extLst>
          </p:nvPr>
        </p:nvGraphicFramePr>
        <p:xfrm>
          <a:off x="429057" y="1017625"/>
          <a:ext cx="7048068" cy="1277753"/>
        </p:xfrm>
        <a:graphic>
          <a:graphicData uri="http://schemas.openxmlformats.org/drawingml/2006/table">
            <a:tbl>
              <a:tblPr bandRow="1">
                <a:tableStyleId>{5C22544A-7EE6-4342-B048-85BDC9FD1C3A}</a:tableStyleId>
              </a:tblPr>
              <a:tblGrid>
                <a:gridCol w="4639972"/>
                <a:gridCol w="2408096"/>
              </a:tblGrid>
              <a:tr h="315875">
                <a:tc>
                  <a:txBody>
                    <a:bodyPr/>
                    <a:lstStyle/>
                    <a:p>
                      <a:r>
                        <a:rPr lang="de-DE" sz="1400" dirty="0" smtClean="0">
                          <a:solidFill>
                            <a:schemeClr val="tx1"/>
                          </a:solidFill>
                        </a:rPr>
                        <a:t>Anzahl Gesamtfälle (m. Angaben zu Alter und Geschlecht)</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baseline="0" dirty="0" smtClean="0">
                          <a:solidFill>
                            <a:schemeClr val="tx1"/>
                          </a:solidFill>
                          <a:latin typeface="+mn-lt"/>
                          <a:ea typeface="+mn-ea"/>
                          <a:cs typeface="+mn-cs"/>
                        </a:rPr>
                        <a:t>157.031 (157.641)</a:t>
                      </a:r>
                      <a:endParaRPr lang="de-DE" sz="1400" kern="1200" dirty="0">
                        <a:solidFill>
                          <a:schemeClr val="tx1"/>
                        </a:solidFill>
                        <a:latin typeface="+mn-lt"/>
                        <a:ea typeface="+mn-ea"/>
                        <a:cs typeface="+mn-cs"/>
                      </a:endParaRPr>
                    </a:p>
                  </a:txBody>
                  <a:tcPr marL="9525" marR="9525" marT="9525" marB="0" anchor="ctr"/>
                </a:tc>
              </a:tr>
              <a:tr h="320626">
                <a:tc>
                  <a:txBody>
                    <a:bodyPr/>
                    <a:lstStyle/>
                    <a:p>
                      <a:r>
                        <a:rPr lang="de-DE" sz="1400" dirty="0" smtClean="0">
                          <a:solidFill>
                            <a:schemeClr val="tx1"/>
                          </a:solidFill>
                        </a:rPr>
                        <a:t>Median/Mittelwert Alter in Jahren</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50/50</a:t>
                      </a:r>
                      <a:endParaRPr lang="de-DE" sz="1400" kern="1200" dirty="0">
                        <a:solidFill>
                          <a:schemeClr val="tx1"/>
                        </a:solidFill>
                        <a:latin typeface="+mn-lt"/>
                        <a:ea typeface="+mn-ea"/>
                        <a:cs typeface="+mn-cs"/>
                      </a:endParaRPr>
                    </a:p>
                  </a:txBody>
                  <a:tcPr marL="9525" marR="9525" marT="9525" marB="0" anchor="ctr"/>
                </a:tc>
              </a:tr>
              <a:tr h="320626">
                <a:tc>
                  <a:txBody>
                    <a:bodyPr/>
                    <a:lstStyle/>
                    <a:p>
                      <a:r>
                        <a:rPr lang="de-DE" sz="1400" dirty="0" smtClean="0">
                          <a:solidFill>
                            <a:schemeClr val="tx1"/>
                          </a:solidFill>
                        </a:rPr>
                        <a:t>Anteil 70</a:t>
                      </a:r>
                      <a:r>
                        <a:rPr lang="de-DE" sz="1400" baseline="0" dirty="0" smtClean="0">
                          <a:solidFill>
                            <a:schemeClr val="tx1"/>
                          </a:solidFill>
                        </a:rPr>
                        <a:t> Jahre und älter (an allen Fällen)</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19%</a:t>
                      </a:r>
                      <a:endParaRPr lang="de-DE" sz="1400" dirty="0">
                        <a:solidFill>
                          <a:schemeClr val="tx1"/>
                        </a:solidFill>
                      </a:endParaRPr>
                    </a:p>
                  </a:txBody>
                  <a:tcPr anchor="ctr"/>
                </a:tc>
              </a:tr>
              <a:tr h="320626">
                <a:tc>
                  <a:txBody>
                    <a:bodyPr/>
                    <a:lstStyle/>
                    <a:p>
                      <a:r>
                        <a:rPr lang="de-DE" sz="1400" dirty="0" smtClean="0">
                          <a:solidFill>
                            <a:schemeClr val="tx1"/>
                          </a:solidFill>
                        </a:rPr>
                        <a:t>Anteil</a:t>
                      </a:r>
                      <a:r>
                        <a:rPr lang="de-DE" sz="1400" baseline="0" dirty="0" smtClean="0">
                          <a:solidFill>
                            <a:schemeClr val="tx1"/>
                          </a:solidFill>
                        </a:rPr>
                        <a:t> männlich/weiblich</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52%/48%</a:t>
                      </a:r>
                      <a:endParaRPr lang="de-DE" sz="1400" dirty="0">
                        <a:solidFill>
                          <a:schemeClr val="tx1"/>
                        </a:solidFill>
                      </a:endParaRPr>
                    </a:p>
                  </a:txBody>
                  <a:tcPr anchor="ctr"/>
                </a:tc>
              </a:tr>
            </a:tbl>
          </a:graphicData>
        </a:graphic>
      </p:graphicFrame>
      <p:graphicFrame>
        <p:nvGraphicFramePr>
          <p:cNvPr id="8" name="Diagramm 7"/>
          <p:cNvGraphicFramePr>
            <a:graphicFrameLocks/>
          </p:cNvGraphicFramePr>
          <p:nvPr>
            <p:extLst>
              <p:ext uri="{D42A27DB-BD31-4B8C-83A1-F6EECF244321}">
                <p14:modId xmlns:p14="http://schemas.microsoft.com/office/powerpoint/2010/main" val="2319759356"/>
              </p:ext>
            </p:extLst>
          </p:nvPr>
        </p:nvGraphicFramePr>
        <p:xfrm>
          <a:off x="787633" y="2562785"/>
          <a:ext cx="6959134" cy="35612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8712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2C9D8E1F-DBF1-445F-B4EA-B5EF03DA4F1D}" type="datetime1">
              <a:rPr lang="de-DE" smtClean="0"/>
              <a:t>29.04.2020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18</a:t>
            </a:fld>
            <a:endParaRPr lang="de-DE"/>
          </a:p>
        </p:txBody>
      </p:sp>
      <p:sp>
        <p:nvSpPr>
          <p:cNvPr id="2" name="Titel 1"/>
          <p:cNvSpPr>
            <a:spLocks noGrp="1"/>
          </p:cNvSpPr>
          <p:nvPr>
            <p:ph type="title"/>
          </p:nvPr>
        </p:nvSpPr>
        <p:spPr>
          <a:xfrm>
            <a:off x="236766" y="195532"/>
            <a:ext cx="6966292" cy="492443"/>
          </a:xfrm>
          <a:solidFill>
            <a:srgbClr val="045AA6"/>
          </a:solidFill>
        </p:spPr>
        <p:txBody>
          <a:bodyPr lIns="72000"/>
          <a:lstStyle/>
          <a:p>
            <a:pPr>
              <a:spcBef>
                <a:spcPts val="600"/>
              </a:spcBef>
            </a:pPr>
            <a:r>
              <a:rPr lang="de-DE" sz="2000" dirty="0" smtClean="0">
                <a:solidFill>
                  <a:schemeClr val="bg1"/>
                </a:solidFill>
              </a:rPr>
              <a:t>Altersverteilung nach Meldewoche: Gesamtfälle </a:t>
            </a:r>
            <a:br>
              <a:rPr lang="de-DE" sz="2000" dirty="0" smtClean="0">
                <a:solidFill>
                  <a:schemeClr val="bg1"/>
                </a:solidFill>
              </a:rPr>
            </a:br>
            <a:r>
              <a:rPr lang="de-DE" sz="1200" dirty="0" smtClean="0">
                <a:solidFill>
                  <a:schemeClr val="bg1"/>
                </a:solidFill>
              </a:rPr>
              <a:t>(</a:t>
            </a:r>
            <a:r>
              <a:rPr lang="de-DE" sz="1200" dirty="0">
                <a:solidFill>
                  <a:schemeClr val="bg1"/>
                </a:solidFill>
              </a:rPr>
              <a:t>Datenstand: </a:t>
            </a:r>
            <a:r>
              <a:rPr lang="de-DE" sz="1200" dirty="0" smtClean="0">
                <a:solidFill>
                  <a:schemeClr val="bg1"/>
                </a:solidFill>
              </a:rPr>
              <a:t>29.04.2020. </a:t>
            </a:r>
            <a:r>
              <a:rPr lang="de-DE" sz="1200" dirty="0">
                <a:solidFill>
                  <a:schemeClr val="bg1"/>
                </a:solidFill>
              </a:rPr>
              <a:t>00:00)</a:t>
            </a:r>
          </a:p>
        </p:txBody>
      </p:sp>
      <p:graphicFrame>
        <p:nvGraphicFramePr>
          <p:cNvPr id="11" name="Tabelle 10"/>
          <p:cNvGraphicFramePr>
            <a:graphicFrameLocks noGrp="1"/>
          </p:cNvGraphicFramePr>
          <p:nvPr>
            <p:extLst>
              <p:ext uri="{D42A27DB-BD31-4B8C-83A1-F6EECF244321}">
                <p14:modId xmlns:p14="http://schemas.microsoft.com/office/powerpoint/2010/main" val="2752843091"/>
              </p:ext>
            </p:extLst>
          </p:nvPr>
        </p:nvGraphicFramePr>
        <p:xfrm>
          <a:off x="236766" y="884275"/>
          <a:ext cx="4827217" cy="304800"/>
        </p:xfrm>
        <a:graphic>
          <a:graphicData uri="http://schemas.openxmlformats.org/drawingml/2006/table">
            <a:tbl>
              <a:tblPr bandRow="1">
                <a:tableStyleId>{5C22544A-7EE6-4342-B048-85BDC9FD1C3A}</a:tableStyleId>
              </a:tblPr>
              <a:tblGrid>
                <a:gridCol w="3177914"/>
                <a:gridCol w="1649303"/>
              </a:tblGrid>
              <a:tr h="240353">
                <a:tc>
                  <a:txBody>
                    <a:bodyPr/>
                    <a:lstStyle/>
                    <a:p>
                      <a:r>
                        <a:rPr lang="de-DE" sz="1400" dirty="0" smtClean="0">
                          <a:solidFill>
                            <a:schemeClr val="tx1"/>
                          </a:solidFill>
                        </a:rPr>
                        <a:t>Anzahl Gesamtfälle m. Angaben</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baseline="0" dirty="0" smtClean="0">
                          <a:solidFill>
                            <a:schemeClr val="tx1"/>
                          </a:solidFill>
                          <a:latin typeface="+mn-lt"/>
                          <a:ea typeface="+mn-ea"/>
                          <a:cs typeface="+mn-cs"/>
                        </a:rPr>
                        <a:t>157.282</a:t>
                      </a:r>
                    </a:p>
                  </a:txBody>
                  <a:tcPr marL="9525" marR="9525" marT="9525" marB="0" anchor="ctr"/>
                </a:tc>
              </a:tr>
            </a:tbl>
          </a:graphicData>
        </a:graphic>
      </p:graphicFrame>
      <p:graphicFrame>
        <p:nvGraphicFramePr>
          <p:cNvPr id="12" name="Diagramm 11"/>
          <p:cNvGraphicFramePr>
            <a:graphicFrameLocks/>
          </p:cNvGraphicFramePr>
          <p:nvPr>
            <p:extLst>
              <p:ext uri="{D42A27DB-BD31-4B8C-83A1-F6EECF244321}">
                <p14:modId xmlns:p14="http://schemas.microsoft.com/office/powerpoint/2010/main" val="3251481744"/>
              </p:ext>
            </p:extLst>
          </p:nvPr>
        </p:nvGraphicFramePr>
        <p:xfrm>
          <a:off x="1250156" y="1541500"/>
          <a:ext cx="6293644" cy="4945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1357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FFA98500-C6A3-4066-9876-32A4F5CFC211}" type="datetime1">
              <a:rPr lang="de-DE" smtClean="0"/>
              <a:t>29.04.2020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19</a:t>
            </a:fld>
            <a:endParaRPr lang="de-DE"/>
          </a:p>
        </p:txBody>
      </p:sp>
      <p:sp>
        <p:nvSpPr>
          <p:cNvPr id="2" name="Titel 1"/>
          <p:cNvSpPr>
            <a:spLocks noGrp="1"/>
          </p:cNvSpPr>
          <p:nvPr>
            <p:ph type="title"/>
          </p:nvPr>
        </p:nvSpPr>
        <p:spPr>
          <a:xfrm>
            <a:off x="236765" y="549985"/>
            <a:ext cx="7138820" cy="307777"/>
          </a:xfrm>
          <a:solidFill>
            <a:srgbClr val="045AA6"/>
          </a:solidFill>
        </p:spPr>
        <p:txBody>
          <a:bodyPr lIns="72000"/>
          <a:lstStyle/>
          <a:p>
            <a:pPr>
              <a:spcBef>
                <a:spcPts val="600"/>
              </a:spcBef>
            </a:pPr>
            <a:r>
              <a:rPr lang="de-DE" sz="2000" dirty="0" smtClean="0">
                <a:solidFill>
                  <a:schemeClr val="bg1"/>
                </a:solidFill>
              </a:rPr>
              <a:t>Alters- &amp; </a:t>
            </a:r>
            <a:r>
              <a:rPr lang="de-DE" sz="2000" dirty="0">
                <a:solidFill>
                  <a:schemeClr val="bg1"/>
                </a:solidFill>
              </a:rPr>
              <a:t>Geschlechtsverteilung: Todesfälle; </a:t>
            </a:r>
            <a:r>
              <a:rPr lang="de-DE" sz="1400" dirty="0">
                <a:solidFill>
                  <a:schemeClr val="bg1"/>
                </a:solidFill>
              </a:rPr>
              <a:t>(Datenstand: </a:t>
            </a:r>
            <a:r>
              <a:rPr lang="de-DE" sz="1400" dirty="0" smtClean="0">
                <a:solidFill>
                  <a:schemeClr val="bg1"/>
                </a:solidFill>
              </a:rPr>
              <a:t>29.04.2020. </a:t>
            </a:r>
            <a:r>
              <a:rPr lang="de-DE" sz="1400" dirty="0">
                <a:solidFill>
                  <a:schemeClr val="bg1"/>
                </a:solidFill>
              </a:rPr>
              <a:t>00:00)</a:t>
            </a:r>
          </a:p>
        </p:txBody>
      </p:sp>
      <p:graphicFrame>
        <p:nvGraphicFramePr>
          <p:cNvPr id="9" name="Tabelle 8"/>
          <p:cNvGraphicFramePr>
            <a:graphicFrameLocks noGrp="1"/>
          </p:cNvGraphicFramePr>
          <p:nvPr>
            <p:extLst>
              <p:ext uri="{D42A27DB-BD31-4B8C-83A1-F6EECF244321}">
                <p14:modId xmlns:p14="http://schemas.microsoft.com/office/powerpoint/2010/main" val="2903666076"/>
              </p:ext>
            </p:extLst>
          </p:nvPr>
        </p:nvGraphicFramePr>
        <p:xfrm>
          <a:off x="112143" y="1570243"/>
          <a:ext cx="2812212" cy="2773680"/>
        </p:xfrm>
        <a:graphic>
          <a:graphicData uri="http://schemas.openxmlformats.org/drawingml/2006/table">
            <a:tbl>
              <a:tblPr bandRow="1">
                <a:tableStyleId>{5C22544A-7EE6-4342-B048-85BDC9FD1C3A}</a:tableStyleId>
              </a:tblPr>
              <a:tblGrid>
                <a:gridCol w="1912482"/>
                <a:gridCol w="899730"/>
              </a:tblGrid>
              <a:tr h="269755">
                <a:tc>
                  <a:txBody>
                    <a:bodyPr/>
                    <a:lstStyle/>
                    <a:p>
                      <a:r>
                        <a:rPr lang="de-DE" sz="1400" baseline="0" dirty="0" smtClean="0">
                          <a:solidFill>
                            <a:schemeClr val="tx1"/>
                          </a:solidFill>
                        </a:rPr>
                        <a:t>Todesfälle</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6.115</a:t>
                      </a:r>
                      <a:endParaRPr lang="de-DE" sz="1400" dirty="0">
                        <a:solidFill>
                          <a:schemeClr val="tx1"/>
                        </a:solidFill>
                      </a:endParaRPr>
                    </a:p>
                  </a:txBody>
                  <a:tcPr marL="9525" marR="9525" marT="9525" marB="0" anchor="ctr"/>
                </a:tc>
              </a:tr>
              <a:tr h="269755">
                <a:tc>
                  <a:txBody>
                    <a:bodyPr/>
                    <a:lstStyle/>
                    <a:p>
                      <a:r>
                        <a:rPr lang="de-DE" sz="1400" baseline="0" dirty="0" smtClean="0">
                          <a:solidFill>
                            <a:schemeClr val="tx1"/>
                          </a:solidFill>
                        </a:rPr>
                        <a:t>Todesfälle mit Angaben zu Alter und Geschlecht</a:t>
                      </a:r>
                      <a:endParaRPr lang="de-DE" sz="1400" dirty="0">
                        <a:solidFill>
                          <a:schemeClr val="tx1"/>
                        </a:solidFill>
                      </a:endParaRPr>
                    </a:p>
                  </a:txBody>
                  <a:tcPr>
                    <a:solidFill>
                      <a:srgbClr val="E9EDF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6.109</a:t>
                      </a:r>
                    </a:p>
                  </a:txBody>
                  <a:tcPr marL="9525" marR="9525" marT="9525" marB="0" anchor="ctr"/>
                </a:tc>
              </a:tr>
              <a:tr h="269755">
                <a:tc>
                  <a:txBody>
                    <a:bodyPr/>
                    <a:lstStyle/>
                    <a:p>
                      <a:r>
                        <a:rPr lang="de-DE" sz="1400" dirty="0" smtClean="0">
                          <a:solidFill>
                            <a:schemeClr val="tx1"/>
                          </a:solidFill>
                        </a:rPr>
                        <a:t>Median Alter in Jahren</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82</a:t>
                      </a:r>
                      <a:endParaRPr lang="de-DE" sz="1400" kern="1200" dirty="0">
                        <a:solidFill>
                          <a:schemeClr val="tx1"/>
                        </a:solidFill>
                        <a:latin typeface="+mn-lt"/>
                        <a:ea typeface="+mn-ea"/>
                        <a:cs typeface="+mn-cs"/>
                      </a:endParaRPr>
                    </a:p>
                  </a:txBody>
                  <a:tcPr marL="9525" marR="9525" marT="9525" marB="0" anchor="ctr"/>
                </a:tc>
              </a:tr>
              <a:tr h="269755">
                <a:tc>
                  <a:txBody>
                    <a:bodyPr/>
                    <a:lstStyle/>
                    <a:p>
                      <a:r>
                        <a:rPr lang="de-DE" sz="1400" dirty="0" smtClean="0">
                          <a:solidFill>
                            <a:schemeClr val="tx1"/>
                          </a:solidFill>
                        </a:rPr>
                        <a:t>Mittelwert Alter in Jahren</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81</a:t>
                      </a:r>
                      <a:endParaRPr lang="de-DE" sz="1400" dirty="0">
                        <a:solidFill>
                          <a:schemeClr val="tx1"/>
                        </a:solidFill>
                      </a:endParaRPr>
                    </a:p>
                  </a:txBody>
                  <a:tcPr anchor="ctr"/>
                </a:tc>
              </a:tr>
              <a:tr h="269755">
                <a:tc>
                  <a:txBody>
                    <a:bodyPr/>
                    <a:lstStyle/>
                    <a:p>
                      <a:r>
                        <a:rPr lang="de-DE" sz="1400" dirty="0" smtClean="0">
                          <a:solidFill>
                            <a:schemeClr val="tx1"/>
                          </a:solidFill>
                        </a:rPr>
                        <a:t>Anteil 70</a:t>
                      </a:r>
                      <a:r>
                        <a:rPr lang="de-DE" sz="1400" baseline="0" dirty="0" smtClean="0">
                          <a:solidFill>
                            <a:schemeClr val="tx1"/>
                          </a:solidFill>
                        </a:rPr>
                        <a:t> Jahre und älter </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87%</a:t>
                      </a:r>
                      <a:endParaRPr lang="de-DE" sz="1400" kern="1200" dirty="0">
                        <a:solidFill>
                          <a:schemeClr val="tx1"/>
                        </a:solidFill>
                        <a:latin typeface="+mn-lt"/>
                        <a:ea typeface="+mn-ea"/>
                        <a:cs typeface="+mn-cs"/>
                      </a:endParaRPr>
                    </a:p>
                  </a:txBody>
                  <a:tcPr anchor="ctr"/>
                </a:tc>
              </a:tr>
              <a:tr h="269755">
                <a:tc>
                  <a:txBody>
                    <a:bodyPr/>
                    <a:lstStyle/>
                    <a:p>
                      <a:r>
                        <a:rPr lang="de-DE" sz="1400" baseline="0" dirty="0" smtClean="0">
                          <a:solidFill>
                            <a:schemeClr val="tx1"/>
                          </a:solidFill>
                        </a:rPr>
                        <a:t>Männer</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56%</a:t>
                      </a:r>
                      <a:endParaRPr lang="de-DE" sz="1400" kern="1200" dirty="0">
                        <a:solidFill>
                          <a:schemeClr val="tx1"/>
                        </a:solidFill>
                        <a:latin typeface="+mn-lt"/>
                        <a:ea typeface="+mn-ea"/>
                        <a:cs typeface="+mn-cs"/>
                      </a:endParaRPr>
                    </a:p>
                  </a:txBody>
                  <a:tcPr anchor="ctr"/>
                </a:tc>
              </a:tr>
              <a:tr h="269755">
                <a:tc>
                  <a:txBody>
                    <a:bodyPr/>
                    <a:lstStyle/>
                    <a:p>
                      <a:r>
                        <a:rPr lang="de-DE" sz="1400" dirty="0" smtClean="0">
                          <a:solidFill>
                            <a:schemeClr val="tx1"/>
                          </a:solidFill>
                        </a:rPr>
                        <a:t>Frauen</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44%</a:t>
                      </a:r>
                      <a:endParaRPr lang="de-DE" sz="1400" kern="1200" dirty="0">
                        <a:solidFill>
                          <a:schemeClr val="tx1"/>
                        </a:solidFill>
                        <a:latin typeface="+mn-lt"/>
                        <a:ea typeface="+mn-ea"/>
                        <a:cs typeface="+mn-cs"/>
                      </a:endParaRPr>
                    </a:p>
                  </a:txBody>
                  <a:tcPr anchor="ctr"/>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4068584230"/>
              </p:ext>
            </p:extLst>
          </p:nvPr>
        </p:nvGraphicFramePr>
        <p:xfrm>
          <a:off x="277588" y="5119595"/>
          <a:ext cx="8579331" cy="1301764"/>
        </p:xfrm>
        <a:graphic>
          <a:graphicData uri="http://schemas.openxmlformats.org/drawingml/2006/table">
            <a:tbl>
              <a:tblPr firstCol="1" bandRow="1">
                <a:tableStyleId>{B301B821-A1FF-4177-AEE7-76D212191A09}</a:tableStyleId>
              </a:tblPr>
              <a:tblGrid>
                <a:gridCol w="1077508"/>
                <a:gridCol w="435604"/>
                <a:gridCol w="631324"/>
                <a:gridCol w="714812"/>
                <a:gridCol w="714812"/>
                <a:gridCol w="714812"/>
                <a:gridCol w="714812"/>
                <a:gridCol w="715341"/>
                <a:gridCol w="714812"/>
                <a:gridCol w="715341"/>
                <a:gridCol w="714812"/>
                <a:gridCol w="715341"/>
              </a:tblGrid>
              <a:tr h="3254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b"/>
                </a:tc>
                <a:tc gridSpan="11">
                  <a:txBody>
                    <a:bodyPr/>
                    <a:lstStyle/>
                    <a:p>
                      <a:pPr algn="ctr">
                        <a:spcAft>
                          <a:spcPts val="0"/>
                        </a:spcAft>
                      </a:pPr>
                      <a:r>
                        <a:rPr lang="de-DE" sz="1600" b="1" dirty="0">
                          <a:effectLst/>
                        </a:rPr>
                        <a:t>Altersgruppe in Jahren</a:t>
                      </a: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algn="ctr">
                        <a:spcAft>
                          <a:spcPts val="0"/>
                        </a:spcAft>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325441">
                <a:tc>
                  <a:txBody>
                    <a:bodyPr/>
                    <a:lstStyle/>
                    <a:p>
                      <a:pPr marL="0" algn="ctr" defTabSz="457200" rtl="0" eaLnBrk="1" fontAlgn="b" latinLnBrk="0" hangingPunct="1">
                        <a:spcAft>
                          <a:spcPts val="0"/>
                        </a:spcAft>
                      </a:pPr>
                      <a:r>
                        <a:rPr lang="de-DE" sz="1600" b="1" kern="1200" dirty="0" smtClean="0">
                          <a:solidFill>
                            <a:schemeClr val="dk1"/>
                          </a:solidFill>
                          <a:effectLst/>
                          <a:latin typeface="+mn-lt"/>
                          <a:ea typeface="+mn-ea"/>
                          <a:cs typeface="+mn-cs"/>
                        </a:rPr>
                        <a:t>Geschlecht</a:t>
                      </a:r>
                      <a:endParaRPr lang="de-DE" sz="1600" b="1" kern="1200" dirty="0">
                        <a:solidFill>
                          <a:schemeClr val="dk1"/>
                        </a:solidFill>
                        <a:effectLst/>
                        <a:latin typeface="+mn-lt"/>
                        <a:ea typeface="+mn-ea"/>
                        <a:cs typeface="+mn-cs"/>
                      </a:endParaRP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0-9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10-19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20-29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30-39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40-49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50-59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60-69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70-79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80-89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90-99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100+</a:t>
                      </a:r>
                    </a:p>
                  </a:txBody>
                  <a:tcPr marL="0" marR="0" marT="0" marB="0" anchor="b"/>
                </a:tc>
              </a:tr>
              <a:tr h="325441">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männlich</a:t>
                      </a:r>
                    </a:p>
                  </a:txBody>
                  <a:tcPr marL="0" marR="0" marT="0" marB="0" anchor="b"/>
                </a:tc>
                <a:tc>
                  <a:txBody>
                    <a:bodyPr/>
                    <a:lstStyle/>
                    <a:p>
                      <a:pPr algn="ctr" fontAlgn="b"/>
                      <a:endParaRPr lang="de-DE" sz="1600" b="0" i="0" u="none" strike="noStrike" dirty="0">
                        <a:effectLst/>
                        <a:latin typeface="+mn-lt"/>
                      </a:endParaRPr>
                    </a:p>
                  </a:txBody>
                  <a:tcPr marL="0" marR="0" marT="0" marB="0" anchor="ctr"/>
                </a:tc>
                <a:tc>
                  <a:txBody>
                    <a:bodyPr/>
                    <a:lstStyle/>
                    <a:p>
                      <a:pPr algn="ctr" fontAlgn="b"/>
                      <a:r>
                        <a:rPr lang="de-DE" sz="1600" b="0" i="0" u="none" strike="noStrike" dirty="0">
                          <a:effectLst/>
                          <a:latin typeface="+mn-lt"/>
                        </a:rPr>
                        <a:t>1</a:t>
                      </a:r>
                    </a:p>
                  </a:txBody>
                  <a:tcPr marL="0" marR="0" marT="0" marB="0" anchor="ctr"/>
                </a:tc>
                <a:tc>
                  <a:txBody>
                    <a:bodyPr/>
                    <a:lstStyle/>
                    <a:p>
                      <a:pPr algn="ctr" fontAlgn="b"/>
                      <a:r>
                        <a:rPr lang="de-DE" sz="1600" b="0" i="0" u="none" strike="noStrike" dirty="0">
                          <a:effectLst/>
                          <a:latin typeface="+mn-lt"/>
                        </a:rPr>
                        <a:t>4</a:t>
                      </a:r>
                    </a:p>
                  </a:txBody>
                  <a:tcPr marL="0" marR="0" marT="0" marB="0" anchor="ctr"/>
                </a:tc>
                <a:tc>
                  <a:txBody>
                    <a:bodyPr/>
                    <a:lstStyle/>
                    <a:p>
                      <a:pPr algn="ctr" fontAlgn="b"/>
                      <a:r>
                        <a:rPr lang="de-DE" sz="1600" b="0" i="0" u="none" strike="noStrike">
                          <a:effectLst/>
                          <a:latin typeface="+mn-lt"/>
                        </a:rPr>
                        <a:t>9</a:t>
                      </a:r>
                    </a:p>
                  </a:txBody>
                  <a:tcPr marL="0" marR="0" marT="0" marB="0" anchor="ctr"/>
                </a:tc>
                <a:tc>
                  <a:txBody>
                    <a:bodyPr/>
                    <a:lstStyle/>
                    <a:p>
                      <a:pPr algn="ctr" fontAlgn="b"/>
                      <a:r>
                        <a:rPr lang="de-DE" sz="1600" b="0" i="0" u="none" strike="noStrike">
                          <a:effectLst/>
                          <a:latin typeface="+mn-lt"/>
                        </a:rPr>
                        <a:t>35</a:t>
                      </a:r>
                    </a:p>
                  </a:txBody>
                  <a:tcPr marL="0" marR="0" marT="0" marB="0" anchor="ctr"/>
                </a:tc>
                <a:tc>
                  <a:txBody>
                    <a:bodyPr/>
                    <a:lstStyle/>
                    <a:p>
                      <a:pPr algn="ctr" fontAlgn="b"/>
                      <a:r>
                        <a:rPr lang="de-DE" sz="1600" b="0" i="0" u="none" strike="noStrike">
                          <a:effectLst/>
                          <a:latin typeface="+mn-lt"/>
                        </a:rPr>
                        <a:t>152</a:t>
                      </a:r>
                    </a:p>
                  </a:txBody>
                  <a:tcPr marL="0" marR="0" marT="0" marB="0" anchor="ctr"/>
                </a:tc>
                <a:tc>
                  <a:txBody>
                    <a:bodyPr/>
                    <a:lstStyle/>
                    <a:p>
                      <a:pPr algn="ctr" fontAlgn="b"/>
                      <a:r>
                        <a:rPr lang="de-DE" sz="1600" b="0" i="0" u="none" strike="noStrike">
                          <a:effectLst/>
                          <a:latin typeface="+mn-lt"/>
                        </a:rPr>
                        <a:t>411</a:t>
                      </a:r>
                    </a:p>
                  </a:txBody>
                  <a:tcPr marL="0" marR="0" marT="0" marB="0" anchor="ctr"/>
                </a:tc>
                <a:tc>
                  <a:txBody>
                    <a:bodyPr/>
                    <a:lstStyle/>
                    <a:p>
                      <a:pPr algn="ctr" fontAlgn="b"/>
                      <a:r>
                        <a:rPr lang="de-DE" sz="1600" b="0" i="0" u="none" strike="noStrike">
                          <a:effectLst/>
                          <a:latin typeface="+mn-lt"/>
                        </a:rPr>
                        <a:t>957</a:t>
                      </a:r>
                    </a:p>
                  </a:txBody>
                  <a:tcPr marL="0" marR="0" marT="0" marB="0" anchor="ctr"/>
                </a:tc>
                <a:tc>
                  <a:txBody>
                    <a:bodyPr/>
                    <a:lstStyle/>
                    <a:p>
                      <a:pPr algn="ctr" fontAlgn="b"/>
                      <a:r>
                        <a:rPr lang="de-DE" sz="1600" b="0" i="0" u="none" strike="noStrike">
                          <a:effectLst/>
                          <a:latin typeface="+mn-lt"/>
                        </a:rPr>
                        <a:t>1479</a:t>
                      </a:r>
                    </a:p>
                  </a:txBody>
                  <a:tcPr marL="0" marR="0" marT="0" marB="0" anchor="ctr"/>
                </a:tc>
                <a:tc>
                  <a:txBody>
                    <a:bodyPr/>
                    <a:lstStyle/>
                    <a:p>
                      <a:pPr algn="ctr" fontAlgn="b"/>
                      <a:r>
                        <a:rPr lang="de-DE" sz="1600" b="0" i="0" u="none" strike="noStrike">
                          <a:effectLst/>
                          <a:latin typeface="+mn-lt"/>
                        </a:rPr>
                        <a:t>390</a:t>
                      </a:r>
                    </a:p>
                  </a:txBody>
                  <a:tcPr marL="0" marR="0" marT="0" marB="0" anchor="ctr"/>
                </a:tc>
                <a:tc>
                  <a:txBody>
                    <a:bodyPr/>
                    <a:lstStyle/>
                    <a:p>
                      <a:pPr algn="ctr" fontAlgn="b"/>
                      <a:r>
                        <a:rPr lang="de-DE" sz="1600" b="0" i="0" u="none" strike="noStrike">
                          <a:effectLst/>
                          <a:latin typeface="+mn-lt"/>
                        </a:rPr>
                        <a:t>4</a:t>
                      </a:r>
                    </a:p>
                  </a:txBody>
                  <a:tcPr marL="0" marR="0" marT="0" marB="0" anchor="ctr"/>
                </a:tc>
              </a:tr>
              <a:tr h="325441">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weiblich</a:t>
                      </a:r>
                    </a:p>
                  </a:txBody>
                  <a:tcPr marL="0" marR="0" marT="0" marB="0" anchor="b"/>
                </a:tc>
                <a:tc>
                  <a:txBody>
                    <a:bodyPr/>
                    <a:lstStyle/>
                    <a:p>
                      <a:pPr algn="ctr" fontAlgn="b"/>
                      <a:r>
                        <a:rPr lang="de-DE" sz="1600" b="0" i="0" u="none" strike="noStrike" dirty="0">
                          <a:effectLst/>
                          <a:latin typeface="+mn-lt"/>
                        </a:rPr>
                        <a:t>1</a:t>
                      </a:r>
                    </a:p>
                  </a:txBody>
                  <a:tcPr marL="0" marR="0" marT="0" marB="0" anchor="ctr"/>
                </a:tc>
                <a:tc>
                  <a:txBody>
                    <a:bodyPr/>
                    <a:lstStyle/>
                    <a:p>
                      <a:pPr algn="ctr" fontAlgn="b"/>
                      <a:endParaRPr lang="de-DE" sz="1600" b="0" i="0" u="none" strike="noStrike" dirty="0">
                        <a:effectLst/>
                        <a:latin typeface="+mn-lt"/>
                      </a:endParaRPr>
                    </a:p>
                  </a:txBody>
                  <a:tcPr marL="0" marR="0" marT="0" marB="0" anchor="ctr"/>
                </a:tc>
                <a:tc>
                  <a:txBody>
                    <a:bodyPr/>
                    <a:lstStyle/>
                    <a:p>
                      <a:pPr algn="ctr" fontAlgn="b"/>
                      <a:r>
                        <a:rPr lang="de-DE" sz="1600" b="0" i="0" u="none" strike="noStrike" dirty="0">
                          <a:effectLst/>
                          <a:latin typeface="+mn-lt"/>
                        </a:rPr>
                        <a:t>2</a:t>
                      </a:r>
                    </a:p>
                  </a:txBody>
                  <a:tcPr marL="0" marR="0" marT="0" marB="0" anchor="ctr"/>
                </a:tc>
                <a:tc>
                  <a:txBody>
                    <a:bodyPr/>
                    <a:lstStyle/>
                    <a:p>
                      <a:pPr algn="ctr" fontAlgn="b"/>
                      <a:r>
                        <a:rPr lang="de-DE" sz="1600" b="0" i="0" u="none" strike="noStrike" dirty="0">
                          <a:effectLst/>
                          <a:latin typeface="+mn-lt"/>
                        </a:rPr>
                        <a:t>5</a:t>
                      </a:r>
                    </a:p>
                  </a:txBody>
                  <a:tcPr marL="0" marR="0" marT="0" marB="0" anchor="ctr"/>
                </a:tc>
                <a:tc>
                  <a:txBody>
                    <a:bodyPr/>
                    <a:lstStyle/>
                    <a:p>
                      <a:pPr algn="ctr" fontAlgn="b"/>
                      <a:r>
                        <a:rPr lang="de-DE" sz="1600" b="0" i="0" u="none" strike="noStrike" dirty="0">
                          <a:effectLst/>
                          <a:latin typeface="+mn-lt"/>
                        </a:rPr>
                        <a:t>10</a:t>
                      </a:r>
                    </a:p>
                  </a:txBody>
                  <a:tcPr marL="0" marR="0" marT="0" marB="0" anchor="ctr"/>
                </a:tc>
                <a:tc>
                  <a:txBody>
                    <a:bodyPr/>
                    <a:lstStyle/>
                    <a:p>
                      <a:pPr algn="ctr" fontAlgn="b"/>
                      <a:r>
                        <a:rPr lang="de-DE" sz="1600" b="0" i="0" u="none" strike="noStrike" dirty="0">
                          <a:effectLst/>
                          <a:latin typeface="+mn-lt"/>
                        </a:rPr>
                        <a:t>47</a:t>
                      </a:r>
                    </a:p>
                  </a:txBody>
                  <a:tcPr marL="0" marR="0" marT="0" marB="0" anchor="ctr"/>
                </a:tc>
                <a:tc>
                  <a:txBody>
                    <a:bodyPr/>
                    <a:lstStyle/>
                    <a:p>
                      <a:pPr algn="ctr" fontAlgn="b"/>
                      <a:r>
                        <a:rPr lang="de-DE" sz="1600" b="0" i="0" u="none" strike="noStrike" dirty="0">
                          <a:effectLst/>
                          <a:latin typeface="+mn-lt"/>
                        </a:rPr>
                        <a:t>138</a:t>
                      </a:r>
                    </a:p>
                  </a:txBody>
                  <a:tcPr marL="0" marR="0" marT="0" marB="0" anchor="ctr"/>
                </a:tc>
                <a:tc>
                  <a:txBody>
                    <a:bodyPr/>
                    <a:lstStyle/>
                    <a:p>
                      <a:pPr algn="ctr" fontAlgn="b"/>
                      <a:r>
                        <a:rPr lang="de-DE" sz="1600" b="0" i="0" u="none" strike="noStrike" dirty="0">
                          <a:effectLst/>
                          <a:latin typeface="+mn-lt"/>
                        </a:rPr>
                        <a:t>446</a:t>
                      </a:r>
                    </a:p>
                  </a:txBody>
                  <a:tcPr marL="0" marR="0" marT="0" marB="0" anchor="ctr"/>
                </a:tc>
                <a:tc>
                  <a:txBody>
                    <a:bodyPr/>
                    <a:lstStyle/>
                    <a:p>
                      <a:pPr algn="ctr" fontAlgn="b"/>
                      <a:r>
                        <a:rPr lang="de-DE" sz="1600" b="0" i="0" u="none" strike="noStrike" dirty="0">
                          <a:effectLst/>
                          <a:latin typeface="+mn-lt"/>
                        </a:rPr>
                        <a:t>1296</a:t>
                      </a:r>
                    </a:p>
                  </a:txBody>
                  <a:tcPr marL="0" marR="0" marT="0" marB="0" anchor="ctr"/>
                </a:tc>
                <a:tc>
                  <a:txBody>
                    <a:bodyPr/>
                    <a:lstStyle/>
                    <a:p>
                      <a:pPr algn="ctr" fontAlgn="b"/>
                      <a:r>
                        <a:rPr lang="de-DE" sz="1600" b="0" i="0" u="none" strike="noStrike" dirty="0">
                          <a:effectLst/>
                          <a:latin typeface="+mn-lt"/>
                        </a:rPr>
                        <a:t>689</a:t>
                      </a:r>
                    </a:p>
                  </a:txBody>
                  <a:tcPr marL="0" marR="0" marT="0" marB="0" anchor="ctr"/>
                </a:tc>
                <a:tc>
                  <a:txBody>
                    <a:bodyPr/>
                    <a:lstStyle/>
                    <a:p>
                      <a:pPr algn="ctr" fontAlgn="b"/>
                      <a:r>
                        <a:rPr lang="de-DE" sz="1600" b="0" i="0" u="none" strike="noStrike" dirty="0">
                          <a:effectLst/>
                          <a:latin typeface="+mn-lt"/>
                        </a:rPr>
                        <a:t>33</a:t>
                      </a:r>
                    </a:p>
                  </a:txBody>
                  <a:tcPr marL="0" marR="0" marT="0" marB="0" anchor="ctr"/>
                </a:tc>
              </a:tr>
            </a:tbl>
          </a:graphicData>
        </a:graphic>
      </p:graphicFrame>
      <p:graphicFrame>
        <p:nvGraphicFramePr>
          <p:cNvPr id="12" name="Diagramm 11"/>
          <p:cNvGraphicFramePr>
            <a:graphicFrameLocks/>
          </p:cNvGraphicFramePr>
          <p:nvPr>
            <p:extLst>
              <p:ext uri="{D42A27DB-BD31-4B8C-83A1-F6EECF244321}">
                <p14:modId xmlns:p14="http://schemas.microsoft.com/office/powerpoint/2010/main" val="1503949501"/>
              </p:ext>
            </p:extLst>
          </p:nvPr>
        </p:nvGraphicFramePr>
        <p:xfrm>
          <a:off x="3271837" y="1390650"/>
          <a:ext cx="5434013" cy="33194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2096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87D1FEDC-970B-4A3C-878F-AD15D38054A9}" type="datetime1">
              <a:rPr lang="de-DE" smtClean="0"/>
              <a:t>29.04.2020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a:t>
            </a:fld>
            <a:endParaRPr lang="de-DE"/>
          </a:p>
        </p:txBody>
      </p:sp>
      <p:sp>
        <p:nvSpPr>
          <p:cNvPr id="2" name="Titel 1"/>
          <p:cNvSpPr>
            <a:spLocks noGrp="1"/>
          </p:cNvSpPr>
          <p:nvPr>
            <p:ph type="title"/>
          </p:nvPr>
        </p:nvSpPr>
        <p:spPr>
          <a:xfrm>
            <a:off x="457200" y="605107"/>
            <a:ext cx="6784521" cy="307777"/>
          </a:xfrm>
          <a:solidFill>
            <a:srgbClr val="045AA6"/>
          </a:solidFill>
        </p:spPr>
        <p:txBody>
          <a:bodyPr lIns="72000"/>
          <a:lstStyle/>
          <a:p>
            <a:pPr>
              <a:spcBef>
                <a:spcPts val="600"/>
              </a:spcBef>
            </a:pPr>
            <a:r>
              <a:rPr lang="de-DE" sz="2000" dirty="0" smtClean="0">
                <a:solidFill>
                  <a:schemeClr val="bg1"/>
                </a:solidFill>
              </a:rPr>
              <a:t>Fälle und Todesfälle pro Bundesland </a:t>
            </a:r>
            <a:r>
              <a:rPr lang="de-DE" sz="1400" dirty="0" smtClean="0">
                <a:solidFill>
                  <a:schemeClr val="bg1"/>
                </a:solidFill>
              </a:rPr>
              <a:t>(Datenstand: 28.04.2020. 00:00)</a:t>
            </a:r>
            <a:endParaRPr lang="de-DE" sz="1400" dirty="0">
              <a:solidFill>
                <a:schemeClr val="bg1"/>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4063215868"/>
              </p:ext>
            </p:extLst>
          </p:nvPr>
        </p:nvGraphicFramePr>
        <p:xfrm>
          <a:off x="457200" y="1440495"/>
          <a:ext cx="8496300" cy="4821598"/>
        </p:xfrm>
        <a:graphic>
          <a:graphicData uri="http://schemas.openxmlformats.org/drawingml/2006/table">
            <a:tbl>
              <a:tblPr/>
              <a:tblGrid>
                <a:gridCol w="2221169"/>
                <a:gridCol w="1021942"/>
                <a:gridCol w="1542455"/>
                <a:gridCol w="1212872"/>
                <a:gridCol w="1135787"/>
                <a:gridCol w="1362075"/>
              </a:tblGrid>
              <a:tr h="505817">
                <a:tc>
                  <a:txBody>
                    <a:bodyPr/>
                    <a:lstStyle/>
                    <a:p>
                      <a:pPr algn="l" fontAlgn="ctr"/>
                      <a:r>
                        <a:rPr lang="de-DE" sz="1500" b="1" i="0" u="none" strike="noStrike" dirty="0">
                          <a:solidFill>
                            <a:srgbClr val="FFFFFF"/>
                          </a:solidFill>
                          <a:effectLst/>
                          <a:latin typeface="Calibri"/>
                        </a:rPr>
                        <a:t>Bundesland</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dirty="0">
                          <a:solidFill>
                            <a:srgbClr val="FFFFFF"/>
                          </a:solidFill>
                          <a:effectLst/>
                          <a:latin typeface="Calibri"/>
                        </a:rPr>
                        <a:t>Anzahl</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a:solidFill>
                            <a:srgbClr val="FFFFFF"/>
                          </a:solidFill>
                          <a:effectLst/>
                          <a:latin typeface="Calibri"/>
                        </a:rPr>
                        <a:t>Differenz Vortag</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a:solidFill>
                            <a:srgbClr val="FFFFFF"/>
                          </a:solidFill>
                          <a:effectLst/>
                          <a:latin typeface="Calibri"/>
                        </a:rPr>
                        <a:t>Fälle/100.000 Einw.</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dirty="0">
                          <a:solidFill>
                            <a:srgbClr val="FFFFFF"/>
                          </a:solidFill>
                          <a:effectLst/>
                          <a:latin typeface="Calibri"/>
                        </a:rPr>
                        <a:t>Todesfälle</a:t>
                      </a:r>
                    </a:p>
                  </a:txBody>
                  <a:tcPr marL="9032" marR="9032" marT="9032"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dirty="0">
                          <a:solidFill>
                            <a:srgbClr val="FFFFFF"/>
                          </a:solidFill>
                          <a:effectLst/>
                          <a:latin typeface="Calibri"/>
                        </a:rPr>
                        <a:t>Todesfälle/ 100.000 </a:t>
                      </a:r>
                      <a:r>
                        <a:rPr lang="de-DE" sz="1500" b="1" i="0" u="none" strike="noStrike" dirty="0" err="1">
                          <a:solidFill>
                            <a:srgbClr val="FFFFFF"/>
                          </a:solidFill>
                          <a:effectLst/>
                          <a:latin typeface="Calibri"/>
                        </a:rPr>
                        <a:t>Einw</a:t>
                      </a:r>
                      <a:r>
                        <a:rPr lang="de-DE" sz="1500" b="1" i="0" u="none" strike="noStrike" dirty="0">
                          <a:solidFill>
                            <a:srgbClr val="FFFFFF"/>
                          </a:solidFill>
                          <a:effectLst/>
                          <a:latin typeface="Calibri"/>
                        </a:rPr>
                        <a:t>.</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252909">
                <a:tc>
                  <a:txBody>
                    <a:bodyPr/>
                    <a:lstStyle/>
                    <a:p>
                      <a:pPr algn="l" fontAlgn="ctr"/>
                      <a:r>
                        <a:rPr lang="de-DE" sz="1500" b="0" i="0" u="none" strike="noStrike" dirty="0">
                          <a:solidFill>
                            <a:srgbClr val="000000"/>
                          </a:solidFill>
                          <a:effectLst/>
                          <a:latin typeface="Calibri"/>
                        </a:rPr>
                        <a:t>Baden-Württemberg</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31.336</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140</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283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1.299</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11,7</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dirty="0">
                          <a:solidFill>
                            <a:srgbClr val="000000"/>
                          </a:solidFill>
                          <a:effectLst/>
                          <a:latin typeface="Calibri"/>
                        </a:rPr>
                        <a:t>Bayern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41.830</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424</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320</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1.754</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13,4</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dirty="0">
                          <a:solidFill>
                            <a:srgbClr val="000000"/>
                          </a:solidFill>
                          <a:effectLst/>
                          <a:latin typeface="Calibri"/>
                        </a:rPr>
                        <a:t>Berlin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5.734</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65</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153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137</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3,7</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dirty="0">
                          <a:solidFill>
                            <a:srgbClr val="000000"/>
                          </a:solidFill>
                          <a:effectLst/>
                          <a:latin typeface="Calibri"/>
                        </a:rPr>
                        <a:t>Brandenburg</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2.768</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21</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110</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109</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4,3</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dirty="0">
                          <a:solidFill>
                            <a:srgbClr val="000000"/>
                          </a:solidFill>
                          <a:effectLst/>
                          <a:latin typeface="Calibri"/>
                        </a:rPr>
                        <a:t>Bremen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797</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38</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117</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29</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4,2</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Hamburg</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4.525</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20</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246</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153</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8,3</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Hessen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8.184</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158</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131</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346</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5,5</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Mecklenburg-Vorpommern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687</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12</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43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17</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1,1</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Niedersachsen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9.972</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46</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125</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406</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5,1</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Nordrhein-Westfalen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32.429</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245</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181</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1.200</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6,7</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Rheinland-Pfalz</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5.982</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54</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146</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161</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3,9</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Saarland</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2.514</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5</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254</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129</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13,0</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Sachsen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4.509</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19</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111</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153</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3,8</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Sachsen-Anhalt</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1.525</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5</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69</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39</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1,8</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Schleswig-Holstein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2.679</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26</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92</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103</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3,6</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61941">
                <a:tc>
                  <a:txBody>
                    <a:bodyPr/>
                    <a:lstStyle/>
                    <a:p>
                      <a:pPr algn="l" fontAlgn="ctr"/>
                      <a:r>
                        <a:rPr lang="de-DE" sz="1500" b="0" i="0" u="none" strike="noStrike">
                          <a:solidFill>
                            <a:srgbClr val="000000"/>
                          </a:solidFill>
                          <a:effectLst/>
                          <a:latin typeface="Calibri"/>
                        </a:rPr>
                        <a:t>Thüringen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2.170</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26</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101</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80</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3,7</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1" i="0" u="none" strike="noStrike">
                          <a:solidFill>
                            <a:srgbClr val="000000"/>
                          </a:solidFill>
                          <a:effectLst/>
                          <a:latin typeface="Calibri"/>
                        </a:rPr>
                        <a:t>Gesamt</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1" i="0" u="none" strike="noStrike">
                          <a:solidFill>
                            <a:srgbClr val="000000"/>
                          </a:solidFill>
                          <a:effectLst/>
                          <a:latin typeface="Calibri"/>
                        </a:rPr>
                        <a:t>157.641</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1" i="0" u="none" strike="noStrike">
                          <a:solidFill>
                            <a:srgbClr val="000000"/>
                          </a:solidFill>
                          <a:effectLst/>
                          <a:latin typeface="Calibri"/>
                        </a:rPr>
                        <a:t>1.304</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1" i="0" u="none" strike="noStrike">
                          <a:solidFill>
                            <a:srgbClr val="000000"/>
                          </a:solidFill>
                          <a:effectLst/>
                          <a:latin typeface="Calibri"/>
                        </a:rPr>
                        <a:t>190</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1" i="0" u="none" strike="noStrike">
                          <a:solidFill>
                            <a:srgbClr val="000000"/>
                          </a:solidFill>
                          <a:effectLst/>
                          <a:latin typeface="Calibri"/>
                        </a:rPr>
                        <a:t>6.115</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1" i="0" u="none" strike="noStrike" dirty="0">
                          <a:solidFill>
                            <a:srgbClr val="000000"/>
                          </a:solidFill>
                          <a:effectLst/>
                          <a:latin typeface="Calibri"/>
                        </a:rPr>
                        <a:t>7,4</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4273541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E2A825A8-721D-4D5A-BA5C-C13AF2F0FA48}"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20</a:t>
            </a:fld>
            <a:endParaRPr lang="de-DE" dirty="0"/>
          </a:p>
        </p:txBody>
      </p:sp>
      <p:sp>
        <p:nvSpPr>
          <p:cNvPr id="8" name="Titel 1"/>
          <p:cNvSpPr txBox="1">
            <a:spLocks/>
          </p:cNvSpPr>
          <p:nvPr/>
        </p:nvSpPr>
        <p:spPr>
          <a:xfrm>
            <a:off x="348908" y="472849"/>
            <a:ext cx="7138820"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Fall-Verstorbenen-Anteil; </a:t>
            </a:r>
            <a:r>
              <a:rPr lang="de-DE" sz="1400" dirty="0" smtClean="0">
                <a:solidFill>
                  <a:schemeClr val="bg1"/>
                </a:solidFill>
              </a:rPr>
              <a:t>(Datenstand: 29.04.2020. 00:00)</a:t>
            </a:r>
            <a:endParaRPr lang="de-DE" sz="1400" dirty="0">
              <a:solidFill>
                <a:schemeClr val="bg1"/>
              </a:solidFill>
            </a:endParaRPr>
          </a:p>
        </p:txBody>
      </p:sp>
      <p:graphicFrame>
        <p:nvGraphicFramePr>
          <p:cNvPr id="7" name="Diagramm 6"/>
          <p:cNvGraphicFramePr>
            <a:graphicFrameLocks/>
          </p:cNvGraphicFramePr>
          <p:nvPr>
            <p:extLst>
              <p:ext uri="{D42A27DB-BD31-4B8C-83A1-F6EECF244321}">
                <p14:modId xmlns:p14="http://schemas.microsoft.com/office/powerpoint/2010/main" val="3086508161"/>
              </p:ext>
            </p:extLst>
          </p:nvPr>
        </p:nvGraphicFramePr>
        <p:xfrm>
          <a:off x="240506" y="1143000"/>
          <a:ext cx="866298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9820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5B779C72-1474-4375-808B-1A1C185A1DB5}" type="datetime1">
              <a:rPr lang="de-DE" smtClean="0"/>
              <a:t>29.04.2020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21</a:t>
            </a:fld>
            <a:endParaRPr lang="de-DE"/>
          </a:p>
        </p:txBody>
      </p:sp>
      <p:sp>
        <p:nvSpPr>
          <p:cNvPr id="2" name="Titel 1"/>
          <p:cNvSpPr>
            <a:spLocks noGrp="1"/>
          </p:cNvSpPr>
          <p:nvPr>
            <p:ph type="title"/>
          </p:nvPr>
        </p:nvSpPr>
        <p:spPr>
          <a:xfrm>
            <a:off x="236765" y="433657"/>
            <a:ext cx="6784521" cy="307777"/>
          </a:xfrm>
          <a:solidFill>
            <a:srgbClr val="045AA6"/>
          </a:solidFill>
        </p:spPr>
        <p:txBody>
          <a:bodyPr lIns="72000"/>
          <a:lstStyle/>
          <a:p>
            <a:pPr>
              <a:spcBef>
                <a:spcPts val="600"/>
              </a:spcBef>
            </a:pPr>
            <a:r>
              <a:rPr lang="de-DE" sz="2000" dirty="0" smtClean="0">
                <a:solidFill>
                  <a:schemeClr val="bg1"/>
                </a:solidFill>
              </a:rPr>
              <a:t>DIVI </a:t>
            </a:r>
            <a:r>
              <a:rPr lang="de-DE" sz="2000" dirty="0">
                <a:solidFill>
                  <a:schemeClr val="bg1"/>
                </a:solidFill>
              </a:rPr>
              <a:t>Intensivregister; </a:t>
            </a:r>
            <a:r>
              <a:rPr lang="de-DE" sz="1400" dirty="0">
                <a:solidFill>
                  <a:schemeClr val="bg1"/>
                </a:solidFill>
              </a:rPr>
              <a:t>(Datenstand: </a:t>
            </a:r>
            <a:r>
              <a:rPr lang="de-DE" sz="1400" dirty="0" smtClean="0">
                <a:solidFill>
                  <a:schemeClr val="bg1"/>
                </a:solidFill>
              </a:rPr>
              <a:t>29.04.2020, 9:15)</a:t>
            </a:r>
            <a:endParaRPr lang="de-DE" sz="1400" dirty="0">
              <a:solidFill>
                <a:schemeClr val="bg1"/>
              </a:solidFill>
            </a:endParaRPr>
          </a:p>
        </p:txBody>
      </p:sp>
      <p:sp>
        <p:nvSpPr>
          <p:cNvPr id="5" name="Rechteck 4"/>
          <p:cNvSpPr/>
          <p:nvPr/>
        </p:nvSpPr>
        <p:spPr>
          <a:xfrm>
            <a:off x="307239" y="1101936"/>
            <a:ext cx="6784521" cy="369332"/>
          </a:xfrm>
          <a:prstGeom prst="rect">
            <a:avLst/>
          </a:prstGeom>
        </p:spPr>
        <p:txBody>
          <a:bodyPr wrap="square">
            <a:spAutoFit/>
          </a:bodyPr>
          <a:lstStyle/>
          <a:p>
            <a:r>
              <a:rPr lang="de-DE" b="1" dirty="0"/>
              <a:t>Aktuelle Anzahl meldender Kliniken/Abteilungen im Register:  </a:t>
            </a:r>
            <a:r>
              <a:rPr lang="de-DE" b="1" dirty="0" smtClean="0"/>
              <a:t>1.262</a:t>
            </a:r>
            <a:endParaRPr lang="de-DE" b="1" dirty="0">
              <a:solidFill>
                <a:srgbClr val="006EC7"/>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3894862482"/>
              </p:ext>
            </p:extLst>
          </p:nvPr>
        </p:nvGraphicFramePr>
        <p:xfrm>
          <a:off x="307239" y="1635125"/>
          <a:ext cx="8085887" cy="1433398"/>
        </p:xfrm>
        <a:graphic>
          <a:graphicData uri="http://schemas.openxmlformats.org/drawingml/2006/table">
            <a:tbl>
              <a:tblPr>
                <a:tableStyleId>{BC89EF96-8CEA-46FF-86C4-4CE0E7609802}</a:tableStyleId>
              </a:tblPr>
              <a:tblGrid>
                <a:gridCol w="3866247"/>
                <a:gridCol w="1499841"/>
                <a:gridCol w="816668"/>
                <a:gridCol w="1903131"/>
              </a:tblGrid>
              <a:tr h="310718">
                <a:tc>
                  <a:txBody>
                    <a:bodyPr/>
                    <a:lstStyle/>
                    <a:p>
                      <a:pPr algn="l" fontAlgn="b"/>
                      <a:endParaRPr lang="de-DE" sz="14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a:effectLst/>
                        </a:rPr>
                        <a:t>Anzahl_Covid19</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smtClean="0">
                          <a:effectLst/>
                        </a:rPr>
                        <a:t>Prozent</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a:effectLst/>
                        </a:rPr>
                        <a:t>Differenz zum Vortag</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r>
              <a:tr h="280670">
                <a:tc>
                  <a:txBody>
                    <a:bodyPr/>
                    <a:lstStyle/>
                    <a:p>
                      <a:pPr algn="l" fontAlgn="b"/>
                      <a:r>
                        <a:rPr lang="de-DE" sz="1600" b="1" u="none" strike="noStrike" dirty="0">
                          <a:effectLst/>
                        </a:rPr>
                        <a:t>Aktuell: in intensivmedizinischer Behandlung</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2.415</a:t>
                      </a:r>
                      <a:endParaRPr lang="de-DE" sz="1600" b="0" i="0" u="none" strike="noStrike" dirty="0">
                        <a:solidFill>
                          <a:srgbClr val="000000"/>
                        </a:solidFill>
                        <a:effectLst/>
                        <a:latin typeface="Calibri"/>
                      </a:endParaRPr>
                    </a:p>
                  </a:txBody>
                  <a:tcPr marL="9525" marR="9525" marT="9525" marB="0" anchor="ctr"/>
                </a:tc>
                <a:tc>
                  <a:txBody>
                    <a:bodyPr/>
                    <a:lstStyle/>
                    <a:p>
                      <a:pPr algn="l" fontAlgn="b"/>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-52</a:t>
                      </a:r>
                      <a:endParaRPr lang="de-DE" sz="1600" b="0" i="0" u="none" strike="noStrike" dirty="0">
                        <a:solidFill>
                          <a:srgbClr val="000000"/>
                        </a:solidFill>
                        <a:effectLst/>
                        <a:latin typeface="Calibri"/>
                      </a:endParaRPr>
                    </a:p>
                  </a:txBody>
                  <a:tcPr marL="9525" marR="9525" marT="9525" marB="0" anchor="ctr"/>
                </a:tc>
              </a:tr>
              <a:tr h="280670">
                <a:tc>
                  <a:txBody>
                    <a:bodyPr/>
                    <a:lstStyle/>
                    <a:p>
                      <a:pPr algn="l" fontAlgn="b"/>
                      <a:r>
                        <a:rPr lang="de-DE" sz="1600" b="1" u="none" strike="noStrike" dirty="0" smtClean="0">
                          <a:effectLst/>
                        </a:rPr>
                        <a:t>      - davon </a:t>
                      </a:r>
                      <a:r>
                        <a:rPr lang="de-DE" sz="1600" b="1" u="none" strike="noStrike" dirty="0">
                          <a:effectLst/>
                        </a:rPr>
                        <a:t>beatmet</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1.719</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71%</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-29</a:t>
                      </a:r>
                      <a:endParaRPr lang="de-DE" sz="1600" b="0" i="0" u="none" strike="noStrike" dirty="0">
                        <a:solidFill>
                          <a:srgbClr val="000000"/>
                        </a:solidFill>
                        <a:effectLst/>
                        <a:latin typeface="Calibri"/>
                      </a:endParaRPr>
                    </a:p>
                  </a:txBody>
                  <a:tcPr marL="9525" marR="9525" marT="9525" marB="0" anchor="ctr"/>
                </a:tc>
              </a:tr>
              <a:tr h="280670">
                <a:tc>
                  <a:txBody>
                    <a:bodyPr/>
                    <a:lstStyle/>
                    <a:p>
                      <a:pPr algn="l" fontAlgn="b"/>
                      <a:r>
                        <a:rPr lang="de-DE" sz="1600" b="1" u="none" strike="noStrike" dirty="0">
                          <a:effectLst/>
                        </a:rPr>
                        <a:t>Gesamt: abgeschlossene Behandlung</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8.896</a:t>
                      </a:r>
                      <a:endParaRPr lang="de-DE" sz="1600" b="0" i="0" u="none" strike="noStrike" dirty="0">
                        <a:solidFill>
                          <a:srgbClr val="000000"/>
                        </a:solidFill>
                        <a:effectLst/>
                        <a:latin typeface="Calibri"/>
                      </a:endParaRPr>
                    </a:p>
                  </a:txBody>
                  <a:tcPr marL="9525" marR="9525" marT="9525" marB="0" anchor="ctr"/>
                </a:tc>
                <a:tc>
                  <a:txBody>
                    <a:bodyPr/>
                    <a:lstStyle/>
                    <a:p>
                      <a:pPr algn="l" fontAlgn="b"/>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+277</a:t>
                      </a:r>
                      <a:endParaRPr lang="de-DE" sz="1600" b="0" i="0" u="none" strike="noStrike" dirty="0">
                        <a:solidFill>
                          <a:srgbClr val="000000"/>
                        </a:solidFill>
                        <a:effectLst/>
                        <a:latin typeface="Calibri"/>
                      </a:endParaRPr>
                    </a:p>
                  </a:txBody>
                  <a:tcPr marL="9525" marR="9525" marT="9525" marB="0" anchor="ctr"/>
                </a:tc>
              </a:tr>
              <a:tr h="280670">
                <a:tc>
                  <a:txBody>
                    <a:bodyPr/>
                    <a:lstStyle/>
                    <a:p>
                      <a:pPr algn="l" fontAlgn="b"/>
                      <a:r>
                        <a:rPr lang="de-DE" sz="1600" b="1" u="none" strike="noStrike" dirty="0" smtClean="0">
                          <a:effectLst/>
                        </a:rPr>
                        <a:t>      - davon </a:t>
                      </a:r>
                      <a:r>
                        <a:rPr lang="de-DE" sz="1600" b="1" u="none" strike="noStrike" dirty="0">
                          <a:effectLst/>
                        </a:rPr>
                        <a:t>verstorben</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2.603</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29%</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+69</a:t>
                      </a:r>
                      <a:endParaRPr lang="de-DE" sz="1600" b="0" i="0" u="none" strike="noStrike" dirty="0">
                        <a:solidFill>
                          <a:srgbClr val="000000"/>
                        </a:solidFill>
                        <a:effectLst/>
                        <a:latin typeface="Calibri"/>
                      </a:endParaRPr>
                    </a:p>
                  </a:txBody>
                  <a:tcPr marL="9525" marR="9525" marT="9525" marB="0" anchor="ctr"/>
                </a:tc>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3698889866"/>
              </p:ext>
            </p:extLst>
          </p:nvPr>
        </p:nvGraphicFramePr>
        <p:xfrm>
          <a:off x="307239" y="3482442"/>
          <a:ext cx="7783372" cy="1201701"/>
        </p:xfrm>
        <a:graphic>
          <a:graphicData uri="http://schemas.openxmlformats.org/drawingml/2006/table">
            <a:tbl>
              <a:tblPr>
                <a:tableStyleId>{BC89EF96-8CEA-46FF-86C4-4CE0E7609802}</a:tableStyleId>
              </a:tblPr>
              <a:tblGrid>
                <a:gridCol w="1319210"/>
                <a:gridCol w="1407157"/>
                <a:gridCol w="1451130"/>
                <a:gridCol w="787173"/>
                <a:gridCol w="913942"/>
                <a:gridCol w="1904760"/>
              </a:tblGrid>
              <a:tr h="374650">
                <a:tc>
                  <a:txBody>
                    <a:bodyPr/>
                    <a:lstStyle/>
                    <a:p>
                      <a:pPr marL="0" algn="l" defTabSz="457200" rtl="0" eaLnBrk="1" fontAlgn="b" latinLnBrk="0" hangingPunct="1"/>
                      <a:r>
                        <a:rPr lang="de-DE" sz="1600" b="1" u="none" strike="noStrike" kern="1200" dirty="0" smtClean="0">
                          <a:solidFill>
                            <a:schemeClr val="tx1"/>
                          </a:solidFill>
                          <a:effectLst/>
                          <a:latin typeface="+mn-lt"/>
                          <a:ea typeface="+mn-ea"/>
                          <a:cs typeface="+mn-cs"/>
                        </a:rPr>
                        <a:t>Anzahl</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Low care ICU</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High care ICU</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ECMO</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Gesamt</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Differenz zum Vortag</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r>
              <a:tr h="395931">
                <a:tc>
                  <a:txBody>
                    <a:bodyPr/>
                    <a:lstStyle/>
                    <a:p>
                      <a:pPr algn="l" fontAlgn="b"/>
                      <a:r>
                        <a:rPr lang="de-DE" sz="1600" b="1" u="none" strike="noStrike" kern="1200" dirty="0" smtClean="0">
                          <a:solidFill>
                            <a:schemeClr val="tx1"/>
                          </a:solidFill>
                          <a:effectLst/>
                          <a:latin typeface="+mn-lt"/>
                          <a:ea typeface="+mn-ea"/>
                          <a:cs typeface="+mn-cs"/>
                        </a:rPr>
                        <a:t>Belegt</a:t>
                      </a:r>
                      <a:endParaRPr lang="de-DE" sz="1600" b="1"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6.108</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13.582</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239</a:t>
                      </a:r>
                      <a:endParaRPr lang="de-DE" sz="1600" b="0" i="0" u="none" strike="noStrike" kern="1200" dirty="0">
                        <a:solidFill>
                          <a:srgbClr val="000000"/>
                        </a:solidFill>
                        <a:effectLst/>
                        <a:latin typeface="Calibri"/>
                        <a:ea typeface="+mn-ea"/>
                        <a:cs typeface="+mn-cs"/>
                      </a:endParaRPr>
                    </a:p>
                  </a:txBody>
                  <a:tcPr marL="9525" marR="9525" marT="9525" marB="0" anchor="ctr"/>
                </a:tc>
                <a:tc>
                  <a:txBody>
                    <a:bodyPr/>
                    <a:lstStyle/>
                    <a:p>
                      <a:pPr marL="0" algn="ctr" defTabSz="457200" rtl="0" eaLnBrk="1" fontAlgn="b" latinLnBrk="0" hangingPunct="1"/>
                      <a:r>
                        <a:rPr lang="de-DE" sz="1600" b="1" i="0" u="none" strike="noStrike" kern="1200" dirty="0" smtClean="0">
                          <a:solidFill>
                            <a:srgbClr val="000000"/>
                          </a:solidFill>
                          <a:effectLst/>
                          <a:latin typeface="Calibri"/>
                          <a:ea typeface="+mn-ea"/>
                          <a:cs typeface="+mn-cs"/>
                        </a:rPr>
                        <a:t>19.929</a:t>
                      </a:r>
                      <a:endParaRPr lang="de-DE" sz="1600" b="0" i="0" u="none" strike="noStrike" kern="1200" dirty="0" smtClean="0">
                        <a:solidFill>
                          <a:srgbClr val="000000"/>
                        </a:solidFill>
                        <a:effectLst/>
                        <a:latin typeface="Calibri"/>
                        <a:ea typeface="+mn-ea"/>
                        <a:cs typeface="+mn-cs"/>
                      </a:endParaRP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+592</a:t>
                      </a:r>
                      <a:endParaRPr lang="de-DE" sz="1600" b="0" i="0" u="none" strike="noStrike" kern="1200" dirty="0">
                        <a:solidFill>
                          <a:srgbClr val="000000"/>
                        </a:solidFill>
                        <a:effectLst/>
                        <a:latin typeface="Calibri"/>
                        <a:ea typeface="+mn-ea"/>
                        <a:cs typeface="+mn-cs"/>
                      </a:endParaRPr>
                    </a:p>
                  </a:txBody>
                  <a:tcPr marL="9525" marR="9525" marT="9525" marB="0" anchor="ctr"/>
                </a:tc>
              </a:tr>
              <a:tr h="431120">
                <a:tc>
                  <a:txBody>
                    <a:bodyPr/>
                    <a:lstStyle/>
                    <a:p>
                      <a:pPr algn="l" fontAlgn="b"/>
                      <a:r>
                        <a:rPr lang="de-DE" sz="1600" b="1" u="none" strike="noStrike" kern="1200" dirty="0" smtClean="0">
                          <a:solidFill>
                            <a:schemeClr val="tx1"/>
                          </a:solidFill>
                          <a:effectLst/>
                          <a:latin typeface="+mn-lt"/>
                          <a:ea typeface="+mn-ea"/>
                          <a:cs typeface="+mn-cs"/>
                        </a:rPr>
                        <a:t>Frei</a:t>
                      </a:r>
                      <a:endParaRPr lang="de-DE" sz="1600" b="1"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3.394</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8.989</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512</a:t>
                      </a:r>
                      <a:endParaRPr lang="de-DE" sz="1600" b="0" i="0" u="none" strike="noStrike" kern="1200" dirty="0">
                        <a:solidFill>
                          <a:srgbClr val="000000"/>
                        </a:solidFill>
                        <a:effectLst/>
                        <a:latin typeface="Calibri"/>
                        <a:ea typeface="+mn-ea"/>
                        <a:cs typeface="+mn-cs"/>
                      </a:endParaRPr>
                    </a:p>
                  </a:txBody>
                  <a:tcPr marL="9525" marR="9525" marT="9525" marB="0" anchor="ctr"/>
                </a:tc>
                <a:tc>
                  <a:txBody>
                    <a:bodyPr/>
                    <a:lstStyle/>
                    <a:p>
                      <a:pPr marL="0" algn="ctr" defTabSz="457200" rtl="0" eaLnBrk="1" fontAlgn="b" latinLnBrk="0" hangingPunct="1"/>
                      <a:r>
                        <a:rPr lang="de-DE" sz="1600" b="1" i="0" u="none" strike="noStrike" kern="1200" dirty="0" smtClean="0">
                          <a:solidFill>
                            <a:srgbClr val="000000"/>
                          </a:solidFill>
                          <a:effectLst/>
                          <a:latin typeface="Calibri"/>
                          <a:ea typeface="+mn-ea"/>
                          <a:cs typeface="+mn-cs"/>
                        </a:rPr>
                        <a:t>12.895</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-162</a:t>
                      </a:r>
                      <a:endParaRPr lang="de-DE" sz="1600" b="0" i="0" u="none" strike="noStrike" kern="1200" dirty="0">
                        <a:solidFill>
                          <a:srgbClr val="000000"/>
                        </a:solidFill>
                        <a:effectLst/>
                        <a:latin typeface="Calibri"/>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val="748044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3DD96737-6EF0-49B2-AD60-3A0703B01F6A}" type="datetime1">
              <a:rPr lang="de-DE" smtClean="0"/>
              <a:t>29.04.2020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22</a:t>
            </a:fld>
            <a:endParaRPr lang="de-DE"/>
          </a:p>
        </p:txBody>
      </p:sp>
      <p:sp>
        <p:nvSpPr>
          <p:cNvPr id="2" name="Titel 1"/>
          <p:cNvSpPr>
            <a:spLocks noGrp="1"/>
          </p:cNvSpPr>
          <p:nvPr>
            <p:ph type="title"/>
          </p:nvPr>
        </p:nvSpPr>
        <p:spPr>
          <a:xfrm>
            <a:off x="236765" y="195532"/>
            <a:ext cx="6784521" cy="307777"/>
          </a:xfrm>
          <a:solidFill>
            <a:srgbClr val="045AA6"/>
          </a:solidFill>
        </p:spPr>
        <p:txBody>
          <a:bodyPr lIns="72000"/>
          <a:lstStyle/>
          <a:p>
            <a:pPr>
              <a:spcBef>
                <a:spcPts val="600"/>
              </a:spcBef>
            </a:pPr>
            <a:r>
              <a:rPr lang="de-DE" sz="2000" dirty="0" smtClean="0">
                <a:solidFill>
                  <a:schemeClr val="bg1"/>
                </a:solidFill>
              </a:rPr>
              <a:t>DIVI </a:t>
            </a:r>
            <a:r>
              <a:rPr lang="de-DE" sz="2000" dirty="0">
                <a:solidFill>
                  <a:schemeClr val="bg1"/>
                </a:solidFill>
              </a:rPr>
              <a:t>Intensivregister; </a:t>
            </a:r>
            <a:r>
              <a:rPr lang="de-DE" sz="1400" dirty="0">
                <a:solidFill>
                  <a:schemeClr val="bg1"/>
                </a:solidFill>
              </a:rPr>
              <a:t>(Datenstand: </a:t>
            </a:r>
            <a:r>
              <a:rPr lang="de-DE" sz="1400" dirty="0" smtClean="0">
                <a:solidFill>
                  <a:schemeClr val="bg1"/>
                </a:solidFill>
              </a:rPr>
              <a:t>28.04.2020,9:15</a:t>
            </a:r>
            <a:r>
              <a:rPr lang="de-DE" sz="1400" dirty="0">
                <a:solidFill>
                  <a:schemeClr val="bg1"/>
                </a:solidFill>
              </a:rPr>
              <a:t>)</a:t>
            </a:r>
          </a:p>
        </p:txBody>
      </p:sp>
      <p:sp>
        <p:nvSpPr>
          <p:cNvPr id="6" name="Rechteck 5"/>
          <p:cNvSpPr/>
          <p:nvPr/>
        </p:nvSpPr>
        <p:spPr>
          <a:xfrm>
            <a:off x="3476625" y="2190750"/>
            <a:ext cx="419100" cy="3409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5562600" y="971550"/>
            <a:ext cx="3100083" cy="581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p:cNvSpPr txBox="1"/>
          <p:nvPr/>
        </p:nvSpPr>
        <p:spPr>
          <a:xfrm>
            <a:off x="1219200" y="1262062"/>
            <a:ext cx="396262" cy="923330"/>
          </a:xfrm>
          <a:prstGeom prst="rect">
            <a:avLst/>
          </a:prstGeom>
          <a:noFill/>
        </p:spPr>
        <p:txBody>
          <a:bodyPr wrap="none" rtlCol="0">
            <a:spAutoFit/>
          </a:bodyPr>
          <a:lstStyle/>
          <a:p>
            <a:endParaRPr lang="de-DE" dirty="0" smtClean="0"/>
          </a:p>
          <a:p>
            <a:endParaRPr lang="de-DE" dirty="0"/>
          </a:p>
          <a:p>
            <a:r>
              <a:rPr lang="de-DE" dirty="0" smtClean="0"/>
              <a:t>    </a:t>
            </a:r>
            <a:endParaRPr lang="de-DE" dirty="0"/>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097869"/>
            <a:ext cx="8380018" cy="4986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36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DAFC61DF-203B-42CE-94BC-252891645754}" type="datetime1">
              <a:rPr lang="de-DE" smtClean="0"/>
              <a:t>29.04.2020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23</a:t>
            </a:fld>
            <a:endParaRPr lang="de-DE"/>
          </a:p>
        </p:txBody>
      </p:sp>
      <p:sp>
        <p:nvSpPr>
          <p:cNvPr id="2" name="Titel 1"/>
          <p:cNvSpPr>
            <a:spLocks noGrp="1"/>
          </p:cNvSpPr>
          <p:nvPr>
            <p:ph type="title"/>
          </p:nvPr>
        </p:nvSpPr>
        <p:spPr>
          <a:xfrm>
            <a:off x="236765" y="195532"/>
            <a:ext cx="6784521" cy="615553"/>
          </a:xfrm>
          <a:solidFill>
            <a:srgbClr val="045AA6"/>
          </a:solidFill>
        </p:spPr>
        <p:txBody>
          <a:bodyPr lIns="72000"/>
          <a:lstStyle/>
          <a:p>
            <a:pPr>
              <a:spcBef>
                <a:spcPts val="600"/>
              </a:spcBef>
            </a:pPr>
            <a:r>
              <a:rPr lang="de-DE" sz="2000" dirty="0" smtClean="0">
                <a:solidFill>
                  <a:schemeClr val="bg1"/>
                </a:solidFill>
              </a:rPr>
              <a:t>Übermittelte Fälle nach Tätigkeit oder Betreuung in Einrichtungen; </a:t>
            </a:r>
            <a:r>
              <a:rPr lang="de-DE" sz="1400" dirty="0">
                <a:solidFill>
                  <a:schemeClr val="bg1"/>
                </a:solidFill>
              </a:rPr>
              <a:t>(Datenstand: </a:t>
            </a:r>
            <a:r>
              <a:rPr lang="de-DE" sz="1400" dirty="0" smtClean="0">
                <a:solidFill>
                  <a:schemeClr val="bg1"/>
                </a:solidFill>
              </a:rPr>
              <a:t>29.04.2020. 0:00)</a:t>
            </a:r>
            <a:endParaRPr lang="de-DE" sz="1400" dirty="0">
              <a:solidFill>
                <a:schemeClr val="bg1"/>
              </a:solidFill>
            </a:endParaRPr>
          </a:p>
        </p:txBody>
      </p:sp>
      <p:sp>
        <p:nvSpPr>
          <p:cNvPr id="5" name="Rechteck 4"/>
          <p:cNvSpPr/>
          <p:nvPr/>
        </p:nvSpPr>
        <p:spPr>
          <a:xfrm>
            <a:off x="425992" y="6012905"/>
            <a:ext cx="7626928" cy="276999"/>
          </a:xfrm>
          <a:prstGeom prst="rect">
            <a:avLst/>
          </a:prstGeom>
        </p:spPr>
        <p:txBody>
          <a:bodyPr wrap="square">
            <a:spAutoFit/>
          </a:bodyPr>
          <a:lstStyle/>
          <a:p>
            <a:pPr lvl="0" defTabSz="914400" eaLnBrk="0" fontAlgn="base" hangingPunct="0">
              <a:spcBef>
                <a:spcPct val="0"/>
              </a:spcBef>
              <a:spcAft>
                <a:spcPct val="0"/>
              </a:spcAft>
            </a:pPr>
            <a:r>
              <a:rPr lang="de-DE" altLang="de-DE" sz="1200" dirty="0">
                <a:latin typeface="Calibri" pitchFamily="34" charset="0"/>
                <a:ea typeface="MS Mincho" charset="-128"/>
                <a:cs typeface="Calibri" pitchFamily="34" charset="0"/>
              </a:rPr>
              <a:t>*nur Fälle unter 18 Jahren berücksichtigt, da bei anderer Angabe von Fehleingaben ausgegangen werden kann</a:t>
            </a:r>
            <a:endParaRPr lang="de-DE" altLang="de-DE" sz="1200" dirty="0">
              <a:latin typeface="Arial" pitchFamily="34" charset="0"/>
              <a:cs typeface="Arial"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2314754000"/>
              </p:ext>
            </p:extLst>
          </p:nvPr>
        </p:nvGraphicFramePr>
        <p:xfrm>
          <a:off x="332511" y="1425103"/>
          <a:ext cx="8217281" cy="4587803"/>
        </p:xfrm>
        <a:graphic>
          <a:graphicData uri="http://schemas.openxmlformats.org/drawingml/2006/table">
            <a:tbl>
              <a:tblPr firstRow="1" firstCol="1" bandRow="1"/>
              <a:tblGrid>
                <a:gridCol w="4828295"/>
                <a:gridCol w="1431048"/>
                <a:gridCol w="1046437"/>
                <a:gridCol w="911501"/>
              </a:tblGrid>
              <a:tr h="802939">
                <a:tc>
                  <a:txBody>
                    <a:bodyPr/>
                    <a:lstStyle/>
                    <a:p>
                      <a:pPr>
                        <a:lnSpc>
                          <a:spcPct val="115000"/>
                        </a:lnSpc>
                        <a:spcAft>
                          <a:spcPts val="0"/>
                        </a:spcAft>
                      </a:pPr>
                      <a:r>
                        <a:rPr lang="de-DE" sz="1200" b="1" dirty="0">
                          <a:solidFill>
                            <a:srgbClr val="FFFFFF"/>
                          </a:solidFill>
                          <a:effectLst/>
                          <a:latin typeface="Calibri"/>
                          <a:ea typeface="Times New Roman"/>
                          <a:cs typeface="Calibri"/>
                        </a:rPr>
                        <a:t>Einrichtung gemäß</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r">
                        <a:lnSpc>
                          <a:spcPct val="115000"/>
                        </a:lnSpc>
                        <a:spcAft>
                          <a:spcPts val="0"/>
                        </a:spcAft>
                      </a:pPr>
                      <a:r>
                        <a:rPr lang="de-DE" sz="1200" b="1" dirty="0">
                          <a:solidFill>
                            <a:srgbClr val="FFFFFF"/>
                          </a:solidFill>
                          <a:effectLst/>
                          <a:latin typeface="Calibri"/>
                          <a:ea typeface="Times New Roman"/>
                          <a:cs typeface="Calibri"/>
                        </a:rPr>
                        <a:t>Betreut/ untergebracht  in Einrichtung</a:t>
                      </a:r>
                      <a:endParaRPr lang="de-DE" sz="1200" dirty="0">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r">
                        <a:lnSpc>
                          <a:spcPct val="115000"/>
                        </a:lnSpc>
                        <a:spcAft>
                          <a:spcPts val="0"/>
                        </a:spcAft>
                      </a:pPr>
                      <a:r>
                        <a:rPr lang="de-DE" sz="1200" b="1" dirty="0">
                          <a:solidFill>
                            <a:srgbClr val="FFFFFF"/>
                          </a:solidFill>
                          <a:effectLst/>
                          <a:latin typeface="Calibri"/>
                          <a:ea typeface="Times New Roman"/>
                          <a:cs typeface="Calibri"/>
                        </a:rPr>
                        <a:t>Tätigkeit in Einrichtung</a:t>
                      </a:r>
                      <a:endParaRPr lang="de-DE" sz="1200" dirty="0">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r">
                        <a:lnSpc>
                          <a:spcPct val="115000"/>
                        </a:lnSpc>
                        <a:spcAft>
                          <a:spcPts val="0"/>
                        </a:spcAft>
                      </a:pPr>
                      <a:r>
                        <a:rPr lang="de-DE" sz="1200" b="1" dirty="0">
                          <a:solidFill>
                            <a:srgbClr val="FFFFFF"/>
                          </a:solidFill>
                          <a:effectLst/>
                          <a:latin typeface="Calibri"/>
                          <a:ea typeface="Times New Roman"/>
                          <a:cs typeface="Calibri"/>
                        </a:rPr>
                        <a:t>Gesamt</a:t>
                      </a:r>
                      <a:endParaRPr lang="de-DE" sz="1200" dirty="0">
                        <a:effectLst/>
                        <a:latin typeface="Calibri"/>
                        <a:ea typeface="MS Mincho"/>
                        <a:cs typeface="Times New Roman"/>
                      </a:endParaRPr>
                    </a:p>
                  </a:txBody>
                  <a:tcPr marL="44450" marR="4445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535292">
                <a:tc>
                  <a:txBody>
                    <a:bodyPr/>
                    <a:lstStyle/>
                    <a:p>
                      <a:pPr>
                        <a:lnSpc>
                          <a:spcPct val="115000"/>
                        </a:lnSpc>
                        <a:spcAft>
                          <a:spcPts val="0"/>
                        </a:spcAft>
                      </a:pPr>
                      <a:r>
                        <a:rPr lang="de-DE" sz="1200" dirty="0">
                          <a:solidFill>
                            <a:srgbClr val="000000"/>
                          </a:solidFill>
                          <a:effectLst/>
                          <a:latin typeface="Calibri"/>
                          <a:ea typeface="Times New Roman"/>
                          <a:cs typeface="Calibri"/>
                        </a:rPr>
                        <a:t>§ 23 IfSG (z.B. Krankenhäuser, ärztliche Praxen, Dialyseeinrichtungen und Rettungsdienste)</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2.094</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9.180</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fontAlgn="ctr"/>
                      <a:r>
                        <a:rPr lang="de-DE" sz="1200" b="0" i="0" u="none" strike="noStrike" dirty="0" smtClean="0">
                          <a:solidFill>
                            <a:schemeClr val="tx1"/>
                          </a:solidFill>
                          <a:effectLst/>
                          <a:latin typeface="Calibri"/>
                        </a:rPr>
                        <a:t>11.274</a:t>
                      </a:r>
                      <a:endParaRPr lang="de-DE" sz="1200" b="0" i="0" u="none" strike="noStrike" dirty="0">
                        <a:solidFill>
                          <a:schemeClr val="tx1"/>
                        </a:solidFill>
                        <a:effectLst/>
                        <a:latin typeface="Calibri"/>
                      </a:endParaRPr>
                    </a:p>
                  </a:txBody>
                  <a:tcPr marL="0" marR="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535292">
                <a:tc>
                  <a:txBody>
                    <a:bodyPr/>
                    <a:lstStyle/>
                    <a:p>
                      <a:pPr>
                        <a:lnSpc>
                          <a:spcPct val="115000"/>
                        </a:lnSpc>
                        <a:spcAft>
                          <a:spcPts val="0"/>
                        </a:spcAft>
                      </a:pPr>
                      <a:r>
                        <a:rPr lang="de-DE" sz="1200" dirty="0">
                          <a:solidFill>
                            <a:srgbClr val="000000"/>
                          </a:solidFill>
                          <a:effectLst/>
                          <a:latin typeface="Calibri"/>
                          <a:ea typeface="Times New Roman"/>
                          <a:cs typeface="Calibri"/>
                        </a:rPr>
                        <a:t>§ 33 IfSG (z.B. Kindertageseinrichtungen, Kinderhorte, Schulen und sonstige Ausbildungsstätten, Heime und Ferienlager)</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solidFill>
                            <a:schemeClr val="tx1"/>
                          </a:solidFill>
                          <a:effectLst/>
                          <a:latin typeface="Calibri"/>
                          <a:ea typeface="Times New Roman"/>
                          <a:cs typeface="Calibri"/>
                        </a:rPr>
                        <a:t>1.566*</a:t>
                      </a:r>
                      <a:endParaRPr lang="de-DE" sz="1200" dirty="0">
                        <a:solidFill>
                          <a:schemeClr val="tx1"/>
                        </a:solidFill>
                        <a:effectLst/>
                        <a:latin typeface="Calibri"/>
                        <a:ea typeface="Cambria"/>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solidFill>
                            <a:srgbClr val="000000"/>
                          </a:solidFill>
                          <a:effectLst/>
                          <a:latin typeface="Calibri"/>
                          <a:ea typeface="Cambria"/>
                          <a:cs typeface="Calibri"/>
                        </a:rPr>
                        <a:t>1.865</a:t>
                      </a:r>
                      <a:endParaRPr lang="de-DE" sz="1200" dirty="0">
                        <a:effectLst/>
                        <a:latin typeface="Calibri"/>
                        <a:ea typeface="Cambria"/>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effectLst/>
                          <a:latin typeface="Calibri"/>
                          <a:ea typeface="Cambria"/>
                          <a:cs typeface="Times New Roman"/>
                        </a:rPr>
                        <a:t>3.431</a:t>
                      </a:r>
                      <a:endParaRPr lang="de-DE" sz="1200" dirty="0">
                        <a:effectLst/>
                        <a:latin typeface="Calibri"/>
                        <a:ea typeface="Cambria"/>
                        <a:cs typeface="Times New Roman"/>
                      </a:endParaRPr>
                    </a:p>
                  </a:txBody>
                  <a:tcPr marL="44450" marR="4445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1338231">
                <a:tc>
                  <a:txBody>
                    <a:bodyPr/>
                    <a:lstStyle/>
                    <a:p>
                      <a:pPr>
                        <a:lnSpc>
                          <a:spcPct val="115000"/>
                        </a:lnSpc>
                        <a:spcAft>
                          <a:spcPts val="0"/>
                        </a:spcAft>
                      </a:pPr>
                      <a:r>
                        <a:rPr lang="de-DE" sz="1200" dirty="0">
                          <a:solidFill>
                            <a:srgbClr val="000000"/>
                          </a:solidFill>
                          <a:effectLst/>
                          <a:latin typeface="Calibri"/>
                          <a:ea typeface="Times New Roman"/>
                          <a:cs typeface="Calibri"/>
                        </a:rPr>
                        <a:t>§ 36 IfSG (z.B. Einrichtungen zur Pflege älterer, behinderter und pflegebedürftiger Menschen, Obdachlosenunterkünfte, Einrichtungen zur gemeinschaftlichen Unterbringung von Asylsuchenden, sonstige Massenunterkünfte, Justizvollzugsanstalten)</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de-DE" sz="1200" dirty="0" smtClean="0">
                          <a:solidFill>
                            <a:schemeClr val="tx1"/>
                          </a:solidFill>
                          <a:effectLst/>
                          <a:latin typeface="Calibri"/>
                          <a:ea typeface="Times New Roman"/>
                          <a:cs typeface="Calibri"/>
                        </a:rPr>
                        <a:t>11.396</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6.948</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fontAlgn="ctr"/>
                      <a:r>
                        <a:rPr lang="de-DE" sz="1200" b="0" i="0" u="none" strike="noStrike" dirty="0" smtClean="0">
                          <a:solidFill>
                            <a:schemeClr val="tx1"/>
                          </a:solidFill>
                          <a:effectLst/>
                          <a:latin typeface="Calibri"/>
                        </a:rPr>
                        <a:t>18.344</a:t>
                      </a:r>
                      <a:endParaRPr lang="de-DE" sz="1200" b="0" i="0" u="none" strike="noStrike" dirty="0">
                        <a:solidFill>
                          <a:schemeClr val="tx1"/>
                        </a:solidFill>
                        <a:effectLst/>
                        <a:latin typeface="Calibri"/>
                      </a:endParaRPr>
                    </a:p>
                  </a:txBody>
                  <a:tcPr marL="0" marR="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535292">
                <a:tc>
                  <a:txBody>
                    <a:bodyPr/>
                    <a:lstStyle/>
                    <a:p>
                      <a:pPr>
                        <a:lnSpc>
                          <a:spcPct val="115000"/>
                        </a:lnSpc>
                        <a:spcAft>
                          <a:spcPts val="0"/>
                        </a:spcAft>
                      </a:pPr>
                      <a:r>
                        <a:rPr lang="de-DE" sz="1200" dirty="0">
                          <a:solidFill>
                            <a:srgbClr val="000000"/>
                          </a:solidFill>
                          <a:effectLst/>
                          <a:latin typeface="Calibri"/>
                          <a:ea typeface="Times New Roman"/>
                          <a:cs typeface="Calibri"/>
                        </a:rPr>
                        <a:t>§ 42 IfSG (z.B. in Küchen von Gaststätten und sonstigen Einrichtungen mit oder zur Gemeinschaftsverpflegung)</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a:solidFill>
                            <a:schemeClr val="tx1"/>
                          </a:solidFill>
                          <a:effectLst/>
                          <a:latin typeface="Calibri"/>
                          <a:ea typeface="Times New Roman"/>
                          <a:cs typeface="Calibri"/>
                        </a:rPr>
                        <a:t>Nicht zutreffend</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997</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fontAlgn="ctr"/>
                      <a:r>
                        <a:rPr lang="de-DE" sz="1200" b="0" i="0" u="none" strike="noStrike" dirty="0" smtClean="0">
                          <a:solidFill>
                            <a:schemeClr val="tx1"/>
                          </a:solidFill>
                          <a:effectLst/>
                          <a:latin typeface="Calibri"/>
                        </a:rPr>
                        <a:t>997</a:t>
                      </a:r>
                      <a:endParaRPr lang="de-DE" sz="1200" b="0" i="0" u="none" strike="noStrike" dirty="0">
                        <a:solidFill>
                          <a:schemeClr val="tx1"/>
                        </a:solidFill>
                        <a:effectLst/>
                        <a:latin typeface="Calibri"/>
                      </a:endParaRPr>
                    </a:p>
                  </a:txBody>
                  <a:tcPr marL="0" marR="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535292">
                <a:tc>
                  <a:txBody>
                    <a:bodyPr/>
                    <a:lstStyle/>
                    <a:p>
                      <a:pPr>
                        <a:lnSpc>
                          <a:spcPct val="115000"/>
                        </a:lnSpc>
                        <a:spcAft>
                          <a:spcPts val="0"/>
                        </a:spcAft>
                      </a:pPr>
                      <a:r>
                        <a:rPr lang="de-DE" sz="1200" dirty="0">
                          <a:solidFill>
                            <a:srgbClr val="000000"/>
                          </a:solidFill>
                          <a:effectLst/>
                          <a:latin typeface="Calibri"/>
                          <a:ea typeface="Times New Roman"/>
                          <a:cs typeface="Calibri"/>
                        </a:rPr>
                        <a:t>Keine Tätigkeit, Betreuung, Unterbringung  in genannten Einrichtungen</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2">
                  <a:txBody>
                    <a:bodyPr/>
                    <a:lstStyle/>
                    <a:p>
                      <a:pPr>
                        <a:lnSpc>
                          <a:spcPct val="115000"/>
                        </a:lnSpc>
                        <a:spcAft>
                          <a:spcPts val="0"/>
                        </a:spcAft>
                      </a:pPr>
                      <a:r>
                        <a:rPr lang="de-DE" sz="1200" dirty="0">
                          <a:solidFill>
                            <a:srgbClr val="FF0000"/>
                          </a:solidFill>
                          <a:effectLst/>
                          <a:latin typeface="Calibri"/>
                          <a:ea typeface="Times New Roman"/>
                          <a:cs typeface="Calibri"/>
                        </a:rPr>
                        <a:t> </a:t>
                      </a:r>
                      <a:endParaRPr lang="de-DE" sz="1200" dirty="0">
                        <a:solidFill>
                          <a:srgbClr val="FF0000"/>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de-DE"/>
                    </a:p>
                  </a:txBody>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62.942</a:t>
                      </a:r>
                      <a:endParaRPr lang="de-DE" sz="1200" dirty="0">
                        <a:solidFill>
                          <a:schemeClr val="tx1"/>
                        </a:solidFill>
                        <a:effectLst/>
                        <a:latin typeface="Calibri"/>
                        <a:ea typeface="MS Mincho"/>
                        <a:cs typeface="Times New Roman"/>
                      </a:endParaRPr>
                    </a:p>
                  </a:txBody>
                  <a:tcPr marL="44450" marR="4445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05465">
                <a:tc>
                  <a:txBody>
                    <a:bodyPr/>
                    <a:lstStyle/>
                    <a:p>
                      <a:pPr>
                        <a:lnSpc>
                          <a:spcPct val="115000"/>
                        </a:lnSpc>
                        <a:spcAft>
                          <a:spcPts val="0"/>
                        </a:spcAft>
                      </a:pPr>
                      <a:r>
                        <a:rPr lang="de-DE" sz="1200" dirty="0">
                          <a:solidFill>
                            <a:srgbClr val="000000"/>
                          </a:solidFill>
                          <a:effectLst/>
                          <a:latin typeface="Calibri"/>
                          <a:ea typeface="Times New Roman"/>
                          <a:cs typeface="Calibri"/>
                        </a:rPr>
                        <a:t>Unbekannt</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gridSpan="2">
                  <a:txBody>
                    <a:bodyPr/>
                    <a:lstStyle/>
                    <a:p>
                      <a:pPr>
                        <a:lnSpc>
                          <a:spcPct val="115000"/>
                        </a:lnSpc>
                        <a:spcAft>
                          <a:spcPts val="0"/>
                        </a:spcAft>
                      </a:pPr>
                      <a:r>
                        <a:rPr lang="de-DE" sz="1200" dirty="0">
                          <a:solidFill>
                            <a:srgbClr val="FF0000"/>
                          </a:solidFill>
                          <a:effectLst/>
                          <a:latin typeface="Calibri"/>
                          <a:ea typeface="Times New Roman"/>
                          <a:cs typeface="Calibri"/>
                        </a:rPr>
                        <a:t> </a:t>
                      </a:r>
                      <a:endParaRPr lang="de-DE" sz="1200" dirty="0">
                        <a:solidFill>
                          <a:srgbClr val="FF0000"/>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hMerge="1">
                  <a:txBody>
                    <a:bodyPr/>
                    <a:lstStyle/>
                    <a:p>
                      <a:endParaRPr lang="de-DE"/>
                    </a:p>
                  </a:txBody>
                  <a:tcPr/>
                </a:tc>
                <a:tc>
                  <a:txBody>
                    <a:bodyPr/>
                    <a:lstStyle/>
                    <a:p>
                      <a:pPr algn="r">
                        <a:lnSpc>
                          <a:spcPct val="115000"/>
                        </a:lnSpc>
                        <a:spcAft>
                          <a:spcPts val="0"/>
                        </a:spcAft>
                      </a:pPr>
                      <a:r>
                        <a:rPr lang="de-DE" sz="1200" dirty="0" smtClean="0">
                          <a:solidFill>
                            <a:schemeClr val="tx1"/>
                          </a:solidFill>
                          <a:effectLst/>
                          <a:latin typeface="Calibri"/>
                          <a:ea typeface="Times New Roman"/>
                          <a:cs typeface="Calibri"/>
                        </a:rPr>
                        <a:t>59.774</a:t>
                      </a:r>
                      <a:endParaRPr lang="de-DE" sz="1200" dirty="0">
                        <a:solidFill>
                          <a:schemeClr val="tx1"/>
                        </a:solidFill>
                        <a:effectLst/>
                        <a:latin typeface="Calibri"/>
                        <a:ea typeface="MS Mincho"/>
                        <a:cs typeface="Times New Roman"/>
                      </a:endParaRPr>
                    </a:p>
                  </a:txBody>
                  <a:tcPr marL="44450" marR="4445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236765" y="910802"/>
            <a:ext cx="8285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0" lang="de-DE" altLang="de-DE" sz="1200" b="1" i="0" u="none" strike="noStrike" cap="none" normalizeH="0" baseline="0" dirty="0" smtClean="0">
                <a:ln>
                  <a:noFill/>
                </a:ln>
                <a:effectLst/>
                <a:latin typeface="Calibri" pitchFamily="34" charset="0"/>
                <a:ea typeface="MS Mincho" charset="-128"/>
                <a:cs typeface="Calibri" pitchFamily="34" charset="0"/>
              </a:rPr>
              <a:t>Übermittelte COVID-19-Fälle nach Tätigkeit oder Betreuung in Einrichtungen mit besonderer Relevanz für die Transmission von Infektionskrankheiten (Angaben </a:t>
            </a:r>
            <a:r>
              <a:rPr lang="de-DE" altLang="de-DE" sz="1200" b="1" dirty="0">
                <a:latin typeface="Calibri" pitchFamily="34" charset="0"/>
                <a:ea typeface="MS Mincho" charset="-128"/>
                <a:cs typeface="Calibri" pitchFamily="34" charset="0"/>
              </a:rPr>
              <a:t>für </a:t>
            </a:r>
            <a:r>
              <a:rPr lang="de-DE" altLang="de-DE" sz="1200" b="1" dirty="0" smtClean="0">
                <a:latin typeface="Calibri" pitchFamily="34" charset="0"/>
                <a:ea typeface="MS Mincho" charset="-128"/>
                <a:cs typeface="Calibri" pitchFamily="34" charset="0"/>
              </a:rPr>
              <a:t>156.762</a:t>
            </a:r>
            <a:r>
              <a:rPr kumimoji="0" lang="de-DE" altLang="de-DE" sz="1200" b="1" i="0" u="none" strike="noStrike" cap="none" normalizeH="0" dirty="0" smtClean="0">
                <a:ln>
                  <a:noFill/>
                </a:ln>
                <a:effectLst/>
                <a:latin typeface="Calibri" pitchFamily="34" charset="0"/>
                <a:ea typeface="MS Mincho" charset="-128"/>
                <a:cs typeface="Calibri" pitchFamily="34" charset="0"/>
              </a:rPr>
              <a:t> </a:t>
            </a:r>
            <a:r>
              <a:rPr kumimoji="0" lang="de-DE" altLang="de-DE" sz="1200" b="1" i="0" u="none" strike="noStrike" cap="none" normalizeH="0" baseline="0" dirty="0" smtClean="0">
                <a:ln>
                  <a:noFill/>
                </a:ln>
                <a:effectLst/>
                <a:latin typeface="Calibri" pitchFamily="34" charset="0"/>
                <a:ea typeface="MS Mincho" charset="-128"/>
                <a:cs typeface="Calibri" pitchFamily="34" charset="0"/>
              </a:rPr>
              <a:t>Fälle)</a:t>
            </a:r>
            <a:endParaRPr kumimoji="0" lang="de-DE" altLang="de-DE" sz="12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1110713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53683" y="1466849"/>
            <a:ext cx="8196110" cy="4655265"/>
          </a:xfrm>
        </p:spPr>
        <p:txBody>
          <a:bodyPr>
            <a:normAutofit/>
          </a:bodyPr>
          <a:lstStyle/>
          <a:p>
            <a:r>
              <a:rPr lang="de-DE" dirty="0" smtClean="0"/>
              <a:t>In medizinischen Einrichtungen* </a:t>
            </a:r>
            <a:r>
              <a:rPr lang="de-DE" dirty="0"/>
              <a:t>gemäß </a:t>
            </a:r>
            <a:r>
              <a:rPr lang="de-DE" dirty="0" smtClean="0"/>
              <a:t>§ 23 </a:t>
            </a:r>
            <a:r>
              <a:rPr lang="de-DE" dirty="0"/>
              <a:t>Abs. 3 IfSG </a:t>
            </a:r>
            <a:r>
              <a:rPr lang="de-DE" dirty="0" smtClean="0"/>
              <a:t>tätig</a:t>
            </a:r>
          </a:p>
          <a:p>
            <a:pPr lvl="1">
              <a:spcBef>
                <a:spcPts val="200"/>
              </a:spcBef>
            </a:pPr>
            <a:r>
              <a:rPr lang="de-DE" dirty="0" smtClean="0"/>
              <a:t>9.180 übermittelte COVID-19-Fälle</a:t>
            </a:r>
          </a:p>
          <a:p>
            <a:pPr lvl="1">
              <a:spcBef>
                <a:spcPts val="200"/>
              </a:spcBef>
            </a:pPr>
            <a:r>
              <a:rPr lang="de-DE" dirty="0" smtClean="0"/>
              <a:t>Altersmedian:  41 Jahre</a:t>
            </a:r>
          </a:p>
          <a:p>
            <a:pPr lvl="1">
              <a:spcBef>
                <a:spcPts val="200"/>
              </a:spcBef>
            </a:pPr>
            <a:r>
              <a:rPr lang="de-DE" dirty="0"/>
              <a:t>Geschlechterverteilung</a:t>
            </a:r>
            <a:r>
              <a:rPr lang="de-DE" dirty="0" smtClean="0"/>
              <a:t>:  72</a:t>
            </a:r>
            <a:r>
              <a:rPr lang="de-DE" dirty="0"/>
              <a:t>% </a:t>
            </a:r>
            <a:r>
              <a:rPr lang="de-DE" dirty="0" smtClean="0"/>
              <a:t>weiblich;  28% männlich</a:t>
            </a:r>
            <a:endParaRPr lang="de-DE" dirty="0"/>
          </a:p>
          <a:p>
            <a:pPr lvl="1">
              <a:spcBef>
                <a:spcPts val="200"/>
              </a:spcBef>
            </a:pPr>
            <a:r>
              <a:rPr lang="de-DE" dirty="0" smtClean="0"/>
              <a:t>Hospitalisiert: 407 Personen (4,4%; 8.583 Fälle mit Angaben)</a:t>
            </a:r>
          </a:p>
          <a:p>
            <a:pPr lvl="1">
              <a:spcBef>
                <a:spcPts val="200"/>
              </a:spcBef>
            </a:pPr>
            <a:r>
              <a:rPr lang="de-DE" dirty="0" smtClean="0"/>
              <a:t>Genesen: 7.717 (84,1%; 9.180 Fälle mit Angaben)</a:t>
            </a:r>
            <a:endParaRPr lang="de-DE" dirty="0"/>
          </a:p>
          <a:p>
            <a:pPr lvl="1">
              <a:spcBef>
                <a:spcPts val="200"/>
              </a:spcBef>
            </a:pPr>
            <a:r>
              <a:rPr lang="de-DE" dirty="0" smtClean="0"/>
              <a:t>Verstorben: 15 Personen (0,2%; 9.1247 </a:t>
            </a:r>
            <a:r>
              <a:rPr lang="de-DE" dirty="0"/>
              <a:t>Fälle </a:t>
            </a:r>
            <a:r>
              <a:rPr lang="de-DE" dirty="0" smtClean="0"/>
              <a:t>mit Angaben)</a:t>
            </a:r>
          </a:p>
          <a:p>
            <a:pPr lvl="2">
              <a:spcBef>
                <a:spcPts val="200"/>
              </a:spcBef>
            </a:pPr>
            <a:r>
              <a:rPr lang="de-DE" dirty="0" smtClean="0"/>
              <a:t>13 Männer, 2 Frauen; Altersspanne: 48-82 Jahre</a:t>
            </a:r>
          </a:p>
          <a:p>
            <a:pPr lvl="2">
              <a:spcBef>
                <a:spcPts val="200"/>
              </a:spcBef>
            </a:pPr>
            <a:r>
              <a:rPr lang="de-DE" dirty="0" smtClean="0"/>
              <a:t>13 waren hospitalisiert</a:t>
            </a:r>
          </a:p>
          <a:p>
            <a:pPr marL="914400" lvl="2" indent="0">
              <a:spcBef>
                <a:spcPts val="200"/>
              </a:spcBef>
              <a:buNone/>
            </a:pPr>
            <a:endParaRPr lang="de-DE" dirty="0" smtClean="0"/>
          </a:p>
          <a:p>
            <a:pPr lvl="2"/>
            <a:endParaRPr lang="de-DE" dirty="0" smtClean="0"/>
          </a:p>
          <a:p>
            <a:pPr marL="0" indent="0">
              <a:buNone/>
            </a:pPr>
            <a:endParaRPr lang="de-DE" dirty="0"/>
          </a:p>
          <a:p>
            <a:pPr marL="0" indent="0">
              <a:buNone/>
            </a:pPr>
            <a:endParaRPr lang="de-DE" dirty="0" smtClean="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endParaRPr lang="de-DE" sz="1600" dirty="0" smtClean="0"/>
          </a:p>
          <a:p>
            <a:endParaRPr lang="de-DE" dirty="0"/>
          </a:p>
        </p:txBody>
      </p:sp>
      <p:sp>
        <p:nvSpPr>
          <p:cNvPr id="4" name="Datumsplatzhalter 3"/>
          <p:cNvSpPr>
            <a:spLocks noGrp="1"/>
          </p:cNvSpPr>
          <p:nvPr>
            <p:ph type="dt" sz="half" idx="14"/>
          </p:nvPr>
        </p:nvSpPr>
        <p:spPr/>
        <p:txBody>
          <a:bodyPr/>
          <a:lstStyle/>
          <a:p>
            <a:fld id="{51C64DD6-BF7B-4E68-91F2-6F2D5A5F87D9}"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24</a:t>
            </a:fld>
            <a:endParaRPr lang="de-DE" dirty="0"/>
          </a:p>
        </p:txBody>
      </p:sp>
      <p:sp>
        <p:nvSpPr>
          <p:cNvPr id="7" name="Titel 1"/>
          <p:cNvSpPr txBox="1">
            <a:spLocks/>
          </p:cNvSpPr>
          <p:nvPr/>
        </p:nvSpPr>
        <p:spPr>
          <a:xfrm>
            <a:off x="236765" y="437071"/>
            <a:ext cx="6926035" cy="600164"/>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Fälle unter Personal in medizinischen Einrichtungen</a:t>
            </a:r>
            <a:endParaRPr lang="de-DE" sz="2000" dirty="0">
              <a:solidFill>
                <a:schemeClr val="bg1"/>
              </a:solidFill>
            </a:endParaRPr>
          </a:p>
          <a:p>
            <a:pPr>
              <a:spcBef>
                <a:spcPts val="600"/>
              </a:spcBef>
            </a:pPr>
            <a:r>
              <a:rPr lang="de-DE" sz="1400" dirty="0" smtClean="0">
                <a:solidFill>
                  <a:schemeClr val="bg1"/>
                </a:solidFill>
              </a:rPr>
              <a:t>(Datenstand</a:t>
            </a:r>
            <a:r>
              <a:rPr lang="de-DE" sz="1400" dirty="0">
                <a:solidFill>
                  <a:schemeClr val="bg1"/>
                </a:solidFill>
              </a:rPr>
              <a:t>: </a:t>
            </a:r>
            <a:r>
              <a:rPr lang="de-DE" sz="1400" dirty="0" smtClean="0">
                <a:solidFill>
                  <a:schemeClr val="bg1"/>
                </a:solidFill>
              </a:rPr>
              <a:t>29.04.2020</a:t>
            </a:r>
            <a:r>
              <a:rPr lang="de-DE" sz="1400" dirty="0">
                <a:solidFill>
                  <a:schemeClr val="bg1"/>
                </a:solidFill>
              </a:rPr>
              <a:t>. </a:t>
            </a:r>
            <a:r>
              <a:rPr lang="de-DE" sz="1400" dirty="0" smtClean="0">
                <a:solidFill>
                  <a:schemeClr val="bg1"/>
                </a:solidFill>
              </a:rPr>
              <a:t>00:00) </a:t>
            </a:r>
            <a:endParaRPr lang="de-DE" sz="1400" dirty="0">
              <a:solidFill>
                <a:schemeClr val="bg1"/>
              </a:solidFill>
            </a:endParaRPr>
          </a:p>
        </p:txBody>
      </p:sp>
      <p:sp>
        <p:nvSpPr>
          <p:cNvPr id="3" name="Textfeld 2"/>
          <p:cNvSpPr txBox="1"/>
          <p:nvPr/>
        </p:nvSpPr>
        <p:spPr>
          <a:xfrm>
            <a:off x="0" y="6244908"/>
            <a:ext cx="9144000" cy="492443"/>
          </a:xfrm>
          <a:prstGeom prst="rect">
            <a:avLst/>
          </a:prstGeom>
          <a:noFill/>
        </p:spPr>
        <p:txBody>
          <a:bodyPr wrap="square" rtlCol="0">
            <a:spAutoFit/>
          </a:bodyPr>
          <a:lstStyle/>
          <a:p>
            <a:r>
              <a:rPr lang="de-DE" sz="1300" dirty="0">
                <a:solidFill>
                  <a:schemeClr val="tx1">
                    <a:lumMod val="50000"/>
                    <a:lumOff val="50000"/>
                  </a:schemeClr>
                </a:solidFill>
              </a:rPr>
              <a:t>*Zu den Einrichtungen zählen z.B. </a:t>
            </a:r>
            <a:r>
              <a:rPr lang="de-DE" sz="1300" dirty="0" smtClean="0">
                <a:solidFill>
                  <a:schemeClr val="tx1">
                    <a:lumMod val="50000"/>
                    <a:lumOff val="50000"/>
                  </a:schemeClr>
                </a:solidFill>
              </a:rPr>
              <a:t>Krankenhäuser</a:t>
            </a:r>
            <a:r>
              <a:rPr lang="de-DE" sz="1300" dirty="0">
                <a:solidFill>
                  <a:schemeClr val="tx1">
                    <a:lumMod val="50000"/>
                    <a:lumOff val="50000"/>
                  </a:schemeClr>
                </a:solidFill>
              </a:rPr>
              <a:t>, Arztpraxen, Dialyseeinrichtungen, ambulante Pflegedienste </a:t>
            </a:r>
            <a:r>
              <a:rPr lang="de-DE" sz="1300" dirty="0" smtClean="0">
                <a:solidFill>
                  <a:schemeClr val="tx1">
                    <a:lumMod val="50000"/>
                    <a:lumOff val="50000"/>
                  </a:schemeClr>
                </a:solidFill>
              </a:rPr>
              <a:t>und  Rettungsdienste</a:t>
            </a:r>
            <a:endParaRPr lang="de-DE" sz="1300" dirty="0">
              <a:solidFill>
                <a:schemeClr val="tx1">
                  <a:lumMod val="50000"/>
                  <a:lumOff val="50000"/>
                </a:schemeClr>
              </a:solidFill>
            </a:endParaRPr>
          </a:p>
          <a:p>
            <a:endParaRPr lang="de-DE" sz="1300" dirty="0">
              <a:solidFill>
                <a:schemeClr val="tx1">
                  <a:lumMod val="50000"/>
                  <a:lumOff val="50000"/>
                </a:schemeClr>
              </a:solidFill>
            </a:endParaRPr>
          </a:p>
        </p:txBody>
      </p:sp>
    </p:spTree>
    <p:extLst>
      <p:ext uri="{BB962C8B-B14F-4D97-AF65-F5344CB8AC3E}">
        <p14:creationId xmlns:p14="http://schemas.microsoft.com/office/powerpoint/2010/main" val="397302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7F871934-56D9-422E-B3BD-3D5EE15E7113}"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25</a:t>
            </a:fld>
            <a:endParaRPr lang="de-DE" dirty="0"/>
          </a:p>
        </p:txBody>
      </p:sp>
      <p:sp>
        <p:nvSpPr>
          <p:cNvPr id="8" name="Titel 1"/>
          <p:cNvSpPr txBox="1">
            <a:spLocks/>
          </p:cNvSpPr>
          <p:nvPr/>
        </p:nvSpPr>
        <p:spPr>
          <a:xfrm>
            <a:off x="68712" y="232370"/>
            <a:ext cx="7075038" cy="615553"/>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a:solidFill>
                  <a:schemeClr val="bg1"/>
                </a:solidFill>
              </a:rPr>
              <a:t>Übermittelte Fälle nach Tätigkeit oder Betreuung in Einrichtungen nach Meldewoche; </a:t>
            </a:r>
            <a:r>
              <a:rPr lang="de-DE" sz="1400" dirty="0">
                <a:solidFill>
                  <a:schemeClr val="bg1"/>
                </a:solidFill>
              </a:rPr>
              <a:t>(Datenstand: </a:t>
            </a:r>
            <a:r>
              <a:rPr lang="de-DE" sz="1400" dirty="0" smtClean="0">
                <a:solidFill>
                  <a:schemeClr val="bg1"/>
                </a:solidFill>
              </a:rPr>
              <a:t>29.04.2020</a:t>
            </a:r>
            <a:r>
              <a:rPr lang="de-DE" sz="1400" dirty="0">
                <a:solidFill>
                  <a:schemeClr val="bg1"/>
                </a:solidFill>
              </a:rPr>
              <a:t>. </a:t>
            </a:r>
            <a:r>
              <a:rPr lang="de-DE" sz="1400" dirty="0" smtClean="0">
                <a:solidFill>
                  <a:schemeClr val="bg1"/>
                </a:solidFill>
              </a:rPr>
              <a:t>00:00) </a:t>
            </a:r>
            <a:endParaRPr lang="de-DE" sz="1400" dirty="0">
              <a:solidFill>
                <a:schemeClr val="bg1"/>
              </a:solidFill>
            </a:endParaRPr>
          </a:p>
        </p:txBody>
      </p:sp>
      <p:graphicFrame>
        <p:nvGraphicFramePr>
          <p:cNvPr id="9" name="Inhaltsplatzhalter 8"/>
          <p:cNvGraphicFramePr>
            <a:graphicFrameLocks noGrp="1"/>
          </p:cNvGraphicFramePr>
          <p:nvPr>
            <p:ph sz="quarter" idx="13"/>
            <p:extLst>
              <p:ext uri="{D42A27DB-BD31-4B8C-83A1-F6EECF244321}">
                <p14:modId xmlns:p14="http://schemas.microsoft.com/office/powerpoint/2010/main" val="2536400006"/>
              </p:ext>
            </p:extLst>
          </p:nvPr>
        </p:nvGraphicFramePr>
        <p:xfrm>
          <a:off x="457200" y="1155700"/>
          <a:ext cx="8093075" cy="5302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6192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8052920" y="6622713"/>
            <a:ext cx="496872" cy="195750"/>
          </a:xfrm>
          <a:prstGeom prst="rect">
            <a:avLst/>
          </a:prstGeom>
        </p:spPr>
        <p:txBody>
          <a:bodyPr/>
          <a:lstStyle/>
          <a:p>
            <a:fld id="{162A217B-ED1C-D84B-8478-63C77FA79618}" type="slidenum">
              <a:rPr lang="de-DE" smtClean="0"/>
              <a:pPr/>
              <a:t>26</a:t>
            </a:fld>
            <a:endParaRPr lang="de-DE"/>
          </a:p>
        </p:txBody>
      </p:sp>
      <p:sp>
        <p:nvSpPr>
          <p:cNvPr id="8" name="Inhaltsplatzhalter 7"/>
          <p:cNvSpPr>
            <a:spLocks noGrp="1"/>
          </p:cNvSpPr>
          <p:nvPr>
            <p:ph sz="quarter" idx="13"/>
          </p:nvPr>
        </p:nvSpPr>
        <p:spPr>
          <a:xfrm>
            <a:off x="457199" y="1328698"/>
            <a:ext cx="8092593" cy="5302250"/>
          </a:xfrm>
        </p:spPr>
        <p:txBody>
          <a:bodyPr>
            <a:normAutofit/>
          </a:bodyPr>
          <a:lstStyle/>
          <a:p>
            <a:r>
              <a:rPr lang="de-DE" dirty="0"/>
              <a:t>Seit Anfang März (</a:t>
            </a:r>
            <a:r>
              <a:rPr lang="de-DE" dirty="0" smtClean="0"/>
              <a:t>11. </a:t>
            </a:r>
            <a:r>
              <a:rPr lang="de-DE" dirty="0"/>
              <a:t>KW</a:t>
            </a:r>
            <a:r>
              <a:rPr lang="de-DE" dirty="0" smtClean="0"/>
              <a:t>)</a:t>
            </a:r>
          </a:p>
        </p:txBody>
      </p:sp>
      <p:graphicFrame>
        <p:nvGraphicFramePr>
          <p:cNvPr id="5" name="Tabelle 4"/>
          <p:cNvGraphicFramePr>
            <a:graphicFrameLocks noGrp="1"/>
          </p:cNvGraphicFramePr>
          <p:nvPr>
            <p:extLst>
              <p:ext uri="{D42A27DB-BD31-4B8C-83A1-F6EECF244321}">
                <p14:modId xmlns:p14="http://schemas.microsoft.com/office/powerpoint/2010/main" val="4171462527"/>
              </p:ext>
            </p:extLst>
          </p:nvPr>
        </p:nvGraphicFramePr>
        <p:xfrm>
          <a:off x="599081" y="2133600"/>
          <a:ext cx="6656853" cy="3572941"/>
        </p:xfrm>
        <a:graphic>
          <a:graphicData uri="http://schemas.openxmlformats.org/drawingml/2006/table">
            <a:tbl>
              <a:tblPr firstRow="1" bandRow="1">
                <a:tableStyleId>{5C22544A-7EE6-4342-B048-85BDC9FD1C3A}</a:tableStyleId>
              </a:tblPr>
              <a:tblGrid>
                <a:gridCol w="1483719"/>
                <a:gridCol w="1530012"/>
                <a:gridCol w="1761717"/>
                <a:gridCol w="1881405"/>
              </a:tblGrid>
              <a:tr h="1244149">
                <a:tc>
                  <a:txBody>
                    <a:bodyPr/>
                    <a:lstStyle/>
                    <a:p>
                      <a:pPr algn="ctr"/>
                      <a:r>
                        <a:rPr lang="de-DE" dirty="0" smtClean="0"/>
                        <a:t>Meldewoche</a:t>
                      </a:r>
                      <a:endParaRPr lang="de-DE" dirty="0"/>
                    </a:p>
                  </a:txBody>
                  <a:tcPr/>
                </a:tc>
                <a:tc>
                  <a:txBody>
                    <a:bodyPr/>
                    <a:lstStyle/>
                    <a:p>
                      <a:r>
                        <a:rPr lang="de-DE" dirty="0" smtClean="0"/>
                        <a:t>Nosokomiale </a:t>
                      </a:r>
                      <a:r>
                        <a:rPr lang="de-DE" baseline="0" dirty="0" smtClean="0"/>
                        <a:t>Ausbrüche (n=111)</a:t>
                      </a:r>
                      <a:endParaRPr lang="de-DE" dirty="0"/>
                    </a:p>
                  </a:txBody>
                  <a:tcPr/>
                </a:tc>
                <a:tc>
                  <a:txBody>
                    <a:bodyPr/>
                    <a:lstStyle/>
                    <a:p>
                      <a:r>
                        <a:rPr lang="de-DE" dirty="0" smtClean="0"/>
                        <a:t>Anzahl Fälle in Ausbrüchen* (n=1.613)</a:t>
                      </a:r>
                      <a:endParaRPr lang="de-DE" dirty="0"/>
                    </a:p>
                  </a:txBody>
                  <a:tcPr/>
                </a:tc>
                <a:tc>
                  <a:txBody>
                    <a:bodyPr/>
                    <a:lstStyle/>
                    <a:p>
                      <a:r>
                        <a:rPr lang="de-DE" dirty="0" smtClean="0"/>
                        <a:t>Anzahl Todesfälle (n=120)</a:t>
                      </a:r>
                      <a:endParaRPr lang="de-DE" dirty="0"/>
                    </a:p>
                  </a:txBody>
                  <a:tcPr/>
                </a:tc>
              </a:tr>
              <a:tr h="388132">
                <a:tc>
                  <a:txBody>
                    <a:bodyPr/>
                    <a:lstStyle/>
                    <a:p>
                      <a:pPr algn="ctr"/>
                      <a:r>
                        <a:rPr lang="de-DE" dirty="0" smtClean="0"/>
                        <a:t>11</a:t>
                      </a:r>
                      <a:endParaRPr lang="de-DE" dirty="0"/>
                    </a:p>
                  </a:txBody>
                  <a:tcPr/>
                </a:tc>
                <a:tc>
                  <a:txBody>
                    <a:bodyPr/>
                    <a:lstStyle/>
                    <a:p>
                      <a:pPr algn="r"/>
                      <a:r>
                        <a:rPr lang="de-DE" dirty="0" smtClean="0"/>
                        <a:t>5</a:t>
                      </a:r>
                      <a:endParaRPr lang="de-DE" dirty="0"/>
                    </a:p>
                  </a:txBody>
                  <a:tcPr/>
                </a:tc>
                <a:tc>
                  <a:txBody>
                    <a:bodyPr/>
                    <a:lstStyle/>
                    <a:p>
                      <a:pPr algn="r"/>
                      <a:r>
                        <a:rPr lang="de-DE" dirty="0" smtClean="0"/>
                        <a:t>241</a:t>
                      </a:r>
                      <a:endParaRPr lang="de-DE" dirty="0"/>
                    </a:p>
                  </a:txBody>
                  <a:tcPr/>
                </a:tc>
                <a:tc>
                  <a:txBody>
                    <a:bodyPr/>
                    <a:lstStyle/>
                    <a:p>
                      <a:pPr algn="r"/>
                      <a:r>
                        <a:rPr lang="de-DE" dirty="0" smtClean="0"/>
                        <a:t>30</a:t>
                      </a:r>
                      <a:endParaRPr lang="de-DE" dirty="0"/>
                    </a:p>
                  </a:txBody>
                  <a:tcPr/>
                </a:tc>
              </a:tr>
              <a:tr h="388132">
                <a:tc>
                  <a:txBody>
                    <a:bodyPr/>
                    <a:lstStyle/>
                    <a:p>
                      <a:pPr algn="ctr"/>
                      <a:r>
                        <a:rPr lang="de-DE" dirty="0" smtClean="0"/>
                        <a:t>12</a:t>
                      </a:r>
                      <a:endParaRPr lang="de-DE" dirty="0"/>
                    </a:p>
                  </a:txBody>
                  <a:tcPr/>
                </a:tc>
                <a:tc>
                  <a:txBody>
                    <a:bodyPr/>
                    <a:lstStyle/>
                    <a:p>
                      <a:pPr algn="r"/>
                      <a:r>
                        <a:rPr lang="de-DE" dirty="0" smtClean="0"/>
                        <a:t>10</a:t>
                      </a:r>
                      <a:endParaRPr lang="de-DE" dirty="0"/>
                    </a:p>
                  </a:txBody>
                  <a:tcPr/>
                </a:tc>
                <a:tc>
                  <a:txBody>
                    <a:bodyPr/>
                    <a:lstStyle/>
                    <a:p>
                      <a:pPr algn="r"/>
                      <a:r>
                        <a:rPr lang="de-DE" dirty="0" smtClean="0"/>
                        <a:t>168</a:t>
                      </a:r>
                      <a:endParaRPr lang="de-DE" dirty="0"/>
                    </a:p>
                  </a:txBody>
                  <a:tcPr/>
                </a:tc>
                <a:tc>
                  <a:txBody>
                    <a:bodyPr/>
                    <a:lstStyle/>
                    <a:p>
                      <a:pPr algn="r"/>
                      <a:r>
                        <a:rPr lang="de-DE" dirty="0" smtClean="0"/>
                        <a:t>14</a:t>
                      </a:r>
                      <a:endParaRPr lang="de-DE" dirty="0"/>
                    </a:p>
                  </a:txBody>
                  <a:tcPr/>
                </a:tc>
              </a:tr>
              <a:tr h="388132">
                <a:tc>
                  <a:txBody>
                    <a:bodyPr/>
                    <a:lstStyle/>
                    <a:p>
                      <a:pPr algn="ctr"/>
                      <a:r>
                        <a:rPr lang="de-DE" dirty="0" smtClean="0"/>
                        <a:t>13</a:t>
                      </a:r>
                      <a:endParaRPr lang="de-DE" dirty="0"/>
                    </a:p>
                  </a:txBody>
                  <a:tcPr/>
                </a:tc>
                <a:tc>
                  <a:txBody>
                    <a:bodyPr/>
                    <a:lstStyle/>
                    <a:p>
                      <a:pPr algn="r"/>
                      <a:r>
                        <a:rPr lang="de-DE" dirty="0" smtClean="0"/>
                        <a:t>36</a:t>
                      </a:r>
                      <a:endParaRPr lang="de-DE" dirty="0"/>
                    </a:p>
                  </a:txBody>
                  <a:tcPr/>
                </a:tc>
                <a:tc>
                  <a:txBody>
                    <a:bodyPr/>
                    <a:lstStyle/>
                    <a:p>
                      <a:pPr algn="r"/>
                      <a:r>
                        <a:rPr lang="de-DE" dirty="0" smtClean="0"/>
                        <a:t>605</a:t>
                      </a:r>
                      <a:endParaRPr lang="de-DE" dirty="0"/>
                    </a:p>
                  </a:txBody>
                  <a:tcPr/>
                </a:tc>
                <a:tc>
                  <a:txBody>
                    <a:bodyPr/>
                    <a:lstStyle/>
                    <a:p>
                      <a:pPr algn="r"/>
                      <a:r>
                        <a:rPr lang="de-DE" dirty="0" smtClean="0"/>
                        <a:t>48</a:t>
                      </a:r>
                      <a:endParaRPr lang="de-DE" dirty="0"/>
                    </a:p>
                  </a:txBody>
                  <a:tcPr/>
                </a:tc>
              </a:tr>
              <a:tr h="388132">
                <a:tc>
                  <a:txBody>
                    <a:bodyPr/>
                    <a:lstStyle/>
                    <a:p>
                      <a:pPr algn="ctr"/>
                      <a:r>
                        <a:rPr lang="de-DE" dirty="0" smtClean="0"/>
                        <a:t>14</a:t>
                      </a:r>
                      <a:endParaRPr lang="de-DE" dirty="0"/>
                    </a:p>
                  </a:txBody>
                  <a:tcPr/>
                </a:tc>
                <a:tc>
                  <a:txBody>
                    <a:bodyPr/>
                    <a:lstStyle/>
                    <a:p>
                      <a:pPr algn="r"/>
                      <a:r>
                        <a:rPr lang="de-DE" dirty="0" smtClean="0"/>
                        <a:t>33</a:t>
                      </a:r>
                      <a:endParaRPr lang="de-DE" dirty="0"/>
                    </a:p>
                  </a:txBody>
                  <a:tcPr/>
                </a:tc>
                <a:tc>
                  <a:txBody>
                    <a:bodyPr/>
                    <a:lstStyle/>
                    <a:p>
                      <a:pPr algn="r"/>
                      <a:r>
                        <a:rPr lang="de-DE" dirty="0" smtClean="0"/>
                        <a:t>418</a:t>
                      </a:r>
                      <a:endParaRPr lang="de-DE" dirty="0"/>
                    </a:p>
                  </a:txBody>
                  <a:tcPr/>
                </a:tc>
                <a:tc>
                  <a:txBody>
                    <a:bodyPr/>
                    <a:lstStyle/>
                    <a:p>
                      <a:pPr algn="r"/>
                      <a:r>
                        <a:rPr lang="de-DE" dirty="0" smtClean="0"/>
                        <a:t>24</a:t>
                      </a:r>
                      <a:endParaRPr lang="de-DE" dirty="0"/>
                    </a:p>
                  </a:txBody>
                  <a:tcPr/>
                </a:tc>
              </a:tr>
              <a:tr h="388132">
                <a:tc>
                  <a:txBody>
                    <a:bodyPr/>
                    <a:lstStyle/>
                    <a:p>
                      <a:pPr algn="ctr"/>
                      <a:r>
                        <a:rPr lang="de-DE" dirty="0" smtClean="0"/>
                        <a:t>15</a:t>
                      </a:r>
                      <a:endParaRPr lang="de-DE" dirty="0"/>
                    </a:p>
                  </a:txBody>
                  <a:tcPr/>
                </a:tc>
                <a:tc>
                  <a:txBody>
                    <a:bodyPr/>
                    <a:lstStyle/>
                    <a:p>
                      <a:pPr algn="r"/>
                      <a:r>
                        <a:rPr lang="de-DE" dirty="0" smtClean="0"/>
                        <a:t>27</a:t>
                      </a:r>
                      <a:endParaRPr lang="de-DE" dirty="0"/>
                    </a:p>
                  </a:txBody>
                  <a:tcPr/>
                </a:tc>
                <a:tc>
                  <a:txBody>
                    <a:bodyPr/>
                    <a:lstStyle/>
                    <a:p>
                      <a:pPr algn="r"/>
                      <a:r>
                        <a:rPr lang="de-DE" dirty="0" smtClean="0"/>
                        <a:t>181</a:t>
                      </a:r>
                      <a:endParaRPr lang="de-DE" dirty="0"/>
                    </a:p>
                  </a:txBody>
                  <a:tcPr/>
                </a:tc>
                <a:tc>
                  <a:txBody>
                    <a:bodyPr/>
                    <a:lstStyle/>
                    <a:p>
                      <a:pPr algn="r"/>
                      <a:r>
                        <a:rPr lang="de-DE" dirty="0" smtClean="0"/>
                        <a:t>4</a:t>
                      </a:r>
                      <a:endParaRPr lang="de-DE" dirty="0"/>
                    </a:p>
                  </a:txBody>
                  <a:tcPr/>
                </a:tc>
              </a:tr>
              <a:tr h="388132">
                <a:tc>
                  <a:txBody>
                    <a:bodyPr/>
                    <a:lstStyle/>
                    <a:p>
                      <a:pPr algn="ctr"/>
                      <a:r>
                        <a:rPr lang="de-DE" dirty="0" smtClean="0"/>
                        <a:t>16</a:t>
                      </a:r>
                      <a:endParaRPr lang="de-DE" dirty="0"/>
                    </a:p>
                  </a:txBody>
                  <a:tcPr/>
                </a:tc>
                <a:tc>
                  <a:txBody>
                    <a:bodyPr/>
                    <a:lstStyle/>
                    <a:p>
                      <a:pPr algn="r"/>
                      <a:endParaRPr lang="de-DE" dirty="0"/>
                    </a:p>
                  </a:txBody>
                  <a:tcPr/>
                </a:tc>
                <a:tc>
                  <a:txBody>
                    <a:bodyPr/>
                    <a:lstStyle/>
                    <a:p>
                      <a:pPr algn="r"/>
                      <a:endParaRPr lang="de-DE" dirty="0"/>
                    </a:p>
                  </a:txBody>
                  <a:tcPr/>
                </a:tc>
                <a:tc>
                  <a:txBody>
                    <a:bodyPr/>
                    <a:lstStyle/>
                    <a:p>
                      <a:pPr algn="r"/>
                      <a:endParaRPr lang="de-DE" dirty="0"/>
                    </a:p>
                  </a:txBody>
                  <a:tcPr/>
                </a:tc>
              </a:tr>
            </a:tbl>
          </a:graphicData>
        </a:graphic>
      </p:graphicFrame>
      <p:sp>
        <p:nvSpPr>
          <p:cNvPr id="2" name="Textfeld 1"/>
          <p:cNvSpPr txBox="1"/>
          <p:nvPr/>
        </p:nvSpPr>
        <p:spPr>
          <a:xfrm>
            <a:off x="999067" y="6019800"/>
            <a:ext cx="4290598" cy="369332"/>
          </a:xfrm>
          <a:prstGeom prst="rect">
            <a:avLst/>
          </a:prstGeom>
          <a:noFill/>
        </p:spPr>
        <p:txBody>
          <a:bodyPr wrap="none" rtlCol="0">
            <a:spAutoFit/>
          </a:bodyPr>
          <a:lstStyle/>
          <a:p>
            <a:r>
              <a:rPr lang="de-DE" dirty="0" smtClean="0"/>
              <a:t>*Fälle nach Meldedatum KW des Ausbruchs</a:t>
            </a:r>
            <a:endParaRPr lang="de-DE" dirty="0"/>
          </a:p>
        </p:txBody>
      </p:sp>
      <p:sp>
        <p:nvSpPr>
          <p:cNvPr id="9" name="Datumsplatzhalter 9"/>
          <p:cNvSpPr>
            <a:spLocks noGrp="1"/>
          </p:cNvSpPr>
          <p:nvPr>
            <p:ph type="dt" sz="half" idx="14"/>
          </p:nvPr>
        </p:nvSpPr>
        <p:spPr>
          <a:xfrm>
            <a:off x="564825" y="6622713"/>
            <a:ext cx="1860421" cy="195750"/>
          </a:xfrm>
        </p:spPr>
        <p:txBody>
          <a:bodyPr/>
          <a:lstStyle/>
          <a:p>
            <a:fld id="{D4F5256B-F2D2-419A-A4A6-DD4B2129989B}" type="datetime1">
              <a:rPr lang="de-DE" smtClean="0"/>
              <a:t>29.04.2020</a:t>
            </a:fld>
            <a:endParaRPr lang="de-DE" dirty="0"/>
          </a:p>
        </p:txBody>
      </p:sp>
      <p:sp>
        <p:nvSpPr>
          <p:cNvPr id="10" name="Fußzeilenplatzhalter 2"/>
          <p:cNvSpPr>
            <a:spLocks noGrp="1"/>
          </p:cNvSpPr>
          <p:nvPr>
            <p:ph type="ftr" sz="quarter" idx="15"/>
          </p:nvPr>
        </p:nvSpPr>
        <p:spPr>
          <a:xfrm>
            <a:off x="2699791" y="6620339"/>
            <a:ext cx="5182675" cy="195750"/>
          </a:xfrm>
        </p:spPr>
        <p:txBody>
          <a:bodyPr/>
          <a:lstStyle/>
          <a:p>
            <a:r>
              <a:rPr lang="de-DE" dirty="0" smtClean="0"/>
              <a:t>COVID-19: Lage National</a:t>
            </a:r>
            <a:endParaRPr lang="de-DE" dirty="0"/>
          </a:p>
        </p:txBody>
      </p:sp>
      <p:sp>
        <p:nvSpPr>
          <p:cNvPr id="11" name="Titel 1"/>
          <p:cNvSpPr txBox="1">
            <a:spLocks/>
          </p:cNvSpPr>
          <p:nvPr/>
        </p:nvSpPr>
        <p:spPr>
          <a:xfrm>
            <a:off x="236765" y="669882"/>
            <a:ext cx="7984209" cy="523220"/>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a:solidFill>
                  <a:schemeClr val="bg1"/>
                </a:solidFill>
              </a:rPr>
              <a:t>COVID-19: Nosokomiale Ausbrüche in Krankenhäusern und Pflegeheimen</a:t>
            </a:r>
            <a:r>
              <a:rPr lang="de-DE" sz="2000" dirty="0" smtClean="0">
                <a:solidFill>
                  <a:schemeClr val="bg1"/>
                </a:solidFill>
              </a:rPr>
              <a:t>; </a:t>
            </a:r>
            <a:r>
              <a:rPr lang="de-DE" sz="1400" dirty="0">
                <a:solidFill>
                  <a:schemeClr val="bg1"/>
                </a:solidFill>
              </a:rPr>
              <a:t>(Datenstand: 20.04.2020. </a:t>
            </a:r>
            <a:r>
              <a:rPr lang="de-DE" sz="1400" dirty="0" smtClean="0">
                <a:solidFill>
                  <a:schemeClr val="bg1"/>
                </a:solidFill>
              </a:rPr>
              <a:t>00:00) </a:t>
            </a:r>
            <a:endParaRPr lang="de-DE" sz="1400" dirty="0">
              <a:solidFill>
                <a:schemeClr val="bg1"/>
              </a:solidFill>
            </a:endParaRPr>
          </a:p>
        </p:txBody>
      </p:sp>
    </p:spTree>
    <p:extLst>
      <p:ext uri="{BB962C8B-B14F-4D97-AF65-F5344CB8AC3E}">
        <p14:creationId xmlns:p14="http://schemas.microsoft.com/office/powerpoint/2010/main" val="4419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5762" y="445046"/>
            <a:ext cx="6667500" cy="338554"/>
          </a:xfrm>
          <a:solidFill>
            <a:srgbClr val="045AA6"/>
          </a:solidFill>
        </p:spPr>
        <p:txBody>
          <a:bodyPr lIns="72000"/>
          <a:lstStyle/>
          <a:p>
            <a:pPr>
              <a:spcBef>
                <a:spcPts val="600"/>
              </a:spcBef>
            </a:pPr>
            <a:r>
              <a:rPr lang="de-DE" sz="2000" dirty="0" smtClean="0">
                <a:solidFill>
                  <a:schemeClr val="bg1"/>
                </a:solidFill>
              </a:rPr>
              <a:t>Übermittelte COVID-19-Fälle nach Expositionsort</a:t>
            </a:r>
            <a:endParaRPr lang="de-DE" sz="2000" dirty="0">
              <a:solidFill>
                <a:schemeClr val="bg1"/>
              </a:solidFill>
            </a:endParaRPr>
          </a:p>
        </p:txBody>
      </p:sp>
      <p:sp>
        <p:nvSpPr>
          <p:cNvPr id="10" name="Datumsplatzhalter 9"/>
          <p:cNvSpPr>
            <a:spLocks noGrp="1"/>
          </p:cNvSpPr>
          <p:nvPr>
            <p:ph type="dt" sz="half" idx="14"/>
          </p:nvPr>
        </p:nvSpPr>
        <p:spPr/>
        <p:txBody>
          <a:bodyPr/>
          <a:lstStyle/>
          <a:p>
            <a:fld id="{A4811523-39FF-4DE1-9CC9-2EAEEF354B02}" type="datetime1">
              <a:rPr lang="de-DE" smtClean="0"/>
              <a:t>29.04.2020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27</a:t>
            </a:fld>
            <a:endParaRPr lang="de-DE"/>
          </a:p>
        </p:txBody>
      </p:sp>
      <p:graphicFrame>
        <p:nvGraphicFramePr>
          <p:cNvPr id="7" name="Diagramm 6"/>
          <p:cNvGraphicFramePr>
            <a:graphicFrameLocks/>
          </p:cNvGraphicFramePr>
          <p:nvPr>
            <p:extLst>
              <p:ext uri="{D42A27DB-BD31-4B8C-83A1-F6EECF244321}">
                <p14:modId xmlns:p14="http://schemas.microsoft.com/office/powerpoint/2010/main" val="1611195073"/>
              </p:ext>
            </p:extLst>
          </p:nvPr>
        </p:nvGraphicFramePr>
        <p:xfrm>
          <a:off x="1059656" y="981075"/>
          <a:ext cx="6643688" cy="5410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7464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Anzahl Labortestungen </a:t>
            </a:r>
            <a:r>
              <a:rPr lang="de-DE" sz="1400" dirty="0" smtClean="0"/>
              <a:t>(Datenstand 28.04.2020, 18:00 Uhr)</a:t>
            </a:r>
            <a:endParaRPr lang="de-DE" sz="1400" dirty="0"/>
          </a:p>
        </p:txBody>
      </p:sp>
      <p:sp>
        <p:nvSpPr>
          <p:cNvPr id="4" name="Datumsplatzhalter 3"/>
          <p:cNvSpPr>
            <a:spLocks noGrp="1"/>
          </p:cNvSpPr>
          <p:nvPr>
            <p:ph type="dt" sz="half" idx="14"/>
          </p:nvPr>
        </p:nvSpPr>
        <p:spPr/>
        <p:txBody>
          <a:bodyPr/>
          <a:lstStyle/>
          <a:p>
            <a:fld id="{8CBD5367-69FB-4268-9156-718F0B8311F2}"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28</a:t>
            </a:fld>
            <a:endParaRPr lang="de-DE" dirty="0"/>
          </a:p>
        </p:txBody>
      </p:sp>
      <p:sp>
        <p:nvSpPr>
          <p:cNvPr id="8" name="Textfeld 7"/>
          <p:cNvSpPr txBox="1"/>
          <p:nvPr/>
        </p:nvSpPr>
        <p:spPr>
          <a:xfrm>
            <a:off x="286746" y="5565259"/>
            <a:ext cx="8161929" cy="923330"/>
          </a:xfrm>
          <a:prstGeom prst="rect">
            <a:avLst/>
          </a:prstGeom>
          <a:noFill/>
        </p:spPr>
        <p:txBody>
          <a:bodyPr wrap="square" rtlCol="0">
            <a:spAutoFit/>
          </a:bodyPr>
          <a:lstStyle/>
          <a:p>
            <a:r>
              <a:rPr lang="de-DE" dirty="0" smtClean="0"/>
              <a:t>In KW 17 gaben 29 Labore einen Rückstau von insg. 2.393 abzuarbeitenden Proben an. 45 Labore nannten Lieferschwierigkeiten für Reagenzien, hauptsächlich Extraktionskits und </a:t>
            </a:r>
            <a:r>
              <a:rPr lang="de-DE" dirty="0" err="1" smtClean="0"/>
              <a:t>Abstrichtupfer</a:t>
            </a:r>
            <a:r>
              <a:rPr lang="de-DE" dirty="0" smtClean="0"/>
              <a:t>.</a:t>
            </a:r>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748077308"/>
              </p:ext>
            </p:extLst>
          </p:nvPr>
        </p:nvGraphicFramePr>
        <p:xfrm>
          <a:off x="357822" y="1275905"/>
          <a:ext cx="5834380" cy="1937639"/>
        </p:xfrm>
        <a:graphic>
          <a:graphicData uri="http://schemas.openxmlformats.org/drawingml/2006/table">
            <a:tbl>
              <a:tblPr firstRow="1" firstCol="1" bandRow="1">
                <a:tableStyleId>{5C22544A-7EE6-4342-B048-85BDC9FD1C3A}</a:tableStyleId>
              </a:tblPr>
              <a:tblGrid>
                <a:gridCol w="1334135"/>
                <a:gridCol w="1170305"/>
                <a:gridCol w="1292860"/>
                <a:gridCol w="2037080"/>
              </a:tblGrid>
              <a:tr h="202565">
                <a:tc>
                  <a:txBody>
                    <a:bodyPr/>
                    <a:lstStyle/>
                    <a:p>
                      <a:pPr algn="ctr">
                        <a:lnSpc>
                          <a:spcPct val="115000"/>
                        </a:lnSpc>
                        <a:spcAft>
                          <a:spcPts val="0"/>
                        </a:spcAft>
                      </a:pPr>
                      <a:r>
                        <a:rPr lang="de-DE" sz="1100">
                          <a:effectLst/>
                        </a:rPr>
                        <a:t>KW</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Anzahl Testungen</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Positiv getestet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Anzahl übermittelnde Labore</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Bis einschl. 10</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124.716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3.892 (3,1%)</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90</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11</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127.457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7.582 (5,9%)</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114</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12</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348.619</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23.820 (6,8%)</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152</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13</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361.515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31.414 (8,7%)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151</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14</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408.348</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36.885 (9,0%)</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154</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379.233</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30.728 (8,1%)</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163</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330.027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21.993 (6,7%)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167</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467.137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25.222 (5,4%)</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174</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Summe</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2.547.052</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181.536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dirty="0">
                          <a:effectLst/>
                        </a:rPr>
                        <a:t> </a:t>
                      </a:r>
                      <a:endParaRPr lang="de-DE" sz="1100" dirty="0">
                        <a:effectLst/>
                        <a:latin typeface="Calibri"/>
                        <a:ea typeface="MS Mincho"/>
                        <a:cs typeface="Times New Roman"/>
                      </a:endParaRPr>
                    </a:p>
                  </a:txBody>
                  <a:tcPr marL="68580" marR="68580" marT="0" marB="0"/>
                </a:tc>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2931153463"/>
              </p:ext>
            </p:extLst>
          </p:nvPr>
        </p:nvGraphicFramePr>
        <p:xfrm>
          <a:off x="1803399" y="3709670"/>
          <a:ext cx="5991227" cy="1432560"/>
        </p:xfrm>
        <a:graphic>
          <a:graphicData uri="http://schemas.openxmlformats.org/drawingml/2006/table">
            <a:tbl>
              <a:tblPr firstRow="1" firstCol="1" bandRow="1">
                <a:tableStyleId>{5C22544A-7EE6-4342-B048-85BDC9FD1C3A}</a:tableStyleId>
              </a:tblPr>
              <a:tblGrid>
                <a:gridCol w="1329760"/>
                <a:gridCol w="582604"/>
                <a:gridCol w="582604"/>
                <a:gridCol w="582604"/>
                <a:gridCol w="582604"/>
                <a:gridCol w="582604"/>
                <a:gridCol w="582604"/>
                <a:gridCol w="582604"/>
                <a:gridCol w="583239"/>
              </a:tblGrid>
              <a:tr h="190500">
                <a:tc>
                  <a:txBody>
                    <a:bodyPr/>
                    <a:lstStyle/>
                    <a:p>
                      <a:pPr algn="ctr">
                        <a:lnSpc>
                          <a:spcPct val="115000"/>
                        </a:lnSpc>
                        <a:spcAft>
                          <a:spcPts val="0"/>
                        </a:spcAft>
                      </a:pPr>
                      <a:r>
                        <a:rPr lang="de-DE" sz="1000">
                          <a:effectLst/>
                        </a:rPr>
                        <a:t> </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 10</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KW11</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KW12</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KW13</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KW14</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KW17</a:t>
                      </a:r>
                      <a:endParaRPr lang="de-DE" sz="1100">
                        <a:effectLst/>
                        <a:latin typeface="Calibri"/>
                        <a:ea typeface="MS Mincho"/>
                        <a:cs typeface="Times New Roman"/>
                      </a:endParaRPr>
                    </a:p>
                  </a:txBody>
                  <a:tcPr marL="68580" marR="68580" marT="0" marB="0"/>
                </a:tc>
              </a:tr>
              <a:tr h="190500">
                <a:tc>
                  <a:txBody>
                    <a:bodyPr/>
                    <a:lstStyle/>
                    <a:p>
                      <a:pPr algn="ctr">
                        <a:lnSpc>
                          <a:spcPct val="115000"/>
                        </a:lnSpc>
                        <a:spcAft>
                          <a:spcPts val="0"/>
                        </a:spcAft>
                      </a:pPr>
                      <a:r>
                        <a:rPr lang="de-DE" sz="1000">
                          <a:effectLst/>
                        </a:rPr>
                        <a:t>Anzahl übermittelnde Labore</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28</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93</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111</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113</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132</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112</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126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133</a:t>
                      </a:r>
                      <a:endParaRPr lang="de-DE" sz="1100">
                        <a:effectLst/>
                        <a:latin typeface="Calibri"/>
                        <a:ea typeface="MS Mincho"/>
                        <a:cs typeface="Times New Roman"/>
                      </a:endParaRPr>
                    </a:p>
                  </a:txBody>
                  <a:tcPr marL="68580" marR="68580" marT="0" marB="0"/>
                </a:tc>
              </a:tr>
              <a:tr h="190500">
                <a:tc>
                  <a:txBody>
                    <a:bodyPr/>
                    <a:lstStyle/>
                    <a:p>
                      <a:pPr algn="ctr">
                        <a:lnSpc>
                          <a:spcPct val="115000"/>
                        </a:lnSpc>
                        <a:spcAft>
                          <a:spcPts val="0"/>
                        </a:spcAft>
                      </a:pPr>
                      <a:r>
                        <a:rPr lang="de-DE" sz="1000">
                          <a:effectLst/>
                        </a:rPr>
                        <a:t>Testkapazität pro Tag</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7.115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31.010</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64.725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103.515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116.655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123.304</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136.064</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141.815</a:t>
                      </a:r>
                      <a:endParaRPr lang="de-DE" sz="1100">
                        <a:effectLst/>
                        <a:latin typeface="Calibri"/>
                        <a:ea typeface="MS Mincho"/>
                        <a:cs typeface="Times New Roman"/>
                      </a:endParaRPr>
                    </a:p>
                  </a:txBody>
                  <a:tcPr marL="68580" marR="68580" marT="0" marB="0"/>
                </a:tc>
              </a:tr>
              <a:tr h="571500">
                <a:tc>
                  <a:txBody>
                    <a:bodyPr/>
                    <a:lstStyle/>
                    <a:p>
                      <a:pPr algn="ctr">
                        <a:lnSpc>
                          <a:spcPct val="115000"/>
                        </a:lnSpc>
                        <a:spcAft>
                          <a:spcPts val="0"/>
                        </a:spcAft>
                      </a:pPr>
                      <a:r>
                        <a:rPr lang="de-DE" sz="1000">
                          <a:effectLst/>
                        </a:rPr>
                        <a:t>Neu ab KW15: wöchentliche Kapazität anhand von Wochenarbeitstagen</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730.156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818.426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dirty="0">
                          <a:effectLst/>
                        </a:rPr>
                        <a:t>890.494</a:t>
                      </a:r>
                      <a:endParaRPr lang="de-DE" sz="1100" dirty="0">
                        <a:effectLst/>
                        <a:latin typeface="Calibri"/>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3616119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DE"/>
          </a:p>
        </p:txBody>
      </p:sp>
      <p:sp>
        <p:nvSpPr>
          <p:cNvPr id="4" name="Datumsplatzhalter 3"/>
          <p:cNvSpPr>
            <a:spLocks noGrp="1"/>
          </p:cNvSpPr>
          <p:nvPr>
            <p:ph type="dt" sz="half" idx="14"/>
          </p:nvPr>
        </p:nvSpPr>
        <p:spPr/>
        <p:txBody>
          <a:bodyPr/>
          <a:lstStyle/>
          <a:p>
            <a:fld id="{32845683-A348-4F57-BA11-C623A088EEA0}"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29</a:t>
            </a:fld>
            <a:endParaRPr lang="de-DE"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63366" y="1031250"/>
            <a:ext cx="8184825" cy="535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485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E306B240-112F-4089-87DE-56D8CBE7247E}" type="datetime1">
              <a:rPr lang="de-DE" smtClean="0"/>
              <a:t>29.04.2020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3</a:t>
            </a:fld>
            <a:endParaRPr lang="de-DE"/>
          </a:p>
        </p:txBody>
      </p:sp>
      <p:sp>
        <p:nvSpPr>
          <p:cNvPr id="2" name="Titel 1"/>
          <p:cNvSpPr>
            <a:spLocks noGrp="1"/>
          </p:cNvSpPr>
          <p:nvPr>
            <p:ph type="title"/>
          </p:nvPr>
        </p:nvSpPr>
        <p:spPr>
          <a:xfrm>
            <a:off x="141072" y="503309"/>
            <a:ext cx="6784521" cy="523220"/>
          </a:xfrm>
          <a:solidFill>
            <a:srgbClr val="045AA6"/>
          </a:solidFill>
        </p:spPr>
        <p:txBody>
          <a:bodyPr lIns="72000"/>
          <a:lstStyle/>
          <a:p>
            <a:pPr>
              <a:spcBef>
                <a:spcPts val="600"/>
              </a:spcBef>
            </a:pPr>
            <a:r>
              <a:rPr lang="de-DE" sz="2000" dirty="0" err="1" smtClean="0">
                <a:solidFill>
                  <a:schemeClr val="bg1"/>
                </a:solidFill>
              </a:rPr>
              <a:t>Epikurve</a:t>
            </a:r>
            <a:r>
              <a:rPr lang="de-DE" sz="2000" dirty="0" smtClean="0">
                <a:solidFill>
                  <a:schemeClr val="bg1"/>
                </a:solidFill>
              </a:rPr>
              <a:t> nach Erkrankungsbeginn, ersatzweise </a:t>
            </a:r>
            <a:r>
              <a:rPr lang="de-DE" sz="2000" dirty="0">
                <a:solidFill>
                  <a:schemeClr val="bg1"/>
                </a:solidFill>
              </a:rPr>
              <a:t>Meldedatum </a:t>
            </a:r>
            <a:r>
              <a:rPr lang="de-DE" sz="1400" dirty="0">
                <a:solidFill>
                  <a:schemeClr val="bg1"/>
                </a:solidFill>
              </a:rPr>
              <a:t>(Datenstand: </a:t>
            </a:r>
            <a:r>
              <a:rPr lang="de-DE" sz="1400" dirty="0" smtClean="0">
                <a:solidFill>
                  <a:schemeClr val="bg1"/>
                </a:solidFill>
              </a:rPr>
              <a:t>29.04.2020. </a:t>
            </a:r>
            <a:r>
              <a:rPr lang="de-DE" sz="1400" dirty="0">
                <a:solidFill>
                  <a:schemeClr val="bg1"/>
                </a:solidFill>
              </a:rPr>
              <a:t>00:00)</a:t>
            </a:r>
          </a:p>
        </p:txBody>
      </p:sp>
      <p:graphicFrame>
        <p:nvGraphicFramePr>
          <p:cNvPr id="7" name="Diagramm 6"/>
          <p:cNvGraphicFramePr>
            <a:graphicFrameLocks/>
          </p:cNvGraphicFramePr>
          <p:nvPr>
            <p:extLst>
              <p:ext uri="{D42A27DB-BD31-4B8C-83A1-F6EECF244321}">
                <p14:modId xmlns:p14="http://schemas.microsoft.com/office/powerpoint/2010/main" val="3473463985"/>
              </p:ext>
            </p:extLst>
          </p:nvPr>
        </p:nvGraphicFramePr>
        <p:xfrm>
          <a:off x="261937" y="1209675"/>
          <a:ext cx="8391525"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6586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677108"/>
          </a:xfrm>
        </p:spPr>
        <p:txBody>
          <a:bodyPr/>
          <a:lstStyle/>
          <a:p>
            <a:r>
              <a:rPr lang="de-DE" dirty="0" smtClean="0"/>
              <a:t>Anteil der positiven Testungen nach Datum der Probenentnahme für Deutschland (Datenstand 28.04.2020)</a:t>
            </a:r>
            <a:endParaRPr lang="de-DE" dirty="0"/>
          </a:p>
        </p:txBody>
      </p:sp>
      <p:sp>
        <p:nvSpPr>
          <p:cNvPr id="4" name="Datumsplatzhalter 3"/>
          <p:cNvSpPr>
            <a:spLocks noGrp="1"/>
          </p:cNvSpPr>
          <p:nvPr>
            <p:ph type="dt" sz="half" idx="14"/>
          </p:nvPr>
        </p:nvSpPr>
        <p:spPr/>
        <p:txBody>
          <a:bodyPr/>
          <a:lstStyle/>
          <a:p>
            <a:fld id="{F268D287-2990-4CAC-8771-405E77EBAAA7}"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30</a:t>
            </a:fld>
            <a:endParaRPr lang="de-DE" dirty="0"/>
          </a:p>
        </p:txBody>
      </p:sp>
      <p:pic>
        <p:nvPicPr>
          <p:cNvPr id="2051" name="Picture 3" descr="S:\Projekte\RKI_nCoV-Lage\3.Kommunikation\3.7.Lageberichte\2020-04-29\positive_bund_2020-04-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800" y="1607929"/>
            <a:ext cx="5483550" cy="426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387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5F96A16B-7DF5-4E27-BDF3-071ABBEC8689}"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31</a:t>
            </a:fld>
            <a:endParaRPr lang="de-DE" dirty="0"/>
          </a:p>
        </p:txBody>
      </p:sp>
      <p:sp>
        <p:nvSpPr>
          <p:cNvPr id="8" name="Titel 2"/>
          <p:cNvSpPr>
            <a:spLocks noGrp="1"/>
          </p:cNvSpPr>
          <p:nvPr>
            <p:ph type="title"/>
          </p:nvPr>
        </p:nvSpPr>
        <p:spPr>
          <a:xfrm>
            <a:off x="457200" y="692696"/>
            <a:ext cx="8092592" cy="677108"/>
          </a:xfrm>
        </p:spPr>
        <p:txBody>
          <a:bodyPr/>
          <a:lstStyle/>
          <a:p>
            <a:r>
              <a:rPr lang="de-DE" dirty="0" smtClean="0"/>
              <a:t>Anteil der positiven Testungen nach Datum der Probenentnahme und Bundesland </a:t>
            </a:r>
            <a:r>
              <a:rPr lang="de-DE" sz="1600" dirty="0" smtClean="0"/>
              <a:t>(Datenstand 28.04.2020)</a:t>
            </a:r>
            <a:endParaRPr lang="de-DE" sz="1600" dirty="0"/>
          </a:p>
        </p:txBody>
      </p:sp>
      <p:pic>
        <p:nvPicPr>
          <p:cNvPr id="3074" name="Picture 2" descr="S:\Projekte\RKI_nCoV-Lage\3.Kommunikation\3.7.Lageberichte\2020-04-29\positive_BL_2020-04-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39334"/>
            <a:ext cx="5619750" cy="437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497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AGI, Stand 16. KW</a:t>
            </a:r>
            <a:endParaRPr lang="de-DE" dirty="0"/>
          </a:p>
        </p:txBody>
      </p:sp>
      <p:sp>
        <p:nvSpPr>
          <p:cNvPr id="3" name="Datumsplatzhalter 2"/>
          <p:cNvSpPr>
            <a:spLocks noGrp="1"/>
          </p:cNvSpPr>
          <p:nvPr>
            <p:ph type="dt" sz="half" idx="14"/>
          </p:nvPr>
        </p:nvSpPr>
        <p:spPr/>
        <p:txBody>
          <a:bodyPr/>
          <a:lstStyle/>
          <a:p>
            <a:fld id="{06607FB7-C140-4035-85CD-85909126BC4D}" type="datetime1">
              <a:rPr lang="de-DE" smtClean="0"/>
              <a:t>29.04.2020</a:t>
            </a:fld>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32</a:t>
            </a:fld>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145" y="1031250"/>
            <a:ext cx="4295775"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096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GrippeWeb</a:t>
            </a:r>
            <a:r>
              <a:rPr lang="de-DE" dirty="0" smtClean="0"/>
              <a:t> – KW 17</a:t>
            </a:r>
            <a:endParaRPr lang="de-DE" dirty="0"/>
          </a:p>
        </p:txBody>
      </p:sp>
      <p:sp>
        <p:nvSpPr>
          <p:cNvPr id="3" name="Datumsplatzhalter 2"/>
          <p:cNvSpPr>
            <a:spLocks noGrp="1"/>
          </p:cNvSpPr>
          <p:nvPr>
            <p:ph type="dt" sz="half" idx="14"/>
          </p:nvPr>
        </p:nvSpPr>
        <p:spPr/>
        <p:txBody>
          <a:bodyPr/>
          <a:lstStyle/>
          <a:p>
            <a:fld id="{D6116776-4AFE-4C17-8F80-CD63098EB2AD}" type="datetime1">
              <a:rPr lang="de-DE" smtClean="0"/>
              <a:t>29.04.2020</a:t>
            </a:fld>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33</a:t>
            </a:fld>
            <a:endParaRPr lang="de-DE" dirty="0"/>
          </a:p>
        </p:txBody>
      </p:sp>
      <p:sp>
        <p:nvSpPr>
          <p:cNvPr id="6" name="Textfeld 5"/>
          <p:cNvSpPr txBox="1"/>
          <p:nvPr/>
        </p:nvSpPr>
        <p:spPr>
          <a:xfrm>
            <a:off x="5103226" y="6435447"/>
            <a:ext cx="3907766" cy="374531"/>
          </a:xfrm>
          <a:prstGeom prst="rect">
            <a:avLst/>
          </a:prstGeom>
          <a:noFill/>
        </p:spPr>
        <p:txBody>
          <a:bodyPr wrap="square" rtlCol="0">
            <a:spAutoFit/>
          </a:bodyPr>
          <a:lstStyle/>
          <a:p>
            <a:r>
              <a:rPr lang="de-DE" dirty="0">
                <a:hlinkClick r:id="rId3"/>
              </a:rPr>
              <a:t>https://grippeweb.rki.de/</a:t>
            </a:r>
            <a:endParaRPr lang="de-DE" dirty="0"/>
          </a:p>
        </p:txBody>
      </p:sp>
      <p:pic>
        <p:nvPicPr>
          <p:cNvPr id="8" name="Grafik 7"/>
          <p:cNvPicPr/>
          <p:nvPr/>
        </p:nvPicPr>
        <p:blipFill rotWithShape="1">
          <a:blip r:embed="rId4" cstate="print">
            <a:extLst>
              <a:ext uri="{28A0092B-C50C-407E-A947-70E740481C1C}">
                <a14:useLocalDpi xmlns:a14="http://schemas.microsoft.com/office/drawing/2010/main" val="0"/>
              </a:ext>
            </a:extLst>
          </a:blip>
          <a:srcRect l="2725" t="2117" r="1540" b="17460"/>
          <a:stretch/>
        </p:blipFill>
        <p:spPr bwMode="auto">
          <a:xfrm>
            <a:off x="839468" y="1380490"/>
            <a:ext cx="5866131" cy="4067810"/>
          </a:xfrm>
          <a:prstGeom prst="rect">
            <a:avLst/>
          </a:prstGeom>
          <a:ln>
            <a:noFill/>
          </a:ln>
          <a:extLst>
            <a:ext uri="{53640926-AAD7-44D8-BBD7-CCE9431645EC}">
              <a14:shadowObscured xmlns:a14="http://schemas.microsoft.com/office/drawing/2010/main"/>
            </a:ext>
          </a:extLst>
        </p:spPr>
      </p:pic>
      <p:sp>
        <p:nvSpPr>
          <p:cNvPr id="9" name="Textfeld 8"/>
          <p:cNvSpPr txBox="1"/>
          <p:nvPr/>
        </p:nvSpPr>
        <p:spPr>
          <a:xfrm>
            <a:off x="158296" y="5696783"/>
            <a:ext cx="8157029" cy="738664"/>
          </a:xfrm>
          <a:prstGeom prst="rect">
            <a:avLst/>
          </a:prstGeom>
          <a:noFill/>
        </p:spPr>
        <p:txBody>
          <a:bodyPr wrap="square" rtlCol="0">
            <a:spAutoFit/>
          </a:bodyPr>
          <a:lstStyle/>
          <a:p>
            <a:pPr marL="1487170" marR="1195070" indent="-349250">
              <a:spcAft>
                <a:spcPts val="200"/>
              </a:spcAft>
            </a:pPr>
            <a:r>
              <a:rPr lang="de-DE" sz="1400" b="1" dirty="0">
                <a:ea typeface="Times New Roman"/>
                <a:cs typeface="Arial"/>
              </a:rPr>
              <a:t>Abb. 1:</a:t>
            </a:r>
            <a:r>
              <a:rPr lang="de-DE" sz="1400" dirty="0">
                <a:ea typeface="Times New Roman"/>
                <a:cs typeface="Arial"/>
              </a:rPr>
              <a:t> 	Vergleich der für die Bevölkerung in </a:t>
            </a:r>
            <a:r>
              <a:rPr lang="de-DE" sz="1400" dirty="0" smtClean="0">
                <a:ea typeface="Times New Roman"/>
                <a:cs typeface="Arial"/>
              </a:rPr>
              <a:t>Deutschland geschätzten </a:t>
            </a:r>
            <a:r>
              <a:rPr lang="de-DE" sz="1400" dirty="0">
                <a:ea typeface="Times New Roman"/>
                <a:cs typeface="Arial"/>
              </a:rPr>
              <a:t>ILI-Raten (gesamt, in Prozent) in den Saisons 2016/17 bis zur 17. KW 2019/20. Der schwarze, senkrechte Strich markiert den Jahreswechsel.</a:t>
            </a:r>
            <a:endParaRPr lang="de-DE" sz="1400" dirty="0">
              <a:ea typeface="Times New Roman"/>
            </a:endParaRPr>
          </a:p>
        </p:txBody>
      </p:sp>
    </p:spTree>
    <p:extLst>
      <p:ext uri="{BB962C8B-B14F-4D97-AF65-F5344CB8AC3E}">
        <p14:creationId xmlns:p14="http://schemas.microsoft.com/office/powerpoint/2010/main" val="287292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AGInfluenza</a:t>
            </a:r>
            <a:r>
              <a:rPr lang="de-DE" dirty="0" smtClean="0"/>
              <a:t> ARE-Konsultationen KW 17</a:t>
            </a:r>
            <a:endParaRPr lang="de-DE" dirty="0"/>
          </a:p>
        </p:txBody>
      </p:sp>
      <p:sp>
        <p:nvSpPr>
          <p:cNvPr id="3" name="Datumsplatzhalter 2"/>
          <p:cNvSpPr>
            <a:spLocks noGrp="1"/>
          </p:cNvSpPr>
          <p:nvPr>
            <p:ph type="dt" sz="half" idx="14"/>
          </p:nvPr>
        </p:nvSpPr>
        <p:spPr/>
        <p:txBody>
          <a:bodyPr/>
          <a:lstStyle/>
          <a:p>
            <a:fld id="{360F90C7-FB0F-475A-9F6F-1BB01D404827}" type="datetime1">
              <a:rPr lang="de-DE" smtClean="0"/>
              <a:t>29.04.2020</a:t>
            </a:fld>
            <a:endParaRPr lang="de-DE" dirty="0"/>
          </a:p>
        </p:txBody>
      </p:sp>
      <p:sp>
        <p:nvSpPr>
          <p:cNvPr id="4" name="Fußzeilenplatzhalter 3"/>
          <p:cNvSpPr>
            <a:spLocks noGrp="1"/>
          </p:cNvSpPr>
          <p:nvPr>
            <p:ph type="ftr" sz="quarter" idx="15"/>
          </p:nvPr>
        </p:nvSpPr>
        <p:spPr/>
        <p:txBody>
          <a:bodyPr/>
          <a:lstStyle/>
          <a:p>
            <a:r>
              <a:rPr lang="de-DE" dirty="0"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34</a:t>
            </a:fld>
            <a:endParaRPr lang="de-DE" dirty="0"/>
          </a:p>
        </p:txBody>
      </p:sp>
      <p:pic>
        <p:nvPicPr>
          <p:cNvPr id="7" name="Grafik 6"/>
          <p:cNvPicPr/>
          <p:nvPr/>
        </p:nvPicPr>
        <p:blipFill rotWithShape="1">
          <a:blip r:embed="rId2" cstate="print">
            <a:extLst>
              <a:ext uri="{28A0092B-C50C-407E-A947-70E740481C1C}">
                <a14:useLocalDpi xmlns:a14="http://schemas.microsoft.com/office/drawing/2010/main" val="0"/>
              </a:ext>
            </a:extLst>
          </a:blip>
          <a:srcRect l="3085" t="15773" r="823" b="2016"/>
          <a:stretch/>
        </p:blipFill>
        <p:spPr bwMode="auto">
          <a:xfrm>
            <a:off x="870991" y="1480185"/>
            <a:ext cx="6863309" cy="3882390"/>
          </a:xfrm>
          <a:prstGeom prst="rect">
            <a:avLst/>
          </a:prstGeom>
          <a:noFill/>
          <a:ln>
            <a:noFill/>
          </a:ln>
          <a:extLst>
            <a:ext uri="{53640926-AAD7-44D8-BBD7-CCE9431645EC}">
              <a14:shadowObscured xmlns:a14="http://schemas.microsoft.com/office/drawing/2010/main"/>
            </a:ext>
          </a:extLst>
        </p:spPr>
      </p:pic>
      <p:sp>
        <p:nvSpPr>
          <p:cNvPr id="6" name="Textfeld 5"/>
          <p:cNvSpPr txBox="1"/>
          <p:nvPr/>
        </p:nvSpPr>
        <p:spPr>
          <a:xfrm>
            <a:off x="1741893" y="5454015"/>
            <a:ext cx="5514975" cy="954107"/>
          </a:xfrm>
          <a:prstGeom prst="rect">
            <a:avLst/>
          </a:prstGeom>
          <a:noFill/>
        </p:spPr>
        <p:txBody>
          <a:bodyPr wrap="square" rtlCol="0">
            <a:spAutoFit/>
          </a:bodyPr>
          <a:lstStyle/>
          <a:p>
            <a:r>
              <a:rPr lang="de-DE" sz="1400" b="1" dirty="0"/>
              <a:t>Abb. 2:</a:t>
            </a:r>
            <a:r>
              <a:rPr lang="de-DE" sz="1400" dirty="0"/>
              <a:t> Werte der Konsultationsinzidenz von der 40. KW 2018 bis zur 17. KW 2020 in fünf Altersgruppen und ge­samt in Deutschland pro 100.000 Einwohner in der jeweiligen Altersgruppe. Die senkrechte Linie mar­kiert die 1. KW des Jahres.</a:t>
            </a:r>
          </a:p>
        </p:txBody>
      </p:sp>
    </p:spTree>
    <p:extLst>
      <p:ext uri="{BB962C8B-B14F-4D97-AF65-F5344CB8AC3E}">
        <p14:creationId xmlns:p14="http://schemas.microsoft.com/office/powerpoint/2010/main" val="47393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fld id="{019411D4-191A-40F9-BA23-681A59F4756D}" type="datetime1">
              <a:rPr lang="de-DE" smtClean="0"/>
              <a:t>29.04.2020</a:t>
            </a:fld>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35</a:t>
            </a:fld>
            <a:endParaRPr lang="de-DE" dirty="0"/>
          </a:p>
        </p:txBody>
      </p:sp>
      <p:sp>
        <p:nvSpPr>
          <p:cNvPr id="8" name="Titel 1"/>
          <p:cNvSpPr txBox="1">
            <a:spLocks/>
          </p:cNvSpPr>
          <p:nvPr/>
        </p:nvSpPr>
        <p:spPr>
          <a:xfrm>
            <a:off x="457200" y="692696"/>
            <a:ext cx="8092592" cy="338554"/>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AG Influenza: ARE-</a:t>
            </a:r>
            <a:r>
              <a:rPr lang="de-DE" dirty="0" err="1" smtClean="0"/>
              <a:t>Positivenrate</a:t>
            </a:r>
            <a:r>
              <a:rPr lang="de-DE" dirty="0" smtClean="0"/>
              <a:t> KW 17</a:t>
            </a:r>
            <a:endParaRPr lang="de-DE" dirty="0"/>
          </a:p>
        </p:txBody>
      </p:sp>
      <p:pic>
        <p:nvPicPr>
          <p:cNvPr id="7" name="Grafik 6"/>
          <p:cNvPicPr/>
          <p:nvPr/>
        </p:nvPicPr>
        <p:blipFill rotWithShape="1">
          <a:blip r:embed="rId2" cstate="print">
            <a:extLst>
              <a:ext uri="{28A0092B-C50C-407E-A947-70E740481C1C}">
                <a14:useLocalDpi xmlns:a14="http://schemas.microsoft.com/office/drawing/2010/main" val="0"/>
              </a:ext>
            </a:extLst>
          </a:blip>
          <a:srcRect l="617" t="23061" r="2675" b="3777"/>
          <a:stretch/>
        </p:blipFill>
        <p:spPr bwMode="auto">
          <a:xfrm>
            <a:off x="1162051" y="1362076"/>
            <a:ext cx="6109652" cy="3388042"/>
          </a:xfrm>
          <a:prstGeom prst="rect">
            <a:avLst/>
          </a:prstGeom>
          <a:noFill/>
          <a:ln>
            <a:noFill/>
          </a:ln>
          <a:extLst>
            <a:ext uri="{53640926-AAD7-44D8-BBD7-CCE9431645EC}">
              <a14:shadowObscured xmlns:a14="http://schemas.microsoft.com/office/drawing/2010/main"/>
            </a:ext>
          </a:extLst>
        </p:spPr>
      </p:pic>
      <p:sp>
        <p:nvSpPr>
          <p:cNvPr id="2" name="Textfeld 1"/>
          <p:cNvSpPr txBox="1"/>
          <p:nvPr/>
        </p:nvSpPr>
        <p:spPr>
          <a:xfrm>
            <a:off x="640240" y="4877912"/>
            <a:ext cx="7153274" cy="1169551"/>
          </a:xfrm>
          <a:prstGeom prst="rect">
            <a:avLst/>
          </a:prstGeom>
          <a:noFill/>
        </p:spPr>
        <p:txBody>
          <a:bodyPr wrap="square" rtlCol="0">
            <a:spAutoFit/>
          </a:bodyPr>
          <a:lstStyle/>
          <a:p>
            <a:pPr marL="810260" marR="474980">
              <a:spcAft>
                <a:spcPts val="0"/>
              </a:spcAft>
              <a:tabLst>
                <a:tab pos="5220970" algn="l"/>
                <a:tab pos="5699760" algn="l"/>
              </a:tabLst>
            </a:pPr>
            <a:r>
              <a:rPr lang="de-DE" sz="1400" b="1" dirty="0">
                <a:ea typeface="Times New Roman"/>
                <a:cs typeface="Arial"/>
              </a:rPr>
              <a:t>Abb. 3: </a:t>
            </a:r>
            <a:r>
              <a:rPr lang="de-DE" sz="1400" dirty="0">
                <a:ea typeface="Times New Roman"/>
                <a:cs typeface="Arial"/>
              </a:rPr>
              <a:t>Anteil positiver Influenza-, RS-, </a:t>
            </a:r>
            <a:r>
              <a:rPr lang="de-DE" sz="1400" dirty="0" err="1">
                <a:ea typeface="Times New Roman"/>
                <a:cs typeface="Arial"/>
              </a:rPr>
              <a:t>hMP</a:t>
            </a:r>
            <a:r>
              <a:rPr lang="de-DE" sz="1400" dirty="0">
                <a:ea typeface="Times New Roman"/>
                <a:cs typeface="Arial"/>
              </a:rPr>
              <a:t>-, PI- und </a:t>
            </a:r>
            <a:r>
              <a:rPr lang="de-DE" sz="1400" dirty="0" err="1">
                <a:ea typeface="Times New Roman"/>
                <a:cs typeface="Arial"/>
              </a:rPr>
              <a:t>Rhinoviren</a:t>
            </a:r>
            <a:r>
              <a:rPr lang="de-DE" sz="1400" dirty="0">
                <a:ea typeface="Times New Roman"/>
                <a:cs typeface="Arial"/>
              </a:rPr>
              <a:t> an allen im Rahmen des </a:t>
            </a:r>
            <a:r>
              <a:rPr lang="de-DE" sz="1400" dirty="0" err="1">
                <a:ea typeface="Times New Roman"/>
                <a:cs typeface="Arial"/>
              </a:rPr>
              <a:t>Sentinels</a:t>
            </a:r>
            <a:r>
              <a:rPr lang="de-DE" sz="1400" dirty="0">
                <a:ea typeface="Times New Roman"/>
                <a:cs typeface="Arial"/>
              </a:rPr>
              <a:t> ein­ge­sandten Proben (</a:t>
            </a:r>
            <a:r>
              <a:rPr lang="de-DE" sz="1400" dirty="0" err="1">
                <a:ea typeface="Times New Roman"/>
                <a:cs typeface="Arial"/>
              </a:rPr>
              <a:t>Positivenrate</a:t>
            </a:r>
            <a:r>
              <a:rPr lang="de-DE" sz="1400" dirty="0">
                <a:ea typeface="Times New Roman"/>
                <a:cs typeface="Arial"/>
              </a:rPr>
              <a:t>, rechte y-Achse, Linien) sowie die Anzahl der an das NRZ für </a:t>
            </a:r>
            <a:r>
              <a:rPr lang="de-DE" sz="1400" dirty="0" err="1">
                <a:ea typeface="Times New Roman"/>
                <a:cs typeface="Arial"/>
              </a:rPr>
              <a:t>Influ­en­za­viren</a:t>
            </a:r>
            <a:r>
              <a:rPr lang="de-DE" sz="1400" dirty="0">
                <a:ea typeface="Times New Roman"/>
                <a:cs typeface="Arial"/>
              </a:rPr>
              <a:t> eingesandten </a:t>
            </a:r>
            <a:r>
              <a:rPr lang="de-DE" sz="1400" dirty="0" err="1">
                <a:ea typeface="Times New Roman"/>
                <a:cs typeface="Arial"/>
              </a:rPr>
              <a:t>Sentinelproben</a:t>
            </a:r>
            <a:r>
              <a:rPr lang="de-DE" sz="1400" dirty="0">
                <a:ea typeface="Times New Roman"/>
                <a:cs typeface="Arial"/>
              </a:rPr>
              <a:t> (linke y-Achse, graue Balken) von der 40. KW 2019 bis zur 17. KW 2020.</a:t>
            </a:r>
            <a:endParaRPr lang="de-DE" sz="1400" dirty="0">
              <a:effectLst/>
              <a:ea typeface="Times New Roman"/>
            </a:endParaRPr>
          </a:p>
        </p:txBody>
      </p:sp>
    </p:spTree>
    <p:extLst>
      <p:ext uri="{BB962C8B-B14F-4D97-AF65-F5344CB8AC3E}">
        <p14:creationId xmlns:p14="http://schemas.microsoft.com/office/powerpoint/2010/main" val="358200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ICOSARI – KW 15</a:t>
            </a:r>
            <a:endParaRPr lang="de-DE" dirty="0"/>
          </a:p>
        </p:txBody>
      </p:sp>
      <p:sp>
        <p:nvSpPr>
          <p:cNvPr id="3" name="Datumsplatzhalter 2"/>
          <p:cNvSpPr>
            <a:spLocks noGrp="1"/>
          </p:cNvSpPr>
          <p:nvPr>
            <p:ph type="dt" sz="half" idx="14"/>
          </p:nvPr>
        </p:nvSpPr>
        <p:spPr/>
        <p:txBody>
          <a:bodyPr/>
          <a:lstStyle/>
          <a:p>
            <a:fld id="{86017C1A-FA8B-471D-947E-7FDF7C3F507A}" type="datetime1">
              <a:rPr lang="de-DE" smtClean="0"/>
              <a:t>29.04.2020</a:t>
            </a:fld>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36</a:t>
            </a:fld>
            <a:endParaRPr lang="de-DE" dirty="0"/>
          </a:p>
        </p:txBody>
      </p:sp>
      <p:pic>
        <p:nvPicPr>
          <p:cNvPr id="7" name="Grafik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75" y="1171575"/>
            <a:ext cx="7543800" cy="4000499"/>
          </a:xfrm>
          <a:prstGeom prst="rect">
            <a:avLst/>
          </a:prstGeom>
          <a:noFill/>
          <a:ln>
            <a:noFill/>
          </a:ln>
        </p:spPr>
      </p:pic>
      <p:sp>
        <p:nvSpPr>
          <p:cNvPr id="6" name="Textfeld 5"/>
          <p:cNvSpPr txBox="1"/>
          <p:nvPr/>
        </p:nvSpPr>
        <p:spPr>
          <a:xfrm>
            <a:off x="1042520" y="5002581"/>
            <a:ext cx="7010400" cy="954107"/>
          </a:xfrm>
          <a:prstGeom prst="rect">
            <a:avLst/>
          </a:prstGeom>
          <a:noFill/>
          <a:ln>
            <a:noFill/>
          </a:ln>
        </p:spPr>
        <p:txBody>
          <a:bodyPr wrap="square" rtlCol="0">
            <a:spAutoFit/>
          </a:bodyPr>
          <a:lstStyle/>
          <a:p>
            <a:pPr marL="810260" marR="396875" indent="-392430"/>
            <a:r>
              <a:rPr lang="de-DE" sz="1400" b="1" dirty="0"/>
              <a:t>Abb. 4:</a:t>
            </a:r>
            <a:r>
              <a:rPr lang="de-DE" sz="1400" dirty="0"/>
              <a:t> Wöchentliche Anzahl der SARI-Fälle (ICD-10-Codes J09 – J22) mit einer Verweildauer bis zu einer Woche von der 40. KW 2017 bis zur 15. KW 2020, Daten aus 71 </a:t>
            </a:r>
            <a:r>
              <a:rPr lang="de-DE" sz="1400" dirty="0" err="1"/>
              <a:t>Sentinelkliniken</a:t>
            </a:r>
            <a:r>
              <a:rPr lang="de-DE" sz="1400" dirty="0"/>
              <a:t>. Die senkrechte Linie markiert jeweils die 1. KW des Jahres, der Zeitraum der Grippewelle ist grau hinterlegt</a:t>
            </a:r>
            <a:r>
              <a:rPr lang="de-DE" sz="1400" dirty="0" smtClean="0"/>
              <a:t>.</a:t>
            </a:r>
            <a:endParaRPr lang="de-DE" sz="1400" dirty="0"/>
          </a:p>
        </p:txBody>
      </p:sp>
    </p:spTree>
    <p:extLst>
      <p:ext uri="{BB962C8B-B14F-4D97-AF65-F5344CB8AC3E}">
        <p14:creationId xmlns:p14="http://schemas.microsoft.com/office/powerpoint/2010/main" val="32461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67728E3-C788-4B85-8E8A-9BC69FF9F6E9}" type="datetime1">
              <a:rPr lang="de-DE" smtClean="0"/>
              <a:t>29.04.2020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37</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pPr marL="0" indent="0">
              <a:buNone/>
            </a:pPr>
            <a:r>
              <a:rPr lang="de-DE" b="1" dirty="0" smtClean="0"/>
              <a:t>Hospitalisiert mit respiratorischer Diagnose</a:t>
            </a:r>
            <a:r>
              <a:rPr lang="de-DE" dirty="0" smtClean="0"/>
              <a:t>, Datenstand 22.04.2020</a:t>
            </a:r>
            <a:endParaRPr lang="de-DE" b="1" dirty="0" smtClean="0"/>
          </a:p>
          <a:p>
            <a:endParaRPr lang="de-DE" b="1" dirty="0"/>
          </a:p>
          <a:p>
            <a:pPr marL="0" indent="0">
              <a:buNone/>
            </a:pPr>
            <a:r>
              <a:rPr lang="de-DE" dirty="0" smtClean="0"/>
              <a:t>N=2.204  (plus 641 Patienten mit Verdacht auf COVID-19)</a:t>
            </a:r>
          </a:p>
          <a:p>
            <a:endParaRPr lang="de-DE" b="1" dirty="0" smtClean="0"/>
          </a:p>
          <a:p>
            <a:r>
              <a:rPr lang="de-DE" sz="2000" i="1" dirty="0" smtClean="0"/>
              <a:t>Anteil männliche Fälle:			53%					    Altersmedian: 73</a:t>
            </a:r>
          </a:p>
          <a:p>
            <a:endParaRPr lang="de-DE" sz="2000" b="1" dirty="0" smtClean="0"/>
          </a:p>
          <a:p>
            <a:r>
              <a:rPr lang="de-DE" sz="2000" dirty="0" smtClean="0"/>
              <a:t>Anteil Intensivpatienten: 		31%  	</a:t>
            </a:r>
            <a:r>
              <a:rPr lang="de-DE" sz="2000" i="1" dirty="0" smtClean="0"/>
              <a:t>männlich: 64%, Altersmedian: 72</a:t>
            </a:r>
          </a:p>
          <a:p>
            <a:endParaRPr lang="de-DE" sz="2000" dirty="0" smtClean="0"/>
          </a:p>
          <a:p>
            <a:r>
              <a:rPr lang="de-DE" sz="2000" dirty="0" smtClean="0"/>
              <a:t>Anteil beatmete Patienten:		14% </a:t>
            </a:r>
            <a:r>
              <a:rPr lang="de-DE" sz="2000" i="1" dirty="0"/>
              <a:t>	männlich: </a:t>
            </a:r>
            <a:r>
              <a:rPr lang="de-DE" sz="2000" i="1" dirty="0" smtClean="0"/>
              <a:t>65%, </a:t>
            </a:r>
            <a:r>
              <a:rPr lang="de-DE" sz="2000" i="1" dirty="0"/>
              <a:t>Altersmedian: </a:t>
            </a:r>
            <a:r>
              <a:rPr lang="de-DE" sz="2000" i="1" dirty="0" smtClean="0"/>
              <a:t>74</a:t>
            </a:r>
            <a:endParaRPr lang="de-DE" sz="2000" i="1" dirty="0"/>
          </a:p>
          <a:p>
            <a:endParaRPr lang="de-DE" sz="2000" dirty="0" smtClean="0"/>
          </a:p>
          <a:p>
            <a:r>
              <a:rPr lang="de-DE" sz="2000" dirty="0" smtClean="0"/>
              <a:t>Anteil verstorbene Patienten:	11% </a:t>
            </a:r>
            <a:r>
              <a:rPr lang="de-DE" sz="2000" i="1" dirty="0"/>
              <a:t>	</a:t>
            </a:r>
            <a:r>
              <a:rPr lang="de-DE" sz="2000" i="1" dirty="0" smtClean="0"/>
              <a:t>männlich: 57%, Altersmedian: 81</a:t>
            </a:r>
          </a:p>
          <a:p>
            <a:pPr marL="0" indent="0">
              <a:buNone/>
            </a:pPr>
            <a:endParaRPr lang="de-DE" sz="2000" dirty="0" smtClean="0"/>
          </a:p>
          <a:p>
            <a:r>
              <a:rPr lang="de-DE" sz="2000" i="1" dirty="0" smtClean="0"/>
              <a:t>Anteil noch liegend:			51%</a:t>
            </a:r>
            <a:r>
              <a:rPr lang="de-DE" sz="2000" dirty="0" smtClean="0"/>
              <a:t>	</a:t>
            </a:r>
          </a:p>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p:txBody>
          <a:bodyPr/>
          <a:lstStyle/>
          <a:p>
            <a:r>
              <a:rPr lang="de-DE" dirty="0" smtClean="0"/>
              <a:t>COVID-19-Fälle</a:t>
            </a:r>
            <a:endParaRPr lang="de-DE" dirty="0"/>
          </a:p>
        </p:txBody>
      </p:sp>
    </p:spTree>
    <p:extLst>
      <p:ext uri="{BB962C8B-B14F-4D97-AF65-F5344CB8AC3E}">
        <p14:creationId xmlns:p14="http://schemas.microsoft.com/office/powerpoint/2010/main" val="1019937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1EF6102-47D4-412C-BFE9-F54DBEC29B1A}" type="datetime1">
              <a:rPr lang="de-DE" smtClean="0"/>
              <a:t>29.04.2020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38</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p:txBody>
          <a:bodyPr/>
          <a:lstStyle/>
          <a:p>
            <a:r>
              <a:rPr lang="de-DE" dirty="0" smtClean="0"/>
              <a:t>COVID-19-Fälle</a:t>
            </a:r>
            <a:endParaRPr lang="de-DE"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192" y="1288141"/>
            <a:ext cx="6927273" cy="252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194" y="3809674"/>
            <a:ext cx="6927272" cy="251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00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5B82062-CAB3-4EE6-B546-E5FF3E191803}" type="datetime1">
              <a:rPr lang="de-DE" smtClean="0"/>
              <a:t>29.04.2020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39</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525704" y="354142"/>
            <a:ext cx="8092592" cy="338554"/>
          </a:xfrm>
        </p:spPr>
        <p:txBody>
          <a:bodyPr/>
          <a:lstStyle/>
          <a:p>
            <a:r>
              <a:rPr lang="de-DE" dirty="0" smtClean="0"/>
              <a:t>Dauer der Hospitalisierung - Outcome</a:t>
            </a:r>
            <a:endParaRPr lang="de-DE" dirty="0"/>
          </a:p>
        </p:txBody>
      </p:sp>
      <p:pic>
        <p:nvPicPr>
          <p:cNvPr id="1031" name="Picture 7" descr="S:\Projekte\FG36_INV_ICOSARI\Arbeitsordner\Tageslieferung\Verweildauer_Pn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84"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rojekte\FG36_INV_ICOSARI\Arbeitsordner\Tageslieferung\Verweildau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024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009255B5-E867-497C-98C6-B10C0F809846}" type="datetime1">
              <a:rPr lang="de-DE" smtClean="0"/>
              <a:t>29.04.2020</a:t>
            </a:fld>
            <a:endParaRPr lang="de-DE" dirty="0"/>
          </a:p>
        </p:txBody>
      </p:sp>
      <p:sp>
        <p:nvSpPr>
          <p:cNvPr id="3" name="Fußzeilenplatzhalter 2"/>
          <p:cNvSpPr>
            <a:spLocks noGrp="1"/>
          </p:cNvSpPr>
          <p:nvPr>
            <p:ph type="ftr" sz="quarter" idx="15"/>
          </p:nvPr>
        </p:nvSpPr>
        <p:spPr/>
        <p:txBody>
          <a:bodyPr/>
          <a:lstStyle/>
          <a:p>
            <a:r>
              <a:rPr lang="de-DE" dirty="0"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4</a:t>
            </a:fld>
            <a:endParaRPr lang="de-DE"/>
          </a:p>
        </p:txBody>
      </p:sp>
      <p:sp>
        <p:nvSpPr>
          <p:cNvPr id="2" name="Titel 1"/>
          <p:cNvSpPr>
            <a:spLocks noGrp="1"/>
          </p:cNvSpPr>
          <p:nvPr>
            <p:ph type="title"/>
          </p:nvPr>
        </p:nvSpPr>
        <p:spPr>
          <a:xfrm>
            <a:off x="236765" y="503308"/>
            <a:ext cx="6992171" cy="307777"/>
          </a:xfrm>
          <a:solidFill>
            <a:srgbClr val="045AA6"/>
          </a:solidFill>
        </p:spPr>
        <p:txBody>
          <a:bodyPr lIns="72000"/>
          <a:lstStyle/>
          <a:p>
            <a:pPr>
              <a:spcBef>
                <a:spcPts val="600"/>
              </a:spcBef>
            </a:pPr>
            <a:r>
              <a:rPr lang="de-DE" sz="2000" dirty="0" err="1" smtClean="0">
                <a:solidFill>
                  <a:schemeClr val="bg1"/>
                </a:solidFill>
              </a:rPr>
              <a:t>Epikurve</a:t>
            </a:r>
            <a:r>
              <a:rPr lang="de-DE" sz="2000" dirty="0" smtClean="0">
                <a:solidFill>
                  <a:schemeClr val="bg1"/>
                </a:solidFill>
              </a:rPr>
              <a:t> nach Meldedatum </a:t>
            </a:r>
            <a:r>
              <a:rPr lang="de-DE" sz="2000" dirty="0" smtClean="0">
                <a:solidFill>
                  <a:schemeClr val="bg1"/>
                </a:solidFill>
                <a:sym typeface="Wingdings" panose="05000000000000000000" pitchFamily="2" charset="2"/>
              </a:rPr>
              <a:t> </a:t>
            </a:r>
            <a:r>
              <a:rPr lang="de-DE" sz="2000" dirty="0">
                <a:solidFill>
                  <a:schemeClr val="bg1"/>
                </a:solidFill>
              </a:rPr>
              <a:t>Dashboard; </a:t>
            </a:r>
            <a:r>
              <a:rPr lang="de-DE" sz="1400" dirty="0">
                <a:solidFill>
                  <a:schemeClr val="bg1"/>
                </a:solidFill>
              </a:rPr>
              <a:t>(Datenstand: </a:t>
            </a:r>
            <a:r>
              <a:rPr lang="de-DE" sz="1400" dirty="0" smtClean="0">
                <a:solidFill>
                  <a:schemeClr val="bg1"/>
                </a:solidFill>
              </a:rPr>
              <a:t>29.04.2020. </a:t>
            </a:r>
            <a:r>
              <a:rPr lang="de-DE" sz="1400" dirty="0">
                <a:solidFill>
                  <a:schemeClr val="bg1"/>
                </a:solidFill>
              </a:rPr>
              <a:t>00:00)</a:t>
            </a:r>
          </a:p>
        </p:txBody>
      </p:sp>
      <p:graphicFrame>
        <p:nvGraphicFramePr>
          <p:cNvPr id="8" name="Diagramm 7"/>
          <p:cNvGraphicFramePr>
            <a:graphicFrameLocks/>
          </p:cNvGraphicFramePr>
          <p:nvPr>
            <p:extLst>
              <p:ext uri="{D42A27DB-BD31-4B8C-83A1-F6EECF244321}">
                <p14:modId xmlns:p14="http://schemas.microsoft.com/office/powerpoint/2010/main" val="774130386"/>
              </p:ext>
            </p:extLst>
          </p:nvPr>
        </p:nvGraphicFramePr>
        <p:xfrm>
          <a:off x="236765" y="1238250"/>
          <a:ext cx="8381999"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6633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D79D243-B386-40BD-A66E-8FCED467FF31}" type="datetime1">
              <a:rPr lang="de-DE" smtClean="0"/>
              <a:t>29.04.2020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40</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200" y="398044"/>
            <a:ext cx="8092592" cy="338554"/>
          </a:xfrm>
        </p:spPr>
        <p:txBody>
          <a:bodyPr/>
          <a:lstStyle/>
          <a:p>
            <a:r>
              <a:rPr lang="de-DE" dirty="0" smtClean="0"/>
              <a:t>Dauer der Hospitalisierung - Altersgruppen</a:t>
            </a:r>
            <a:endParaRPr lang="de-DE" dirty="0"/>
          </a:p>
        </p:txBody>
      </p:sp>
      <p:pic>
        <p:nvPicPr>
          <p:cNvPr id="4099" name="Picture 3" descr="S:\Projekte\FG36_INV_ICOSARI\Arbeitsordner\Tageslieferung\AG_Verweildauer_Pn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384"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Projekte\FG36_INV_ICOSARI\Arbeitsordner\Tageslieferung\AG_Verweildau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626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B10C095-1173-462B-8CD7-F43199BDF8A9}" type="datetime1">
              <a:rPr lang="de-DE" smtClean="0"/>
              <a:t>29.04.2020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41</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199" y="400627"/>
            <a:ext cx="8092592" cy="338554"/>
          </a:xfrm>
        </p:spPr>
        <p:txBody>
          <a:bodyPr/>
          <a:lstStyle/>
          <a:p>
            <a:r>
              <a:rPr lang="de-DE" dirty="0" smtClean="0"/>
              <a:t>Dauer der Intensivbehandlung - Outcome</a:t>
            </a:r>
            <a:endParaRPr lang="de-DE" dirty="0"/>
          </a:p>
        </p:txBody>
      </p:sp>
      <p:pic>
        <p:nvPicPr>
          <p:cNvPr id="7" name="Picture 2" descr="S:\Projekte\FG36_INV_ICOSARI\Arbeitsordner\Tageslieferung\Intensivdau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46"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Projekte\FG36_INV_ICOSARI\Arbeitsordner\Tageslieferung\Intensivdauer_Pn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992"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091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5200223-3A15-4F3D-B351-4B28F16597CC}" type="datetime1">
              <a:rPr lang="de-DE" smtClean="0"/>
              <a:t>29.04.2020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42</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200" y="391230"/>
            <a:ext cx="8092592" cy="338554"/>
          </a:xfrm>
        </p:spPr>
        <p:txBody>
          <a:bodyPr/>
          <a:lstStyle/>
          <a:p>
            <a:r>
              <a:rPr lang="de-DE" dirty="0" smtClean="0"/>
              <a:t>Dauer der Intensivbehandlung - Altersgruppen</a:t>
            </a:r>
            <a:endParaRPr lang="de-DE" dirty="0"/>
          </a:p>
        </p:txBody>
      </p:sp>
      <p:pic>
        <p:nvPicPr>
          <p:cNvPr id="5122" name="Picture 2" descr="S:\Projekte\FG36_INV_ICOSARI\Arbeitsordner\Tageslieferung\AG_Intensivdau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97" y="692696"/>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S:\Projekte\FG36_INV_ICOSARI\Arbeitsordner\Tageslieferung\AG_Intensivdauer_Pn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792" y="692696"/>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300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E698A79-B39E-4410-BCAE-5B4724E2BF50}" type="datetime1">
              <a:rPr lang="de-DE" smtClean="0"/>
              <a:t>29.04.2020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43</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200" y="523419"/>
            <a:ext cx="8092592" cy="338554"/>
          </a:xfrm>
        </p:spPr>
        <p:txBody>
          <a:bodyPr/>
          <a:lstStyle/>
          <a:p>
            <a:r>
              <a:rPr lang="de-DE" dirty="0" smtClean="0"/>
              <a:t>Dauer der Beatmung - Outcome</a:t>
            </a:r>
            <a:endParaRPr lang="de-DE" dirty="0"/>
          </a:p>
        </p:txBody>
      </p:sp>
      <p:pic>
        <p:nvPicPr>
          <p:cNvPr id="3075" name="Picture 3" descr="S:\Projekte\FG36_INV_ICOSARI\Arbeitsordner\Tageslieferung\Beatmungsdauer_T_Pn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913"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Projekte\FG36_INV_ICOSARI\Arbeitsordner\Tageslieferung\Beatmungsdauer_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25"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20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C2F4642-E9EC-4836-8470-971D5FBC790F}" type="datetime1">
              <a:rPr lang="de-DE" smtClean="0"/>
              <a:t>29.04.2020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44</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199" y="356725"/>
            <a:ext cx="8092592" cy="338554"/>
          </a:xfrm>
        </p:spPr>
        <p:txBody>
          <a:bodyPr/>
          <a:lstStyle/>
          <a:p>
            <a:r>
              <a:rPr lang="de-DE" dirty="0" smtClean="0"/>
              <a:t>Dauer der Beatmung - Altersgruppen</a:t>
            </a:r>
            <a:endParaRPr lang="de-DE" dirty="0"/>
          </a:p>
        </p:txBody>
      </p:sp>
      <p:pic>
        <p:nvPicPr>
          <p:cNvPr id="6146" name="Picture 2" descr="S:\Projekte\FG36_INV_ICOSARI\Arbeitsordner\Tageslieferung\AG_Beatmungsdauer_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S:\Projekte\FG36_INV_ICOSARI\Arbeitsordner\Tageslieferung\AG_Beatmungsdauer_T_Pn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2100"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51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212651" y="354142"/>
            <a:ext cx="7669815" cy="677108"/>
          </a:xfrm>
        </p:spPr>
        <p:txBody>
          <a:bodyPr/>
          <a:lstStyle/>
          <a:p>
            <a:r>
              <a:rPr lang="de-DE" dirty="0"/>
              <a:t>Mobilitätsanalyse (Mobility Change) von Google mit 6 Kategorien und auch nach </a:t>
            </a:r>
            <a:r>
              <a:rPr lang="de-DE" dirty="0" smtClean="0"/>
              <a:t>Bundesland </a:t>
            </a:r>
            <a:r>
              <a:rPr lang="de-DE" sz="1800" b="0" dirty="0" smtClean="0">
                <a:solidFill>
                  <a:schemeClr val="tx1"/>
                </a:solidFill>
              </a:rPr>
              <a:t>(Datenstand: 17.04.2020)</a:t>
            </a:r>
            <a:endParaRPr lang="de-DE" sz="1800" b="0" dirty="0">
              <a:solidFill>
                <a:schemeClr val="tx1"/>
              </a:solidFill>
            </a:endParaRPr>
          </a:p>
        </p:txBody>
      </p:sp>
      <p:sp>
        <p:nvSpPr>
          <p:cNvPr id="4" name="Datumsplatzhalter 3"/>
          <p:cNvSpPr>
            <a:spLocks noGrp="1"/>
          </p:cNvSpPr>
          <p:nvPr>
            <p:ph type="dt" sz="half" idx="14"/>
          </p:nvPr>
        </p:nvSpPr>
        <p:spPr/>
        <p:txBody>
          <a:bodyPr/>
          <a:lstStyle/>
          <a:p>
            <a:fld id="{A2120045-CE43-4DBA-A070-F1346A5F37F0}"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45</a:t>
            </a:fld>
            <a:endParaRPr lang="de-DE" dirty="0"/>
          </a:p>
        </p:txBody>
      </p:sp>
      <p:sp>
        <p:nvSpPr>
          <p:cNvPr id="8" name="Rechteck 7"/>
          <p:cNvSpPr/>
          <p:nvPr/>
        </p:nvSpPr>
        <p:spPr>
          <a:xfrm>
            <a:off x="212650" y="1212963"/>
            <a:ext cx="8633637" cy="646331"/>
          </a:xfrm>
          <a:prstGeom prst="rect">
            <a:avLst/>
          </a:prstGeom>
        </p:spPr>
        <p:txBody>
          <a:bodyPr wrap="square">
            <a:spAutoFit/>
          </a:bodyPr>
          <a:lstStyle/>
          <a:p>
            <a:r>
              <a:rPr lang="de-DE" dirty="0"/>
              <a:t>Allgemein hat die Mobilität in Deutschland abgenommen, aber in "</a:t>
            </a:r>
            <a:r>
              <a:rPr lang="de-DE" dirty="0" smtClean="0"/>
              <a:t>Parks" </a:t>
            </a:r>
            <a:r>
              <a:rPr lang="de-DE" dirty="0"/>
              <a:t>und "Residential </a:t>
            </a:r>
            <a:r>
              <a:rPr lang="de-DE" dirty="0" err="1"/>
              <a:t>area</a:t>
            </a:r>
            <a:r>
              <a:rPr lang="de-DE" dirty="0"/>
              <a:t>" wurde ein Anstieg beobachtet. </a:t>
            </a:r>
          </a:p>
        </p:txBody>
      </p:sp>
      <p:sp>
        <p:nvSpPr>
          <p:cNvPr id="9" name="Rechteck 8"/>
          <p:cNvSpPr/>
          <p:nvPr/>
        </p:nvSpPr>
        <p:spPr>
          <a:xfrm>
            <a:off x="5602551" y="6151000"/>
            <a:ext cx="3425297" cy="307777"/>
          </a:xfrm>
          <a:prstGeom prst="rect">
            <a:avLst/>
          </a:prstGeom>
        </p:spPr>
        <p:txBody>
          <a:bodyPr wrap="none">
            <a:spAutoFit/>
          </a:bodyPr>
          <a:lstStyle/>
          <a:p>
            <a:r>
              <a:rPr lang="de-DE" sz="1400" u="sng" dirty="0">
                <a:hlinkClick r:id="rId2"/>
              </a:rPr>
              <a:t>https://www.google.com/covid19/mobility/</a:t>
            </a:r>
            <a:r>
              <a:rPr lang="de-DE" sz="1400" dirty="0"/>
              <a:t> </a:t>
            </a:r>
          </a:p>
        </p:txBody>
      </p:sp>
      <p:pic>
        <p:nvPicPr>
          <p:cNvPr id="14338"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a:stretch/>
        </p:blipFill>
        <p:spPr bwMode="auto">
          <a:xfrm>
            <a:off x="314911" y="1859294"/>
            <a:ext cx="7000287" cy="440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686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Mobilitätsanalyse – Teil 2</a:t>
            </a:r>
            <a:endParaRPr lang="de-DE" dirty="0"/>
          </a:p>
        </p:txBody>
      </p:sp>
      <p:sp>
        <p:nvSpPr>
          <p:cNvPr id="4" name="Datumsplatzhalter 3"/>
          <p:cNvSpPr>
            <a:spLocks noGrp="1"/>
          </p:cNvSpPr>
          <p:nvPr>
            <p:ph type="dt" sz="half" idx="14"/>
          </p:nvPr>
        </p:nvSpPr>
        <p:spPr/>
        <p:txBody>
          <a:bodyPr/>
          <a:lstStyle/>
          <a:p>
            <a:fld id="{E22073F3-02F3-4164-AC2A-5E1852225ABE}"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46</a:t>
            </a:fld>
            <a:endParaRPr lang="de-DE" dirty="0"/>
          </a:p>
        </p:txBody>
      </p:sp>
      <p:pic>
        <p:nvPicPr>
          <p:cNvPr id="15362" name="Picture 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a:stretch/>
        </p:blipFill>
        <p:spPr bwMode="auto">
          <a:xfrm>
            <a:off x="466723" y="1152524"/>
            <a:ext cx="7839077" cy="5338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5319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fld id="{D9E10A53-9C1D-47D1-94E6-241E3CA20700}" type="datetime1">
              <a:rPr lang="de-DE" smtClean="0"/>
              <a:t>29.04.2020</a:t>
            </a:fld>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47</a:t>
            </a:fld>
            <a:endParaRPr lang="de-DE" dirty="0"/>
          </a:p>
        </p:txBody>
      </p:sp>
      <p:sp>
        <p:nvSpPr>
          <p:cNvPr id="8" name="Titel 1"/>
          <p:cNvSpPr txBox="1">
            <a:spLocks/>
          </p:cNvSpPr>
          <p:nvPr/>
        </p:nvSpPr>
        <p:spPr>
          <a:xfrm>
            <a:off x="457200" y="692696"/>
            <a:ext cx="8092592" cy="338554"/>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Notaufnahmen: Konsultationen alle Ursachen (Stand 28.04.2020)</a:t>
            </a:r>
            <a:endParaRPr lang="de-DE" dirty="0"/>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57200" y="1133475"/>
            <a:ext cx="7505700" cy="5341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936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361038"/>
            <a:ext cx="8092592" cy="338554"/>
          </a:xfrm>
        </p:spPr>
        <p:txBody>
          <a:bodyPr/>
          <a:lstStyle/>
          <a:p>
            <a:r>
              <a:rPr lang="de-DE" dirty="0" smtClean="0"/>
              <a:t>Besuche pro Notaufnahme</a:t>
            </a:r>
            <a:endParaRPr lang="de-DE" dirty="0"/>
          </a:p>
        </p:txBody>
      </p:sp>
      <p:sp>
        <p:nvSpPr>
          <p:cNvPr id="4" name="Datumsplatzhalter 3"/>
          <p:cNvSpPr>
            <a:spLocks noGrp="1"/>
          </p:cNvSpPr>
          <p:nvPr>
            <p:ph type="dt" sz="half" idx="14"/>
          </p:nvPr>
        </p:nvSpPr>
        <p:spPr/>
        <p:txBody>
          <a:bodyPr/>
          <a:lstStyle/>
          <a:p>
            <a:fld id="{A2D0E689-B8EE-4B1A-B42C-52263E8CF904}"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48</a:t>
            </a:fld>
            <a:endParaRPr lang="de-DE" dirty="0"/>
          </a:p>
        </p:txBody>
      </p:sp>
      <p:pic>
        <p:nvPicPr>
          <p:cNvPr id="18434"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a:stretch/>
        </p:blipFill>
        <p:spPr bwMode="auto">
          <a:xfrm>
            <a:off x="361949" y="802649"/>
            <a:ext cx="7124701" cy="5672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927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p:spPr>
        <p:txBody>
          <a:bodyPr/>
          <a:lstStyle/>
          <a:p>
            <a:r>
              <a:rPr lang="de-DE" dirty="0"/>
              <a:t>Situation Report – Besucheranzahl Gesamt &amp; nach </a:t>
            </a:r>
            <a:r>
              <a:rPr lang="de-DE" dirty="0" smtClean="0"/>
              <a:t>Altersgruppen</a:t>
            </a:r>
            <a:endParaRPr lang="de-DE" dirty="0"/>
          </a:p>
        </p:txBody>
      </p:sp>
      <p:sp>
        <p:nvSpPr>
          <p:cNvPr id="4" name="Datumsplatzhalter 3"/>
          <p:cNvSpPr>
            <a:spLocks noGrp="1"/>
          </p:cNvSpPr>
          <p:nvPr>
            <p:ph type="dt" sz="half" idx="14"/>
          </p:nvPr>
        </p:nvSpPr>
        <p:spPr/>
        <p:txBody>
          <a:bodyPr/>
          <a:lstStyle/>
          <a:p>
            <a:fld id="{AA247CB7-1556-4F18-9F01-132479E9E805}"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49</a:t>
            </a:fld>
            <a:endParaRPr lang="de-DE" dirty="0"/>
          </a:p>
        </p:txBody>
      </p:sp>
      <p:sp>
        <p:nvSpPr>
          <p:cNvPr id="2" name="Inhaltsplatzhalter 1"/>
          <p:cNvSpPr>
            <a:spLocks noGrp="1"/>
          </p:cNvSpPr>
          <p:nvPr>
            <p:ph sz="quarter" idx="13"/>
          </p:nvPr>
        </p:nvSpPr>
        <p:spPr/>
        <p:txBody>
          <a:bodyPr/>
          <a:lstStyle/>
          <a:p>
            <a:endParaRPr lang="de-DE"/>
          </a:p>
        </p:txBody>
      </p:sp>
      <p:pic>
        <p:nvPicPr>
          <p:cNvPr id="9" name="Picture 2" descr="P:\_TEMP\Krisentab\visits_age.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62127" y="1240800"/>
            <a:ext cx="8619747" cy="470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89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4CEB6727-6331-432A-BF1A-7217BC46CAD9}" type="datetime1">
              <a:rPr lang="de-DE" smtClean="0"/>
              <a:t>29.04.2020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5</a:t>
            </a:fld>
            <a:endParaRPr lang="de-DE"/>
          </a:p>
        </p:txBody>
      </p:sp>
      <p:sp>
        <p:nvSpPr>
          <p:cNvPr id="2" name="Titel 1"/>
          <p:cNvSpPr>
            <a:spLocks noGrp="1"/>
          </p:cNvSpPr>
          <p:nvPr>
            <p:ph type="title"/>
          </p:nvPr>
        </p:nvSpPr>
        <p:spPr>
          <a:xfrm>
            <a:off x="236765" y="349420"/>
            <a:ext cx="6784521" cy="523220"/>
          </a:xfrm>
          <a:solidFill>
            <a:srgbClr val="045AA6"/>
          </a:solidFill>
        </p:spPr>
        <p:txBody>
          <a:bodyPr lIns="72000"/>
          <a:lstStyle/>
          <a:p>
            <a:pPr>
              <a:spcBef>
                <a:spcPts val="600"/>
              </a:spcBef>
            </a:pPr>
            <a:r>
              <a:rPr lang="de-DE" sz="2000" dirty="0" err="1" smtClean="0">
                <a:solidFill>
                  <a:schemeClr val="bg1"/>
                </a:solidFill>
              </a:rPr>
              <a:t>Epikurve</a:t>
            </a:r>
            <a:r>
              <a:rPr lang="de-DE" sz="2000" dirty="0" smtClean="0">
                <a:solidFill>
                  <a:schemeClr val="bg1"/>
                </a:solidFill>
              </a:rPr>
              <a:t> nach Meldedatum </a:t>
            </a:r>
            <a:r>
              <a:rPr lang="de-DE" sz="2000" dirty="0" smtClean="0">
                <a:solidFill>
                  <a:schemeClr val="bg1"/>
                </a:solidFill>
                <a:sym typeface="Wingdings" panose="05000000000000000000" pitchFamily="2" charset="2"/>
              </a:rPr>
              <a:t>und Krankheitsstatus </a:t>
            </a:r>
            <a:br>
              <a:rPr lang="de-DE" sz="2000" dirty="0" smtClean="0">
                <a:solidFill>
                  <a:schemeClr val="bg1"/>
                </a:solidFill>
                <a:sym typeface="Wingdings" panose="05000000000000000000" pitchFamily="2" charset="2"/>
              </a:rPr>
            </a:br>
            <a:r>
              <a:rPr lang="de-DE" sz="1400" dirty="0" smtClean="0">
                <a:solidFill>
                  <a:schemeClr val="bg1"/>
                </a:solidFill>
              </a:rPr>
              <a:t>(</a:t>
            </a:r>
            <a:r>
              <a:rPr lang="de-DE" sz="1400" dirty="0">
                <a:solidFill>
                  <a:schemeClr val="bg1"/>
                </a:solidFill>
              </a:rPr>
              <a:t>Datenstand: </a:t>
            </a:r>
            <a:r>
              <a:rPr lang="de-DE" sz="1400" dirty="0" smtClean="0">
                <a:solidFill>
                  <a:schemeClr val="bg1"/>
                </a:solidFill>
              </a:rPr>
              <a:t>29.04.2020. </a:t>
            </a:r>
            <a:r>
              <a:rPr lang="de-DE" sz="1400" dirty="0">
                <a:solidFill>
                  <a:schemeClr val="bg1"/>
                </a:solidFill>
              </a:rPr>
              <a:t>00:00)</a:t>
            </a:r>
          </a:p>
        </p:txBody>
      </p:sp>
      <p:graphicFrame>
        <p:nvGraphicFramePr>
          <p:cNvPr id="7" name="Diagramm 6"/>
          <p:cNvGraphicFramePr>
            <a:graphicFrameLocks/>
          </p:cNvGraphicFramePr>
          <p:nvPr>
            <p:extLst>
              <p:ext uri="{D42A27DB-BD31-4B8C-83A1-F6EECF244321}">
                <p14:modId xmlns:p14="http://schemas.microsoft.com/office/powerpoint/2010/main" val="3962783971"/>
              </p:ext>
            </p:extLst>
          </p:nvPr>
        </p:nvGraphicFramePr>
        <p:xfrm>
          <a:off x="434492" y="1428750"/>
          <a:ext cx="8115300"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382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AKTIN- Syndromische Surveillance in Notaufnahmen</a:t>
            </a:r>
            <a:endParaRPr lang="de-DE" dirty="0"/>
          </a:p>
        </p:txBody>
      </p:sp>
      <p:sp>
        <p:nvSpPr>
          <p:cNvPr id="4" name="Datumsplatzhalter 3"/>
          <p:cNvSpPr>
            <a:spLocks noGrp="1"/>
          </p:cNvSpPr>
          <p:nvPr>
            <p:ph type="dt" sz="half" idx="14"/>
          </p:nvPr>
        </p:nvSpPr>
        <p:spPr/>
        <p:txBody>
          <a:bodyPr/>
          <a:lstStyle/>
          <a:p>
            <a:fld id="{454BE541-C541-4DBB-A28E-F458BCD93BD8}"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50</a:t>
            </a:fld>
            <a:endParaRPr lang="de-DE" dirty="0"/>
          </a:p>
        </p:txBody>
      </p:sp>
      <p:pic>
        <p:nvPicPr>
          <p:cNvPr id="8" name="Picture 2" descr="P:\_TEMP\Krisentab\visits_cedis.png"/>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a:stretch/>
        </p:blipFill>
        <p:spPr bwMode="auto">
          <a:xfrm>
            <a:off x="457200" y="1478216"/>
            <a:ext cx="8180836" cy="442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77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p:spPr>
        <p:txBody>
          <a:bodyPr/>
          <a:lstStyle/>
          <a:p>
            <a:r>
              <a:rPr lang="de-DE" dirty="0"/>
              <a:t>Situation Report – Besucheranzahl nach Triage </a:t>
            </a:r>
            <a:r>
              <a:rPr lang="de-DE" dirty="0" smtClean="0"/>
              <a:t>Level</a:t>
            </a:r>
            <a:endParaRPr lang="de-DE" dirty="0"/>
          </a:p>
        </p:txBody>
      </p:sp>
      <p:sp>
        <p:nvSpPr>
          <p:cNvPr id="4" name="Datumsplatzhalter 3"/>
          <p:cNvSpPr>
            <a:spLocks noGrp="1"/>
          </p:cNvSpPr>
          <p:nvPr>
            <p:ph type="dt" sz="half" idx="14"/>
          </p:nvPr>
        </p:nvSpPr>
        <p:spPr/>
        <p:txBody>
          <a:bodyPr/>
          <a:lstStyle/>
          <a:p>
            <a:fld id="{9ECAB6EB-7808-48A8-948C-5006C6A1D4CB}"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51</a:t>
            </a:fld>
            <a:endParaRPr lang="de-DE" dirty="0"/>
          </a:p>
        </p:txBody>
      </p:sp>
      <p:sp>
        <p:nvSpPr>
          <p:cNvPr id="2" name="Inhaltsplatzhalter 1"/>
          <p:cNvSpPr>
            <a:spLocks noGrp="1"/>
          </p:cNvSpPr>
          <p:nvPr>
            <p:ph sz="quarter" idx="13"/>
          </p:nvPr>
        </p:nvSpPr>
        <p:spPr/>
        <p:txBody>
          <a:bodyPr/>
          <a:lstStyle/>
          <a:p>
            <a:endParaRPr lang="de-DE" dirty="0"/>
          </a:p>
        </p:txBody>
      </p:sp>
      <p:pic>
        <p:nvPicPr>
          <p:cNvPr id="8" name="Picture 2" descr="P:\_TEMP\Krisentab\visits_triage_abs.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14877" y="1209675"/>
            <a:ext cx="8314247" cy="447675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883269" y="5895975"/>
            <a:ext cx="5240474" cy="369332"/>
          </a:xfrm>
          <a:prstGeom prst="rect">
            <a:avLst/>
          </a:prstGeom>
          <a:noFill/>
        </p:spPr>
        <p:txBody>
          <a:bodyPr wrap="none" rtlCol="0">
            <a:spAutoFit/>
          </a:bodyPr>
          <a:lstStyle/>
          <a:p>
            <a:pPr algn="ctr"/>
            <a:r>
              <a:rPr lang="de-DE" dirty="0" smtClean="0"/>
              <a:t>Triage Level 1 = Sofort, Triage Level 5 = Nicht dringend</a:t>
            </a:r>
            <a:endParaRPr lang="de-DE" dirty="0"/>
          </a:p>
        </p:txBody>
      </p:sp>
    </p:spTree>
    <p:extLst>
      <p:ext uri="{BB962C8B-B14F-4D97-AF65-F5344CB8AC3E}">
        <p14:creationId xmlns:p14="http://schemas.microsoft.com/office/powerpoint/2010/main" val="410171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4AF97AF0-0842-40C5-BDFE-75641879A8C3}"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52</a:t>
            </a:fld>
            <a:endParaRPr lang="de-DE" dirty="0"/>
          </a:p>
        </p:txBody>
      </p:sp>
      <p:sp>
        <p:nvSpPr>
          <p:cNvPr id="8" name="Titel 6"/>
          <p:cNvSpPr txBox="1">
            <a:spLocks/>
          </p:cNvSpPr>
          <p:nvPr/>
        </p:nvSpPr>
        <p:spPr>
          <a:xfrm>
            <a:off x="609600" y="506542"/>
            <a:ext cx="8092592" cy="677108"/>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err="1" smtClean="0"/>
              <a:t>Exzessmortalität</a:t>
            </a:r>
            <a:r>
              <a:rPr lang="de-DE" dirty="0" smtClean="0"/>
              <a:t> Europa:</a:t>
            </a:r>
          </a:p>
          <a:p>
            <a:r>
              <a:rPr lang="de-DE" dirty="0" smtClean="0"/>
              <a:t>EUROMOMO-Woche 16 – </a:t>
            </a:r>
            <a:r>
              <a:rPr lang="de-DE" dirty="0" err="1" smtClean="0"/>
              <a:t>Pooled</a:t>
            </a:r>
            <a:r>
              <a:rPr lang="de-DE" dirty="0" smtClean="0"/>
              <a:t> </a:t>
            </a:r>
            <a:r>
              <a:rPr lang="de-DE" dirty="0" err="1" smtClean="0"/>
              <a:t>number</a:t>
            </a:r>
            <a:r>
              <a:rPr lang="de-DE" dirty="0" smtClean="0"/>
              <a:t> </a:t>
            </a:r>
            <a:r>
              <a:rPr lang="de-DE" dirty="0" err="1" smtClean="0"/>
              <a:t>of</a:t>
            </a:r>
            <a:r>
              <a:rPr lang="de-DE" dirty="0" smtClean="0"/>
              <a:t> </a:t>
            </a:r>
            <a:r>
              <a:rPr lang="de-DE" dirty="0" err="1" smtClean="0"/>
              <a:t>deaths</a:t>
            </a:r>
            <a:endParaRPr lang="de-DE" dirty="0"/>
          </a:p>
        </p:txBody>
      </p:sp>
      <p:pic>
        <p:nvPicPr>
          <p:cNvPr id="9" name="Billede 1"/>
          <p:cNvPicPr/>
          <p:nvPr/>
        </p:nvPicPr>
        <p:blipFill rotWithShape="1">
          <a:blip r:embed="rId3">
            <a:extLst>
              <a:ext uri="{28A0092B-C50C-407E-A947-70E740481C1C}">
                <a14:useLocalDpi xmlns:a14="http://schemas.microsoft.com/office/drawing/2010/main" val="0"/>
              </a:ext>
            </a:extLst>
          </a:blip>
          <a:srcRect/>
          <a:stretch/>
        </p:blipFill>
        <p:spPr bwMode="auto">
          <a:xfrm>
            <a:off x="406730" y="1216471"/>
            <a:ext cx="6858000" cy="5406242"/>
          </a:xfrm>
          <a:prstGeom prst="rect">
            <a:avLst/>
          </a:prstGeom>
          <a:noFill/>
          <a:ln>
            <a:noFill/>
          </a:ln>
        </p:spPr>
      </p:pic>
    </p:spTree>
    <p:extLst>
      <p:ext uri="{BB962C8B-B14F-4D97-AF65-F5344CB8AC3E}">
        <p14:creationId xmlns:p14="http://schemas.microsoft.com/office/powerpoint/2010/main" val="195879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4CFFDD70-F97A-46BE-AFAF-A34C2706C111}"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53</a:t>
            </a:fld>
            <a:endParaRPr lang="de-DE" dirty="0"/>
          </a:p>
        </p:txBody>
      </p:sp>
      <p:sp>
        <p:nvSpPr>
          <p:cNvPr id="8" name="Titel 6"/>
          <p:cNvSpPr txBox="1">
            <a:spLocks noGrp="1"/>
          </p:cNvSpPr>
          <p:nvPr>
            <p:ph type="title"/>
          </p:nvPr>
        </p:nvSpPr>
        <p:spPr>
          <a:xfrm>
            <a:off x="333375" y="206921"/>
            <a:ext cx="8092592" cy="338554"/>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EUROMOMO-Woche 17: </a:t>
            </a:r>
            <a:r>
              <a:rPr lang="de-DE" dirty="0" err="1"/>
              <a:t>Weekly</a:t>
            </a:r>
            <a:r>
              <a:rPr lang="de-DE" dirty="0"/>
              <a:t> Z-Score </a:t>
            </a:r>
            <a:r>
              <a:rPr lang="de-DE" dirty="0" err="1"/>
              <a:t>by</a:t>
            </a:r>
            <a:r>
              <a:rPr lang="de-DE" dirty="0"/>
              <a:t> </a:t>
            </a:r>
            <a:r>
              <a:rPr lang="de-DE" dirty="0" err="1"/>
              <a:t>country</a:t>
            </a:r>
            <a:endParaRPr lang="de-DE" dirty="0"/>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31475" y="545475"/>
            <a:ext cx="5293050" cy="5938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3670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6E68C5FC-28A2-4249-B312-8BC88EB100EC}"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54</a:t>
            </a:fld>
            <a:endParaRPr lang="de-DE" dirty="0"/>
          </a:p>
        </p:txBody>
      </p:sp>
      <p:sp>
        <p:nvSpPr>
          <p:cNvPr id="8" name="Titel 6"/>
          <p:cNvSpPr txBox="1">
            <a:spLocks noGrp="1"/>
          </p:cNvSpPr>
          <p:nvPr>
            <p:ph type="title"/>
          </p:nvPr>
        </p:nvSpPr>
        <p:spPr>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EUROMOMO-Woche 16: </a:t>
            </a:r>
            <a:r>
              <a:rPr lang="de-DE" dirty="0" err="1"/>
              <a:t>Weekly</a:t>
            </a:r>
            <a:r>
              <a:rPr lang="de-DE" dirty="0"/>
              <a:t> Z-Score </a:t>
            </a:r>
            <a:r>
              <a:rPr lang="de-DE" dirty="0" err="1"/>
              <a:t>by</a:t>
            </a:r>
            <a:r>
              <a:rPr lang="de-DE" dirty="0"/>
              <a:t> </a:t>
            </a:r>
            <a:r>
              <a:rPr lang="de-DE" dirty="0" err="1"/>
              <a:t>country</a:t>
            </a:r>
            <a:endParaRPr lang="de-DE" dirty="0"/>
          </a:p>
        </p:txBody>
      </p:sp>
      <p:pic>
        <p:nvPicPr>
          <p:cNvPr id="9" name="Billede 2"/>
          <p:cNvPicPr/>
          <p:nvPr/>
        </p:nvPicPr>
        <p:blipFill rotWithShape="1">
          <a:blip r:embed="rId3">
            <a:extLst>
              <a:ext uri="{28A0092B-C50C-407E-A947-70E740481C1C}">
                <a14:useLocalDpi xmlns:a14="http://schemas.microsoft.com/office/drawing/2010/main" val="0"/>
              </a:ext>
            </a:extLst>
          </a:blip>
          <a:srcRect/>
          <a:stretch/>
        </p:blipFill>
        <p:spPr bwMode="auto">
          <a:xfrm>
            <a:off x="457200" y="5094514"/>
            <a:ext cx="6976753" cy="1306286"/>
          </a:xfrm>
          <a:prstGeom prst="rect">
            <a:avLst/>
          </a:prstGeom>
          <a:noFill/>
          <a:ln>
            <a:noFill/>
          </a:ln>
          <a:extLst>
            <a:ext uri="{53640926-AAD7-44D8-BBD7-CCE9431645EC}">
              <a14:shadowObscured xmlns:a14="http://schemas.microsoft.com/office/drawing/2010/main"/>
            </a:ext>
          </a:extLst>
        </p:spPr>
      </p:pic>
      <p:pic>
        <p:nvPicPr>
          <p:cNvPr id="10" name="Billede 2"/>
          <p:cNvPicPr/>
          <p:nvPr/>
        </p:nvPicPr>
        <p:blipFill rotWithShape="1">
          <a:blip r:embed="rId4">
            <a:extLst>
              <a:ext uri="{28A0092B-C50C-407E-A947-70E740481C1C}">
                <a14:useLocalDpi xmlns:a14="http://schemas.microsoft.com/office/drawing/2010/main" val="0"/>
              </a:ext>
            </a:extLst>
          </a:blip>
          <a:srcRect/>
          <a:stretch/>
        </p:blipFill>
        <p:spPr bwMode="auto">
          <a:xfrm>
            <a:off x="457200" y="1341913"/>
            <a:ext cx="6976753" cy="36575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321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16077CA9-9149-46AF-B4BB-695A8025FC4A}"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55</a:t>
            </a:fld>
            <a:endParaRPr lang="de-DE" dirty="0"/>
          </a:p>
        </p:txBody>
      </p:sp>
      <p:sp>
        <p:nvSpPr>
          <p:cNvPr id="8" name="Titel 6"/>
          <p:cNvSpPr txBox="1">
            <a:spLocks noGrp="1"/>
          </p:cNvSpPr>
          <p:nvPr>
            <p:ph type="title"/>
          </p:nvPr>
        </p:nvSpPr>
        <p:spPr>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EUROMOMO-Woche 16: </a:t>
            </a:r>
            <a:r>
              <a:rPr lang="de-DE" dirty="0" err="1"/>
              <a:t>W</a:t>
            </a:r>
            <a:r>
              <a:rPr lang="de-DE" dirty="0" err="1" smtClean="0"/>
              <a:t>eekly</a:t>
            </a:r>
            <a:r>
              <a:rPr lang="de-DE" dirty="0" smtClean="0"/>
              <a:t> Z-Score </a:t>
            </a:r>
            <a:r>
              <a:rPr lang="de-DE" dirty="0" err="1" smtClean="0"/>
              <a:t>by</a:t>
            </a:r>
            <a:r>
              <a:rPr lang="de-DE" dirty="0" smtClean="0"/>
              <a:t> </a:t>
            </a:r>
            <a:r>
              <a:rPr lang="de-DE" dirty="0" err="1" smtClean="0"/>
              <a:t>country</a:t>
            </a:r>
            <a:endParaRPr lang="de-DE" dirty="0"/>
          </a:p>
        </p:txBody>
      </p:sp>
      <p:pic>
        <p:nvPicPr>
          <p:cNvPr id="7" name="Billede 2"/>
          <p:cNvPicPr/>
          <p:nvPr/>
        </p:nvPicPr>
        <p:blipFill rotWithShape="1">
          <a:blip r:embed="rId3">
            <a:extLst>
              <a:ext uri="{28A0092B-C50C-407E-A947-70E740481C1C}">
                <a14:useLocalDpi xmlns:a14="http://schemas.microsoft.com/office/drawing/2010/main" val="0"/>
              </a:ext>
            </a:extLst>
          </a:blip>
          <a:srcRect/>
          <a:stretch/>
        </p:blipFill>
        <p:spPr bwMode="auto">
          <a:xfrm>
            <a:off x="229733" y="1365661"/>
            <a:ext cx="7061716" cy="52570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7102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0312BB30-9093-4245-9017-1D9D92F0A13A}"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56</a:t>
            </a:fld>
            <a:endParaRPr lang="de-DE" dirty="0"/>
          </a:p>
        </p:txBody>
      </p:sp>
      <p:sp>
        <p:nvSpPr>
          <p:cNvPr id="8" name="Titel 6"/>
          <p:cNvSpPr txBox="1">
            <a:spLocks noGrp="1"/>
          </p:cNvSpPr>
          <p:nvPr>
            <p:ph type="title"/>
          </p:nvPr>
        </p:nvSpPr>
        <p:spPr>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err="1" smtClean="0"/>
              <a:t>Exzessmortalität</a:t>
            </a:r>
            <a:r>
              <a:rPr lang="de-DE" dirty="0" smtClean="0"/>
              <a:t> Deutschland (bis Mitte März 2020)</a:t>
            </a:r>
            <a:endParaRPr lang="de-DE"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404938"/>
            <a:ext cx="907097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Inhaltsplatzhalter 2"/>
          <p:cNvSpPr>
            <a:spLocks noGrp="1"/>
          </p:cNvSpPr>
          <p:nvPr>
            <p:ph idx="4294967295"/>
          </p:nvPr>
        </p:nvSpPr>
        <p:spPr>
          <a:xfrm>
            <a:off x="457200" y="6038850"/>
            <a:ext cx="8229600" cy="375345"/>
          </a:xfrm>
          <a:prstGeom prst="rect">
            <a:avLst/>
          </a:prstGeom>
        </p:spPr>
        <p:txBody>
          <a:bodyPr>
            <a:normAutofit/>
          </a:bodyPr>
          <a:lstStyle/>
          <a:p>
            <a:pPr marL="0" indent="0">
              <a:buNone/>
            </a:pPr>
            <a:r>
              <a:rPr lang="de-DE" sz="1500" dirty="0" smtClean="0">
                <a:hlinkClick r:id="rId4"/>
              </a:rPr>
              <a:t>https://www.destatis.de/DE/Themen/Querschnitt/Corona/Gesellschaft/bevoelkerung-sterbefaelle.html</a:t>
            </a:r>
            <a:endParaRPr lang="de-DE" sz="1500" dirty="0" smtClean="0"/>
          </a:p>
          <a:p>
            <a:endParaRPr lang="de-DE" dirty="0"/>
          </a:p>
        </p:txBody>
      </p:sp>
    </p:spTree>
    <p:extLst>
      <p:ext uri="{BB962C8B-B14F-4D97-AF65-F5344CB8AC3E}">
        <p14:creationId xmlns:p14="http://schemas.microsoft.com/office/powerpoint/2010/main" val="408592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1512B882-E5CE-4D2F-824B-5DCC7BB6412D}" type="datetime1">
              <a:rPr lang="de-DE" smtClean="0"/>
              <a:t>29.04.2020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57</a:t>
            </a:fld>
            <a:endParaRPr lang="de-DE"/>
          </a:p>
        </p:txBody>
      </p:sp>
      <p:sp>
        <p:nvSpPr>
          <p:cNvPr id="2" name="Titel 1"/>
          <p:cNvSpPr>
            <a:spLocks noGrp="1"/>
          </p:cNvSpPr>
          <p:nvPr>
            <p:ph type="title"/>
          </p:nvPr>
        </p:nvSpPr>
        <p:spPr>
          <a:xfrm>
            <a:off x="236765" y="195532"/>
            <a:ext cx="6784521" cy="307777"/>
          </a:xfrm>
          <a:solidFill>
            <a:srgbClr val="045AA6"/>
          </a:solidFill>
        </p:spPr>
        <p:txBody>
          <a:bodyPr lIns="72000"/>
          <a:lstStyle/>
          <a:p>
            <a:pPr>
              <a:spcBef>
                <a:spcPts val="600"/>
              </a:spcBef>
            </a:pPr>
            <a:r>
              <a:rPr lang="de-DE" sz="2000" dirty="0" smtClean="0">
                <a:solidFill>
                  <a:schemeClr val="bg1"/>
                </a:solidFill>
              </a:rPr>
              <a:t>Anzahl Labortestungen</a:t>
            </a:r>
            <a:endParaRPr lang="de-DE" sz="2000" dirty="0">
              <a:solidFill>
                <a:schemeClr val="bg1"/>
              </a:solidFill>
            </a:endParaRPr>
          </a:p>
        </p:txBody>
      </p:sp>
      <p:sp>
        <p:nvSpPr>
          <p:cNvPr id="7" name="Rechteck 6"/>
          <p:cNvSpPr/>
          <p:nvPr/>
        </p:nvSpPr>
        <p:spPr>
          <a:xfrm>
            <a:off x="266061" y="5376562"/>
            <a:ext cx="8136001" cy="923330"/>
          </a:xfrm>
          <a:prstGeom prst="rect">
            <a:avLst/>
          </a:prstGeom>
        </p:spPr>
        <p:txBody>
          <a:bodyPr wrap="square">
            <a:spAutoFit/>
          </a:bodyPr>
          <a:lstStyle/>
          <a:p>
            <a:r>
              <a:rPr lang="de-DE" dirty="0"/>
              <a:t>In KW 15 gaben 25 Labore einen Rückstau von insgesamt  </a:t>
            </a:r>
            <a:r>
              <a:rPr lang="de-DE" dirty="0" smtClean="0"/>
              <a:t>3.423 </a:t>
            </a:r>
            <a:r>
              <a:rPr lang="de-DE" dirty="0"/>
              <a:t>abzuarbeitenden Proben an. 47 Labore nannten Lieferschwierigkeiten für Reagenzien (siehe Anhang), hauptsächlich von Fa. Roche und </a:t>
            </a:r>
            <a:r>
              <a:rPr lang="de-DE" dirty="0" err="1"/>
              <a:t>Qiagen</a:t>
            </a:r>
            <a:r>
              <a:rPr lang="de-DE" dirty="0"/>
              <a:t> und vermehrt auch </a:t>
            </a:r>
            <a:r>
              <a:rPr lang="de-DE" dirty="0" err="1"/>
              <a:t>Abstrichtupfer</a:t>
            </a:r>
            <a:r>
              <a:rPr lang="de-DE" dirty="0"/>
              <a:t>.</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27" y="924036"/>
            <a:ext cx="83915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942" y="3662142"/>
            <a:ext cx="5406254" cy="142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919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B8E41A7F-D82E-482B-B01D-818D1EEEC086}" type="datetime1">
              <a:rPr lang="de-DE" smtClean="0"/>
              <a:t>29.04.2020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58</a:t>
            </a:fld>
            <a:endParaRPr lang="de-DE"/>
          </a:p>
        </p:txBody>
      </p:sp>
      <p:sp>
        <p:nvSpPr>
          <p:cNvPr id="2" name="Titel 1"/>
          <p:cNvSpPr>
            <a:spLocks noGrp="1"/>
          </p:cNvSpPr>
          <p:nvPr>
            <p:ph type="title"/>
          </p:nvPr>
        </p:nvSpPr>
        <p:spPr>
          <a:xfrm>
            <a:off x="236765" y="195532"/>
            <a:ext cx="6784521" cy="307777"/>
          </a:xfrm>
          <a:solidFill>
            <a:srgbClr val="045AA6"/>
          </a:solidFill>
        </p:spPr>
        <p:txBody>
          <a:bodyPr lIns="72000"/>
          <a:lstStyle/>
          <a:p>
            <a:pPr>
              <a:spcBef>
                <a:spcPts val="600"/>
              </a:spcBef>
            </a:pPr>
            <a:r>
              <a:rPr lang="de-DE" sz="2000" dirty="0" smtClean="0">
                <a:solidFill>
                  <a:schemeClr val="bg1"/>
                </a:solidFill>
              </a:rPr>
              <a:t>Amtshilfeersuchen</a:t>
            </a:r>
            <a:endParaRPr lang="de-DE" sz="2000" dirty="0">
              <a:solidFill>
                <a:schemeClr val="bg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2351715885"/>
              </p:ext>
            </p:extLst>
          </p:nvPr>
        </p:nvGraphicFramePr>
        <p:xfrm>
          <a:off x="112142" y="585354"/>
          <a:ext cx="8865603" cy="6324268"/>
        </p:xfrm>
        <a:graphic>
          <a:graphicData uri="http://schemas.openxmlformats.org/drawingml/2006/table">
            <a:tbl>
              <a:tblPr firstRow="1" bandRow="1">
                <a:tableStyleId>{5C22544A-7EE6-4342-B048-85BDC9FD1C3A}</a:tableStyleId>
              </a:tblPr>
              <a:tblGrid>
                <a:gridCol w="772416"/>
                <a:gridCol w="965107"/>
                <a:gridCol w="1017087"/>
                <a:gridCol w="3865659"/>
                <a:gridCol w="2245334"/>
              </a:tblGrid>
              <a:tr h="280235">
                <a:tc>
                  <a:txBody>
                    <a:bodyPr/>
                    <a:lstStyle/>
                    <a:p>
                      <a:r>
                        <a:rPr lang="de-DE" sz="1050" dirty="0" smtClean="0"/>
                        <a:t>BL</a:t>
                      </a:r>
                      <a:endParaRPr lang="de-DE" sz="1050" dirty="0"/>
                    </a:p>
                  </a:txBody>
                  <a:tcPr/>
                </a:tc>
                <a:tc>
                  <a:txBody>
                    <a:bodyPr/>
                    <a:lstStyle/>
                    <a:p>
                      <a:r>
                        <a:rPr lang="de-DE" sz="1050" dirty="0" smtClean="0"/>
                        <a:t>Kreis</a:t>
                      </a:r>
                      <a:endParaRPr lang="de-DE" sz="1050" dirty="0"/>
                    </a:p>
                  </a:txBody>
                  <a:tcPr/>
                </a:tc>
                <a:tc>
                  <a:txBody>
                    <a:bodyPr/>
                    <a:lstStyle/>
                    <a:p>
                      <a:r>
                        <a:rPr lang="de-DE" sz="1050" dirty="0" smtClean="0"/>
                        <a:t>Datum Beginn</a:t>
                      </a:r>
                      <a:endParaRPr lang="de-DE" sz="1050" dirty="0"/>
                    </a:p>
                  </a:txBody>
                  <a:tcPr/>
                </a:tc>
                <a:tc>
                  <a:txBody>
                    <a:bodyPr/>
                    <a:lstStyle/>
                    <a:p>
                      <a:r>
                        <a:rPr lang="de-DE" sz="1050" dirty="0" smtClean="0"/>
                        <a:t>Details</a:t>
                      </a:r>
                      <a:endParaRPr lang="de-DE" sz="1050" dirty="0"/>
                    </a:p>
                  </a:txBody>
                  <a:tcPr/>
                </a:tc>
                <a:tc>
                  <a:txBody>
                    <a:bodyPr/>
                    <a:lstStyle/>
                    <a:p>
                      <a:r>
                        <a:rPr lang="de-DE" sz="1050" dirty="0" smtClean="0"/>
                        <a:t>RKI-Mitarbeitende</a:t>
                      </a:r>
                      <a:endParaRPr lang="de-DE" sz="1050" dirty="0"/>
                    </a:p>
                  </a:txBody>
                  <a:tcPr/>
                </a:tc>
              </a:tr>
              <a:tr h="389440">
                <a:tc>
                  <a:txBody>
                    <a:bodyPr/>
                    <a:lstStyle/>
                    <a:p>
                      <a:r>
                        <a:rPr lang="de-DE" sz="900" dirty="0" smtClean="0"/>
                        <a:t>BY</a:t>
                      </a:r>
                      <a:endParaRPr lang="de-DE" sz="900" dirty="0"/>
                    </a:p>
                  </a:txBody>
                  <a:tcPr/>
                </a:tc>
                <a:tc>
                  <a:txBody>
                    <a:bodyPr/>
                    <a:lstStyle/>
                    <a:p>
                      <a:r>
                        <a:rPr lang="de-DE" sz="900" dirty="0" smtClean="0"/>
                        <a:t>Starnberg</a:t>
                      </a:r>
                      <a:endParaRPr lang="de-DE" sz="900" dirty="0"/>
                    </a:p>
                  </a:txBody>
                  <a:tcPr/>
                </a:tc>
                <a:tc>
                  <a:txBody>
                    <a:bodyPr/>
                    <a:lstStyle/>
                    <a:p>
                      <a:r>
                        <a:rPr lang="de-DE" sz="900" dirty="0" smtClean="0"/>
                        <a:t>30.01.2020</a:t>
                      </a:r>
                      <a:endParaRPr lang="de-DE" sz="900" dirty="0"/>
                    </a:p>
                  </a:txBody>
                  <a:tcPr/>
                </a:tc>
                <a:tc>
                  <a:txBody>
                    <a:bodyPr/>
                    <a:lstStyle/>
                    <a:p>
                      <a:r>
                        <a:rPr lang="de-DE" sz="900" dirty="0" smtClean="0"/>
                        <a:t>WEBASO-Cluster</a:t>
                      </a:r>
                    </a:p>
                  </a:txBody>
                  <a:tcPr/>
                </a:tc>
                <a:tc>
                  <a:txBody>
                    <a:bodyPr/>
                    <a:lstStyle/>
                    <a:p>
                      <a:pPr marL="0" indent="0">
                        <a:buFont typeface="Arial" panose="020B0604020202020204" pitchFamily="34" charset="0"/>
                        <a:buNone/>
                      </a:pPr>
                      <a:r>
                        <a:rPr lang="de-DE" sz="900" dirty="0" smtClean="0"/>
                        <a:t>Nadine Zeitlmann,</a:t>
                      </a:r>
                      <a:r>
                        <a:rPr lang="de-DE" sz="900" baseline="0" dirty="0" smtClean="0"/>
                        <a:t> </a:t>
                      </a:r>
                      <a:r>
                        <a:rPr lang="de-DE" sz="900" dirty="0" smtClean="0"/>
                        <a:t>Andreas Reich,</a:t>
                      </a:r>
                      <a:r>
                        <a:rPr lang="de-DE" sz="900" baseline="0" dirty="0" smtClean="0"/>
                        <a:t> </a:t>
                      </a:r>
                      <a:r>
                        <a:rPr lang="de-DE" sz="900" dirty="0" smtClean="0"/>
                        <a:t>Sonja </a:t>
                      </a:r>
                      <a:r>
                        <a:rPr lang="de-DE" sz="900" dirty="0" err="1" smtClean="0"/>
                        <a:t>Boender</a:t>
                      </a:r>
                      <a:r>
                        <a:rPr lang="de-DE" sz="900" dirty="0" smtClean="0"/>
                        <a:t>,</a:t>
                      </a:r>
                      <a:r>
                        <a:rPr lang="de-DE" sz="900" baseline="0" dirty="0" smtClean="0"/>
                        <a:t> </a:t>
                      </a:r>
                      <a:r>
                        <a:rPr lang="de-DE" sz="900" dirty="0" smtClean="0"/>
                        <a:t>N.</a:t>
                      </a:r>
                      <a:r>
                        <a:rPr lang="de-DE" sz="900" baseline="0" dirty="0" smtClean="0"/>
                        <a:t> Muller, </a:t>
                      </a:r>
                      <a:r>
                        <a:rPr lang="de-DE" sz="900" dirty="0" smtClean="0"/>
                        <a:t>Kirsten Pörtner</a:t>
                      </a:r>
                      <a:endParaRPr lang="de-DE" sz="900" dirty="0"/>
                    </a:p>
                  </a:txBody>
                  <a:tcPr/>
                </a:tc>
              </a:tr>
              <a:tr h="252898">
                <a:tc>
                  <a:txBody>
                    <a:bodyPr/>
                    <a:lstStyle/>
                    <a:p>
                      <a:r>
                        <a:rPr lang="de-DE" sz="900" dirty="0" smtClean="0"/>
                        <a:t>NW</a:t>
                      </a:r>
                      <a:endParaRPr lang="de-DE" sz="900" dirty="0"/>
                    </a:p>
                  </a:txBody>
                  <a:tcPr/>
                </a:tc>
                <a:tc>
                  <a:txBody>
                    <a:bodyPr/>
                    <a:lstStyle/>
                    <a:p>
                      <a:r>
                        <a:rPr lang="de-DE" sz="900" dirty="0" smtClean="0"/>
                        <a:t>Heinsberg</a:t>
                      </a:r>
                      <a:endParaRPr lang="de-DE" sz="900" dirty="0"/>
                    </a:p>
                  </a:txBody>
                  <a:tcPr/>
                </a:tc>
                <a:tc>
                  <a:txBody>
                    <a:bodyPr/>
                    <a:lstStyle/>
                    <a:p>
                      <a:r>
                        <a:rPr lang="de-DE" sz="900" dirty="0" smtClean="0"/>
                        <a:t>27.02.2020</a:t>
                      </a:r>
                      <a:endParaRPr lang="de-DE" sz="900" dirty="0"/>
                    </a:p>
                  </a:txBody>
                  <a:tcPr/>
                </a:tc>
                <a:tc>
                  <a:txBody>
                    <a:bodyPr/>
                    <a:lstStyle/>
                    <a:p>
                      <a:r>
                        <a:rPr lang="de-DE" sz="900" dirty="0" smtClean="0"/>
                        <a:t>Fälle nach Karnevalsveranstaltung</a:t>
                      </a:r>
                    </a:p>
                  </a:txBody>
                  <a:tcPr/>
                </a:tc>
                <a:tc>
                  <a:txBody>
                    <a:bodyPr/>
                    <a:lstStyle/>
                    <a:p>
                      <a:pPr marL="0" indent="0">
                        <a:buFont typeface="Arial" panose="020B0604020202020204" pitchFamily="34" charset="0"/>
                        <a:buNone/>
                      </a:pPr>
                      <a:r>
                        <a:rPr lang="de-DE" sz="900" dirty="0" smtClean="0"/>
                        <a:t>Juliane Seidel,</a:t>
                      </a:r>
                      <a:r>
                        <a:rPr lang="de-DE" sz="900" baseline="0" dirty="0" smtClean="0"/>
                        <a:t> </a:t>
                      </a:r>
                      <a:r>
                        <a:rPr lang="de-DE" sz="900" dirty="0" smtClean="0"/>
                        <a:t>M. Schranz,</a:t>
                      </a:r>
                      <a:r>
                        <a:rPr lang="de-DE" sz="900" baseline="0" dirty="0" smtClean="0"/>
                        <a:t> </a:t>
                      </a:r>
                      <a:r>
                        <a:rPr lang="de-DE" sz="900" dirty="0" smtClean="0"/>
                        <a:t>Doreen</a:t>
                      </a:r>
                      <a:r>
                        <a:rPr lang="de-DE" sz="900" baseline="0" dirty="0" smtClean="0"/>
                        <a:t> Staat</a:t>
                      </a:r>
                      <a:endParaRPr lang="de-DE" sz="900" dirty="0"/>
                    </a:p>
                  </a:txBody>
                  <a:tcPr/>
                </a:tc>
              </a:tr>
              <a:tr h="389440">
                <a:tc>
                  <a:txBody>
                    <a:bodyPr/>
                    <a:lstStyle/>
                    <a:p>
                      <a:r>
                        <a:rPr lang="de-DE" sz="900" dirty="0" smtClean="0"/>
                        <a:t>NW</a:t>
                      </a:r>
                      <a:endParaRPr lang="de-DE" sz="900" dirty="0"/>
                    </a:p>
                  </a:txBody>
                  <a:tcPr/>
                </a:tc>
                <a:tc>
                  <a:txBody>
                    <a:bodyPr/>
                    <a:lstStyle/>
                    <a:p>
                      <a:r>
                        <a:rPr lang="de-DE" sz="900" dirty="0" smtClean="0"/>
                        <a:t>Telefonische Beratung</a:t>
                      </a:r>
                      <a:endParaRPr lang="de-DE" sz="900" dirty="0"/>
                    </a:p>
                  </a:txBody>
                  <a:tcPr/>
                </a:tc>
                <a:tc>
                  <a:txBody>
                    <a:bodyPr/>
                    <a:lstStyle/>
                    <a:p>
                      <a:r>
                        <a:rPr lang="de-DE" sz="900" dirty="0" smtClean="0"/>
                        <a:t>01.03.2020</a:t>
                      </a:r>
                      <a:endParaRPr lang="de-DE" sz="900" dirty="0"/>
                    </a:p>
                  </a:txBody>
                  <a:tcPr/>
                </a:tc>
                <a:tc>
                  <a:txBody>
                    <a:bodyPr/>
                    <a:lstStyle/>
                    <a:p>
                      <a:r>
                        <a:rPr lang="de-DE" sz="900" dirty="0" smtClean="0"/>
                        <a:t>Fachliche Unterstützung des RKI bei den vielfältigen Anfragen Ministerium für Arbeit, Gesundheit und Soziales in NRW</a:t>
                      </a:r>
                      <a:endParaRPr lang="de-DE" sz="900" dirty="0"/>
                    </a:p>
                  </a:txBody>
                  <a:tcPr/>
                </a:tc>
                <a:tc>
                  <a:txBody>
                    <a:bodyPr/>
                    <a:lstStyle/>
                    <a:p>
                      <a:pPr marL="0" indent="0">
                        <a:buFont typeface="Arial" panose="020B0604020202020204" pitchFamily="34" charset="0"/>
                        <a:buNone/>
                      </a:pPr>
                      <a:r>
                        <a:rPr lang="de-DE" sz="900" dirty="0" err="1" smtClean="0"/>
                        <a:t>Muna</a:t>
                      </a:r>
                      <a:r>
                        <a:rPr lang="de-DE" sz="900" baseline="0" dirty="0" smtClean="0"/>
                        <a:t> </a:t>
                      </a:r>
                      <a:r>
                        <a:rPr lang="de-DE" sz="900" dirty="0" smtClean="0"/>
                        <a:t>Abu Sin</a:t>
                      </a:r>
                      <a:endParaRPr lang="de-DE" sz="900" dirty="0"/>
                    </a:p>
                  </a:txBody>
                  <a:tcPr/>
                </a:tc>
              </a:tr>
              <a:tr h="389440">
                <a:tc>
                  <a:txBody>
                    <a:bodyPr/>
                    <a:lstStyle/>
                    <a:p>
                      <a:r>
                        <a:rPr lang="de-DE" sz="900" dirty="0" smtClean="0"/>
                        <a:t>BY</a:t>
                      </a:r>
                      <a:endParaRPr lang="de-DE" sz="900" dirty="0"/>
                    </a:p>
                  </a:txBody>
                  <a:tcPr/>
                </a:tc>
                <a:tc>
                  <a:txBody>
                    <a:bodyPr/>
                    <a:lstStyle/>
                    <a:p>
                      <a:r>
                        <a:rPr lang="de-DE" sz="900" dirty="0" smtClean="0"/>
                        <a:t>Freising</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05.03.2020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Ausbruchs im Landkreis, Unterstützung bei </a:t>
                      </a:r>
                      <a:r>
                        <a:rPr lang="de-DE" sz="900" dirty="0" err="1" smtClean="0"/>
                        <a:t>KoNa</a:t>
                      </a:r>
                      <a:r>
                        <a:rPr lang="de-DE" sz="900" dirty="0" smtClean="0"/>
                        <a:t> </a:t>
                      </a:r>
                    </a:p>
                  </a:txBody>
                  <a:tcPr/>
                </a:tc>
                <a:tc>
                  <a:txBody>
                    <a:bodyPr/>
                    <a:lstStyle/>
                    <a:p>
                      <a:pPr marL="0" indent="0">
                        <a:buFont typeface="Arial" panose="020B0604020202020204" pitchFamily="34" charset="0"/>
                        <a:buNone/>
                      </a:pPr>
                      <a:r>
                        <a:rPr lang="de-DE" sz="900" dirty="0" smtClean="0"/>
                        <a:t>Michael Brandl, Jennifer Bender, Nadine Zeitlmann</a:t>
                      </a:r>
                      <a:endParaRPr lang="de-DE" sz="900" dirty="0"/>
                    </a:p>
                  </a:txBody>
                  <a:tcPr/>
                </a:tc>
              </a:tr>
              <a:tr h="274600">
                <a:tc>
                  <a:txBody>
                    <a:bodyPr/>
                    <a:lstStyle/>
                    <a:p>
                      <a:r>
                        <a:rPr lang="de-DE" sz="900" dirty="0" smtClean="0"/>
                        <a:t>BE</a:t>
                      </a:r>
                      <a:endParaRPr lang="de-DE" sz="900" dirty="0"/>
                    </a:p>
                  </a:txBody>
                  <a:tcPr/>
                </a:tc>
                <a:tc>
                  <a:txBody>
                    <a:bodyPr/>
                    <a:lstStyle/>
                    <a:p>
                      <a:r>
                        <a:rPr lang="de-DE" sz="900" dirty="0" smtClean="0"/>
                        <a:t>Mitte</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9.03.2020;</a:t>
                      </a:r>
                      <a:r>
                        <a:rPr lang="de-DE" sz="900" baseline="0" dirty="0" smtClean="0"/>
                        <a:t> </a:t>
                      </a:r>
                      <a:r>
                        <a:rPr lang="de-DE" sz="900" dirty="0" smtClean="0"/>
                        <a:t>22.03.20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Cluster</a:t>
                      </a:r>
                      <a:r>
                        <a:rPr lang="de-DE" sz="900" baseline="0" dirty="0" smtClean="0"/>
                        <a:t> im </a:t>
                      </a:r>
                      <a:r>
                        <a:rPr lang="de-DE" sz="900" dirty="0" smtClean="0"/>
                        <a:t>Zusammenhang mit einem Großraumbüro</a:t>
                      </a:r>
                    </a:p>
                  </a:txBody>
                  <a:tcPr/>
                </a:tc>
                <a:tc>
                  <a:txBody>
                    <a:bodyPr/>
                    <a:lstStyle/>
                    <a:p>
                      <a:pPr marL="0" indent="0">
                        <a:buFont typeface="Arial" panose="020B0604020202020204" pitchFamily="34" charset="0"/>
                        <a:buNone/>
                      </a:pPr>
                      <a:r>
                        <a:rPr lang="de-DE" sz="900" dirty="0" smtClean="0"/>
                        <a:t>Nadine</a:t>
                      </a:r>
                      <a:r>
                        <a:rPr lang="de-DE" sz="900" baseline="0" dirty="0" smtClean="0"/>
                        <a:t> Muller</a:t>
                      </a:r>
                      <a:endParaRPr lang="de-DE" sz="900" dirty="0"/>
                    </a:p>
                  </a:txBody>
                  <a:tcPr/>
                </a:tc>
              </a:tr>
              <a:tr h="389440">
                <a:tc>
                  <a:txBody>
                    <a:bodyPr/>
                    <a:lstStyle/>
                    <a:p>
                      <a:r>
                        <a:rPr lang="de-DE" sz="900" dirty="0" smtClean="0"/>
                        <a:t>BY</a:t>
                      </a:r>
                      <a:endParaRPr lang="de-DE" sz="900" dirty="0"/>
                    </a:p>
                  </a:txBody>
                  <a:tcPr/>
                </a:tc>
                <a:tc>
                  <a:txBody>
                    <a:bodyPr/>
                    <a:lstStyle/>
                    <a:p>
                      <a:r>
                        <a:rPr lang="de-DE" sz="900" dirty="0" smtClean="0"/>
                        <a:t>Nürnberg</a:t>
                      </a:r>
                      <a:endParaRPr lang="de-DE" sz="9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900" dirty="0" smtClean="0"/>
                        <a:t>10.03.2020</a:t>
                      </a:r>
                    </a:p>
                  </a:txBody>
                  <a:tcPr/>
                </a:tc>
                <a:tc>
                  <a:txBody>
                    <a:bodyPr/>
                    <a:lstStyle/>
                    <a:p>
                      <a:r>
                        <a:rPr lang="de-DE" sz="900" dirty="0" smtClean="0"/>
                        <a:t>Unterstützung bei </a:t>
                      </a:r>
                      <a:r>
                        <a:rPr lang="de-DE" sz="900" dirty="0" err="1" smtClean="0"/>
                        <a:t>KoNa</a:t>
                      </a:r>
                      <a:r>
                        <a:rPr lang="de-DE" sz="900" dirty="0" smtClean="0"/>
                        <a:t> in Arztpraxis mit SARS-CoV-2-positivem Arzt</a:t>
                      </a:r>
                    </a:p>
                  </a:txBody>
                  <a:tcPr/>
                </a:tc>
                <a:tc>
                  <a:txBody>
                    <a:bodyPr/>
                    <a:lstStyle/>
                    <a:p>
                      <a:pPr marL="0" indent="0">
                        <a:buFont typeface="Arial" panose="020B0604020202020204" pitchFamily="34" charset="0"/>
                        <a:buNone/>
                      </a:pPr>
                      <a:r>
                        <a:rPr lang="de-DE" sz="900" dirty="0" smtClean="0"/>
                        <a:t>Sonia </a:t>
                      </a:r>
                      <a:r>
                        <a:rPr lang="de-DE" sz="900" dirty="0" err="1" smtClean="0"/>
                        <a:t>Boender</a:t>
                      </a:r>
                      <a:r>
                        <a:rPr lang="de-DE" sz="900" dirty="0" smtClean="0"/>
                        <a:t>,</a:t>
                      </a:r>
                      <a:r>
                        <a:rPr lang="de-DE" sz="900" baseline="0" dirty="0" smtClean="0"/>
                        <a:t> </a:t>
                      </a:r>
                      <a:r>
                        <a:rPr lang="de-DE" sz="900" dirty="0" smtClean="0"/>
                        <a:t>Kai Michaelis,</a:t>
                      </a:r>
                      <a:r>
                        <a:rPr lang="de-DE" sz="900" baseline="0" dirty="0" smtClean="0"/>
                        <a:t> </a:t>
                      </a:r>
                      <a:r>
                        <a:rPr lang="de-DE" sz="900" dirty="0" smtClean="0"/>
                        <a:t>Jennifer Bender</a:t>
                      </a:r>
                      <a:endParaRPr lang="de-DE" sz="900" dirty="0"/>
                    </a:p>
                  </a:txBody>
                  <a:tcPr/>
                </a:tc>
              </a:tr>
              <a:tr h="389440">
                <a:tc>
                  <a:txBody>
                    <a:bodyPr/>
                    <a:lstStyle/>
                    <a:p>
                      <a:r>
                        <a:rPr lang="de-DE" sz="900" dirty="0" smtClean="0"/>
                        <a:t>BY</a:t>
                      </a:r>
                      <a:endParaRPr lang="de-DE" sz="900" dirty="0"/>
                    </a:p>
                  </a:txBody>
                  <a:tcPr/>
                </a:tc>
                <a:tc>
                  <a:txBody>
                    <a:bodyPr/>
                    <a:lstStyle/>
                    <a:p>
                      <a:r>
                        <a:rPr lang="de-DE" sz="900" dirty="0" smtClean="0"/>
                        <a:t>Tirschenreuth</a:t>
                      </a:r>
                      <a:endParaRPr lang="de-DE" sz="900" dirty="0"/>
                    </a:p>
                  </a:txBody>
                  <a:tcPr/>
                </a:tc>
                <a:tc>
                  <a:txBody>
                    <a:bodyPr/>
                    <a:lstStyle/>
                    <a:p>
                      <a:r>
                        <a:rPr lang="de-DE" sz="900" dirty="0" smtClean="0"/>
                        <a:t>19.03.2020; 23.04.2020</a:t>
                      </a:r>
                      <a:endParaRPr lang="de-DE" sz="900" dirty="0"/>
                    </a:p>
                  </a:txBody>
                  <a:tcPr/>
                </a:tc>
                <a:tc>
                  <a:txBody>
                    <a:bodyPr/>
                    <a:lstStyle/>
                    <a:p>
                      <a:r>
                        <a:rPr lang="de-DE" sz="900" dirty="0" smtClean="0"/>
                        <a:t>40 Fälle nach Starkbierfest;</a:t>
                      </a:r>
                      <a:r>
                        <a:rPr lang="de-DE" sz="900" baseline="0" dirty="0" smtClean="0"/>
                        <a:t> </a:t>
                      </a:r>
                      <a:r>
                        <a:rPr lang="de-DE" sz="900" dirty="0" smtClean="0"/>
                        <a:t>Europäisches mobiles Labor angefordert (Kapazität bis zu 100 Proben/Tag)</a:t>
                      </a:r>
                    </a:p>
                  </a:txBody>
                  <a:tcPr/>
                </a:tc>
                <a:tc>
                  <a:txBody>
                    <a:bodyPr/>
                    <a:lstStyle/>
                    <a:p>
                      <a:pPr marL="0" indent="0">
                        <a:buFont typeface="Arial" panose="020B0604020202020204" pitchFamily="34" charset="0"/>
                        <a:buNone/>
                      </a:pPr>
                      <a:r>
                        <a:rPr lang="de-DE" sz="900" dirty="0" smtClean="0"/>
                        <a:t>Michael Brandl,</a:t>
                      </a:r>
                      <a:r>
                        <a:rPr lang="de-DE" sz="900" baseline="0" dirty="0" smtClean="0"/>
                        <a:t> S</a:t>
                      </a:r>
                      <a:r>
                        <a:rPr lang="de-DE" sz="900" dirty="0" smtClean="0"/>
                        <a:t>ybille </a:t>
                      </a:r>
                      <a:r>
                        <a:rPr lang="de-DE" sz="900" dirty="0" err="1" smtClean="0"/>
                        <a:t>Rehmet</a:t>
                      </a:r>
                      <a:endParaRPr lang="de-DE" sz="900" dirty="0"/>
                    </a:p>
                  </a:txBody>
                  <a:tcPr/>
                </a:tc>
              </a:tr>
              <a:tr h="389440">
                <a:tc>
                  <a:txBody>
                    <a:bodyPr/>
                    <a:lstStyle/>
                    <a:p>
                      <a:r>
                        <a:rPr lang="de-DE" sz="900" dirty="0" smtClean="0"/>
                        <a:t>SL</a:t>
                      </a:r>
                      <a:endParaRPr lang="de-DE" sz="900" dirty="0"/>
                    </a:p>
                  </a:txBody>
                  <a:tcPr/>
                </a:tc>
                <a:tc>
                  <a:txBody>
                    <a:bodyPr/>
                    <a:lstStyle/>
                    <a:p>
                      <a:r>
                        <a:rPr lang="de-DE" sz="900" dirty="0" smtClean="0"/>
                        <a:t>Sankt Wendel</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20.03.2020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Ausbruch im Krankenhaus mit SARS-CoV2-positiven Mitarbeitern</a:t>
                      </a:r>
                    </a:p>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indent="0">
                        <a:buFont typeface="Arial" panose="020B0604020202020204" pitchFamily="34" charset="0"/>
                        <a:buNone/>
                      </a:pPr>
                      <a:r>
                        <a:rPr lang="de-DE" sz="900" dirty="0" smtClean="0"/>
                        <a:t>Tim </a:t>
                      </a:r>
                      <a:r>
                        <a:rPr lang="de-DE" sz="900" dirty="0" err="1" smtClean="0"/>
                        <a:t>Eckmanns</a:t>
                      </a:r>
                      <a:r>
                        <a:rPr lang="de-DE" sz="900" dirty="0" smtClean="0"/>
                        <a:t>, Kirsten Pörtner</a:t>
                      </a:r>
                      <a:endParaRPr lang="de-DE" sz="900" dirty="0"/>
                    </a:p>
                  </a:txBody>
                  <a:tcPr/>
                </a:tc>
              </a:tr>
              <a:tr h="389440">
                <a:tc>
                  <a:txBody>
                    <a:bodyPr/>
                    <a:lstStyle/>
                    <a:p>
                      <a:r>
                        <a:rPr lang="de-DE" sz="900" dirty="0" smtClean="0"/>
                        <a:t>ST</a:t>
                      </a:r>
                      <a:endParaRPr lang="de-DE" sz="900" dirty="0"/>
                    </a:p>
                  </a:txBody>
                  <a:tcPr/>
                </a:tc>
                <a:tc>
                  <a:txBody>
                    <a:bodyPr/>
                    <a:lstStyle/>
                    <a:p>
                      <a:r>
                        <a:rPr lang="de-DE" sz="900" dirty="0" smtClean="0"/>
                        <a:t>Wittenberg</a:t>
                      </a:r>
                      <a:endParaRPr lang="de-DE" sz="900" dirty="0"/>
                    </a:p>
                  </a:txBody>
                  <a:tcPr/>
                </a:tc>
                <a:tc>
                  <a:txBody>
                    <a:bodyPr/>
                    <a:lstStyle/>
                    <a:p>
                      <a:r>
                        <a:rPr lang="de-DE" sz="900" dirty="0" smtClean="0"/>
                        <a:t>26.03.2020</a:t>
                      </a:r>
                      <a:endParaRPr lang="de-DE" sz="900" dirty="0"/>
                    </a:p>
                  </a:txBody>
                  <a:tcPr/>
                </a:tc>
                <a:tc>
                  <a:txBody>
                    <a:bodyPr/>
                    <a:lstStyle/>
                    <a:p>
                      <a:r>
                        <a:rPr lang="de-DE" sz="900" dirty="0" smtClean="0">
                          <a:solidFill>
                            <a:schemeClr val="tx1"/>
                          </a:solidFill>
                        </a:rPr>
                        <a:t>Großer Ausbruch LK Wittenberg – Unterstützung bei </a:t>
                      </a:r>
                      <a:r>
                        <a:rPr lang="de-DE" sz="900" dirty="0" err="1" smtClean="0">
                          <a:solidFill>
                            <a:schemeClr val="tx1"/>
                          </a:solidFill>
                        </a:rPr>
                        <a:t>KoNa</a:t>
                      </a:r>
                      <a:r>
                        <a:rPr lang="de-DE" sz="900" dirty="0" smtClean="0">
                          <a:solidFill>
                            <a:schemeClr val="tx1"/>
                          </a:solidFill>
                        </a:rPr>
                        <a:t>  in Altenpflegeheim  </a:t>
                      </a:r>
                      <a:r>
                        <a:rPr lang="de-DE" sz="900" dirty="0" err="1" smtClean="0">
                          <a:solidFill>
                            <a:schemeClr val="tx1"/>
                          </a:solidFill>
                        </a:rPr>
                        <a:t>zusätzl</a:t>
                      </a:r>
                      <a:r>
                        <a:rPr lang="de-DE" sz="900" dirty="0" smtClean="0">
                          <a:solidFill>
                            <a:schemeClr val="tx1"/>
                          </a:solidFill>
                        </a:rPr>
                        <a:t>. Ausbruch in Krankenhaus</a:t>
                      </a:r>
                      <a:endParaRPr lang="de-DE" sz="900" kern="1200" dirty="0" smtClean="0">
                        <a:solidFill>
                          <a:schemeClr val="tx1"/>
                        </a:solidFill>
                        <a:latin typeface="+mn-lt"/>
                        <a:ea typeface="+mn-ea"/>
                        <a:cs typeface="+mn-cs"/>
                      </a:endParaRPr>
                    </a:p>
                  </a:txBody>
                  <a:tcPr/>
                </a:tc>
                <a:tc>
                  <a:txBody>
                    <a:bodyPr/>
                    <a:lstStyle/>
                    <a:p>
                      <a:pPr marL="0" indent="0">
                        <a:buFont typeface="Arial" panose="020B0604020202020204" pitchFamily="34" charset="0"/>
                        <a:buNone/>
                      </a:pPr>
                      <a:r>
                        <a:rPr lang="de-DE" sz="900" dirty="0" smtClean="0"/>
                        <a:t>Christina Frank,</a:t>
                      </a:r>
                      <a:r>
                        <a:rPr lang="de-DE" sz="900" baseline="0" dirty="0" smtClean="0"/>
                        <a:t> </a:t>
                      </a:r>
                      <a:r>
                        <a:rPr lang="de-DE" sz="900" dirty="0" smtClean="0"/>
                        <a:t>Marina Lewandowsky,</a:t>
                      </a:r>
                      <a:r>
                        <a:rPr lang="de-DE" sz="900" baseline="0" dirty="0" smtClean="0"/>
                        <a:t> </a:t>
                      </a:r>
                      <a:r>
                        <a:rPr lang="de-DE" sz="900" dirty="0" smtClean="0"/>
                        <a:t>Neil Saad</a:t>
                      </a:r>
                      <a:endParaRPr lang="de-DE" sz="900" dirty="0"/>
                    </a:p>
                  </a:txBody>
                  <a:tcPr/>
                </a:tc>
              </a:tr>
              <a:tr h="322462">
                <a:tc>
                  <a:txBody>
                    <a:bodyPr/>
                    <a:lstStyle/>
                    <a:p>
                      <a:r>
                        <a:rPr lang="de-DE" sz="900" dirty="0" smtClean="0"/>
                        <a:t>HH</a:t>
                      </a:r>
                      <a:endParaRPr lang="de-DE" sz="900" dirty="0"/>
                    </a:p>
                  </a:txBody>
                  <a:tcPr/>
                </a:tc>
                <a:tc>
                  <a:txBody>
                    <a:bodyPr/>
                    <a:lstStyle/>
                    <a:p>
                      <a:r>
                        <a:rPr lang="de-DE" sz="900" dirty="0" smtClean="0"/>
                        <a:t>Hamburg</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30.03.2020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Probleme mit der Datenerfassung und Übermittlung</a:t>
                      </a:r>
                    </a:p>
                  </a:txBody>
                  <a:tcPr/>
                </a:tc>
                <a:tc>
                  <a:txBody>
                    <a:bodyPr/>
                    <a:lstStyle/>
                    <a:p>
                      <a:pPr marL="0" indent="0">
                        <a:buFont typeface="Arial" panose="020B0604020202020204" pitchFamily="34" charset="0"/>
                        <a:buNone/>
                      </a:pPr>
                      <a:r>
                        <a:rPr lang="de-DE" sz="900" dirty="0" smtClean="0"/>
                        <a:t>Herman Claus</a:t>
                      </a:r>
                      <a:endParaRPr lang="de-DE" sz="900" dirty="0"/>
                    </a:p>
                  </a:txBody>
                  <a:tcPr/>
                </a:tc>
              </a:tr>
              <a:tr h="389440">
                <a:tc>
                  <a:txBody>
                    <a:bodyPr/>
                    <a:lstStyle/>
                    <a:p>
                      <a:r>
                        <a:rPr lang="de-DE" sz="900" dirty="0" smtClean="0"/>
                        <a:t>BB</a:t>
                      </a:r>
                      <a:endParaRPr lang="de-DE" sz="900" dirty="0"/>
                    </a:p>
                  </a:txBody>
                  <a:tcPr/>
                </a:tc>
                <a:tc>
                  <a:txBody>
                    <a:bodyPr/>
                    <a:lstStyle/>
                    <a:p>
                      <a:r>
                        <a:rPr lang="de-DE" sz="900" dirty="0" smtClean="0"/>
                        <a:t>Potsdam</a:t>
                      </a:r>
                      <a:endParaRPr lang="de-DE" sz="900" dirty="0"/>
                    </a:p>
                  </a:txBody>
                  <a:tcPr/>
                </a:tc>
                <a:tc>
                  <a:txBody>
                    <a:bodyPr/>
                    <a:lstStyle/>
                    <a:p>
                      <a:r>
                        <a:rPr lang="de-DE" sz="900" dirty="0" smtClean="0"/>
                        <a:t>03.04.2020</a:t>
                      </a:r>
                      <a:endParaRPr lang="de-DE" sz="900" dirty="0"/>
                    </a:p>
                  </a:txBody>
                  <a:tcPr/>
                </a:tc>
                <a:tc>
                  <a:txBody>
                    <a:bodyPr/>
                    <a:lstStyle/>
                    <a:p>
                      <a:r>
                        <a:rPr lang="de-DE" sz="900" dirty="0" smtClean="0"/>
                        <a:t>Ausbruch im</a:t>
                      </a:r>
                      <a:r>
                        <a:rPr lang="de-DE" sz="900" baseline="0" dirty="0" smtClean="0"/>
                        <a:t> </a:t>
                      </a:r>
                      <a:r>
                        <a:rPr lang="de-DE" sz="900" dirty="0" smtClean="0"/>
                        <a:t>Ernst-von-Bergmann-Klinikum Potsdam</a:t>
                      </a:r>
                    </a:p>
                  </a:txBody>
                  <a:tcPr/>
                </a:tc>
                <a:tc>
                  <a:txBody>
                    <a:bodyPr/>
                    <a:lstStyle/>
                    <a:p>
                      <a:pPr marL="0" indent="0">
                        <a:buFont typeface="Arial" panose="020B0604020202020204" pitchFamily="34" charset="0"/>
                        <a:buNone/>
                      </a:pPr>
                      <a:r>
                        <a:rPr lang="de-DE" sz="900" dirty="0" smtClean="0"/>
                        <a:t>Tim </a:t>
                      </a:r>
                      <a:r>
                        <a:rPr lang="de-DE" sz="900" dirty="0" err="1" smtClean="0"/>
                        <a:t>Eckmanns</a:t>
                      </a:r>
                      <a:r>
                        <a:rPr lang="de-DE" sz="900" dirty="0" smtClean="0"/>
                        <a:t>,</a:t>
                      </a:r>
                      <a:r>
                        <a:rPr lang="de-DE" sz="900" baseline="0" dirty="0" smtClean="0"/>
                        <a:t> </a:t>
                      </a:r>
                      <a:r>
                        <a:rPr lang="de-DE" sz="900" dirty="0" err="1" smtClean="0"/>
                        <a:t>Muna</a:t>
                      </a:r>
                      <a:r>
                        <a:rPr lang="de-DE" sz="900" dirty="0" smtClean="0"/>
                        <a:t> Abu Sin,</a:t>
                      </a:r>
                      <a:r>
                        <a:rPr lang="de-DE" sz="900" baseline="0" dirty="0" smtClean="0"/>
                        <a:t> Felix </a:t>
                      </a:r>
                      <a:r>
                        <a:rPr lang="de-DE" sz="900" baseline="0" dirty="0" err="1" smtClean="0"/>
                        <a:t>Moek</a:t>
                      </a:r>
                      <a:endParaRPr lang="de-DE" sz="900" dirty="0"/>
                    </a:p>
                  </a:txBody>
                  <a:tcPr/>
                </a:tc>
              </a:tr>
              <a:tr h="372934">
                <a:tc>
                  <a:txBody>
                    <a:bodyPr/>
                    <a:lstStyle/>
                    <a:p>
                      <a:r>
                        <a:rPr lang="de-DE" sz="900" dirty="0" smtClean="0"/>
                        <a:t>ST</a:t>
                      </a:r>
                      <a:endParaRPr lang="de-DE" sz="900" dirty="0"/>
                    </a:p>
                  </a:txBody>
                  <a:tcPr/>
                </a:tc>
                <a:tc>
                  <a:txBody>
                    <a:bodyPr/>
                    <a:lstStyle/>
                    <a:p>
                      <a:r>
                        <a:rPr lang="de-DE" sz="900" dirty="0" smtClean="0"/>
                        <a:t>Halberstadt</a:t>
                      </a:r>
                      <a:endParaRPr lang="de-DE" sz="900" dirty="0"/>
                    </a:p>
                  </a:txBody>
                  <a:tcPr/>
                </a:tc>
                <a:tc>
                  <a:txBody>
                    <a:bodyPr/>
                    <a:lstStyle/>
                    <a:p>
                      <a:r>
                        <a:rPr lang="de-DE" sz="900" dirty="0" smtClean="0"/>
                        <a:t>03.04.2020</a:t>
                      </a:r>
                      <a:endParaRPr lang="de-DE" sz="900" dirty="0"/>
                    </a:p>
                  </a:txBody>
                  <a:tcPr/>
                </a:tc>
                <a:tc>
                  <a:txBody>
                    <a:bodyPr/>
                    <a:lstStyle/>
                    <a:p>
                      <a:r>
                        <a:rPr lang="de-DE" sz="900" dirty="0" smtClean="0"/>
                        <a:t>Ausbruch in einer Flüchtlingsunterkunft</a:t>
                      </a:r>
                    </a:p>
                  </a:txBody>
                  <a:tcPr/>
                </a:tc>
                <a:tc>
                  <a:txBody>
                    <a:bodyPr/>
                    <a:lstStyle/>
                    <a:p>
                      <a:pPr marL="0" indent="0">
                        <a:buFont typeface="Arial" panose="020B0604020202020204" pitchFamily="34" charset="0"/>
                        <a:buNone/>
                      </a:pPr>
                      <a:r>
                        <a:rPr lang="de-DE" sz="900" dirty="0" smtClean="0"/>
                        <a:t>Sabine </a:t>
                      </a:r>
                      <a:r>
                        <a:rPr lang="de-DE" sz="900" dirty="0" err="1" smtClean="0"/>
                        <a:t>Vygen</a:t>
                      </a:r>
                      <a:r>
                        <a:rPr lang="de-DE" sz="900" dirty="0" smtClean="0"/>
                        <a:t>-Bonnet,</a:t>
                      </a:r>
                      <a:r>
                        <a:rPr lang="de-DE" sz="900" baseline="0" dirty="0" smtClean="0"/>
                        <a:t> </a:t>
                      </a:r>
                      <a:r>
                        <a:rPr lang="de-DE" sz="900" dirty="0" err="1" smtClean="0"/>
                        <a:t>Navina</a:t>
                      </a:r>
                      <a:r>
                        <a:rPr lang="de-DE" sz="900" dirty="0" smtClean="0"/>
                        <a:t> </a:t>
                      </a:r>
                      <a:r>
                        <a:rPr lang="de-DE" sz="900" dirty="0" err="1" smtClean="0"/>
                        <a:t>Sarma</a:t>
                      </a:r>
                      <a:endParaRPr lang="de-DE" sz="900" dirty="0"/>
                    </a:p>
                  </a:txBody>
                  <a:tcPr/>
                </a:tc>
              </a:tr>
              <a:tr h="539225">
                <a:tc>
                  <a:txBody>
                    <a:bodyPr/>
                    <a:lstStyle/>
                    <a:p>
                      <a:r>
                        <a:rPr lang="de-DE" sz="900" dirty="0" smtClean="0">
                          <a:solidFill>
                            <a:schemeClr val="tx1"/>
                          </a:solidFill>
                        </a:rPr>
                        <a:t>BE</a:t>
                      </a:r>
                      <a:endParaRPr lang="de-DE" sz="900" dirty="0">
                        <a:solidFill>
                          <a:schemeClr val="tx1"/>
                        </a:solidFill>
                      </a:endParaRPr>
                    </a:p>
                  </a:txBody>
                  <a:tcPr/>
                </a:tc>
                <a:tc>
                  <a:txBody>
                    <a:bodyPr/>
                    <a:lstStyle/>
                    <a:p>
                      <a:r>
                        <a:rPr lang="de-DE" sz="900" dirty="0" smtClean="0">
                          <a:solidFill>
                            <a:schemeClr val="tx1"/>
                          </a:solidFill>
                        </a:rPr>
                        <a:t>Berlin Hellersdorf &amp; Lichtenberg</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03.04.2020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Ausbruch in Unfallkrankenhaus  Hellersdorf– 3 nosokomiale Infektionen, 25 MA positiv; Ausbruch in KH Lichtenberg</a:t>
                      </a:r>
                    </a:p>
                  </a:txBody>
                  <a:tcPr/>
                </a:tc>
                <a:tc>
                  <a:txBody>
                    <a:bodyPr/>
                    <a:lstStyle/>
                    <a:p>
                      <a:pPr marL="0" indent="0">
                        <a:buFont typeface="Arial" panose="020B0604020202020204" pitchFamily="34" charset="0"/>
                        <a:buNone/>
                      </a:pPr>
                      <a:r>
                        <a:rPr lang="de-DE" sz="900" dirty="0" smtClean="0">
                          <a:solidFill>
                            <a:schemeClr val="tx1"/>
                          </a:solidFill>
                        </a:rPr>
                        <a:t>Tim </a:t>
                      </a:r>
                      <a:r>
                        <a:rPr lang="de-DE" sz="900" dirty="0" err="1" smtClean="0">
                          <a:solidFill>
                            <a:schemeClr val="tx1"/>
                          </a:solidFill>
                        </a:rPr>
                        <a:t>Eckmanns</a:t>
                      </a:r>
                      <a:r>
                        <a:rPr lang="de-DE" sz="900" dirty="0" smtClean="0">
                          <a:solidFill>
                            <a:schemeClr val="tx1"/>
                          </a:solidFill>
                        </a:rPr>
                        <a:t>,</a:t>
                      </a:r>
                      <a:r>
                        <a:rPr lang="de-DE" sz="900" baseline="0" dirty="0" smtClean="0">
                          <a:solidFill>
                            <a:schemeClr val="tx1"/>
                          </a:solidFill>
                        </a:rPr>
                        <a:t> </a:t>
                      </a:r>
                      <a:r>
                        <a:rPr lang="de-DE" sz="900" dirty="0" smtClean="0">
                          <a:solidFill>
                            <a:schemeClr val="tx1"/>
                          </a:solidFill>
                        </a:rPr>
                        <a:t>Sebastian Haller</a:t>
                      </a:r>
                      <a:endParaRPr lang="de-DE" sz="900" dirty="0">
                        <a:solidFill>
                          <a:schemeClr val="tx1"/>
                        </a:solidFill>
                      </a:endParaRPr>
                    </a:p>
                  </a:txBody>
                  <a:tcPr/>
                </a:tc>
              </a:tr>
              <a:tr h="3894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HB</a:t>
                      </a:r>
                    </a:p>
                    <a:p>
                      <a:endParaRPr lang="de-DE" sz="900" dirty="0">
                        <a:solidFill>
                          <a:schemeClr val="tx1"/>
                        </a:solidFill>
                      </a:endParaRPr>
                    </a:p>
                  </a:txBody>
                  <a:tcPr/>
                </a:tc>
                <a:tc>
                  <a:txBody>
                    <a:bodyPr/>
                    <a:lstStyle/>
                    <a:p>
                      <a:r>
                        <a:rPr lang="de-DE" sz="900" dirty="0" smtClean="0">
                          <a:solidFill>
                            <a:schemeClr val="tx1"/>
                          </a:solidFill>
                        </a:rPr>
                        <a:t>Bremen</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08.04.2020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kern="1200" dirty="0" smtClean="0">
                          <a:solidFill>
                            <a:schemeClr val="tx1"/>
                          </a:solidFill>
                          <a:latin typeface="+mn-lt"/>
                          <a:ea typeface="+mn-ea"/>
                          <a:cs typeface="+mn-cs"/>
                        </a:rPr>
                        <a:t>Klinikum Links der Weser – noch keine genauen</a:t>
                      </a:r>
                      <a:r>
                        <a:rPr lang="de-DE" sz="900" kern="1200" baseline="0" dirty="0" smtClean="0">
                          <a:solidFill>
                            <a:schemeClr val="tx1"/>
                          </a:solidFill>
                          <a:latin typeface="+mn-lt"/>
                          <a:ea typeface="+mn-ea"/>
                          <a:cs typeface="+mn-cs"/>
                        </a:rPr>
                        <a:t> Infos</a:t>
                      </a:r>
                      <a:endParaRPr lang="de-DE" sz="900" kern="1200" dirty="0" smtClean="0">
                        <a:solidFill>
                          <a:schemeClr val="tx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dirty="0" smtClean="0">
                          <a:solidFill>
                            <a:schemeClr val="tx1"/>
                          </a:solidFill>
                        </a:rPr>
                        <a:t>Tim </a:t>
                      </a:r>
                      <a:r>
                        <a:rPr lang="de-DE" sz="900" dirty="0" err="1" smtClean="0">
                          <a:solidFill>
                            <a:schemeClr val="tx1"/>
                          </a:solidFill>
                        </a:rPr>
                        <a:t>Eckmanns</a:t>
                      </a:r>
                      <a:r>
                        <a:rPr lang="de-DE" sz="900" dirty="0" smtClean="0">
                          <a:solidFill>
                            <a:schemeClr val="tx1"/>
                          </a:solidFill>
                        </a:rPr>
                        <a:t> &amp;</a:t>
                      </a:r>
                      <a:r>
                        <a:rPr lang="de-DE" sz="900" baseline="0" dirty="0" smtClean="0">
                          <a:solidFill>
                            <a:schemeClr val="tx1"/>
                          </a:solidFill>
                        </a:rPr>
                        <a:t> Sebastian Haller</a:t>
                      </a:r>
                      <a:endParaRPr lang="de-DE" sz="900" dirty="0">
                        <a:solidFill>
                          <a:schemeClr val="tx1"/>
                        </a:solidFill>
                      </a:endParaRPr>
                    </a:p>
                  </a:txBody>
                  <a:tcPr/>
                </a:tc>
              </a:tr>
              <a:tr h="342897">
                <a:tc>
                  <a:txBody>
                    <a:bodyPr/>
                    <a:lstStyle/>
                    <a:p>
                      <a:r>
                        <a:rPr lang="de-DE" sz="900" dirty="0" smtClean="0">
                          <a:solidFill>
                            <a:schemeClr val="tx1"/>
                          </a:solidFill>
                        </a:rPr>
                        <a:t>BE</a:t>
                      </a:r>
                      <a:endParaRPr lang="de-DE" sz="900" dirty="0">
                        <a:solidFill>
                          <a:schemeClr val="tx1"/>
                        </a:solidFill>
                      </a:endParaRPr>
                    </a:p>
                  </a:txBody>
                  <a:tcPr/>
                </a:tc>
                <a:tc>
                  <a:txBody>
                    <a:bodyPr/>
                    <a:lstStyle/>
                    <a:p>
                      <a:r>
                        <a:rPr lang="de-DE" sz="900" dirty="0" smtClean="0">
                          <a:solidFill>
                            <a:schemeClr val="tx1"/>
                          </a:solidFill>
                        </a:rPr>
                        <a:t>Berlin</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17.04.2020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kern="1200" dirty="0" smtClean="0">
                          <a:solidFill>
                            <a:schemeClr val="tx1"/>
                          </a:solidFill>
                          <a:latin typeface="+mn-lt"/>
                          <a:ea typeface="+mn-ea"/>
                          <a:cs typeface="+mn-cs"/>
                        </a:rPr>
                        <a:t>Berlin Trompete</a:t>
                      </a:r>
                      <a:r>
                        <a:rPr lang="de-DE" sz="900" kern="1200" baseline="0" dirty="0" smtClean="0">
                          <a:solidFill>
                            <a:schemeClr val="tx1"/>
                          </a:solidFill>
                          <a:latin typeface="+mn-lt"/>
                          <a:ea typeface="+mn-ea"/>
                          <a:cs typeface="+mn-cs"/>
                        </a:rPr>
                        <a:t> (GA Mitte)</a:t>
                      </a:r>
                      <a:endParaRPr lang="de-DE" sz="900" kern="1200" dirty="0" smtClean="0">
                        <a:solidFill>
                          <a:schemeClr val="tx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dirty="0" smtClean="0">
                          <a:solidFill>
                            <a:schemeClr val="tx1"/>
                          </a:solidFill>
                        </a:rPr>
                        <a:t>Nadine Muller, Nadine Zeitlmann</a:t>
                      </a:r>
                      <a:endParaRPr lang="de-DE" sz="900" dirty="0">
                        <a:solidFill>
                          <a:schemeClr val="tx1"/>
                        </a:solidFill>
                      </a:endParaRPr>
                    </a:p>
                  </a:txBody>
                  <a:tcPr/>
                </a:tc>
              </a:tr>
              <a:tr h="342897">
                <a:tc>
                  <a:txBody>
                    <a:bodyPr/>
                    <a:lstStyle/>
                    <a:p>
                      <a:r>
                        <a:rPr lang="de-DE" sz="900" dirty="0" smtClean="0">
                          <a:solidFill>
                            <a:schemeClr val="tx1"/>
                          </a:solidFill>
                        </a:rPr>
                        <a:t>BE</a:t>
                      </a:r>
                      <a:endParaRPr lang="de-DE" sz="900" dirty="0">
                        <a:solidFill>
                          <a:schemeClr val="tx1"/>
                        </a:solidFill>
                      </a:endParaRPr>
                    </a:p>
                  </a:txBody>
                  <a:tcPr/>
                </a:tc>
                <a:tc>
                  <a:txBody>
                    <a:bodyPr/>
                    <a:lstStyle/>
                    <a:p>
                      <a:r>
                        <a:rPr lang="de-DE" sz="900" dirty="0" smtClean="0">
                          <a:solidFill>
                            <a:schemeClr val="tx1"/>
                          </a:solidFill>
                        </a:rPr>
                        <a:t>Berlin</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20.04.2020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kern="1200" dirty="0" smtClean="0">
                          <a:solidFill>
                            <a:schemeClr val="tx1"/>
                          </a:solidFill>
                          <a:latin typeface="+mn-lt"/>
                          <a:ea typeface="+mn-ea"/>
                          <a:cs typeface="+mn-cs"/>
                        </a:rPr>
                        <a:t>Berliner Domchor</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dirty="0" smtClean="0">
                          <a:solidFill>
                            <a:schemeClr val="tx1"/>
                          </a:solidFill>
                        </a:rPr>
                        <a:t>Udo Buchholz, Felix</a:t>
                      </a:r>
                      <a:r>
                        <a:rPr lang="de-DE" sz="900" baseline="0" dirty="0" smtClean="0">
                          <a:solidFill>
                            <a:schemeClr val="tx1"/>
                          </a:solidFill>
                        </a:rPr>
                        <a:t> Reichert</a:t>
                      </a:r>
                      <a:endParaRPr lang="de-DE" sz="900" dirty="0">
                        <a:solidFill>
                          <a:schemeClr val="tx1"/>
                        </a:solidFill>
                      </a:endParaRPr>
                    </a:p>
                  </a:txBody>
                  <a:tcPr/>
                </a:tc>
              </a:tr>
            </a:tbl>
          </a:graphicData>
        </a:graphic>
      </p:graphicFrame>
    </p:spTree>
    <p:extLst>
      <p:ext uri="{BB962C8B-B14F-4D97-AF65-F5344CB8AC3E}">
        <p14:creationId xmlns:p14="http://schemas.microsoft.com/office/powerpoint/2010/main" val="67055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endParaRPr lang="de-DE"/>
          </a:p>
        </p:txBody>
      </p:sp>
      <p:sp>
        <p:nvSpPr>
          <p:cNvPr id="3" name="Titel 2"/>
          <p:cNvSpPr>
            <a:spLocks noGrp="1"/>
          </p:cNvSpPr>
          <p:nvPr>
            <p:ph type="title"/>
          </p:nvPr>
        </p:nvSpPr>
        <p:spPr/>
        <p:txBody>
          <a:bodyPr/>
          <a:lstStyle/>
          <a:p>
            <a:r>
              <a:rPr lang="de-DE" dirty="0" smtClean="0"/>
              <a:t>Backup</a:t>
            </a:r>
            <a:endParaRPr lang="de-DE" dirty="0"/>
          </a:p>
        </p:txBody>
      </p:sp>
      <p:sp>
        <p:nvSpPr>
          <p:cNvPr id="4" name="Datumsplatzhalter 3"/>
          <p:cNvSpPr>
            <a:spLocks noGrp="1"/>
          </p:cNvSpPr>
          <p:nvPr>
            <p:ph type="dt" sz="half" idx="14"/>
          </p:nvPr>
        </p:nvSpPr>
        <p:spPr/>
        <p:txBody>
          <a:bodyPr/>
          <a:lstStyle/>
          <a:p>
            <a:fld id="{48748DA2-6708-42D7-B0A2-B4CE7EF63EA7}"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59</a:t>
            </a:fld>
            <a:endParaRPr lang="de-DE" dirty="0"/>
          </a:p>
        </p:txBody>
      </p:sp>
    </p:spTree>
    <p:extLst>
      <p:ext uri="{BB962C8B-B14F-4D97-AF65-F5344CB8AC3E}">
        <p14:creationId xmlns:p14="http://schemas.microsoft.com/office/powerpoint/2010/main" val="178392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9" y="1285874"/>
            <a:ext cx="8092593" cy="4725489"/>
          </a:xfrm>
        </p:spPr>
        <p:txBody>
          <a:bodyPr>
            <a:normAutofit/>
          </a:bodyPr>
          <a:lstStyle/>
          <a:p>
            <a:r>
              <a:rPr lang="de-DE" dirty="0" smtClean="0"/>
              <a:t>Reproduktionszahl Schätzung:  </a:t>
            </a:r>
          </a:p>
          <a:p>
            <a:pPr lvl="1"/>
            <a:r>
              <a:rPr lang="de-DE" dirty="0" smtClean="0"/>
              <a:t>R </a:t>
            </a:r>
            <a:r>
              <a:rPr lang="de-DE" dirty="0"/>
              <a:t>= </a:t>
            </a:r>
            <a:r>
              <a:rPr lang="de-DE" dirty="0" smtClean="0"/>
              <a:t>0,87 </a:t>
            </a:r>
            <a:r>
              <a:rPr lang="de-DE" dirty="0"/>
              <a:t>(95%-Konfidenzintervall: </a:t>
            </a:r>
            <a:r>
              <a:rPr lang="de-DE" dirty="0" smtClean="0"/>
              <a:t>0,74 – 1,02) </a:t>
            </a:r>
          </a:p>
          <a:p>
            <a:r>
              <a:rPr lang="de-DE" dirty="0" smtClean="0"/>
              <a:t>Diese </a:t>
            </a:r>
            <a:r>
              <a:rPr lang="de-DE" dirty="0"/>
              <a:t>Schätzung basiert auf </a:t>
            </a:r>
            <a:endParaRPr lang="de-DE" dirty="0" smtClean="0"/>
          </a:p>
          <a:p>
            <a:pPr lvl="1"/>
            <a:r>
              <a:rPr lang="de-DE" dirty="0" smtClean="0"/>
              <a:t>den übermittelten </a:t>
            </a:r>
            <a:r>
              <a:rPr lang="de-DE" dirty="0"/>
              <a:t>COVID-19 Fällen mit Stand </a:t>
            </a:r>
            <a:r>
              <a:rPr lang="de-DE" dirty="0" smtClean="0"/>
              <a:t>24.04.2020 </a:t>
            </a:r>
          </a:p>
          <a:p>
            <a:pPr lvl="1"/>
            <a:r>
              <a:rPr lang="de-DE" dirty="0" smtClean="0"/>
              <a:t>Annahme </a:t>
            </a:r>
            <a:r>
              <a:rPr lang="de-DE" dirty="0"/>
              <a:t>einer </a:t>
            </a:r>
            <a:r>
              <a:rPr lang="de-DE" dirty="0" smtClean="0"/>
              <a:t>mittleren Generationszeit </a:t>
            </a:r>
            <a:r>
              <a:rPr lang="de-DE" dirty="0"/>
              <a:t>von 4 Tagen. </a:t>
            </a:r>
            <a:endParaRPr lang="de-DE" dirty="0" smtClean="0"/>
          </a:p>
          <a:p>
            <a:pPr lvl="1"/>
            <a:r>
              <a:rPr lang="de-DE" dirty="0" smtClean="0"/>
              <a:t>Fälle </a:t>
            </a:r>
            <a:r>
              <a:rPr lang="de-DE" dirty="0"/>
              <a:t>mit Erkrankungsbeginn in den </a:t>
            </a:r>
            <a:r>
              <a:rPr lang="de-DE" dirty="0" smtClean="0"/>
              <a:t>letzten 3 </a:t>
            </a:r>
            <a:r>
              <a:rPr lang="de-DE" dirty="0"/>
              <a:t>Tagen </a:t>
            </a:r>
            <a:r>
              <a:rPr lang="de-DE" dirty="0" smtClean="0"/>
              <a:t>nicht berücksichtigt</a:t>
            </a:r>
            <a:endParaRPr lang="de-DE" dirty="0"/>
          </a:p>
          <a:p>
            <a:pPr marL="0" indent="0">
              <a:buNone/>
            </a:pPr>
            <a:endParaRPr lang="de-DE" dirty="0" smtClean="0"/>
          </a:p>
          <a:p>
            <a:pPr marL="0" indent="0">
              <a:buNone/>
            </a:pPr>
            <a:endParaRPr lang="de-DE" dirty="0"/>
          </a:p>
          <a:p>
            <a:pPr marL="0" indent="0">
              <a:buNone/>
            </a:pPr>
            <a:endParaRPr lang="de-DE" dirty="0"/>
          </a:p>
          <a:p>
            <a:endParaRPr lang="de-DE" dirty="0"/>
          </a:p>
        </p:txBody>
      </p:sp>
      <p:sp>
        <p:nvSpPr>
          <p:cNvPr id="4" name="Datumsplatzhalter 3"/>
          <p:cNvSpPr>
            <a:spLocks noGrp="1"/>
          </p:cNvSpPr>
          <p:nvPr>
            <p:ph type="dt" sz="half" idx="14"/>
          </p:nvPr>
        </p:nvSpPr>
        <p:spPr/>
        <p:txBody>
          <a:bodyPr/>
          <a:lstStyle/>
          <a:p>
            <a:fld id="{2EEA644B-A170-4607-B635-C70D3543BFD2}"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a:t>
            </a:fld>
            <a:endParaRPr lang="de-DE" dirty="0"/>
          </a:p>
        </p:txBody>
      </p:sp>
      <p:sp>
        <p:nvSpPr>
          <p:cNvPr id="7" name="Titel 1"/>
          <p:cNvSpPr txBox="1">
            <a:spLocks/>
          </p:cNvSpPr>
          <p:nvPr/>
        </p:nvSpPr>
        <p:spPr>
          <a:xfrm>
            <a:off x="236764" y="554477"/>
            <a:ext cx="6784521"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Schätzung der Reproduktionszahl (R) (Stand 28.04.2020 0:00)</a:t>
            </a:r>
            <a:endParaRPr lang="de-DE" sz="2000" dirty="0">
              <a:solidFill>
                <a:schemeClr val="bg1"/>
              </a:solidFill>
            </a:endParaRPr>
          </a:p>
        </p:txBody>
      </p:sp>
    </p:spTree>
    <p:extLst>
      <p:ext uri="{BB962C8B-B14F-4D97-AF65-F5344CB8AC3E}">
        <p14:creationId xmlns:p14="http://schemas.microsoft.com/office/powerpoint/2010/main" val="165524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9" y="709114"/>
            <a:ext cx="8092593" cy="5302250"/>
          </a:xfrm>
        </p:spPr>
        <p:txBody>
          <a:bodyPr>
            <a:normAutofit/>
          </a:bodyPr>
          <a:lstStyle/>
          <a:p>
            <a:pPr marL="0" indent="0">
              <a:buNone/>
            </a:pPr>
            <a:endParaRPr lang="de-DE" dirty="0" smtClean="0"/>
          </a:p>
          <a:p>
            <a:pPr marL="0" indent="0">
              <a:buNone/>
            </a:pPr>
            <a:endParaRPr lang="de-DE" dirty="0"/>
          </a:p>
          <a:p>
            <a:pPr marL="0" indent="0">
              <a:buNone/>
            </a:pPr>
            <a:endParaRPr lang="de-DE" dirty="0"/>
          </a:p>
          <a:p>
            <a:pPr marL="0" indent="0">
              <a:buNone/>
            </a:pPr>
            <a:r>
              <a:rPr lang="de-DE" dirty="0" smtClean="0"/>
              <a:t> </a:t>
            </a:r>
            <a:endParaRPr lang="de-DE" dirty="0"/>
          </a:p>
        </p:txBody>
      </p:sp>
      <p:sp>
        <p:nvSpPr>
          <p:cNvPr id="4" name="Datumsplatzhalter 3"/>
          <p:cNvSpPr>
            <a:spLocks noGrp="1"/>
          </p:cNvSpPr>
          <p:nvPr>
            <p:ph type="dt" sz="half" idx="14"/>
          </p:nvPr>
        </p:nvSpPr>
        <p:spPr/>
        <p:txBody>
          <a:bodyPr/>
          <a:lstStyle/>
          <a:p>
            <a:fld id="{F8A13235-9037-4901-9240-613F4055CCE8}"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7</a:t>
            </a:fld>
            <a:endParaRPr lang="de-DE" dirty="0"/>
          </a:p>
        </p:txBody>
      </p:sp>
      <p:sp>
        <p:nvSpPr>
          <p:cNvPr id="7" name="Titel 1"/>
          <p:cNvSpPr txBox="1">
            <a:spLocks/>
          </p:cNvSpPr>
          <p:nvPr/>
        </p:nvSpPr>
        <p:spPr>
          <a:xfrm>
            <a:off x="236763" y="481254"/>
            <a:ext cx="7816157" cy="630942"/>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Schätzung der Reproduktionszahl (R) </a:t>
            </a:r>
          </a:p>
          <a:p>
            <a:pPr>
              <a:spcBef>
                <a:spcPts val="600"/>
              </a:spcBef>
            </a:pPr>
            <a:r>
              <a:rPr lang="de-DE" sz="1600" dirty="0" smtClean="0">
                <a:solidFill>
                  <a:schemeClr val="bg1"/>
                </a:solidFill>
              </a:rPr>
              <a:t>(</a:t>
            </a:r>
            <a:r>
              <a:rPr lang="de-DE" sz="1600" dirty="0">
                <a:solidFill>
                  <a:schemeClr val="bg1"/>
                </a:solidFill>
              </a:rPr>
              <a:t>Datenstand 28.04.2020 </a:t>
            </a:r>
            <a:r>
              <a:rPr lang="de-DE" sz="1600" dirty="0" smtClean="0">
                <a:solidFill>
                  <a:schemeClr val="bg1"/>
                </a:solidFill>
              </a:rPr>
              <a:t>  00:00 Uhr (unter </a:t>
            </a:r>
            <a:r>
              <a:rPr lang="de-DE" sz="1600" dirty="0">
                <a:solidFill>
                  <a:schemeClr val="bg1"/>
                </a:solidFill>
              </a:rPr>
              <a:t>Berücksichtigung der Fälle bis 24.04.2020</a:t>
            </a:r>
            <a:r>
              <a:rPr lang="de-DE" sz="1600" dirty="0" smtClean="0">
                <a:solidFill>
                  <a:schemeClr val="bg1"/>
                </a:solidFill>
              </a:rPr>
              <a:t>)</a:t>
            </a:r>
            <a:endParaRPr lang="de-DE" sz="1600" dirty="0">
              <a:solidFill>
                <a:schemeClr val="bg1"/>
              </a:solidFill>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25" y="1209675"/>
            <a:ext cx="7618303" cy="4352925"/>
          </a:xfrm>
          <a:prstGeom prst="rect">
            <a:avLst/>
          </a:prstGeom>
        </p:spPr>
      </p:pic>
      <p:sp>
        <p:nvSpPr>
          <p:cNvPr id="8" name="Textfeld 7"/>
          <p:cNvSpPr txBox="1"/>
          <p:nvPr/>
        </p:nvSpPr>
        <p:spPr>
          <a:xfrm>
            <a:off x="4908385" y="5709850"/>
            <a:ext cx="3739742" cy="276999"/>
          </a:xfrm>
          <a:prstGeom prst="rect">
            <a:avLst/>
          </a:prstGeom>
          <a:noFill/>
        </p:spPr>
        <p:txBody>
          <a:bodyPr wrap="none" rtlCol="0">
            <a:spAutoFit/>
          </a:bodyPr>
          <a:lstStyle/>
          <a:p>
            <a:r>
              <a:rPr lang="de-DE" sz="1200" dirty="0" err="1" smtClean="0"/>
              <a:t>Evt</a:t>
            </a:r>
            <a:r>
              <a:rPr lang="de-DE" sz="1200" dirty="0" smtClean="0"/>
              <a:t>. erfolgt ab heute eine andere Darstellung der Graphik</a:t>
            </a:r>
            <a:endParaRPr lang="de-DE" sz="1200" dirty="0"/>
          </a:p>
        </p:txBody>
      </p:sp>
    </p:spTree>
    <p:extLst>
      <p:ext uri="{BB962C8B-B14F-4D97-AF65-F5344CB8AC3E}">
        <p14:creationId xmlns:p14="http://schemas.microsoft.com/office/powerpoint/2010/main" val="119294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DE"/>
          </a:p>
        </p:txBody>
      </p:sp>
      <p:sp>
        <p:nvSpPr>
          <p:cNvPr id="4" name="Datumsplatzhalter 3"/>
          <p:cNvSpPr>
            <a:spLocks noGrp="1"/>
          </p:cNvSpPr>
          <p:nvPr>
            <p:ph type="dt" sz="half" idx="14"/>
          </p:nvPr>
        </p:nvSpPr>
        <p:spPr/>
        <p:txBody>
          <a:bodyPr/>
          <a:lstStyle/>
          <a:p>
            <a:fld id="{614363C5-E4E5-4DFE-9A92-04A5DA72708B}" type="datetime1">
              <a:rPr lang="de-DE" smtClean="0"/>
              <a:t>29.04.2020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8</a:t>
            </a:fld>
            <a:endParaRPr lang="de-DE"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57200" y="1527295"/>
            <a:ext cx="8093075" cy="4559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1"/>
          <p:cNvSpPr txBox="1">
            <a:spLocks/>
          </p:cNvSpPr>
          <p:nvPr/>
        </p:nvSpPr>
        <p:spPr>
          <a:xfrm>
            <a:off x="236763" y="481254"/>
            <a:ext cx="7816157" cy="630942"/>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Schätzung der Reproduktionszahl (R) </a:t>
            </a:r>
          </a:p>
          <a:p>
            <a:pPr>
              <a:spcBef>
                <a:spcPts val="600"/>
              </a:spcBef>
            </a:pPr>
            <a:r>
              <a:rPr lang="de-DE" sz="1600" dirty="0" smtClean="0">
                <a:solidFill>
                  <a:schemeClr val="bg1"/>
                </a:solidFill>
              </a:rPr>
              <a:t>(</a:t>
            </a:r>
            <a:r>
              <a:rPr lang="de-DE" sz="1600" dirty="0">
                <a:solidFill>
                  <a:schemeClr val="bg1"/>
                </a:solidFill>
              </a:rPr>
              <a:t>Datenstand </a:t>
            </a:r>
            <a:r>
              <a:rPr lang="de-DE" sz="1600" dirty="0" smtClean="0">
                <a:solidFill>
                  <a:schemeClr val="bg1"/>
                </a:solidFill>
              </a:rPr>
              <a:t>27.04.2020   </a:t>
            </a:r>
            <a:r>
              <a:rPr lang="de-DE" sz="1600" dirty="0" smtClean="0">
                <a:solidFill>
                  <a:schemeClr val="bg1"/>
                </a:solidFill>
              </a:rPr>
              <a:t>00:00 Uhr (unter </a:t>
            </a:r>
            <a:r>
              <a:rPr lang="de-DE" sz="1600" dirty="0">
                <a:solidFill>
                  <a:schemeClr val="bg1"/>
                </a:solidFill>
              </a:rPr>
              <a:t>Berücksichtigung der Fälle bis </a:t>
            </a:r>
            <a:r>
              <a:rPr lang="de-DE" sz="1600" dirty="0" smtClean="0">
                <a:solidFill>
                  <a:schemeClr val="bg1"/>
                </a:solidFill>
              </a:rPr>
              <a:t>23.04.2020</a:t>
            </a:r>
            <a:r>
              <a:rPr lang="de-DE" sz="1600" dirty="0" smtClean="0">
                <a:solidFill>
                  <a:schemeClr val="bg1"/>
                </a:solidFill>
              </a:rPr>
              <a:t>)</a:t>
            </a:r>
            <a:endParaRPr lang="de-DE" sz="1600" dirty="0">
              <a:solidFill>
                <a:schemeClr val="bg1"/>
              </a:solidFill>
            </a:endParaRPr>
          </a:p>
        </p:txBody>
      </p:sp>
    </p:spTree>
    <p:extLst>
      <p:ext uri="{BB962C8B-B14F-4D97-AF65-F5344CB8AC3E}">
        <p14:creationId xmlns:p14="http://schemas.microsoft.com/office/powerpoint/2010/main" val="148398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353682" y="897328"/>
            <a:ext cx="8420987" cy="5302250"/>
          </a:xfrm>
          <a:prstGeom prst="rect">
            <a:avLst/>
          </a:prstGeom>
        </p:spPr>
        <p:txBody>
          <a:bodyPr>
            <a:normAutofit/>
          </a:bodyPr>
          <a:lstStyle/>
          <a:p>
            <a:pPr marL="0" indent="0">
              <a:buNone/>
            </a:pPr>
            <a:endParaRPr lang="de-DE" dirty="0"/>
          </a:p>
          <a:p>
            <a:pPr marL="0" indent="0">
              <a:buNone/>
            </a:pPr>
            <a:endParaRPr lang="de-DE" dirty="0" smtClean="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endParaRPr lang="de-DE" sz="1600" dirty="0" smtClean="0"/>
          </a:p>
          <a:p>
            <a:endParaRPr lang="de-DE" dirty="0"/>
          </a:p>
        </p:txBody>
      </p:sp>
      <p:sp>
        <p:nvSpPr>
          <p:cNvPr id="6" name="Foliennummernplatzhalter 5"/>
          <p:cNvSpPr>
            <a:spLocks noGrp="1"/>
          </p:cNvSpPr>
          <p:nvPr>
            <p:ph type="sldNum" sz="quarter" idx="4294967295"/>
          </p:nvPr>
        </p:nvSpPr>
        <p:spPr>
          <a:xfrm>
            <a:off x="8052920" y="6622713"/>
            <a:ext cx="496872" cy="195750"/>
          </a:xfrm>
          <a:prstGeom prst="rect">
            <a:avLst/>
          </a:prstGeom>
        </p:spPr>
        <p:txBody>
          <a:bodyPr/>
          <a:lstStyle/>
          <a:p>
            <a:fld id="{162A217B-ED1C-D84B-8478-63C77FA79618}" type="slidenum">
              <a:rPr lang="de-DE" smtClean="0"/>
              <a:pPr/>
              <a:t>9</a:t>
            </a:fld>
            <a:endParaRPr lang="de-DE" dirty="0"/>
          </a:p>
        </p:txBody>
      </p:sp>
      <p:sp>
        <p:nvSpPr>
          <p:cNvPr id="7" name="Titel 1"/>
          <p:cNvSpPr txBox="1">
            <a:spLocks/>
          </p:cNvSpPr>
          <p:nvPr/>
        </p:nvSpPr>
        <p:spPr>
          <a:xfrm>
            <a:off x="236765" y="195531"/>
            <a:ext cx="8511699" cy="615553"/>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Geschätzte Reproduktionszahl nach Bundesland, Datenstand 28.04.2020 (unter Berücksichtigung der Fälle bis 24.04.2020)</a:t>
            </a:r>
            <a:endParaRPr lang="de-DE" sz="2000" dirty="0">
              <a:solidFill>
                <a:schemeClr val="bg1"/>
              </a:solidFill>
            </a:endParaRPr>
          </a:p>
        </p:txBody>
      </p:sp>
      <p:graphicFrame>
        <p:nvGraphicFramePr>
          <p:cNvPr id="8" name="Tabelle 7"/>
          <p:cNvGraphicFramePr>
            <a:graphicFrameLocks noGrp="1"/>
          </p:cNvGraphicFramePr>
          <p:nvPr>
            <p:extLst>
              <p:ext uri="{D42A27DB-BD31-4B8C-83A1-F6EECF244321}">
                <p14:modId xmlns:p14="http://schemas.microsoft.com/office/powerpoint/2010/main" val="484853326"/>
              </p:ext>
            </p:extLst>
          </p:nvPr>
        </p:nvGraphicFramePr>
        <p:xfrm>
          <a:off x="539552" y="1085503"/>
          <a:ext cx="5329608" cy="4751356"/>
        </p:xfrm>
        <a:graphic>
          <a:graphicData uri="http://schemas.openxmlformats.org/drawingml/2006/table">
            <a:tbl>
              <a:tblPr firstRow="1" firstCol="1" bandRow="1">
                <a:tableStyleId>{5C22544A-7EE6-4342-B048-85BDC9FD1C3A}</a:tableStyleId>
              </a:tblPr>
              <a:tblGrid>
                <a:gridCol w="1720435"/>
                <a:gridCol w="1870038"/>
                <a:gridCol w="1739135"/>
              </a:tblGrid>
              <a:tr h="849916">
                <a:tc>
                  <a:txBody>
                    <a:bodyPr/>
                    <a:lstStyle/>
                    <a:p>
                      <a:pPr algn="ctr">
                        <a:spcAft>
                          <a:spcPts val="0"/>
                        </a:spcAft>
                      </a:pPr>
                      <a:r>
                        <a:rPr lang="de-DE" sz="1600" dirty="0">
                          <a:effectLst/>
                        </a:rPr>
                        <a:t>Bundesland</a:t>
                      </a:r>
                      <a:endParaRPr lang="de-DE" sz="1600" dirty="0">
                        <a:effectLst/>
                        <a:latin typeface="Cambria"/>
                        <a:ea typeface="Cambria"/>
                        <a:cs typeface="Times New Roman"/>
                      </a:endParaRPr>
                    </a:p>
                  </a:txBody>
                  <a:tcPr marL="44450" marR="44450" marT="0" marB="0" anchor="ctr"/>
                </a:tc>
                <a:tc>
                  <a:txBody>
                    <a:bodyPr/>
                    <a:lstStyle/>
                    <a:p>
                      <a:pPr algn="ctr">
                        <a:spcAft>
                          <a:spcPts val="0"/>
                        </a:spcAft>
                      </a:pPr>
                      <a:r>
                        <a:rPr lang="de-DE" sz="1600">
                          <a:effectLst/>
                        </a:rPr>
                        <a:t>geschätzte Reproduktionszahl (Punktschätzer)</a:t>
                      </a:r>
                      <a:endParaRPr lang="de-DE" sz="1600">
                        <a:effectLst/>
                        <a:latin typeface="Cambria"/>
                        <a:ea typeface="Cambria"/>
                        <a:cs typeface="Times New Roman"/>
                      </a:endParaRPr>
                    </a:p>
                  </a:txBody>
                  <a:tcPr marL="44450" marR="44450" marT="0" marB="0" anchor="ctr"/>
                </a:tc>
                <a:tc>
                  <a:txBody>
                    <a:bodyPr/>
                    <a:lstStyle/>
                    <a:p>
                      <a:pPr algn="ctr">
                        <a:spcAft>
                          <a:spcPts val="0"/>
                        </a:spcAft>
                      </a:pPr>
                      <a:r>
                        <a:rPr lang="de-DE" sz="1600" dirty="0">
                          <a:effectLst/>
                        </a:rPr>
                        <a:t>95%-</a:t>
                      </a:r>
                      <a:r>
                        <a:rPr lang="de-DE" sz="1600" dirty="0" smtClean="0">
                          <a:effectLst/>
                        </a:rPr>
                        <a:t>Prädiktionsintervall</a:t>
                      </a:r>
                      <a:endParaRPr lang="de-DE" sz="1600" dirty="0">
                        <a:effectLst/>
                        <a:latin typeface="Cambria"/>
                        <a:ea typeface="Cambria"/>
                        <a:cs typeface="Times New Roman"/>
                      </a:endParaRPr>
                    </a:p>
                  </a:txBody>
                  <a:tcPr marL="44450" marR="44450" marT="0" marB="0" anchor="ctr"/>
                </a:tc>
              </a:tr>
              <a:tr h="239413">
                <a:tc>
                  <a:txBody>
                    <a:bodyPr/>
                    <a:lstStyle/>
                    <a:p>
                      <a:pPr algn="ctr">
                        <a:spcAft>
                          <a:spcPts val="0"/>
                        </a:spcAft>
                      </a:pPr>
                      <a:r>
                        <a:rPr lang="de-DE" sz="1600" dirty="0">
                          <a:effectLst/>
                        </a:rPr>
                        <a:t>BW</a:t>
                      </a:r>
                      <a:endParaRPr lang="de-DE" sz="1600" dirty="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0,9</a:t>
                      </a:r>
                    </a:p>
                  </a:txBody>
                  <a:tcPr marL="9525" marR="9525" marT="9525" marB="0" anchor="b"/>
                </a:tc>
                <a:tc>
                  <a:txBody>
                    <a:bodyPr/>
                    <a:lstStyle/>
                    <a:p>
                      <a:pPr algn="ctr" fontAlgn="b"/>
                      <a:r>
                        <a:rPr lang="de-DE" sz="1400" b="0" i="0" u="none" strike="noStrike">
                          <a:effectLst/>
                          <a:latin typeface="Calibri"/>
                        </a:rPr>
                        <a:t>( 0,8 - 1,1 )</a:t>
                      </a:r>
                    </a:p>
                  </a:txBody>
                  <a:tcPr marL="9525" marR="9525" marT="9525" marB="0" anchor="b"/>
                </a:tc>
              </a:tr>
              <a:tr h="239413">
                <a:tc>
                  <a:txBody>
                    <a:bodyPr/>
                    <a:lstStyle/>
                    <a:p>
                      <a:pPr algn="ctr">
                        <a:spcAft>
                          <a:spcPts val="0"/>
                        </a:spcAft>
                      </a:pPr>
                      <a:r>
                        <a:rPr lang="de-DE" sz="1600">
                          <a:effectLst/>
                        </a:rPr>
                        <a:t>BY</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0,9</a:t>
                      </a:r>
                    </a:p>
                  </a:txBody>
                  <a:tcPr marL="9525" marR="9525" marT="9525" marB="0" anchor="b"/>
                </a:tc>
                <a:tc>
                  <a:txBody>
                    <a:bodyPr/>
                    <a:lstStyle/>
                    <a:p>
                      <a:pPr algn="ctr" fontAlgn="b"/>
                      <a:r>
                        <a:rPr lang="de-DE" sz="1400" b="0" i="0" u="none" strike="noStrike">
                          <a:effectLst/>
                          <a:latin typeface="Calibri"/>
                        </a:rPr>
                        <a:t>( 0,7 - 1,1 )</a:t>
                      </a:r>
                    </a:p>
                  </a:txBody>
                  <a:tcPr marL="9525" marR="9525" marT="9525" marB="0" anchor="b"/>
                </a:tc>
              </a:tr>
              <a:tr h="239413">
                <a:tc>
                  <a:txBody>
                    <a:bodyPr/>
                    <a:lstStyle/>
                    <a:p>
                      <a:pPr algn="ctr">
                        <a:spcAft>
                          <a:spcPts val="0"/>
                        </a:spcAft>
                      </a:pPr>
                      <a:r>
                        <a:rPr lang="de-DE" sz="1600">
                          <a:effectLst/>
                        </a:rPr>
                        <a:t>BE</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1</a:t>
                      </a:r>
                    </a:p>
                  </a:txBody>
                  <a:tcPr marL="9525" marR="9525" marT="9525" marB="0" anchor="b"/>
                </a:tc>
                <a:tc>
                  <a:txBody>
                    <a:bodyPr/>
                    <a:lstStyle/>
                    <a:p>
                      <a:pPr algn="ctr" fontAlgn="b"/>
                      <a:r>
                        <a:rPr lang="de-DE" sz="1400" b="0" i="0" u="none" strike="noStrike">
                          <a:effectLst/>
                          <a:latin typeface="Calibri"/>
                        </a:rPr>
                        <a:t>( 0,7 - 1,2 )</a:t>
                      </a:r>
                    </a:p>
                  </a:txBody>
                  <a:tcPr marL="9525" marR="9525" marT="9525" marB="0" anchor="b"/>
                </a:tc>
              </a:tr>
              <a:tr h="239413">
                <a:tc>
                  <a:txBody>
                    <a:bodyPr/>
                    <a:lstStyle/>
                    <a:p>
                      <a:pPr algn="ctr">
                        <a:spcAft>
                          <a:spcPts val="0"/>
                        </a:spcAft>
                      </a:pPr>
                      <a:r>
                        <a:rPr lang="de-DE" sz="1600">
                          <a:effectLst/>
                        </a:rPr>
                        <a:t>BB</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0,7</a:t>
                      </a:r>
                    </a:p>
                  </a:txBody>
                  <a:tcPr marL="9525" marR="9525" marT="9525" marB="0" anchor="b"/>
                </a:tc>
                <a:tc>
                  <a:txBody>
                    <a:bodyPr/>
                    <a:lstStyle/>
                    <a:p>
                      <a:pPr algn="ctr" fontAlgn="b"/>
                      <a:r>
                        <a:rPr lang="de-DE" sz="1400" b="0" i="0" u="none" strike="noStrike">
                          <a:effectLst/>
                          <a:latin typeface="Calibri"/>
                        </a:rPr>
                        <a:t>( 0,5 - 1,0 )</a:t>
                      </a:r>
                    </a:p>
                  </a:txBody>
                  <a:tcPr marL="9525" marR="9525" marT="9525" marB="0" anchor="b"/>
                </a:tc>
              </a:tr>
              <a:tr h="239413">
                <a:tc>
                  <a:txBody>
                    <a:bodyPr/>
                    <a:lstStyle/>
                    <a:p>
                      <a:pPr algn="ctr">
                        <a:spcAft>
                          <a:spcPts val="0"/>
                        </a:spcAft>
                      </a:pPr>
                      <a:r>
                        <a:rPr lang="de-DE" sz="1600">
                          <a:effectLst/>
                        </a:rPr>
                        <a:t>HB</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0,6</a:t>
                      </a:r>
                    </a:p>
                  </a:txBody>
                  <a:tcPr marL="9525" marR="9525" marT="9525" marB="0" anchor="b"/>
                </a:tc>
                <a:tc>
                  <a:txBody>
                    <a:bodyPr/>
                    <a:lstStyle/>
                    <a:p>
                      <a:pPr algn="ctr" fontAlgn="b"/>
                      <a:r>
                        <a:rPr lang="de-DE" sz="1400" b="0" i="0" u="none" strike="noStrike">
                          <a:effectLst/>
                          <a:latin typeface="Calibri"/>
                        </a:rPr>
                        <a:t>( 0,4 - 1,0 )</a:t>
                      </a:r>
                    </a:p>
                  </a:txBody>
                  <a:tcPr marL="9525" marR="9525" marT="9525" marB="0" anchor="b"/>
                </a:tc>
              </a:tr>
              <a:tr h="239413">
                <a:tc>
                  <a:txBody>
                    <a:bodyPr/>
                    <a:lstStyle/>
                    <a:p>
                      <a:pPr algn="ctr">
                        <a:spcAft>
                          <a:spcPts val="0"/>
                        </a:spcAft>
                      </a:pPr>
                      <a:r>
                        <a:rPr lang="de-DE" sz="1600">
                          <a:effectLst/>
                        </a:rPr>
                        <a:t>HH</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1,1</a:t>
                      </a:r>
                    </a:p>
                  </a:txBody>
                  <a:tcPr marL="9525" marR="9525" marT="9525" marB="0" anchor="b"/>
                </a:tc>
                <a:tc>
                  <a:txBody>
                    <a:bodyPr/>
                    <a:lstStyle/>
                    <a:p>
                      <a:pPr algn="ctr" fontAlgn="b"/>
                      <a:r>
                        <a:rPr lang="de-DE" sz="1400" b="0" i="0" u="none" strike="noStrike">
                          <a:effectLst/>
                          <a:latin typeface="Calibri"/>
                        </a:rPr>
                        <a:t>( 0,8 - 1,5 )</a:t>
                      </a:r>
                    </a:p>
                  </a:txBody>
                  <a:tcPr marL="9525" marR="9525" marT="9525" marB="0" anchor="b"/>
                </a:tc>
              </a:tr>
              <a:tr h="239413">
                <a:tc>
                  <a:txBody>
                    <a:bodyPr/>
                    <a:lstStyle/>
                    <a:p>
                      <a:pPr algn="ctr">
                        <a:spcAft>
                          <a:spcPts val="0"/>
                        </a:spcAft>
                      </a:pPr>
                      <a:r>
                        <a:rPr lang="de-DE" sz="1600">
                          <a:effectLst/>
                        </a:rPr>
                        <a:t>HE</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0,6</a:t>
                      </a:r>
                    </a:p>
                  </a:txBody>
                  <a:tcPr marL="9525" marR="9525" marT="9525" marB="0" anchor="b"/>
                </a:tc>
                <a:tc>
                  <a:txBody>
                    <a:bodyPr/>
                    <a:lstStyle/>
                    <a:p>
                      <a:pPr algn="ctr" fontAlgn="b"/>
                      <a:r>
                        <a:rPr lang="de-DE" sz="1400" b="0" i="0" u="none" strike="noStrike">
                          <a:effectLst/>
                          <a:latin typeface="Calibri"/>
                        </a:rPr>
                        <a:t>( 0,5 - 0,8 )</a:t>
                      </a:r>
                    </a:p>
                  </a:txBody>
                  <a:tcPr marL="9525" marR="9525" marT="9525" marB="0" anchor="b"/>
                </a:tc>
              </a:tr>
              <a:tr h="239413">
                <a:tc>
                  <a:txBody>
                    <a:bodyPr/>
                    <a:lstStyle/>
                    <a:p>
                      <a:pPr algn="ctr">
                        <a:spcAft>
                          <a:spcPts val="0"/>
                        </a:spcAft>
                      </a:pPr>
                      <a:r>
                        <a:rPr lang="de-DE" sz="1600">
                          <a:effectLst/>
                        </a:rPr>
                        <a:t>MV</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1,6</a:t>
                      </a:r>
                    </a:p>
                  </a:txBody>
                  <a:tcPr marL="9525" marR="9525" marT="9525" marB="0" anchor="b"/>
                </a:tc>
                <a:tc>
                  <a:txBody>
                    <a:bodyPr/>
                    <a:lstStyle/>
                    <a:p>
                      <a:pPr algn="ctr" fontAlgn="b"/>
                      <a:r>
                        <a:rPr lang="de-DE" sz="1400" b="0" i="0" u="none" strike="noStrike">
                          <a:effectLst/>
                          <a:latin typeface="Calibri"/>
                        </a:rPr>
                        <a:t>( 0,6 - 2,8 )</a:t>
                      </a:r>
                    </a:p>
                  </a:txBody>
                  <a:tcPr marL="9525" marR="9525" marT="9525" marB="0" anchor="b"/>
                </a:tc>
              </a:tr>
              <a:tr h="239413">
                <a:tc>
                  <a:txBody>
                    <a:bodyPr/>
                    <a:lstStyle/>
                    <a:p>
                      <a:pPr algn="ctr">
                        <a:spcAft>
                          <a:spcPts val="0"/>
                        </a:spcAft>
                      </a:pPr>
                      <a:r>
                        <a:rPr lang="de-DE" sz="1600">
                          <a:effectLst/>
                        </a:rPr>
                        <a:t>NI</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0,9</a:t>
                      </a:r>
                    </a:p>
                  </a:txBody>
                  <a:tcPr marL="9525" marR="9525" marT="9525" marB="0" anchor="b"/>
                </a:tc>
                <a:tc>
                  <a:txBody>
                    <a:bodyPr/>
                    <a:lstStyle/>
                    <a:p>
                      <a:pPr algn="ctr" fontAlgn="b"/>
                      <a:r>
                        <a:rPr lang="de-DE" sz="1400" b="0" i="0" u="none" strike="noStrike">
                          <a:effectLst/>
                          <a:latin typeface="Calibri"/>
                        </a:rPr>
                        <a:t>( 0,7 - 1,1 )</a:t>
                      </a:r>
                    </a:p>
                  </a:txBody>
                  <a:tcPr marL="9525" marR="9525" marT="9525" marB="0" anchor="b"/>
                </a:tc>
              </a:tr>
              <a:tr h="239413">
                <a:tc>
                  <a:txBody>
                    <a:bodyPr/>
                    <a:lstStyle/>
                    <a:p>
                      <a:pPr algn="ctr">
                        <a:spcAft>
                          <a:spcPts val="0"/>
                        </a:spcAft>
                      </a:pPr>
                      <a:r>
                        <a:rPr lang="de-DE" sz="1600">
                          <a:effectLst/>
                        </a:rPr>
                        <a:t>NW</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0,8</a:t>
                      </a:r>
                    </a:p>
                  </a:txBody>
                  <a:tcPr marL="9525" marR="9525" marT="9525" marB="0" anchor="b"/>
                </a:tc>
                <a:tc>
                  <a:txBody>
                    <a:bodyPr/>
                    <a:lstStyle/>
                    <a:p>
                      <a:pPr algn="ctr" fontAlgn="b"/>
                      <a:r>
                        <a:rPr lang="de-DE" sz="1400" b="0" i="0" u="none" strike="noStrike">
                          <a:effectLst/>
                          <a:latin typeface="Calibri"/>
                        </a:rPr>
                        <a:t>( 0,7 - 1,0 )</a:t>
                      </a:r>
                    </a:p>
                  </a:txBody>
                  <a:tcPr marL="9525" marR="9525" marT="9525" marB="0" anchor="b"/>
                </a:tc>
              </a:tr>
              <a:tr h="239413">
                <a:tc>
                  <a:txBody>
                    <a:bodyPr/>
                    <a:lstStyle/>
                    <a:p>
                      <a:pPr algn="ctr">
                        <a:spcAft>
                          <a:spcPts val="0"/>
                        </a:spcAft>
                      </a:pPr>
                      <a:r>
                        <a:rPr lang="de-DE" sz="1600">
                          <a:effectLst/>
                        </a:rPr>
                        <a:t>RP</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0,9</a:t>
                      </a:r>
                    </a:p>
                  </a:txBody>
                  <a:tcPr marL="9525" marR="9525" marT="9525" marB="0" anchor="b"/>
                </a:tc>
                <a:tc>
                  <a:txBody>
                    <a:bodyPr/>
                    <a:lstStyle/>
                    <a:p>
                      <a:pPr algn="ctr" fontAlgn="b"/>
                      <a:r>
                        <a:rPr lang="de-DE" sz="1400" b="0" i="0" u="none" strike="noStrike">
                          <a:effectLst/>
                          <a:latin typeface="Calibri"/>
                        </a:rPr>
                        <a:t>( 0,7 - 1,1 )</a:t>
                      </a:r>
                    </a:p>
                  </a:txBody>
                  <a:tcPr marL="9525" marR="9525" marT="9525" marB="0" anchor="b"/>
                </a:tc>
              </a:tr>
              <a:tr h="239413">
                <a:tc>
                  <a:txBody>
                    <a:bodyPr/>
                    <a:lstStyle/>
                    <a:p>
                      <a:pPr algn="ctr">
                        <a:spcAft>
                          <a:spcPts val="0"/>
                        </a:spcAft>
                      </a:pPr>
                      <a:r>
                        <a:rPr lang="de-DE" sz="1600">
                          <a:effectLst/>
                        </a:rPr>
                        <a:t>SL</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0,9</a:t>
                      </a:r>
                    </a:p>
                  </a:txBody>
                  <a:tcPr marL="9525" marR="9525" marT="9525" marB="0" anchor="b"/>
                </a:tc>
                <a:tc>
                  <a:txBody>
                    <a:bodyPr/>
                    <a:lstStyle/>
                    <a:p>
                      <a:pPr algn="ctr" fontAlgn="b"/>
                      <a:r>
                        <a:rPr lang="de-DE" sz="1400" b="0" i="0" u="none" strike="noStrike">
                          <a:effectLst/>
                          <a:latin typeface="Calibri"/>
                        </a:rPr>
                        <a:t>( 0,5 - 1,4 )</a:t>
                      </a:r>
                    </a:p>
                  </a:txBody>
                  <a:tcPr marL="9525" marR="9525" marT="9525" marB="0" anchor="b"/>
                </a:tc>
              </a:tr>
              <a:tr h="239413">
                <a:tc>
                  <a:txBody>
                    <a:bodyPr/>
                    <a:lstStyle/>
                    <a:p>
                      <a:pPr algn="ctr">
                        <a:spcAft>
                          <a:spcPts val="0"/>
                        </a:spcAft>
                      </a:pPr>
                      <a:r>
                        <a:rPr lang="de-DE" sz="1600">
                          <a:effectLst/>
                        </a:rPr>
                        <a:t>SN</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0,9</a:t>
                      </a:r>
                    </a:p>
                  </a:txBody>
                  <a:tcPr marL="9525" marR="9525" marT="9525" marB="0" anchor="b"/>
                </a:tc>
                <a:tc>
                  <a:txBody>
                    <a:bodyPr/>
                    <a:lstStyle/>
                    <a:p>
                      <a:pPr algn="ctr" fontAlgn="b"/>
                      <a:r>
                        <a:rPr lang="de-DE" sz="1400" b="0" i="0" u="none" strike="noStrike">
                          <a:effectLst/>
                          <a:latin typeface="Calibri"/>
                        </a:rPr>
                        <a:t>( 0,7 - 1,3 )</a:t>
                      </a:r>
                    </a:p>
                  </a:txBody>
                  <a:tcPr marL="9525" marR="9525" marT="9525" marB="0" anchor="b"/>
                </a:tc>
              </a:tr>
              <a:tr h="239413">
                <a:tc>
                  <a:txBody>
                    <a:bodyPr/>
                    <a:lstStyle/>
                    <a:p>
                      <a:pPr algn="ctr">
                        <a:spcAft>
                          <a:spcPts val="0"/>
                        </a:spcAft>
                      </a:pPr>
                      <a:r>
                        <a:rPr lang="de-DE" sz="1600">
                          <a:effectLst/>
                        </a:rPr>
                        <a:t>ST</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1</a:t>
                      </a:r>
                    </a:p>
                  </a:txBody>
                  <a:tcPr marL="9525" marR="9525" marT="9525" marB="0" anchor="b"/>
                </a:tc>
                <a:tc>
                  <a:txBody>
                    <a:bodyPr/>
                    <a:lstStyle/>
                    <a:p>
                      <a:pPr algn="ctr" fontAlgn="b"/>
                      <a:r>
                        <a:rPr lang="de-DE" sz="1400" b="0" i="0" u="none" strike="noStrike">
                          <a:effectLst/>
                          <a:latin typeface="Calibri"/>
                        </a:rPr>
                        <a:t>( 0,7 - 1,4 )</a:t>
                      </a:r>
                    </a:p>
                  </a:txBody>
                  <a:tcPr marL="9525" marR="9525" marT="9525" marB="0" anchor="b"/>
                </a:tc>
              </a:tr>
              <a:tr h="239413">
                <a:tc>
                  <a:txBody>
                    <a:bodyPr/>
                    <a:lstStyle/>
                    <a:p>
                      <a:pPr algn="ctr">
                        <a:spcAft>
                          <a:spcPts val="0"/>
                        </a:spcAft>
                      </a:pPr>
                      <a:r>
                        <a:rPr lang="de-DE" sz="1600">
                          <a:effectLst/>
                        </a:rPr>
                        <a:t>SH</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0,8</a:t>
                      </a:r>
                    </a:p>
                  </a:txBody>
                  <a:tcPr marL="9525" marR="9525" marT="9525" marB="0" anchor="b"/>
                </a:tc>
                <a:tc>
                  <a:txBody>
                    <a:bodyPr/>
                    <a:lstStyle/>
                    <a:p>
                      <a:pPr algn="ctr" fontAlgn="b"/>
                      <a:r>
                        <a:rPr lang="de-DE" sz="1400" b="0" i="0" u="none" strike="noStrike">
                          <a:effectLst/>
                          <a:latin typeface="Calibri"/>
                        </a:rPr>
                        <a:t>( 0,6 - 1,1 )</a:t>
                      </a:r>
                    </a:p>
                  </a:txBody>
                  <a:tcPr marL="9525" marR="9525" marT="9525" marB="0" anchor="b"/>
                </a:tc>
              </a:tr>
              <a:tr h="239413">
                <a:tc>
                  <a:txBody>
                    <a:bodyPr/>
                    <a:lstStyle/>
                    <a:p>
                      <a:pPr algn="ctr">
                        <a:spcAft>
                          <a:spcPts val="0"/>
                        </a:spcAft>
                      </a:pPr>
                      <a:r>
                        <a:rPr lang="de-DE" sz="1600">
                          <a:effectLst/>
                        </a:rPr>
                        <a:t>TH</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0,9</a:t>
                      </a:r>
                    </a:p>
                  </a:txBody>
                  <a:tcPr marL="9525" marR="9525" marT="9525" marB="0" anchor="b"/>
                </a:tc>
                <a:tc>
                  <a:txBody>
                    <a:bodyPr/>
                    <a:lstStyle/>
                    <a:p>
                      <a:pPr algn="ctr" fontAlgn="b"/>
                      <a:r>
                        <a:rPr lang="de-DE" sz="1400" b="0" i="0" u="none" strike="noStrike" dirty="0">
                          <a:effectLst/>
                          <a:latin typeface="Calibri"/>
                        </a:rPr>
                        <a:t>( 0,6 - 1,1 )</a:t>
                      </a:r>
                    </a:p>
                  </a:txBody>
                  <a:tcPr marL="9525" marR="9525" marT="9525" marB="0" anchor="b"/>
                </a:tc>
              </a:tr>
            </a:tbl>
          </a:graphicData>
        </a:graphic>
      </p:graphicFrame>
      <p:sp>
        <p:nvSpPr>
          <p:cNvPr id="10" name="Datumsplatzhalter 9"/>
          <p:cNvSpPr>
            <a:spLocks noGrp="1"/>
          </p:cNvSpPr>
          <p:nvPr>
            <p:ph type="dt" sz="half" idx="14"/>
          </p:nvPr>
        </p:nvSpPr>
        <p:spPr>
          <a:xfrm>
            <a:off x="564825" y="6622713"/>
            <a:ext cx="1860421" cy="195750"/>
          </a:xfrm>
        </p:spPr>
        <p:txBody>
          <a:bodyPr/>
          <a:lstStyle/>
          <a:p>
            <a:fld id="{27C4F290-DC50-4999-B1FF-75BE9864342B}" type="datetime1">
              <a:rPr lang="de-DE" smtClean="0"/>
              <a:t>29.04.2020</a:t>
            </a:fld>
            <a:endParaRPr lang="de-DE" dirty="0"/>
          </a:p>
        </p:txBody>
      </p:sp>
      <p:sp>
        <p:nvSpPr>
          <p:cNvPr id="11" name="Fußzeilenplatzhalter 2"/>
          <p:cNvSpPr>
            <a:spLocks noGrp="1"/>
          </p:cNvSpPr>
          <p:nvPr>
            <p:ph type="ftr" sz="quarter" idx="15"/>
          </p:nvPr>
        </p:nvSpPr>
        <p:spPr>
          <a:xfrm>
            <a:off x="2699791" y="6622713"/>
            <a:ext cx="5182675" cy="195750"/>
          </a:xfrm>
        </p:spPr>
        <p:txBody>
          <a:bodyPr/>
          <a:lstStyle/>
          <a:p>
            <a:r>
              <a:rPr lang="de-DE" smtClean="0"/>
              <a:t>COVID-19: Lage National</a:t>
            </a:r>
            <a:endParaRPr lang="de-DE" dirty="0"/>
          </a:p>
        </p:txBody>
      </p:sp>
    </p:spTree>
    <p:extLst>
      <p:ext uri="{BB962C8B-B14F-4D97-AF65-F5344CB8AC3E}">
        <p14:creationId xmlns:p14="http://schemas.microsoft.com/office/powerpoint/2010/main" val="2832219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2828</Words>
  <Application>Microsoft Office PowerPoint</Application>
  <PresentationFormat>Bildschirmpräsentation (4:3)</PresentationFormat>
  <Paragraphs>985</Paragraphs>
  <Slides>59</Slides>
  <Notes>44</Notes>
  <HiddenSlides>22</HiddenSlides>
  <MMClips>0</MMClips>
  <ScaleCrop>false</ScaleCrop>
  <HeadingPairs>
    <vt:vector size="4" baseType="variant">
      <vt:variant>
        <vt:lpstr>Design</vt:lpstr>
      </vt:variant>
      <vt:variant>
        <vt:i4>2</vt:i4>
      </vt:variant>
      <vt:variant>
        <vt:lpstr>Folientitel</vt:lpstr>
      </vt:variant>
      <vt:variant>
        <vt:i4>59</vt:i4>
      </vt:variant>
    </vt:vector>
  </HeadingPairs>
  <TitlesOfParts>
    <vt:vector size="61" baseType="lpstr">
      <vt:lpstr>Office-Design</vt:lpstr>
      <vt:lpstr>1_Office-Design</vt:lpstr>
      <vt:lpstr>COVID-19:   Lage National  Informationen für den Krisenstab</vt:lpstr>
      <vt:lpstr>Fälle und Todesfälle pro Bundesland (Datenstand: 28.04.2020. 00:00)</vt:lpstr>
      <vt:lpstr>Epikurve nach Erkrankungsbeginn, ersatzweise Meldedatum (Datenstand: 29.04.2020. 00:00)</vt:lpstr>
      <vt:lpstr>Epikurve nach Meldedatum  Dashboard; (Datenstand: 29.04.2020. 00:00)</vt:lpstr>
      <vt:lpstr>Epikurve nach Meldedatum und Krankheitsstatus  (Datenstand: 29.04.2020. 00:00)</vt:lpstr>
      <vt:lpstr>PowerPoint-Präsentation</vt:lpstr>
      <vt:lpstr>PowerPoint-Präsentation</vt:lpstr>
      <vt:lpstr>PowerPoint-Präsentation</vt:lpstr>
      <vt:lpstr>PowerPoint-Präsentation</vt:lpstr>
      <vt:lpstr>Geographische Verteilung in Deutschland</vt:lpstr>
      <vt:lpstr>Geographische Verteilung in Deutschland: 7-Tage-Inzidenz </vt:lpstr>
      <vt:lpstr>Geographische Verteilung in Deutschland: 5-Tage-Inzidenz </vt:lpstr>
      <vt:lpstr>Geographische Verteilung in Deutschland: 3-Tage-Inzidenz </vt:lpstr>
      <vt:lpstr>Geographische Verteilung: 7-Tageskarte - Vergleich mit Vorwoche</vt:lpstr>
      <vt:lpstr>PowerPoint-Präsentation</vt:lpstr>
      <vt:lpstr>Trendanalyse der Landkreise</vt:lpstr>
      <vt:lpstr>Alters- &amp; Geschlechtsverteilung: Gesamtfälle; (Datenstand: 29.04.2020. 00:00)</vt:lpstr>
      <vt:lpstr>Altersverteilung nach Meldewoche: Gesamtfälle  (Datenstand: 29.04.2020. 00:00)</vt:lpstr>
      <vt:lpstr>Alters- &amp; Geschlechtsverteilung: Todesfälle; (Datenstand: 29.04.2020. 00:00)</vt:lpstr>
      <vt:lpstr>PowerPoint-Präsentation</vt:lpstr>
      <vt:lpstr>DIVI Intensivregister; (Datenstand: 29.04.2020, 9:15)</vt:lpstr>
      <vt:lpstr>DIVI Intensivregister; (Datenstand: 28.04.2020,9:15)</vt:lpstr>
      <vt:lpstr>Übermittelte Fälle nach Tätigkeit oder Betreuung in Einrichtungen; (Datenstand: 29.04.2020. 0:00)</vt:lpstr>
      <vt:lpstr>PowerPoint-Präsentation</vt:lpstr>
      <vt:lpstr>PowerPoint-Präsentation</vt:lpstr>
      <vt:lpstr>PowerPoint-Präsentation</vt:lpstr>
      <vt:lpstr>Übermittelte COVID-19-Fälle nach Expositionsort</vt:lpstr>
      <vt:lpstr>Anzahl Labortestungen (Datenstand 28.04.2020, 18:00 Uhr)</vt:lpstr>
      <vt:lpstr>PowerPoint-Präsentation</vt:lpstr>
      <vt:lpstr>Anteil der positiven Testungen nach Datum der Probenentnahme für Deutschland (Datenstand 28.04.2020)</vt:lpstr>
      <vt:lpstr>Anteil der positiven Testungen nach Datum der Probenentnahme und Bundesland (Datenstand 28.04.2020)</vt:lpstr>
      <vt:lpstr>AGI, Stand 16. KW</vt:lpstr>
      <vt:lpstr>GrippeWeb – KW 17</vt:lpstr>
      <vt:lpstr>AGInfluenza ARE-Konsultationen KW 17</vt:lpstr>
      <vt:lpstr>PowerPoint-Präsentation</vt:lpstr>
      <vt:lpstr>ICOSARI – KW 15</vt:lpstr>
      <vt:lpstr>COVID-19-Fälle</vt:lpstr>
      <vt:lpstr>COVID-19-Fälle</vt:lpstr>
      <vt:lpstr>Dauer der Hospitalisierung - Outcome</vt:lpstr>
      <vt:lpstr>Dauer der Hospitalisierung - Altersgruppen</vt:lpstr>
      <vt:lpstr>Dauer der Intensivbehandlung - Outcome</vt:lpstr>
      <vt:lpstr>Dauer der Intensivbehandlung - Altersgruppen</vt:lpstr>
      <vt:lpstr>Dauer der Beatmung - Outcome</vt:lpstr>
      <vt:lpstr>Dauer der Beatmung - Altersgruppen</vt:lpstr>
      <vt:lpstr>Mobilitätsanalyse (Mobility Change) von Google mit 6 Kategorien und auch nach Bundesland (Datenstand: 17.04.2020)</vt:lpstr>
      <vt:lpstr>Mobilitätsanalyse – Teil 2</vt:lpstr>
      <vt:lpstr>PowerPoint-Präsentation</vt:lpstr>
      <vt:lpstr>Besuche pro Notaufnahme</vt:lpstr>
      <vt:lpstr>Situation Report – Besucheranzahl Gesamt &amp; nach Altersgruppen</vt:lpstr>
      <vt:lpstr>AKTIN- Syndromische Surveillance in Notaufnahmen</vt:lpstr>
      <vt:lpstr>Situation Report – Besucheranzahl nach Triage Level</vt:lpstr>
      <vt:lpstr>PowerPoint-Präsentation</vt:lpstr>
      <vt:lpstr>EUROMOMO-Woche 17: Weekly Z-Score by country</vt:lpstr>
      <vt:lpstr>EUROMOMO-Woche 16: Weekly Z-Score by country</vt:lpstr>
      <vt:lpstr>EUROMOMO-Woche 16: Weekly Z-Score by country</vt:lpstr>
      <vt:lpstr>Exzessmortalität Deutschland (bis Mitte März 2020)</vt:lpstr>
      <vt:lpstr>Anzahl Labortestungen</vt:lpstr>
      <vt:lpstr>Amtshilfeersuchen</vt:lpstr>
      <vt:lpstr>Backup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Rexroth, Ute</cp:lastModifiedBy>
  <cp:revision>1360</cp:revision>
  <cp:lastPrinted>2020-04-22T06:04:56Z</cp:lastPrinted>
  <dcterms:created xsi:type="dcterms:W3CDTF">2015-11-02T12:29:13Z</dcterms:created>
  <dcterms:modified xsi:type="dcterms:W3CDTF">2020-04-29T08:11:50Z</dcterms:modified>
</cp:coreProperties>
</file>