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59" r:id="rId4"/>
    <p:sldId id="258" r:id="rId5"/>
    <p:sldId id="261" r:id="rId6"/>
    <p:sldId id="263" r:id="rId7"/>
    <p:sldId id="260" r:id="rId8"/>
    <p:sldId id="265" r:id="rId9"/>
    <p:sldId id="266" r:id="rId10"/>
    <p:sldId id="271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43" autoAdjust="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5EFB-BAFA-48EC-819D-9BECC4E90F40}" type="datetimeFigureOut">
              <a:rPr lang="de-DE" smtClean="0"/>
              <a:t>29.04.2020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3FEB-770A-496F-973B-C5810568E0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12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newcases_movingaverage_above70000lastweek_new_2020-04-26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https://www.romania-insider.com/covid-19-romania-president-state-emergency-extended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https://translate.google.com/translate?hl=en&amp;sl=ro&amp;tl=en&amp;u=https%3A%2F%2Fstirioficiale.ro%2Finformatii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https://www.romania-insider.com/tandarei-romania-quarantine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newcases_movingaverage_above7000below70000lastweek_max10k_2020-04-26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6970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newcases_movingaverage_1400-7000lastweek_2020-04-26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3739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r_above7000lastweek_new_2020-04-26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416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r_1400-7000lastweek_new_2020-04-26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2064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r_sorted_above1_2020-04-27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01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mobility_apple_above7000lastweek_new_2020-04-26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7356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mobility_apple_1400-7000lastweek_new_2020-04-26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8826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Population 19.466.145:  https://data.worldbank.org/country/romania</a:t>
            </a:r>
          </a:p>
          <a:p>
            <a:r>
              <a:rPr lang="de-DE" dirty="0" smtClean="0"/>
              <a:t>https://www.citypopulation.de/en/romania/suceava/_/146263__suceava/</a:t>
            </a:r>
          </a:p>
          <a:p>
            <a:r>
              <a:rPr lang="de-DE" dirty="0" smtClean="0"/>
              <a:t>https://www.dw.com/en/coronavirus-europes-forgotten-roma-at-risk/a-53019522</a:t>
            </a:r>
          </a:p>
          <a:p>
            <a:r>
              <a:rPr lang="de-DE" dirty="0" smtClean="0"/>
              <a:t>https://balkaninsight.com/2019/12/11/blind-justice-for-romanias-trafficked-roma-children/</a:t>
            </a:r>
          </a:p>
          <a:p>
            <a:r>
              <a:rPr lang="de-DE" dirty="0" smtClean="0"/>
              <a:t>https://balkaninsight.com/2020/04/05/romania-isolates-human-trafficking-hotspot-to-limit-outbreak/</a:t>
            </a:r>
          </a:p>
          <a:p>
            <a:r>
              <a:rPr lang="de-DE" dirty="0" smtClean="0"/>
              <a:t>https://www.euronews.com/2020/04/03/it-s-a-disaster-the-hospital-at-the-centre-of-romania-s-covid-19-crisis</a:t>
            </a:r>
          </a:p>
          <a:p>
            <a:r>
              <a:rPr lang="de-DE" dirty="0" smtClean="0"/>
              <a:t>https://www.euronews.com/2020/04/10/the-region-with-twice-as-many-coronavirus-cases-as-anywhere-else-in-romania</a:t>
            </a:r>
          </a:p>
          <a:p>
            <a:r>
              <a:rPr lang="de-DE" dirty="0" smtClean="0"/>
              <a:t>https://en.wikipedia.org/wiki/Ialomi%C8%9Ba_County</a:t>
            </a:r>
          </a:p>
          <a:p>
            <a:r>
              <a:rPr lang="de-DE" dirty="0" smtClean="0"/>
              <a:t>https://www.citypopulation.de/en/romania/bucuresticity/</a:t>
            </a:r>
          </a:p>
          <a:p>
            <a:r>
              <a:rPr lang="de-DE" dirty="0" smtClean="0"/>
              <a:t>https://translate.google.com/translate?hl=en&amp;sl=ro&amp;tl=en&amp;u=https%3A%2F%2Fstirioficiale.ro%2Finformatii%2Fbuletin-de-presa-15-aprilie-2020-ora-13-00</a:t>
            </a:r>
          </a:p>
          <a:p>
            <a:r>
              <a:rPr lang="de-DE" dirty="0" smtClean="0"/>
              <a:t>https://www.nineoclock.ro/2020/04/14/romanias-covid-19-testing-strategy-might-change/</a:t>
            </a:r>
          </a:p>
          <a:p>
            <a:r>
              <a:rPr lang="de-DE" dirty="0" smtClean="0"/>
              <a:t>https://www.statista.com/statistics/1103934/covid-19-tests-romania/</a:t>
            </a:r>
          </a:p>
          <a:p>
            <a:r>
              <a:rPr lang="de-DE" dirty="0" smtClean="0"/>
              <a:t>https://www.romania-insider.com/rafila-covid-19-rate-health-workers</a:t>
            </a:r>
          </a:p>
          <a:p>
            <a:r>
              <a:rPr lang="de-DE" dirty="0" smtClean="0"/>
              <a:t>https://translate.google.com/translate?hl=en&amp;sl=ro&amp;tl=en&amp;u=https%3A%2F%2Fstirioficiale.ro%2Finformatii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29.04.2020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5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29.04.2020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70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29.04.2020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77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5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578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29.04.2020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0684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29.04.2020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0201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29.04.2020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1019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29.04.2020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9308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29.04.2020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7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29.04.2020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82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29.04.2020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7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29.04.2020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0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29.04.2020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12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29.04.2020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06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29.04.2020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88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29.04.2020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0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/>
              <a:t>29.04.2020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32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pPr/>
              <a:t>29.04.2020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65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über 70.000 neuen COVID-19 Fällen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29.04.2020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60848"/>
            <a:ext cx="4645106" cy="3188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402090" y="2276872"/>
            <a:ext cx="1603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1.012.583 Fälle</a:t>
            </a:r>
          </a:p>
          <a:p>
            <a:r>
              <a:rPr lang="en-US" dirty="0" smtClean="0"/>
              <a:t>58.355 Tote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841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Rumänien</a:t>
            </a:r>
            <a:endParaRPr lang="en-GB" sz="20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Inhaltsplatzhalter 1"/>
          <p:cNvSpPr>
            <a:spLocks noGrp="1"/>
          </p:cNvSpPr>
          <p:nvPr>
            <p:ph sz="quarter" idx="4294967295"/>
          </p:nvPr>
        </p:nvSpPr>
        <p:spPr>
          <a:xfrm>
            <a:off x="539552" y="1124744"/>
            <a:ext cx="7632848" cy="468052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400" b="1" dirty="0" smtClean="0"/>
              <a:t>Teststrategie:</a:t>
            </a:r>
            <a:endParaRPr lang="de-DE" sz="1400" b="1" dirty="0"/>
          </a:p>
          <a:p>
            <a:r>
              <a:rPr lang="de-DE" sz="1400" dirty="0"/>
              <a:t>Testung: 79.629 Tests durchgeführt (409 pro 100.000 </a:t>
            </a:r>
            <a:r>
              <a:rPr lang="de-DE" sz="1400" dirty="0" err="1"/>
              <a:t>Ew</a:t>
            </a:r>
            <a:r>
              <a:rPr lang="de-DE" sz="1400" dirty="0"/>
              <a:t>, 10,1% Positiv):</a:t>
            </a:r>
          </a:p>
          <a:p>
            <a:r>
              <a:rPr lang="de-DE" sz="1400" dirty="0"/>
              <a:t>Strategie erweitert von Personen mit Symptomen auf Personen mit bestimmten Vorerkrankungen  Personen unter bestimmten Behandlungen (z.B. Chemotherapie und Dialysepatientin) und Personen in Pflegeheimen (2 Mal im Monat)</a:t>
            </a:r>
          </a:p>
          <a:p>
            <a:pPr marL="0" indent="0">
              <a:buNone/>
            </a:pPr>
            <a:r>
              <a:rPr lang="de-DE" sz="1400" b="1" dirty="0"/>
              <a:t>Case </a:t>
            </a:r>
            <a:r>
              <a:rPr lang="de-DE" sz="1400" b="1" dirty="0" smtClean="0"/>
              <a:t>Management:</a:t>
            </a:r>
            <a:endParaRPr lang="de-DE" sz="1400" b="1" dirty="0"/>
          </a:p>
          <a:p>
            <a:r>
              <a:rPr lang="de-DE" sz="1400" dirty="0" smtClean="0"/>
              <a:t>515 </a:t>
            </a:r>
            <a:r>
              <a:rPr lang="de-DE" sz="1400" dirty="0"/>
              <a:t>Krankenhäuser, davon 368 staatliche und 147 private. </a:t>
            </a:r>
            <a:endParaRPr lang="de-DE" sz="1400" dirty="0" smtClean="0"/>
          </a:p>
          <a:p>
            <a:r>
              <a:rPr lang="de-DE" sz="1400" dirty="0" smtClean="0"/>
              <a:t>Mangel </a:t>
            </a:r>
            <a:r>
              <a:rPr lang="de-DE" sz="1400" dirty="0"/>
              <a:t>an </a:t>
            </a:r>
            <a:r>
              <a:rPr lang="de-DE" sz="1400" dirty="0" smtClean="0"/>
              <a:t>Ärzten, sonstigem Fachpersonal und Beatmungsgeräten, Testgeräten </a:t>
            </a:r>
            <a:r>
              <a:rPr lang="de-DE" sz="1400" dirty="0"/>
              <a:t>und </a:t>
            </a:r>
            <a:r>
              <a:rPr lang="de-DE" sz="1400" dirty="0" smtClean="0"/>
              <a:t>Basisschutzausrüstungen </a:t>
            </a:r>
            <a:r>
              <a:rPr lang="de-DE" sz="1400" dirty="0"/>
              <a:t>wie Mundschutz, Schutzbekleidung oder </a:t>
            </a:r>
            <a:r>
              <a:rPr lang="de-DE" sz="1400" dirty="0" smtClean="0"/>
              <a:t>Desinfektionsmitteln</a:t>
            </a:r>
          </a:p>
          <a:p>
            <a:r>
              <a:rPr lang="de-DE" sz="1400" dirty="0" smtClean="0"/>
              <a:t>Jeder </a:t>
            </a:r>
            <a:r>
              <a:rPr lang="de-DE" sz="1400" dirty="0"/>
              <a:t>achte </a:t>
            </a:r>
            <a:r>
              <a:rPr lang="de-DE" sz="1400" dirty="0" err="1"/>
              <a:t>Covid</a:t>
            </a:r>
            <a:r>
              <a:rPr lang="de-DE" sz="1400" dirty="0"/>
              <a:t>-Patient ist Arzt oder </a:t>
            </a:r>
            <a:r>
              <a:rPr lang="de-DE" sz="1400" dirty="0" smtClean="0"/>
              <a:t>eine im </a:t>
            </a:r>
            <a:r>
              <a:rPr lang="de-DE" sz="1400" dirty="0"/>
              <a:t>medizinischen Sektor tätige </a:t>
            </a:r>
            <a:r>
              <a:rPr lang="de-DE" sz="1400" dirty="0" smtClean="0"/>
              <a:t>Person</a:t>
            </a:r>
            <a:endParaRPr lang="de-DE" sz="1400" dirty="0"/>
          </a:p>
          <a:p>
            <a:r>
              <a:rPr lang="de-DE" sz="1400" dirty="0" smtClean="0"/>
              <a:t>Einrichtung mehrerer </a:t>
            </a:r>
            <a:r>
              <a:rPr lang="de-DE" sz="1400" dirty="0"/>
              <a:t>mobile Krankenhäuser </a:t>
            </a:r>
            <a:r>
              <a:rPr lang="de-DE" sz="1400" dirty="0" smtClean="0"/>
              <a:t>für leichte </a:t>
            </a:r>
            <a:r>
              <a:rPr lang="de-DE" sz="1400" dirty="0"/>
              <a:t>oder mittelschwere </a:t>
            </a:r>
            <a:r>
              <a:rPr lang="de-DE" sz="1400" dirty="0" smtClean="0"/>
              <a:t>Fälle; mobiles Militärkrankenhaus</a:t>
            </a:r>
            <a:endParaRPr lang="de-DE" sz="1400" dirty="0"/>
          </a:p>
          <a:p>
            <a:endParaRPr lang="de-DE" sz="1400" dirty="0" smtClean="0"/>
          </a:p>
          <a:p>
            <a:endParaRPr lang="de-DE" sz="1400" dirty="0" smtClean="0"/>
          </a:p>
          <a:p>
            <a:endParaRPr lang="de-DE" sz="1400" dirty="0"/>
          </a:p>
          <a:p>
            <a:endParaRPr lang="de-DE" sz="1400" dirty="0" smtClean="0"/>
          </a:p>
          <a:p>
            <a:endParaRPr lang="de-DE" sz="1400" dirty="0"/>
          </a:p>
          <a:p>
            <a:endParaRPr lang="de-DE" sz="1400" dirty="0" smtClean="0"/>
          </a:p>
          <a:p>
            <a:r>
              <a:rPr lang="de-DE" sz="1400" dirty="0" smtClean="0"/>
              <a:t>Nach offiziellen </a:t>
            </a:r>
            <a:r>
              <a:rPr lang="de-DE" sz="1400" dirty="0"/>
              <a:t>Angaben 665.000 </a:t>
            </a:r>
            <a:r>
              <a:rPr lang="de-DE" sz="1400" dirty="0" smtClean="0"/>
              <a:t>Roma (3 </a:t>
            </a:r>
            <a:r>
              <a:rPr lang="de-DE" sz="1400" dirty="0"/>
              <a:t>Millionen </a:t>
            </a:r>
            <a:r>
              <a:rPr lang="de-DE" sz="1400" dirty="0" smtClean="0"/>
              <a:t>geschätzt)</a:t>
            </a:r>
          </a:p>
          <a:p>
            <a:r>
              <a:rPr lang="de-DE" sz="1400" dirty="0" smtClean="0"/>
              <a:t>Zunehmend rassistische Übergriffe </a:t>
            </a:r>
          </a:p>
          <a:p>
            <a:r>
              <a:rPr lang="de-DE" sz="1400" dirty="0" smtClean="0"/>
              <a:t>Besonders betroffen Rückkehrer aus Westeuropa</a:t>
            </a:r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 smtClean="0"/>
          </a:p>
          <a:p>
            <a:endParaRPr lang="de-DE" sz="1400" dirty="0"/>
          </a:p>
          <a:p>
            <a:endParaRPr lang="fr-FR" sz="1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837" y="4221088"/>
            <a:ext cx="4670884" cy="1284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52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395537" y="1555750"/>
            <a:ext cx="4320479" cy="5302250"/>
          </a:xfrm>
        </p:spPr>
        <p:txBody>
          <a:bodyPr>
            <a:normAutofit/>
          </a:bodyPr>
          <a:lstStyle/>
          <a:p>
            <a:r>
              <a:rPr lang="de-DE" dirty="0" smtClean="0"/>
              <a:t>Isolation </a:t>
            </a:r>
            <a:r>
              <a:rPr lang="de-DE" dirty="0"/>
              <a:t>und </a:t>
            </a:r>
            <a:r>
              <a:rPr lang="de-DE" dirty="0"/>
              <a:t>c</a:t>
            </a:r>
            <a:r>
              <a:rPr lang="de-DE" dirty="0" smtClean="0"/>
              <a:t>ontact tracing verkürzt die Zeit, in der die </a:t>
            </a:r>
            <a:r>
              <a:rPr lang="de-DE" dirty="0"/>
              <a:t>Fälle in der Gemeinschaft infektiös </a:t>
            </a:r>
            <a:r>
              <a:rPr lang="de-DE" dirty="0" smtClean="0"/>
              <a:t>sind </a:t>
            </a:r>
            <a:r>
              <a:rPr lang="de-DE" dirty="0"/>
              <a:t>und damit </a:t>
            </a:r>
            <a:r>
              <a:rPr lang="de-DE" dirty="0" smtClean="0"/>
              <a:t>auch R</a:t>
            </a:r>
            <a:r>
              <a:rPr lang="de-DE" sz="1800" dirty="0" smtClean="0"/>
              <a:t>eff</a:t>
            </a:r>
            <a:r>
              <a:rPr lang="de-DE" dirty="0" smtClean="0"/>
              <a:t>. </a:t>
            </a:r>
            <a:endParaRPr lang="de-DE" dirty="0" smtClean="0"/>
          </a:p>
          <a:p>
            <a:r>
              <a:rPr lang="de-DE" dirty="0" smtClean="0"/>
              <a:t>Die </a:t>
            </a:r>
            <a:r>
              <a:rPr lang="de-DE" dirty="0"/>
              <a:t>Gesamtwirkung der Isolation und der </a:t>
            </a:r>
            <a:r>
              <a:rPr lang="de-DE" dirty="0"/>
              <a:t>contact tracing ist </a:t>
            </a:r>
            <a:r>
              <a:rPr lang="de-DE" dirty="0"/>
              <a:t>jedoch ungewiss und hängt </a:t>
            </a:r>
            <a:r>
              <a:rPr lang="de-DE" dirty="0" smtClean="0"/>
              <a:t>von </a:t>
            </a:r>
            <a:r>
              <a:rPr lang="de-DE" dirty="0"/>
              <a:t>der Zahl der asymptomatischen Fälle </a:t>
            </a:r>
            <a:r>
              <a:rPr lang="de-DE" dirty="0" smtClean="0"/>
              <a:t>ab </a:t>
            </a:r>
            <a:endParaRPr lang="de-DE" dirty="0" smtClean="0"/>
          </a:p>
          <a:p>
            <a:r>
              <a:rPr lang="de-DE" dirty="0" smtClean="0"/>
              <a:t>Kinder haben ein </a:t>
            </a:r>
            <a:r>
              <a:rPr lang="de-DE" dirty="0"/>
              <a:t>ähnliches Infektionsrisiko wie die Allgemeinbevölkerung, obwohl sie weniger </a:t>
            </a:r>
            <a:r>
              <a:rPr lang="de-DE" dirty="0" smtClean="0"/>
              <a:t>schwere </a:t>
            </a:r>
            <a:r>
              <a:rPr lang="de-DE" dirty="0"/>
              <a:t>Symptome </a:t>
            </a:r>
            <a:r>
              <a:rPr lang="de-DE" dirty="0" smtClean="0"/>
              <a:t>haben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1015663"/>
          </a:xfrm>
        </p:spPr>
        <p:txBody>
          <a:bodyPr/>
          <a:lstStyle/>
          <a:p>
            <a:r>
              <a:rPr lang="en-US" dirty="0"/>
              <a:t>Epidemiology and transmission of COVID-19 in 391 cases and 1286 of their close contacts in Shenzhen, China: a retrospective cohort study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466" y="2420888"/>
            <a:ext cx="399991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5363650" y="4941168"/>
            <a:ext cx="3269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Attack rate among close contacts</a:t>
            </a:r>
          </a:p>
        </p:txBody>
      </p:sp>
    </p:spTree>
    <p:extLst>
      <p:ext uri="{BB962C8B-B14F-4D97-AF65-F5344CB8AC3E}">
        <p14:creationId xmlns:p14="http://schemas.microsoft.com/office/powerpoint/2010/main" val="3629252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1799158"/>
            <a:ext cx="8092593" cy="4150122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eroprevalence survey </a:t>
            </a:r>
            <a:r>
              <a:rPr lang="en-US" dirty="0"/>
              <a:t>among blood donors </a:t>
            </a:r>
            <a:r>
              <a:rPr lang="en-US" dirty="0" smtClean="0"/>
              <a:t>to estimate</a:t>
            </a:r>
            <a:r>
              <a:rPr lang="en-US" dirty="0"/>
              <a:t> </a:t>
            </a:r>
            <a:r>
              <a:rPr lang="en-US" dirty="0" smtClean="0"/>
              <a:t>previous </a:t>
            </a:r>
            <a:r>
              <a:rPr lang="en-US" dirty="0"/>
              <a:t>SARS-CoV-2 infections and the </a:t>
            </a:r>
            <a:r>
              <a:rPr lang="en-US" dirty="0" smtClean="0"/>
              <a:t>population-based </a:t>
            </a:r>
            <a:r>
              <a:rPr lang="en-US" dirty="0"/>
              <a:t>IFR</a:t>
            </a:r>
          </a:p>
          <a:p>
            <a:r>
              <a:rPr lang="en-US" dirty="0" smtClean="0"/>
              <a:t>All </a:t>
            </a:r>
            <a:r>
              <a:rPr lang="en-US" dirty="0"/>
              <a:t>Danish blood donors aged 17-69 years giving blood April 6 to 17 were tested </a:t>
            </a:r>
            <a:r>
              <a:rPr lang="en-US" dirty="0" smtClean="0"/>
              <a:t>for SARS-CoV-2 </a:t>
            </a:r>
            <a:r>
              <a:rPr lang="en-US" dirty="0"/>
              <a:t>immunoglobulin M and G antibodies using a commercial lateral flow </a:t>
            </a:r>
            <a:r>
              <a:rPr lang="en-US" dirty="0" smtClean="0"/>
              <a:t>test</a:t>
            </a:r>
          </a:p>
          <a:p>
            <a:r>
              <a:rPr lang="en-US" dirty="0" smtClean="0"/>
              <a:t>9,496 </a:t>
            </a:r>
            <a:r>
              <a:rPr lang="en-US" dirty="0"/>
              <a:t>blood donors were tested and a combined adjusted seroprevalence of 1.7</a:t>
            </a:r>
            <a:r>
              <a:rPr lang="en-US" dirty="0" smtClean="0"/>
              <a:t>% (</a:t>
            </a:r>
            <a:r>
              <a:rPr lang="en-US" dirty="0"/>
              <a:t>CI: 0.9-2.3) was </a:t>
            </a:r>
            <a:r>
              <a:rPr lang="en-US" dirty="0" smtClean="0"/>
              <a:t>calculated </a:t>
            </a:r>
          </a:p>
          <a:p>
            <a:r>
              <a:rPr lang="en-US" dirty="0" smtClean="0"/>
              <a:t>The </a:t>
            </a:r>
            <a:r>
              <a:rPr lang="en-US" dirty="0"/>
              <a:t>seroprevalence differed across </a:t>
            </a:r>
            <a:r>
              <a:rPr lang="en-US" dirty="0" smtClean="0"/>
              <a:t>areas</a:t>
            </a:r>
          </a:p>
          <a:p>
            <a:r>
              <a:rPr lang="en-US" dirty="0" smtClean="0"/>
              <a:t>Using </a:t>
            </a:r>
            <a:r>
              <a:rPr lang="en-US" dirty="0"/>
              <a:t>available data </a:t>
            </a:r>
            <a:r>
              <a:rPr lang="en-US" dirty="0" smtClean="0"/>
              <a:t>on fatalities </a:t>
            </a:r>
            <a:r>
              <a:rPr lang="en-US" dirty="0"/>
              <a:t>and population numbers a combined IFR in patients younger than 70 is estimated at 82 </a:t>
            </a:r>
            <a:r>
              <a:rPr lang="en-US" dirty="0" smtClean="0"/>
              <a:t>per 100,000 </a:t>
            </a:r>
            <a:r>
              <a:rPr lang="en-US" dirty="0"/>
              <a:t>(CI: 59-154) </a:t>
            </a:r>
            <a:r>
              <a:rPr lang="en-US" dirty="0" smtClean="0"/>
              <a:t>infections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861774"/>
          </a:xfrm>
        </p:spPr>
        <p:txBody>
          <a:bodyPr/>
          <a:lstStyle/>
          <a:p>
            <a:r>
              <a:rPr lang="en-US" sz="2800" dirty="0" smtClean="0"/>
              <a:t>Estimation of SARS-CoV-2 infection fatality rate by real-time antibody screening of blood donors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52777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56984" cy="3539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7.000 – 70.000 neuen COVID-19 Fällen in den letzten 7 Tagen</a:t>
            </a:r>
            <a:endParaRPr kumimoji="0" lang="de-DE" sz="23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29.04.2020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04" y="1150223"/>
            <a:ext cx="7857000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600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/>
          <p:cNvSpPr txBox="1">
            <a:spLocks/>
          </p:cNvSpPr>
          <p:nvPr/>
        </p:nvSpPr>
        <p:spPr>
          <a:xfrm>
            <a:off x="147010" y="332656"/>
            <a:ext cx="884998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1.400-7.000 neuen COVID-19 Fällen in den letzten 7 Tagen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ScalaSansPro-Bold" pitchFamily="50" charset="0"/>
              <a:ea typeface="+mj-ea"/>
              <a:cs typeface="+mj-cs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29.04.2020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7836454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/>
          <p:cNvSpPr txBox="1">
            <a:spLocks/>
          </p:cNvSpPr>
          <p:nvPr/>
        </p:nvSpPr>
        <p:spPr>
          <a:xfrm>
            <a:off x="323528" y="332656"/>
            <a:ext cx="864096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 </a:t>
            </a: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eff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 Trend für Länder mit über 7.000 Fällen in den letzten 7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Tagen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ScalaSansPro-Bold" pitchFamily="50" charset="0"/>
              <a:ea typeface="+mj-ea"/>
              <a:cs typeface="+mj-cs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29.04.2020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643500" y="1622504"/>
            <a:ext cx="7857000" cy="3966736"/>
            <a:chOff x="643500" y="1052736"/>
            <a:chExt cx="7857000" cy="3966736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542"/>
            <a:stretch/>
          </p:blipFill>
          <p:spPr bwMode="auto">
            <a:xfrm>
              <a:off x="643500" y="1052736"/>
              <a:ext cx="7857000" cy="3966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69" t="73463" r="24250" b="2218"/>
            <a:stretch/>
          </p:blipFill>
          <p:spPr bwMode="auto">
            <a:xfrm>
              <a:off x="4667802" y="1052736"/>
              <a:ext cx="3832698" cy="1313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080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/>
          <p:cNvSpPr txBox="1">
            <a:spLocks/>
          </p:cNvSpPr>
          <p:nvPr/>
        </p:nvSpPr>
        <p:spPr>
          <a:xfrm>
            <a:off x="395536" y="332656"/>
            <a:ext cx="8439690" cy="3539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300" dirty="0" smtClean="0"/>
              <a:t>R </a:t>
            </a:r>
            <a:r>
              <a:rPr lang="de-DE" sz="2300" dirty="0" err="1" smtClean="0"/>
              <a:t>eff</a:t>
            </a:r>
            <a:r>
              <a:rPr lang="de-DE" sz="2300" dirty="0" smtClean="0"/>
              <a:t>. Trend für Länder mit 1.400 - 7.000 Fällen in den letzten 7 Tagen</a:t>
            </a:r>
            <a:endParaRPr lang="en-GB" sz="2300" dirty="0">
              <a:latin typeface="ScalaSansPro-Bold" pitchFamily="50" charset="0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29.04.2020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1464"/>
            <a:ext cx="7875676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99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/>
          <p:cNvSpPr txBox="1">
            <a:spLocks/>
          </p:cNvSpPr>
          <p:nvPr/>
        </p:nvSpPr>
        <p:spPr>
          <a:xfrm>
            <a:off x="2036966" y="332656"/>
            <a:ext cx="577539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&gt;100 Fällen und einem R </a:t>
            </a: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eff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 &gt; 1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ScalaSansPro-Bold" pitchFamily="50" charset="0"/>
              <a:ea typeface="+mj-ea"/>
              <a:cs typeface="+mj-cs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29.04.2020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-36512" y="6381328"/>
            <a:ext cx="6150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- Größe des Punktes: Anzahl der Fälle in den letzte 7 Tagen</a:t>
            </a:r>
          </a:p>
          <a:p>
            <a:r>
              <a:rPr lang="de-DE" sz="1200" dirty="0"/>
              <a:t>-</a:t>
            </a:r>
            <a:r>
              <a:rPr lang="de-DE" sz="1200" dirty="0" smtClean="0"/>
              <a:t> Farbe: Fälle der letzten 7 Tage als % der Gesamtfallzahl (je heller desto höher die Prozentzahl)</a:t>
            </a:r>
            <a:endParaRPr lang="de-DE" sz="12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62" y="980728"/>
            <a:ext cx="7820875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3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/>
          <p:cNvSpPr txBox="1">
            <a:spLocks/>
          </p:cNvSpPr>
          <p:nvPr/>
        </p:nvSpPr>
        <p:spPr>
          <a:xfrm>
            <a:off x="395536" y="332656"/>
            <a:ext cx="8352928" cy="3539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300" dirty="0" smtClean="0"/>
              <a:t>Mobilität Apple: </a:t>
            </a:r>
            <a:r>
              <a:rPr lang="de-DE" sz="2300" dirty="0"/>
              <a:t>Länder mit über 7.000 Fällen in den letzten 7 Tagen</a:t>
            </a:r>
            <a:endParaRPr lang="en-GB" sz="2300" dirty="0">
              <a:latin typeface="ScalaSansPro-Bold" pitchFamily="50" charset="0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Apple,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29.04.2020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49" y="1053336"/>
            <a:ext cx="7820875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61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/>
          <p:cNvSpPr txBox="1">
            <a:spLocks/>
          </p:cNvSpPr>
          <p:nvPr/>
        </p:nvSpPr>
        <p:spPr>
          <a:xfrm>
            <a:off x="395536" y="332656"/>
            <a:ext cx="8496944" cy="3539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300" dirty="0" smtClean="0"/>
              <a:t>Mobilität Apple: </a:t>
            </a:r>
            <a:r>
              <a:rPr lang="de-DE" sz="2300" dirty="0"/>
              <a:t>Länder mit </a:t>
            </a:r>
            <a:r>
              <a:rPr lang="de-DE" sz="2300" dirty="0" smtClean="0"/>
              <a:t>1400 - </a:t>
            </a:r>
            <a:r>
              <a:rPr lang="de-DE" sz="2300" dirty="0"/>
              <a:t>7.000 Fällen in den letzten 7 Tagen</a:t>
            </a:r>
            <a:endParaRPr lang="en-GB" sz="2300" dirty="0">
              <a:latin typeface="ScalaSansPro-Bold" pitchFamily="50" charset="0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Apple,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29.04.2020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87" y="981328"/>
            <a:ext cx="7854545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77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Rumänien </a:t>
            </a:r>
            <a:r>
              <a:rPr lang="de-DE" sz="2000" b="0" dirty="0" smtClean="0">
                <a:latin typeface="ScalaSansPro-Bold" pitchFamily="50" charset="0"/>
              </a:rPr>
              <a:t>(19.5 </a:t>
            </a:r>
            <a:r>
              <a:rPr lang="de-DE" sz="2000" b="0" dirty="0" err="1">
                <a:latin typeface="ScalaSansPro-Bold" pitchFamily="50" charset="0"/>
              </a:rPr>
              <a:t>Mio</a:t>
            </a:r>
            <a:r>
              <a:rPr lang="de-DE" sz="2000" b="0" dirty="0">
                <a:latin typeface="ScalaSansPro-Bold" pitchFamily="50" charset="0"/>
              </a:rPr>
              <a:t> </a:t>
            </a:r>
            <a:r>
              <a:rPr lang="de-DE" sz="2000" b="0" dirty="0" err="1">
                <a:latin typeface="ScalaSansPro-Bold" pitchFamily="50" charset="0"/>
              </a:rPr>
              <a:t>Ew</a:t>
            </a:r>
            <a:r>
              <a:rPr lang="de-DE" sz="2000" b="0" dirty="0">
                <a:latin typeface="ScalaSansPro-Bold" pitchFamily="50" charset="0"/>
              </a:rPr>
              <a:t>.)</a:t>
            </a:r>
            <a:endParaRPr lang="en-GB" sz="20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395536" y="1052736"/>
            <a:ext cx="5544616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 smtClean="0">
                <a:solidFill>
                  <a:prstClr val="black"/>
                </a:solidFill>
              </a:rPr>
              <a:t>11.616 Fälle</a:t>
            </a:r>
            <a:endParaRPr lang="de-DE" sz="1600" b="1" dirty="0">
              <a:solidFill>
                <a:prstClr val="black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600" b="1" dirty="0" smtClean="0">
                <a:solidFill>
                  <a:prstClr val="black"/>
                </a:solidFill>
              </a:rPr>
              <a:t>663 Todesfälle </a:t>
            </a:r>
            <a:endParaRPr lang="de-DE" sz="1600" b="1" dirty="0">
              <a:solidFill>
                <a:prstClr val="black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600" b="1" dirty="0" smtClean="0">
                <a:solidFill>
                  <a:prstClr val="black"/>
                </a:solidFill>
              </a:rPr>
              <a:t>Fallsterblichkeit:  5,7%</a:t>
            </a:r>
            <a:endParaRPr lang="de-DE" sz="1600" b="1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 smtClean="0">
                <a:solidFill>
                  <a:prstClr val="black"/>
                </a:solidFill>
              </a:rPr>
              <a:t>Inzidenz / 100.000 </a:t>
            </a:r>
            <a:r>
              <a:rPr lang="de-DE" sz="1600" b="1" dirty="0" err="1" smtClean="0">
                <a:solidFill>
                  <a:prstClr val="black"/>
                </a:solidFill>
              </a:rPr>
              <a:t>Ew</a:t>
            </a:r>
            <a:r>
              <a:rPr lang="de-DE" sz="1600" b="1" dirty="0" smtClean="0">
                <a:solidFill>
                  <a:prstClr val="black"/>
                </a:solidFill>
              </a:rPr>
              <a:t>.: 58,8</a:t>
            </a:r>
            <a:endParaRPr lang="de-DE" sz="1600" b="1" dirty="0">
              <a:solidFill>
                <a:prstClr val="black"/>
              </a:solidFill>
            </a:endParaRPr>
          </a:p>
        </p:txBody>
      </p:sp>
      <p:sp>
        <p:nvSpPr>
          <p:cNvPr id="34" name="Inhaltsplatzhalter 1"/>
          <p:cNvSpPr>
            <a:spLocks noGrp="1"/>
          </p:cNvSpPr>
          <p:nvPr>
            <p:ph sz="quarter" idx="4294967295"/>
          </p:nvPr>
        </p:nvSpPr>
        <p:spPr>
          <a:xfrm>
            <a:off x="392313" y="2132856"/>
            <a:ext cx="5403823" cy="409336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de-DE" sz="1400" dirty="0"/>
              <a:t>26. Februar 2020 </a:t>
            </a:r>
            <a:r>
              <a:rPr lang="de-DE" sz="1400" dirty="0" smtClean="0"/>
              <a:t>(ex Italien)</a:t>
            </a:r>
          </a:p>
          <a:p>
            <a:r>
              <a:rPr lang="de-DE" sz="1400" dirty="0" smtClean="0"/>
              <a:t>Meistbetroffene Regionen (nach Inzidenzen / 100.000 </a:t>
            </a:r>
            <a:r>
              <a:rPr lang="de-DE" sz="1400" dirty="0" err="1" smtClean="0"/>
              <a:t>Ew</a:t>
            </a:r>
            <a:r>
              <a:rPr lang="de-DE" sz="1400" dirty="0" smtClean="0"/>
              <a:t>):  Suceava (1804,0), </a:t>
            </a:r>
            <a:r>
              <a:rPr lang="de-DE" sz="1400" dirty="0" err="1" smtClean="0"/>
              <a:t>Bucharest</a:t>
            </a:r>
            <a:r>
              <a:rPr lang="de-DE" sz="1400" dirty="0" smtClean="0"/>
              <a:t> Stadt (45,9)</a:t>
            </a:r>
          </a:p>
          <a:p>
            <a:r>
              <a:rPr lang="de-DE" sz="1400" dirty="0" smtClean="0"/>
              <a:t>Ab 16.03.2020 </a:t>
            </a:r>
            <a:r>
              <a:rPr lang="de-DE" sz="1400" dirty="0"/>
              <a:t>dekretierte </a:t>
            </a:r>
            <a:r>
              <a:rPr lang="de-DE" sz="1400" dirty="0" smtClean="0"/>
              <a:t>Präsident </a:t>
            </a:r>
            <a:r>
              <a:rPr lang="de-DE" sz="1400" dirty="0"/>
              <a:t>Johannis den </a:t>
            </a:r>
            <a:r>
              <a:rPr lang="de-DE" sz="1400" b="1" dirty="0"/>
              <a:t>Notstand in </a:t>
            </a:r>
            <a:r>
              <a:rPr lang="de-DE" sz="1400" b="1" dirty="0" smtClean="0"/>
              <a:t>Rumänien</a:t>
            </a:r>
            <a:r>
              <a:rPr lang="de-DE" sz="1400" dirty="0" smtClean="0"/>
              <a:t>. </a:t>
            </a:r>
            <a:r>
              <a:rPr lang="de-DE" sz="1400" dirty="0" smtClean="0"/>
              <a:t>Am</a:t>
            </a:r>
            <a:r>
              <a:rPr lang="de-DE" sz="1400" dirty="0" smtClean="0"/>
              <a:t> </a:t>
            </a:r>
            <a:r>
              <a:rPr lang="de-DE" sz="1400" dirty="0"/>
              <a:t>15. April 2020 </a:t>
            </a:r>
            <a:r>
              <a:rPr lang="de-DE" sz="1400" dirty="0" smtClean="0"/>
              <a:t>bis </a:t>
            </a:r>
            <a:r>
              <a:rPr lang="de-DE" sz="1400" dirty="0"/>
              <a:t>zum 14.05.2020 verlängert. </a:t>
            </a:r>
            <a:endParaRPr lang="de-DE" sz="1400" dirty="0" smtClean="0"/>
          </a:p>
          <a:p>
            <a:r>
              <a:rPr lang="de-DE" sz="1400" b="1" dirty="0" smtClean="0"/>
              <a:t>Strenge Maßnahmen:</a:t>
            </a:r>
          </a:p>
          <a:p>
            <a:pPr lvl="1"/>
            <a:r>
              <a:rPr lang="de-DE" sz="1400" dirty="0" smtClean="0"/>
              <a:t>Geschäft, Schulen, öffentliche Einrichtungen geschlossen</a:t>
            </a:r>
          </a:p>
          <a:p>
            <a:pPr lvl="1"/>
            <a:r>
              <a:rPr lang="de-DE" sz="1400" dirty="0" smtClean="0"/>
              <a:t>Reiseverbot (In-/Ausland)</a:t>
            </a:r>
            <a:endParaRPr lang="de-DE" sz="1400" dirty="0"/>
          </a:p>
          <a:p>
            <a:pPr lvl="1"/>
            <a:r>
              <a:rPr lang="de-DE" sz="1400" dirty="0"/>
              <a:t>Ausgangsbegrenzung; -sperre für &gt;65</a:t>
            </a:r>
          </a:p>
          <a:p>
            <a:pPr lvl="1"/>
            <a:r>
              <a:rPr lang="de-DE" sz="1400" dirty="0" smtClean="0"/>
              <a:t>22.406 </a:t>
            </a:r>
            <a:r>
              <a:rPr lang="de-DE" sz="1400" dirty="0" smtClean="0"/>
              <a:t>Personen sind unter „institutionalisierter“ Quarantäne und 60.697 Personen sind zu Hause </a:t>
            </a:r>
            <a:r>
              <a:rPr lang="de-DE" sz="1400" dirty="0"/>
              <a:t>isoliert </a:t>
            </a:r>
            <a:endParaRPr lang="de-DE" sz="1400" dirty="0" smtClean="0"/>
          </a:p>
          <a:p>
            <a:pPr lvl="1"/>
            <a:r>
              <a:rPr lang="de-DE" sz="1400" dirty="0" smtClean="0"/>
              <a:t>2 Städte unter Quarantäne (Suceava, Tandarei)</a:t>
            </a:r>
          </a:p>
          <a:p>
            <a:pPr lvl="2"/>
            <a:r>
              <a:rPr lang="de-DE" sz="1200" dirty="0" smtClean="0"/>
              <a:t>Suceava: Massiver nosokomialer </a:t>
            </a:r>
            <a:r>
              <a:rPr lang="de-DE" sz="1200" dirty="0" smtClean="0"/>
              <a:t>Ausbruch; </a:t>
            </a:r>
            <a:r>
              <a:rPr lang="de-DE" sz="1200" dirty="0" smtClean="0"/>
              <a:t>Verbreitung auf schlechtes Ausbruchsmanagement und Personalmangel zurückzuführen; mindestens 200 medizinisch Beschäftigte an COVID-19 erkrankt; Leitung der Klinik wurde dem Militär übertragen; Gesundheitsminister trat zurück. </a:t>
            </a:r>
          </a:p>
          <a:p>
            <a:pPr lvl="2"/>
            <a:r>
              <a:rPr lang="de-DE" sz="1200" dirty="0" smtClean="0"/>
              <a:t>Tandarei: Ein Viertel der Bevölkerung sind Roma. Im März kehrten 800 Arbeiter aus dem Ausland zurück (haupts. </a:t>
            </a:r>
            <a:r>
              <a:rPr lang="de-DE" sz="1200" dirty="0" smtClean="0"/>
              <a:t>Italien, auch Deutschland)</a:t>
            </a:r>
            <a:endParaRPr lang="de-DE" sz="1200" dirty="0" smtClean="0"/>
          </a:p>
          <a:p>
            <a:endParaRPr lang="de-DE" sz="1400" dirty="0"/>
          </a:p>
          <a:p>
            <a:endParaRPr lang="fr-FR" sz="1400" dirty="0"/>
          </a:p>
        </p:txBody>
      </p:sp>
      <p:sp>
        <p:nvSpPr>
          <p:cNvPr id="3" name="Textfeld 2"/>
          <p:cNvSpPr txBox="1"/>
          <p:nvPr/>
        </p:nvSpPr>
        <p:spPr>
          <a:xfrm>
            <a:off x="6084168" y="3097216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prstClr val="black"/>
                </a:solidFill>
              </a:rPr>
              <a:t>Fälle nach Landeskreis</a:t>
            </a:r>
            <a:endParaRPr lang="de-DE" sz="1600" dirty="0">
              <a:solidFill>
                <a:prstClr val="black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97" y="3789040"/>
            <a:ext cx="313234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" descr="COVID-19 cases in Romania by county.png"/>
          <p:cNvSpPr>
            <a:spLocks noChangeAspect="1" noChangeArrowheads="1"/>
          </p:cNvSpPr>
          <p:nvPr/>
        </p:nvSpPr>
        <p:spPr bwMode="auto">
          <a:xfrm>
            <a:off x="155575" y="-1058863"/>
            <a:ext cx="333375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58369"/>
            <a:ext cx="2754734" cy="183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47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775</Words>
  <Application>Microsoft Office PowerPoint</Application>
  <PresentationFormat>Bildschirmpräsentation (4:3)</PresentationFormat>
  <Paragraphs>103</Paragraphs>
  <Slides>12</Slides>
  <Notes>10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14" baseType="lpstr">
      <vt:lpstr>Larissa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COVID-19/ Rumänien (19.5 Mio Ew.)</vt:lpstr>
      <vt:lpstr>COVID-19/ Rumänien</vt:lpstr>
      <vt:lpstr>Epidemiology and transmission of COVID-19 in 391 cases and 1286 of their close contacts in Shenzhen, China: a retrospective cohort study </vt:lpstr>
      <vt:lpstr>Estimation of SARS-CoV-2 infection fatality rate by real-time antibody screening of blood donors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McFarland, Sarah</dc:creator>
  <cp:lastModifiedBy>Jansen, Andreas</cp:lastModifiedBy>
  <cp:revision>46</cp:revision>
  <dcterms:created xsi:type="dcterms:W3CDTF">2020-04-16T05:25:18Z</dcterms:created>
  <dcterms:modified xsi:type="dcterms:W3CDTF">2020-04-29T08:01:06Z</dcterms:modified>
</cp:coreProperties>
</file>