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9" r:id="rId4"/>
    <p:sldId id="258" r:id="rId5"/>
    <p:sldId id="261" r:id="rId6"/>
    <p:sldId id="263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43" autoAdjust="0"/>
  </p:normalViewPr>
  <p:slideViewPr>
    <p:cSldViewPr>
      <p:cViewPr>
        <p:scale>
          <a:sx n="70" d="100"/>
          <a:sy n="70" d="100"/>
        </p:scale>
        <p:origin x="-1156" y="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30.04.2020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newcases_movingaverage_above70000lastweek_new_2020-04-26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newcases_movingaverage_above7000below70000lastweek_max10k_2020-04-26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newcases_movingaverage_1400-7000lastweek_2020-04-26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739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r_above7000lastweek_new_2020-04-26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416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r_1400-7000lastweek_new_2020-04-26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064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Frankreich+Belgien</a:t>
            </a:r>
            <a:r>
              <a:rPr lang="de-DE" dirty="0" smtClean="0"/>
              <a:t>: https://www.midilibre.fr/2020/04/28/covid-19-certains-symptomes-ressemblent-a-la-maladie-de-kawasaki-alerte-le-centre-necker-a-paris,8866554.php</a:t>
            </a:r>
          </a:p>
          <a:p>
            <a:r>
              <a:rPr lang="de-DE" dirty="0" smtClean="0"/>
              <a:t>USA: https://in.reuters.com/article/us-health-coronavirus-children-inflammat/three-u-s-children-with-covid-19-have-rare-inflammatory-syndrome-idINKCN22A3D6</a:t>
            </a:r>
          </a:p>
          <a:p>
            <a:r>
              <a:rPr lang="de-DE" dirty="0" smtClean="0"/>
              <a:t>Italien:</a:t>
            </a:r>
            <a:r>
              <a:rPr lang="de-DE" baseline="0" dirty="0" smtClean="0"/>
              <a:t> https://www.ohga.it/coronavirus-e-bambini-un-infetto-su-mille-rischia-una-forma-aggressiva-della-sindrome-di-kawasaki-la-conferma-del-dottor-dantiga/</a:t>
            </a:r>
          </a:p>
          <a:p>
            <a:r>
              <a:rPr lang="de-DE" baseline="0" smtClean="0"/>
              <a:t>Weitere über EWRS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30.04.2020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30.04.2020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30.04.2020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55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80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30.04.2020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6337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30.04.2020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9653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30.04.2020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8882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30.04.2020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035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30.04.2020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38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30.04.2020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30.04.2020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30.04.2020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30.04.2020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30.04.2020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30.04.2020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30.04.2020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30.04.2020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30.04.2020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30.04.2020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64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über 70.000 neuen COVID-19 Fällen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30.04.2020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111" y="980728"/>
            <a:ext cx="3532025" cy="244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555776" y="1196752"/>
            <a:ext cx="1603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1.040.448 Fälle</a:t>
            </a:r>
          </a:p>
          <a:p>
            <a:r>
              <a:rPr lang="en-US" dirty="0" smtClean="0"/>
              <a:t>60.999 Tote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09"/>
          <a:stretch/>
        </p:blipFill>
        <p:spPr bwMode="auto">
          <a:xfrm>
            <a:off x="0" y="3573016"/>
            <a:ext cx="4422773" cy="262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8"/>
          <a:stretch/>
        </p:blipFill>
        <p:spPr bwMode="auto">
          <a:xfrm>
            <a:off x="4572001" y="3573016"/>
            <a:ext cx="4572000" cy="249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84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7.000 – 70.000 neuen COVID-19 Fällen in den letzten 7 Tagen</a:t>
            </a:r>
            <a:endParaRPr kumimoji="0" lang="de-DE" sz="23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30.04.2020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64409"/>
            <a:ext cx="7950610" cy="558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6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147010" y="332656"/>
            <a:ext cx="884998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1.400-7.000 neuen COVID-19 Fällen in den letzten 7 Tagen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30.04.2020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11048"/>
            <a:ext cx="8097510" cy="565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323528" y="332656"/>
            <a:ext cx="86409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eff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Trend für Länder mit über 7.000 Fällen in den letzten 7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Tagen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30.04.2020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539552" y="1753722"/>
            <a:ext cx="7839819" cy="3979534"/>
            <a:chOff x="467544" y="999873"/>
            <a:chExt cx="7839819" cy="397953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089"/>
            <a:stretch/>
          </p:blipFill>
          <p:spPr bwMode="auto">
            <a:xfrm>
              <a:off x="467544" y="999873"/>
              <a:ext cx="7832496" cy="3979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3" t="72106" r="24097" b="4335"/>
            <a:stretch/>
          </p:blipFill>
          <p:spPr bwMode="auto">
            <a:xfrm>
              <a:off x="2540306" y="1027075"/>
              <a:ext cx="5767057" cy="1303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8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395536" y="332656"/>
            <a:ext cx="8439690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300" dirty="0" smtClean="0"/>
              <a:t>R </a:t>
            </a:r>
            <a:r>
              <a:rPr lang="de-DE" sz="2300" dirty="0" err="1" smtClean="0"/>
              <a:t>eff</a:t>
            </a:r>
            <a:r>
              <a:rPr lang="de-DE" sz="2300" dirty="0" smtClean="0"/>
              <a:t>. Trend für Länder mit 1.400 - 7.000 Fällen in den letzten 7 Tagen</a:t>
            </a:r>
            <a:endParaRPr lang="en-GB" sz="23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30.04.2020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" y="907200"/>
            <a:ext cx="7985799" cy="562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9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95536" y="1196751"/>
            <a:ext cx="7748339" cy="511256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de-DE" sz="2000" b="1" dirty="0" smtClean="0"/>
              <a:t>Frankreich</a:t>
            </a:r>
            <a:r>
              <a:rPr lang="de-DE" sz="2000" dirty="0" smtClean="0"/>
              <a:t>: mind. 25 (in den letzten 3 Wochen in de Region </a:t>
            </a:r>
            <a:r>
              <a:rPr lang="de-DE" sz="2000" dirty="0" err="1" smtClean="0"/>
              <a:t>Île</a:t>
            </a:r>
            <a:r>
              <a:rPr lang="de-DE" sz="2000" dirty="0" smtClean="0"/>
              <a:t>-de-France, teilw. SARS-CoV-2 positiv)</a:t>
            </a:r>
          </a:p>
          <a:p>
            <a:r>
              <a:rPr lang="de-DE" sz="2000" b="1" dirty="0"/>
              <a:t>UK</a:t>
            </a:r>
            <a:r>
              <a:rPr lang="de-DE" sz="2000" dirty="0"/>
              <a:t>: mind. 12 (</a:t>
            </a:r>
            <a:r>
              <a:rPr lang="de-DE" sz="2000" dirty="0" smtClean="0"/>
              <a:t>Norm. 8/100.000 </a:t>
            </a:r>
            <a:r>
              <a:rPr lang="de-DE" sz="2000" dirty="0"/>
              <a:t>Kinder unter 5 Jahre pro </a:t>
            </a:r>
            <a:r>
              <a:rPr lang="de-DE" sz="2000" dirty="0" smtClean="0"/>
              <a:t>Jahr, </a:t>
            </a:r>
            <a:r>
              <a:rPr lang="de-DE" sz="2000" dirty="0"/>
              <a:t>teilw. SARS-CoV-2 positiv</a:t>
            </a:r>
            <a:r>
              <a:rPr lang="de-DE" sz="2000" dirty="0" smtClean="0"/>
              <a:t>)</a:t>
            </a:r>
            <a:endParaRPr lang="de-DE" sz="2000" dirty="0"/>
          </a:p>
          <a:p>
            <a:r>
              <a:rPr lang="de-DE" sz="2000" b="1" dirty="0" smtClean="0"/>
              <a:t>Belgien</a:t>
            </a:r>
            <a:r>
              <a:rPr lang="de-DE" sz="2000" dirty="0" smtClean="0"/>
              <a:t>: mind. </a:t>
            </a:r>
            <a:r>
              <a:rPr lang="de-DE" sz="2000" dirty="0" smtClean="0"/>
              <a:t>10 Fälle</a:t>
            </a:r>
            <a:endParaRPr lang="de-DE" sz="2000" dirty="0" smtClean="0"/>
          </a:p>
          <a:p>
            <a:r>
              <a:rPr lang="de-DE" sz="2000" b="1" dirty="0" smtClean="0"/>
              <a:t>Italien</a:t>
            </a:r>
            <a:r>
              <a:rPr lang="de-DE" sz="2000" dirty="0" smtClean="0"/>
              <a:t>: mind. 12 in Bergamo, 5 in Genua (in Genua norm. 8/Jahr), keine Zunahme in Rom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8/12 </a:t>
            </a:r>
            <a:r>
              <a:rPr lang="de-DE" dirty="0" smtClean="0"/>
              <a:t>in </a:t>
            </a:r>
            <a:r>
              <a:rPr lang="de-DE" dirty="0" smtClean="0"/>
              <a:t>Bergamo bzw. 2 </a:t>
            </a:r>
            <a:r>
              <a:rPr lang="de-DE" dirty="0" smtClean="0"/>
              <a:t>in Genua positiv auf SARS-CoV-2; schwerere Verläufe als negativ getestete Kinder</a:t>
            </a:r>
          </a:p>
          <a:p>
            <a:r>
              <a:rPr lang="de-DE" sz="2000" b="1" dirty="0" smtClean="0"/>
              <a:t>Slowenien</a:t>
            </a:r>
            <a:r>
              <a:rPr lang="de-DE" sz="2000" dirty="0" smtClean="0"/>
              <a:t>: mind. 6 (norm. </a:t>
            </a:r>
            <a:r>
              <a:rPr lang="de-DE" sz="2000" dirty="0"/>
              <a:t>10-15/Jahr, </a:t>
            </a:r>
            <a:r>
              <a:rPr lang="de-DE" sz="2000" dirty="0" smtClean="0"/>
              <a:t>alle SARS-CoV-2 negativ)</a:t>
            </a:r>
            <a:endParaRPr lang="de-DE" sz="2000" dirty="0"/>
          </a:p>
          <a:p>
            <a:r>
              <a:rPr lang="de-DE" sz="2000" b="1" dirty="0" smtClean="0"/>
              <a:t>USA</a:t>
            </a:r>
            <a:r>
              <a:rPr lang="de-DE" sz="2000" dirty="0" smtClean="0"/>
              <a:t>: mind. </a:t>
            </a:r>
            <a:r>
              <a:rPr lang="de-DE" sz="2000" dirty="0" smtClean="0"/>
              <a:t>4</a:t>
            </a:r>
            <a:r>
              <a:rPr lang="de-DE" sz="2000" dirty="0"/>
              <a:t> Fälle</a:t>
            </a:r>
            <a:endParaRPr lang="de-DE" sz="2000" dirty="0" smtClean="0"/>
          </a:p>
          <a:p>
            <a:r>
              <a:rPr lang="de-DE" sz="2000" b="1" dirty="0" smtClean="0"/>
              <a:t>Niederlande</a:t>
            </a:r>
            <a:r>
              <a:rPr lang="de-DE" sz="2000" dirty="0" smtClean="0"/>
              <a:t>: mind. 2 </a:t>
            </a:r>
            <a:r>
              <a:rPr lang="de-DE" sz="2000" dirty="0" smtClean="0"/>
              <a:t>Fälle (</a:t>
            </a:r>
            <a:r>
              <a:rPr lang="de-DE" sz="2000" dirty="0"/>
              <a:t>SARS-CoV-2 </a:t>
            </a:r>
            <a:r>
              <a:rPr lang="de-DE" sz="2000" dirty="0"/>
              <a:t>negativ)</a:t>
            </a:r>
          </a:p>
          <a:p>
            <a:r>
              <a:rPr lang="de-DE" sz="2000" b="1" dirty="0" smtClean="0"/>
              <a:t>Irland</a:t>
            </a:r>
            <a:r>
              <a:rPr lang="de-DE" sz="2000" dirty="0" smtClean="0"/>
              <a:t>: mind. 1 (SARS-CoV-2 positiv)</a:t>
            </a:r>
          </a:p>
          <a:p>
            <a:r>
              <a:rPr lang="de-DE" sz="2000" b="1" dirty="0" smtClean="0"/>
              <a:t>Australien</a:t>
            </a:r>
            <a:r>
              <a:rPr lang="de-DE" sz="2000" dirty="0" smtClean="0"/>
              <a:t>: Kawasaki-Fälle in der Notaufnahme konstant wie vor COVID-19</a:t>
            </a:r>
          </a:p>
          <a:p>
            <a:endParaRPr lang="de-DE" sz="2000" dirty="0" smtClean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+mn-lt"/>
              </a:rPr>
              <a:t>COVID-19/ </a:t>
            </a:r>
            <a:r>
              <a:rPr lang="de-DE" sz="2400" dirty="0" smtClean="0">
                <a:latin typeface="+mn-lt"/>
              </a:rPr>
              <a:t>Schwere Fälle bei Kindern - UPDATE</a:t>
            </a:r>
            <a:endParaRPr lang="en-GB" sz="2400" dirty="0">
              <a:latin typeface="+mn-lt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73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8280920" cy="552693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de-DE" sz="2900" b="1" dirty="0" smtClean="0"/>
              <a:t>Umsetzung </a:t>
            </a:r>
            <a:r>
              <a:rPr lang="de-DE" sz="2900" b="1" dirty="0"/>
              <a:t>der Strategie nur wenn am 7.5. weniger als </a:t>
            </a:r>
            <a:r>
              <a:rPr lang="de-DE" sz="2900" b="1" u="sng" dirty="0"/>
              <a:t>3.000 </a:t>
            </a:r>
            <a:r>
              <a:rPr lang="de-DE" sz="2900" b="1" u="sng" dirty="0" smtClean="0"/>
              <a:t>Fälle/Tag</a:t>
            </a:r>
            <a:endParaRPr lang="de-DE" sz="2900" u="sng" dirty="0" smtClean="0"/>
          </a:p>
          <a:p>
            <a:pPr marL="0" indent="0">
              <a:buNone/>
            </a:pPr>
            <a:endParaRPr lang="de-DE" sz="2400" b="1" dirty="0" smtClean="0"/>
          </a:p>
          <a:p>
            <a:pPr marL="0" indent="0">
              <a:buNone/>
            </a:pPr>
            <a:r>
              <a:rPr lang="de-DE" sz="2400" b="1" dirty="0" smtClean="0"/>
              <a:t>Phasen der Lockerung:</a:t>
            </a:r>
            <a:endParaRPr lang="de-DE" sz="2400" b="1" dirty="0"/>
          </a:p>
          <a:p>
            <a:pPr lvl="0"/>
            <a:r>
              <a:rPr lang="de-DE" sz="2400" b="1" dirty="0" smtClean="0"/>
              <a:t>Erste </a:t>
            </a:r>
            <a:r>
              <a:rPr lang="de-DE" sz="2400" b="1" dirty="0"/>
              <a:t>Phase </a:t>
            </a:r>
            <a:r>
              <a:rPr lang="de-DE" sz="2400" dirty="0"/>
              <a:t>der Lockerungen ab dem </a:t>
            </a:r>
            <a:r>
              <a:rPr lang="de-DE" sz="2400" dirty="0" smtClean="0"/>
              <a:t>11.05.2020 </a:t>
            </a:r>
            <a:r>
              <a:rPr lang="de-DE" sz="2400" dirty="0"/>
              <a:t>wenn die Indikatoren bis zum 07.05. nicht dagegen </a:t>
            </a:r>
            <a:r>
              <a:rPr lang="de-DE" sz="2400" dirty="0" smtClean="0"/>
              <a:t>sprechen</a:t>
            </a:r>
            <a:endParaRPr lang="de-DE" sz="2400" dirty="0"/>
          </a:p>
          <a:p>
            <a:pPr lvl="0"/>
            <a:r>
              <a:rPr lang="de-DE" sz="2400" dirty="0"/>
              <a:t>Ende Mai soll eine Evaluation der Maßnahmen durchgeführt werden, um zu entscheiden, ob ab dem 02.06. die </a:t>
            </a:r>
            <a:r>
              <a:rPr lang="de-DE" sz="2400" b="1" dirty="0"/>
              <a:t>2. Phase </a:t>
            </a:r>
            <a:r>
              <a:rPr lang="de-DE" sz="2400" dirty="0"/>
              <a:t>eingeleitet werden kann.</a:t>
            </a:r>
          </a:p>
          <a:p>
            <a:r>
              <a:rPr lang="de-DE" sz="2400" dirty="0"/>
              <a:t>Maßnahmen regional angepasst – lokale Behörden sind für die Umsetzung verantwortlich</a:t>
            </a:r>
          </a:p>
          <a:p>
            <a:r>
              <a:rPr lang="de-DE" sz="2400" dirty="0"/>
              <a:t>Die Rückkehr zur Schule ist freiwillig</a:t>
            </a:r>
          </a:p>
          <a:p>
            <a:pPr lvl="0"/>
            <a:r>
              <a:rPr lang="de-DE" sz="2400" dirty="0"/>
              <a:t>Flankierend:</a:t>
            </a:r>
          </a:p>
          <a:p>
            <a:pPr lvl="1"/>
            <a:r>
              <a:rPr lang="de-DE" dirty="0" smtClean="0"/>
              <a:t>Maskenpflicht </a:t>
            </a:r>
            <a:r>
              <a:rPr lang="de-DE" dirty="0"/>
              <a:t>in öffentlichen Verkehrsmitteln </a:t>
            </a:r>
          </a:p>
          <a:p>
            <a:pPr lvl="1"/>
            <a:r>
              <a:rPr lang="de-DE" dirty="0"/>
              <a:t>Tests </a:t>
            </a:r>
            <a:r>
              <a:rPr lang="de-DE" dirty="0" smtClean="0"/>
              <a:t>auf </a:t>
            </a:r>
            <a:r>
              <a:rPr lang="de-DE" dirty="0"/>
              <a:t>700.000/Woche </a:t>
            </a:r>
            <a:r>
              <a:rPr lang="de-DE" dirty="0" smtClean="0"/>
              <a:t>hochfahren</a:t>
            </a:r>
            <a:endParaRPr lang="de-DE" dirty="0"/>
          </a:p>
          <a:p>
            <a:pPr lvl="1"/>
            <a:r>
              <a:rPr lang="de-DE" dirty="0"/>
              <a:t>Handy-App zur Kontaktpersonen-Nachverfolgung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b="1" dirty="0" smtClean="0"/>
              <a:t>Umsetzung:</a:t>
            </a:r>
            <a:endParaRPr lang="de-DE" sz="2400" b="1" dirty="0"/>
          </a:p>
          <a:p>
            <a:r>
              <a:rPr lang="de-DE" sz="2400" dirty="0"/>
              <a:t>Departements werden in </a:t>
            </a:r>
            <a:r>
              <a:rPr lang="de-DE" sz="2400" b="1" dirty="0"/>
              <a:t>2 Kategorien </a:t>
            </a:r>
            <a:r>
              <a:rPr lang="de-DE" sz="2400" dirty="0"/>
              <a:t>eingeteilt:</a:t>
            </a:r>
          </a:p>
          <a:p>
            <a:pPr lvl="0"/>
            <a:r>
              <a:rPr lang="de-DE" sz="2400" b="1" dirty="0" smtClean="0">
                <a:solidFill>
                  <a:srgbClr val="00B050"/>
                </a:solidFill>
              </a:rPr>
              <a:t>Grün</a:t>
            </a:r>
            <a:r>
              <a:rPr lang="de-DE" sz="2400" dirty="0" smtClean="0"/>
              <a:t>: Departements</a:t>
            </a:r>
            <a:r>
              <a:rPr lang="de-DE" sz="2400" dirty="0"/>
              <a:t>, die ab dem 11.05. Lockerungen </a:t>
            </a:r>
            <a:r>
              <a:rPr lang="de-DE" sz="2400" dirty="0" smtClean="0"/>
              <a:t>umsetzen </a:t>
            </a:r>
            <a:r>
              <a:rPr lang="de-DE" sz="2400" dirty="0"/>
              <a:t>können</a:t>
            </a:r>
          </a:p>
          <a:p>
            <a:pPr lvl="0"/>
            <a:r>
              <a:rPr lang="de-DE" sz="2400" b="1" dirty="0" smtClean="0">
                <a:solidFill>
                  <a:srgbClr val="FF0000"/>
                </a:solidFill>
              </a:rPr>
              <a:t>Rot</a:t>
            </a:r>
            <a:r>
              <a:rPr lang="de-DE" sz="2400" dirty="0" smtClean="0"/>
              <a:t>: Departements</a:t>
            </a:r>
            <a:r>
              <a:rPr lang="de-DE" sz="2400" dirty="0"/>
              <a:t>, wo SARS-CoV-2 noch stark </a:t>
            </a:r>
            <a:r>
              <a:rPr lang="de-DE" sz="2400" dirty="0" smtClean="0"/>
              <a:t>zirkuliert</a:t>
            </a:r>
            <a:endParaRPr lang="de-DE" sz="2400" dirty="0"/>
          </a:p>
          <a:p>
            <a:r>
              <a:rPr lang="de-DE" sz="2400" dirty="0" smtClean="0"/>
              <a:t>Karte </a:t>
            </a:r>
            <a:r>
              <a:rPr lang="de-DE" sz="2400" dirty="0"/>
              <a:t>soll </a:t>
            </a:r>
            <a:r>
              <a:rPr lang="de-DE" sz="2400" b="1" dirty="0"/>
              <a:t>täglich</a:t>
            </a:r>
            <a:r>
              <a:rPr lang="de-DE" sz="2400" dirty="0"/>
              <a:t> nach folgenden Kriterien aktualisiert werden (ab dem 30.04.2020):</a:t>
            </a:r>
          </a:p>
          <a:p>
            <a:pPr lvl="1"/>
            <a:r>
              <a:rPr lang="de-DE" dirty="0"/>
              <a:t>Trend der Fallzahlen über 7 Tage</a:t>
            </a:r>
          </a:p>
          <a:p>
            <a:pPr lvl="1"/>
            <a:r>
              <a:rPr lang="de-DE" dirty="0" smtClean="0"/>
              <a:t>Krankenhauskapazitäten auf </a:t>
            </a:r>
            <a:r>
              <a:rPr lang="de-DE" dirty="0"/>
              <a:t>Intensivstationen</a:t>
            </a:r>
          </a:p>
          <a:p>
            <a:pPr lvl="1"/>
            <a:r>
              <a:rPr lang="de-DE" dirty="0"/>
              <a:t>Testkapazitäten und Kapazitäten für Nachverfolgung der Infektionsketten</a:t>
            </a:r>
          </a:p>
          <a:p>
            <a:endParaRPr lang="de-DE" sz="24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242064"/>
            <a:ext cx="8856984" cy="738664"/>
          </a:xfrm>
        </p:spPr>
        <p:txBody>
          <a:bodyPr/>
          <a:lstStyle/>
          <a:p>
            <a:r>
              <a:rPr lang="de-DE" sz="2400" dirty="0"/>
              <a:t>„</a:t>
            </a:r>
            <a:r>
              <a:rPr lang="de-DE" sz="2400" dirty="0" err="1"/>
              <a:t>Protéger</a:t>
            </a:r>
            <a:r>
              <a:rPr lang="de-DE" sz="2400" dirty="0"/>
              <a:t> – Tester – </a:t>
            </a:r>
            <a:r>
              <a:rPr lang="de-DE" sz="2400" dirty="0" err="1"/>
              <a:t>Isoler</a:t>
            </a:r>
            <a:r>
              <a:rPr lang="de-DE" sz="2400" dirty="0"/>
              <a:t>“ </a:t>
            </a:r>
            <a:r>
              <a:rPr lang="de-DE" sz="2400" dirty="0" smtClean="0"/>
              <a:t>– </a:t>
            </a:r>
            <a:br>
              <a:rPr lang="de-DE" sz="2400" dirty="0" smtClean="0"/>
            </a:br>
            <a:r>
              <a:rPr lang="de-DE" sz="2400" dirty="0" smtClean="0"/>
              <a:t>Die </a:t>
            </a:r>
            <a:r>
              <a:rPr lang="de-DE" sz="2400" dirty="0"/>
              <a:t>französische nationale Exit-Strategie</a:t>
            </a:r>
            <a:endParaRPr lang="en-US" sz="2400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4"/>
          <a:stretch/>
        </p:blipFill>
        <p:spPr bwMode="auto">
          <a:xfrm>
            <a:off x="6718931" y="0"/>
            <a:ext cx="2425069" cy="113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957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de-DE" sz="2400" b="1" dirty="0" smtClean="0"/>
          </a:p>
          <a:p>
            <a:pPr marL="0" indent="0">
              <a:buNone/>
            </a:pPr>
            <a:r>
              <a:rPr lang="de-DE" sz="2400" b="1" dirty="0" smtClean="0"/>
              <a:t>Gesundheitswesen</a:t>
            </a:r>
            <a:endParaRPr lang="de-DE" sz="2400" dirty="0"/>
          </a:p>
          <a:p>
            <a:pPr lvl="0"/>
            <a:r>
              <a:rPr lang="de-DE" sz="2400" dirty="0"/>
              <a:t>Isolierung von bestätigten Fällen </a:t>
            </a:r>
            <a:r>
              <a:rPr lang="de-DE" sz="2400" dirty="0" err="1"/>
              <a:t>entw</a:t>
            </a:r>
            <a:r>
              <a:rPr lang="de-DE" sz="2400" dirty="0"/>
              <a:t>. zu Hause oder in dafür zugewiesene </a:t>
            </a:r>
            <a:r>
              <a:rPr lang="de-DE" sz="2400" dirty="0" smtClean="0"/>
              <a:t>Hotels</a:t>
            </a:r>
            <a:endParaRPr lang="de-DE" sz="2400" dirty="0"/>
          </a:p>
          <a:p>
            <a:pPr lvl="0"/>
            <a:r>
              <a:rPr lang="de-DE" sz="2400" b="1" dirty="0"/>
              <a:t>„Brigaden“ </a:t>
            </a:r>
            <a:r>
              <a:rPr lang="de-DE" sz="2400" dirty="0"/>
              <a:t>werden zur Nachverfolgung und Testung von Kontaktpersonen </a:t>
            </a:r>
            <a:r>
              <a:rPr lang="de-DE" sz="2400" dirty="0" smtClean="0"/>
              <a:t>zusammengestellt</a:t>
            </a:r>
            <a:endParaRPr lang="de-DE" sz="2400" dirty="0"/>
          </a:p>
          <a:p>
            <a:pPr lvl="0"/>
            <a:r>
              <a:rPr lang="de-DE" sz="2400" dirty="0"/>
              <a:t>Masken werden von Arbeitgebern für ihre Belegschaft </a:t>
            </a:r>
            <a:r>
              <a:rPr lang="de-DE" sz="2400" dirty="0" smtClean="0"/>
              <a:t>bereitgestellt; </a:t>
            </a:r>
            <a:r>
              <a:rPr lang="de-DE" sz="2400" dirty="0"/>
              <a:t>Voraussetzung für die Wiederaufnahme der </a:t>
            </a:r>
            <a:r>
              <a:rPr lang="de-DE" sz="2400" dirty="0" smtClean="0"/>
              <a:t>Arbeit, wenn Mindestabstand nicht gewährleistet </a:t>
            </a:r>
            <a:r>
              <a:rPr lang="de-DE" sz="2400" dirty="0"/>
              <a:t>werden </a:t>
            </a:r>
            <a:r>
              <a:rPr lang="de-DE" sz="2400" dirty="0" smtClean="0"/>
              <a:t>kann</a:t>
            </a:r>
          </a:p>
          <a:p>
            <a:pPr lvl="0"/>
            <a:r>
              <a:rPr lang="de-DE" sz="2400" dirty="0" smtClean="0"/>
              <a:t>e-Kommerz-Plattform </a:t>
            </a:r>
            <a:r>
              <a:rPr lang="de-DE" sz="2400" dirty="0"/>
              <a:t>für den Verkauf von Masken </a:t>
            </a:r>
            <a:r>
              <a:rPr lang="de-DE" sz="2400" dirty="0" smtClean="0"/>
              <a:t>ab </a:t>
            </a:r>
            <a:r>
              <a:rPr lang="de-DE" sz="2400" dirty="0"/>
              <a:t>dem </a:t>
            </a:r>
            <a:r>
              <a:rPr lang="de-DE" sz="2400" dirty="0" smtClean="0"/>
              <a:t>30.04.; von </a:t>
            </a:r>
            <a:r>
              <a:rPr lang="de-DE" sz="2400" dirty="0"/>
              <a:t>der Post betrieben</a:t>
            </a:r>
            <a:r>
              <a:rPr lang="de-DE" sz="2400" dirty="0" smtClean="0"/>
              <a:t>. </a:t>
            </a:r>
            <a:endParaRPr lang="de-DE" sz="2400" dirty="0"/>
          </a:p>
          <a:p>
            <a:pPr lvl="0"/>
            <a:r>
              <a:rPr lang="de-DE" sz="2400" dirty="0" smtClean="0"/>
              <a:t>700.000 </a:t>
            </a:r>
            <a:r>
              <a:rPr lang="de-DE" sz="2400" dirty="0"/>
              <a:t>Tests/Woche (entspricht der zu erwartenden </a:t>
            </a:r>
            <a:r>
              <a:rPr lang="de-DE" sz="2400" dirty="0" smtClean="0"/>
              <a:t>1.000-3.000 Fälle/Tag </a:t>
            </a:r>
            <a:r>
              <a:rPr lang="de-DE" sz="2400" dirty="0"/>
              <a:t>+ ihre 20-25 Kontaktpersonen/Tag über 7 Tage) </a:t>
            </a:r>
          </a:p>
          <a:p>
            <a:pPr lvl="1"/>
            <a:r>
              <a:rPr lang="de-DE" dirty="0"/>
              <a:t>Private und öffentliche Labore, sowie Veterinär- und Forschungslabore </a:t>
            </a:r>
          </a:p>
          <a:p>
            <a:pPr lvl="0"/>
            <a:r>
              <a:rPr lang="de-DE" sz="2400" dirty="0"/>
              <a:t>Die Gesundheitsversicherung übernimmt zu 100% die Kosten</a:t>
            </a:r>
          </a:p>
          <a:p>
            <a:endParaRPr lang="de-DE" sz="2400" dirty="0"/>
          </a:p>
          <a:p>
            <a:pPr marL="0" indent="0">
              <a:buNone/>
            </a:pPr>
            <a:r>
              <a:rPr lang="de-DE" sz="2400" dirty="0"/>
              <a:t>Nicht vor </a:t>
            </a:r>
            <a:r>
              <a:rPr lang="de-DE" sz="2400" b="1" dirty="0"/>
              <a:t>01.09.2020</a:t>
            </a:r>
            <a:r>
              <a:rPr lang="de-DE" sz="2400" dirty="0"/>
              <a:t>:</a:t>
            </a:r>
          </a:p>
          <a:p>
            <a:pPr lvl="0"/>
            <a:r>
              <a:rPr lang="de-DE" sz="2400" dirty="0"/>
              <a:t>Sportveranstaltungen </a:t>
            </a:r>
            <a:r>
              <a:rPr lang="de-DE" sz="2400" dirty="0" smtClean="0"/>
              <a:t>(incl. die </a:t>
            </a:r>
            <a:r>
              <a:rPr lang="de-DE" sz="2400" dirty="0"/>
              <a:t>franz. Liga)</a:t>
            </a:r>
          </a:p>
          <a:p>
            <a:pPr lvl="0"/>
            <a:r>
              <a:rPr lang="de-DE" sz="2400" dirty="0"/>
              <a:t>Versammlungen &gt;5.000 Personen </a:t>
            </a:r>
          </a:p>
          <a:p>
            <a:r>
              <a:rPr lang="de-DE" sz="2400" dirty="0" smtClean="0"/>
              <a:t>Hochzeiten</a:t>
            </a:r>
            <a:endParaRPr lang="en-US" dirty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092592" cy="369332"/>
          </a:xfrm>
        </p:spPr>
        <p:txBody>
          <a:bodyPr/>
          <a:lstStyle/>
          <a:p>
            <a:r>
              <a:rPr lang="de-DE" sz="2400" dirty="0"/>
              <a:t>„</a:t>
            </a:r>
            <a:r>
              <a:rPr lang="de-DE" sz="2400" dirty="0" err="1"/>
              <a:t>Protéger</a:t>
            </a:r>
            <a:r>
              <a:rPr lang="de-DE" sz="2400" dirty="0"/>
              <a:t> – Tester – </a:t>
            </a:r>
            <a:r>
              <a:rPr lang="de-DE" sz="2400" dirty="0" err="1"/>
              <a:t>Isoler</a:t>
            </a:r>
            <a:r>
              <a:rPr lang="de-DE" sz="2400" dirty="0"/>
              <a:t>“</a:t>
            </a:r>
            <a:endParaRPr lang="en-US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36993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559</Words>
  <Application>Microsoft Office PowerPoint</Application>
  <PresentationFormat>Bildschirmpräsentation (4:3)</PresentationFormat>
  <Paragraphs>74</Paragraphs>
  <Slides>8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0" baseType="lpstr">
      <vt:lpstr>Larissa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COVID-19/ Schwere Fälle bei Kindern - UPDATE</vt:lpstr>
      <vt:lpstr>„Protéger – Tester – Isoler“ –  Die französische nationale Exit-Strategie</vt:lpstr>
      <vt:lpstr>„Protéger – Tester – Isoler“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Jansen, Andreas</cp:lastModifiedBy>
  <cp:revision>51</cp:revision>
  <dcterms:created xsi:type="dcterms:W3CDTF">2020-04-16T05:25:18Z</dcterms:created>
  <dcterms:modified xsi:type="dcterms:W3CDTF">2020-04-30T08:14:26Z</dcterms:modified>
</cp:coreProperties>
</file>