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62"/>
  </p:notesMasterIdLst>
  <p:handoutMasterIdLst>
    <p:handoutMasterId r:id="rId63"/>
  </p:handoutMasterIdLst>
  <p:sldIdLst>
    <p:sldId id="427" r:id="rId3"/>
    <p:sldId id="428" r:id="rId4"/>
    <p:sldId id="431" r:id="rId5"/>
    <p:sldId id="430" r:id="rId6"/>
    <p:sldId id="494" r:id="rId7"/>
    <p:sldId id="500" r:id="rId8"/>
    <p:sldId id="509" r:id="rId9"/>
    <p:sldId id="498" r:id="rId10"/>
    <p:sldId id="437" r:id="rId11"/>
    <p:sldId id="438" r:id="rId12"/>
    <p:sldId id="439" r:id="rId13"/>
    <p:sldId id="440" r:id="rId14"/>
    <p:sldId id="441" r:id="rId15"/>
    <p:sldId id="534" r:id="rId16"/>
    <p:sldId id="442" r:id="rId17"/>
    <p:sldId id="433" r:id="rId18"/>
    <p:sldId id="508" r:id="rId19"/>
    <p:sldId id="550" r:id="rId20"/>
    <p:sldId id="435" r:id="rId21"/>
    <p:sldId id="470" r:id="rId22"/>
    <p:sldId id="515" r:id="rId23"/>
    <p:sldId id="497" r:id="rId24"/>
    <p:sldId id="496" r:id="rId25"/>
    <p:sldId id="537" r:id="rId26"/>
    <p:sldId id="533" r:id="rId27"/>
    <p:sldId id="538" r:id="rId28"/>
    <p:sldId id="432" r:id="rId29"/>
    <p:sldId id="544" r:id="rId30"/>
    <p:sldId id="547" r:id="rId31"/>
    <p:sldId id="545" r:id="rId32"/>
    <p:sldId id="546" r:id="rId33"/>
    <p:sldId id="539" r:id="rId34"/>
    <p:sldId id="540" r:id="rId35"/>
    <p:sldId id="541" r:id="rId36"/>
    <p:sldId id="542" r:id="rId37"/>
    <p:sldId id="543" r:id="rId38"/>
    <p:sldId id="517" r:id="rId39"/>
    <p:sldId id="518" r:id="rId40"/>
    <p:sldId id="519" r:id="rId41"/>
    <p:sldId id="520" r:id="rId42"/>
    <p:sldId id="521" r:id="rId43"/>
    <p:sldId id="522" r:id="rId44"/>
    <p:sldId id="523" r:id="rId45"/>
    <p:sldId id="524" r:id="rId46"/>
    <p:sldId id="481" r:id="rId47"/>
    <p:sldId id="482" r:id="rId48"/>
    <p:sldId id="504" r:id="rId49"/>
    <p:sldId id="513" r:id="rId50"/>
    <p:sldId id="512" r:id="rId51"/>
    <p:sldId id="511" r:id="rId52"/>
    <p:sldId id="514" r:id="rId53"/>
    <p:sldId id="476" r:id="rId54"/>
    <p:sldId id="478" r:id="rId55"/>
    <p:sldId id="551" r:id="rId56"/>
    <p:sldId id="552" r:id="rId57"/>
    <p:sldId id="505" r:id="rId58"/>
    <p:sldId id="450" r:id="rId59"/>
    <p:sldId id="549" r:id="rId60"/>
    <p:sldId id="483" r:id="rId61"/>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EC7"/>
    <a:srgbClr val="045AA6"/>
    <a:srgbClr val="D0D8E8"/>
    <a:srgbClr val="E9EDF4"/>
    <a:srgbClr val="367BB8"/>
    <a:srgbClr val="338BD2"/>
    <a:srgbClr val="4D8AD2"/>
    <a:srgbClr val="66A8DD"/>
    <a:srgbClr val="0DE3A1"/>
    <a:srgbClr val="80A5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5" autoAdjust="0"/>
    <p:restoredTop sz="78709" autoAdjust="0"/>
  </p:normalViewPr>
  <p:slideViewPr>
    <p:cSldViewPr snapToGrid="0" snapToObjects="1">
      <p:cViewPr>
        <p:scale>
          <a:sx n="60" d="100"/>
          <a:sy n="60" d="100"/>
        </p:scale>
        <p:origin x="-1104" y="30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2"/>
          <c:order val="0"/>
          <c:tx>
            <c:strRef>
              <c:f>'Expo-Meldewoche'!$B$5</c:f>
              <c:strCache>
                <c:ptCount val="1"/>
                <c:pt idx="0">
                  <c:v>Ausland</c:v>
                </c:pt>
              </c:strCache>
            </c:strRef>
          </c:tx>
          <c:spPr>
            <a:solidFill>
              <a:schemeClr val="tx2"/>
            </a:solidFill>
          </c:spPr>
          <c:invertIfNegative val="0"/>
          <c:dLbls>
            <c:dLbl>
              <c:idx val="0"/>
              <c:tx>
                <c:rich>
                  <a:bodyPr/>
                  <a:lstStyle/>
                  <a:p>
                    <a:r>
                      <a:rPr lang="en-US">
                        <a:solidFill>
                          <a:schemeClr val="bg1"/>
                        </a:solidFill>
                      </a:rPr>
                      <a:t>262</a:t>
                    </a:r>
                  </a:p>
                </c:rich>
              </c:tx>
              <c:showLegendKey val="0"/>
              <c:showVal val="1"/>
              <c:showCatName val="0"/>
              <c:showSerName val="0"/>
              <c:showPercent val="0"/>
              <c:showBubbleSize val="0"/>
            </c:dLbl>
            <c:dLbl>
              <c:idx val="1"/>
              <c:tx>
                <c:rich>
                  <a:bodyPr/>
                  <a:lstStyle/>
                  <a:p>
                    <a:pPr>
                      <a:defRPr/>
                    </a:pPr>
                    <a:r>
                      <a:rPr lang="en-US">
                        <a:solidFill>
                          <a:schemeClr val="bg1"/>
                        </a:solidFill>
                      </a:rPr>
                      <a:t>2781</a:t>
                    </a:r>
                  </a:p>
                </c:rich>
              </c:tx>
              <c:spPr>
                <a:solidFill>
                  <a:schemeClr val="tx2"/>
                </a:solidFill>
              </c:spPr>
              <c:showLegendKey val="0"/>
              <c:showVal val="1"/>
              <c:showCatName val="0"/>
              <c:showSerName val="0"/>
              <c:showPercent val="0"/>
              <c:showBubbleSize val="0"/>
            </c:dLbl>
            <c:dLbl>
              <c:idx val="2"/>
              <c:tx>
                <c:rich>
                  <a:bodyPr/>
                  <a:lstStyle/>
                  <a:p>
                    <a:r>
                      <a:rPr lang="en-US">
                        <a:solidFill>
                          <a:schemeClr val="bg1"/>
                        </a:solidFill>
                      </a:rPr>
                      <a:t>6454</a:t>
                    </a:r>
                  </a:p>
                </c:rich>
              </c:tx>
              <c:showLegendKey val="0"/>
              <c:showVal val="1"/>
              <c:showCatName val="0"/>
              <c:showSerName val="0"/>
              <c:showPercent val="0"/>
              <c:showBubbleSize val="0"/>
            </c:dLbl>
            <c:dLbl>
              <c:idx val="3"/>
              <c:tx>
                <c:rich>
                  <a:bodyPr/>
                  <a:lstStyle/>
                  <a:p>
                    <a:r>
                      <a:rPr lang="en-US">
                        <a:solidFill>
                          <a:schemeClr val="bg1"/>
                        </a:solidFill>
                      </a:rPr>
                      <a:t>3814</a:t>
                    </a:r>
                  </a:p>
                </c:rich>
              </c:tx>
              <c:showLegendKey val="0"/>
              <c:showVal val="1"/>
              <c:showCatName val="0"/>
              <c:showSerName val="0"/>
              <c:showPercent val="0"/>
              <c:showBubbleSize val="0"/>
            </c:dLbl>
            <c:dLbl>
              <c:idx val="4"/>
              <c:tx>
                <c:rich>
                  <a:bodyPr/>
                  <a:lstStyle/>
                  <a:p>
                    <a:r>
                      <a:rPr lang="en-US">
                        <a:solidFill>
                          <a:schemeClr val="bg1"/>
                        </a:solidFill>
                      </a:rPr>
                      <a:t>1095</a:t>
                    </a:r>
                  </a:p>
                </c:rich>
              </c:tx>
              <c:showLegendKey val="0"/>
              <c:showVal val="1"/>
              <c:showCatName val="0"/>
              <c:showSerName val="0"/>
              <c:showPercent val="0"/>
              <c:showBubbleSize val="0"/>
            </c:dLbl>
            <c:dLbl>
              <c:idx val="5"/>
              <c:tx>
                <c:rich>
                  <a:bodyPr/>
                  <a:lstStyle/>
                  <a:p>
                    <a:r>
                      <a:rPr lang="en-US">
                        <a:solidFill>
                          <a:schemeClr val="bg1"/>
                        </a:solidFill>
                      </a:rPr>
                      <a:t>267</a:t>
                    </a:r>
                  </a:p>
                </c:rich>
              </c:tx>
              <c:showLegendKey val="0"/>
              <c:showVal val="1"/>
              <c:showCatName val="0"/>
              <c:showSerName val="0"/>
              <c:showPercent val="0"/>
              <c:showBubbleSize val="0"/>
            </c:dLbl>
            <c:dLbl>
              <c:idx val="6"/>
              <c:tx>
                <c:rich>
                  <a:bodyPr/>
                  <a:lstStyle/>
                  <a:p>
                    <a:r>
                      <a:rPr lang="en-US">
                        <a:solidFill>
                          <a:schemeClr val="bg1"/>
                        </a:solidFill>
                      </a:rPr>
                      <a:t>113</a:t>
                    </a:r>
                  </a:p>
                </c:rich>
              </c:tx>
              <c:showLegendKey val="0"/>
              <c:showVal val="1"/>
              <c:showCatName val="0"/>
              <c:showSerName val="0"/>
              <c:showPercent val="0"/>
              <c:showBubbleSize val="0"/>
            </c:dLbl>
            <c:dLbl>
              <c:idx val="7"/>
              <c:tx>
                <c:rich>
                  <a:bodyPr/>
                  <a:lstStyle/>
                  <a:p>
                    <a:r>
                      <a:rPr lang="en-US">
                        <a:solidFill>
                          <a:schemeClr val="bg1"/>
                        </a:solidFill>
                      </a:rPr>
                      <a:t>31</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'Expo-Meldewoche'!$A$15:$A$23</c:f>
              <c:strCache>
                <c:ptCount val="9"/>
                <c:pt idx="0">
                  <c:v>10</c:v>
                </c:pt>
                <c:pt idx="1">
                  <c:v>11</c:v>
                </c:pt>
                <c:pt idx="2">
                  <c:v>12</c:v>
                </c:pt>
                <c:pt idx="3">
                  <c:v>13</c:v>
                </c:pt>
                <c:pt idx="4">
                  <c:v>14</c:v>
                </c:pt>
                <c:pt idx="5">
                  <c:v>15</c:v>
                </c:pt>
                <c:pt idx="6">
                  <c:v>16</c:v>
                </c:pt>
                <c:pt idx="7">
                  <c:v>17</c:v>
                </c:pt>
                <c:pt idx="8">
                  <c:v>18</c:v>
                </c:pt>
              </c:strCache>
            </c:strRef>
          </c:cat>
          <c:val>
            <c:numRef>
              <c:f>'Expo-Meldewoche'!$B$15:$B$23</c:f>
              <c:numCache>
                <c:formatCode>General</c:formatCode>
                <c:ptCount val="9"/>
                <c:pt idx="0">
                  <c:v>264</c:v>
                </c:pt>
                <c:pt idx="1">
                  <c:v>2838</c:v>
                </c:pt>
                <c:pt idx="2">
                  <c:v>6667</c:v>
                </c:pt>
                <c:pt idx="3">
                  <c:v>3864</c:v>
                </c:pt>
                <c:pt idx="4">
                  <c:v>1112</c:v>
                </c:pt>
                <c:pt idx="5">
                  <c:v>276</c:v>
                </c:pt>
                <c:pt idx="6">
                  <c:v>116</c:v>
                </c:pt>
                <c:pt idx="7">
                  <c:v>59</c:v>
                </c:pt>
                <c:pt idx="8">
                  <c:v>14</c:v>
                </c:pt>
              </c:numCache>
            </c:numRef>
          </c:val>
        </c:ser>
        <c:ser>
          <c:idx val="3"/>
          <c:order val="1"/>
          <c:tx>
            <c:strRef>
              <c:f>'Expo-Meldewoche'!$C$5</c:f>
              <c:strCache>
                <c:ptCount val="1"/>
                <c:pt idx="0">
                  <c:v>Deutschland</c:v>
                </c:pt>
              </c:strCache>
            </c:strRef>
          </c:tx>
          <c:spPr>
            <a:solidFill>
              <a:schemeClr val="tx2">
                <a:lumMod val="60000"/>
                <a:lumOff val="40000"/>
              </a:schemeClr>
            </a:solidFill>
          </c:spPr>
          <c:invertIfNegative val="0"/>
          <c:dLbls>
            <c:showLegendKey val="0"/>
            <c:showVal val="1"/>
            <c:showCatName val="0"/>
            <c:showSerName val="0"/>
            <c:showPercent val="0"/>
            <c:showBubbleSize val="0"/>
            <c:showLeaderLines val="0"/>
          </c:dLbls>
          <c:cat>
            <c:strRef>
              <c:f>'Expo-Meldewoche'!$A$15:$A$23</c:f>
              <c:strCache>
                <c:ptCount val="9"/>
                <c:pt idx="0">
                  <c:v>10</c:v>
                </c:pt>
                <c:pt idx="1">
                  <c:v>11</c:v>
                </c:pt>
                <c:pt idx="2">
                  <c:v>12</c:v>
                </c:pt>
                <c:pt idx="3">
                  <c:v>13</c:v>
                </c:pt>
                <c:pt idx="4">
                  <c:v>14</c:v>
                </c:pt>
                <c:pt idx="5">
                  <c:v>15</c:v>
                </c:pt>
                <c:pt idx="6">
                  <c:v>16</c:v>
                </c:pt>
                <c:pt idx="7">
                  <c:v>17</c:v>
                </c:pt>
                <c:pt idx="8">
                  <c:v>18</c:v>
                </c:pt>
              </c:strCache>
            </c:strRef>
          </c:cat>
          <c:val>
            <c:numRef>
              <c:f>'Expo-Meldewoche'!$C$15:$C$23</c:f>
              <c:numCache>
                <c:formatCode>General</c:formatCode>
                <c:ptCount val="9"/>
                <c:pt idx="0">
                  <c:v>529</c:v>
                </c:pt>
                <c:pt idx="1">
                  <c:v>2050</c:v>
                </c:pt>
                <c:pt idx="2">
                  <c:v>8295</c:v>
                </c:pt>
                <c:pt idx="3">
                  <c:v>16656</c:v>
                </c:pt>
                <c:pt idx="4">
                  <c:v>20905</c:v>
                </c:pt>
                <c:pt idx="5">
                  <c:v>16983</c:v>
                </c:pt>
                <c:pt idx="6">
                  <c:v>10649</c:v>
                </c:pt>
                <c:pt idx="7">
                  <c:v>7690</c:v>
                </c:pt>
                <c:pt idx="8">
                  <c:v>1732</c:v>
                </c:pt>
              </c:numCache>
            </c:numRef>
          </c:val>
        </c:ser>
        <c:dLbls>
          <c:showLegendKey val="0"/>
          <c:showVal val="0"/>
          <c:showCatName val="0"/>
          <c:showSerName val="0"/>
          <c:showPercent val="0"/>
          <c:showBubbleSize val="0"/>
        </c:dLbls>
        <c:gapWidth val="50"/>
        <c:overlap val="100"/>
        <c:axId val="144736640"/>
        <c:axId val="144738560"/>
      </c:barChart>
      <c:catAx>
        <c:axId val="144736640"/>
        <c:scaling>
          <c:orientation val="minMax"/>
        </c:scaling>
        <c:delete val="0"/>
        <c:axPos val="b"/>
        <c:title>
          <c:tx>
            <c:rich>
              <a:bodyPr/>
              <a:lstStyle/>
              <a:p>
                <a:pPr>
                  <a:defRPr/>
                </a:pPr>
                <a:r>
                  <a:rPr lang="en-US"/>
                  <a:t>Meldewoche</a:t>
                </a:r>
              </a:p>
            </c:rich>
          </c:tx>
          <c:overlay val="0"/>
        </c:title>
        <c:numFmt formatCode="General" sourceLinked="1"/>
        <c:majorTickMark val="out"/>
        <c:minorTickMark val="none"/>
        <c:tickLblPos val="nextTo"/>
        <c:crossAx val="144738560"/>
        <c:crosses val="autoZero"/>
        <c:auto val="1"/>
        <c:lblAlgn val="ctr"/>
        <c:lblOffset val="100"/>
        <c:noMultiLvlLbl val="0"/>
      </c:catAx>
      <c:valAx>
        <c:axId val="144738560"/>
        <c:scaling>
          <c:orientation val="minMax"/>
        </c:scaling>
        <c:delete val="0"/>
        <c:axPos val="l"/>
        <c:title>
          <c:tx>
            <c:rich>
              <a:bodyPr rot="-5400000" vert="horz"/>
              <a:lstStyle/>
              <a:p>
                <a:pPr>
                  <a:defRPr/>
                </a:pPr>
                <a:r>
                  <a:rPr lang="en-US"/>
                  <a:t>Anteil Expositionsort der COVID-19-Fälle</a:t>
                </a:r>
              </a:p>
            </c:rich>
          </c:tx>
          <c:overlay val="0"/>
        </c:title>
        <c:numFmt formatCode="0%" sourceLinked="1"/>
        <c:majorTickMark val="out"/>
        <c:minorTickMark val="none"/>
        <c:tickLblPos val="nextTo"/>
        <c:crossAx val="144736640"/>
        <c:crosses val="autoZero"/>
        <c:crossBetween val="between"/>
      </c:valAx>
    </c:plotArea>
    <c:legend>
      <c:legendPos val="b"/>
      <c:overlay val="0"/>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02.05.2020</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02.05.2020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ile:///\\rki.local\daten\Projekte\RKI_nCoV-Lage\2.Themen\2.1.Epidemiologie\Nowcasting\Do-Files\pics\Surveillance\apr2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file:///\\rki.local\daten\Projekte\RKI_nCoV-Lage\2.Themen\2.1.Epidemiologie\Nowcasting\Do-Files\pics\Surveillance\apr2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r>
              <a:rPr lang="de-DE" dirty="0" smtClean="0"/>
              <a:t>PDF: kreise_2020-xx-xx_optionIF_00</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15</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r>
              <a:rPr lang="de-DE" dirty="0" smtClean="0"/>
              <a:t>Quelle: Ordner des aktuellen Lageberichts S:\Projekte\RKI_nCoV-Lage\3.Kommunikation\3.7.Lageberichte</a:t>
            </a:r>
          </a:p>
          <a:p>
            <a:pPr defTabSz="457886">
              <a:defRPr/>
            </a:pPr>
            <a:r>
              <a:rPr lang="de-DE" dirty="0" smtClean="0"/>
              <a:t>Reiter Alter-Geschlecht</a:t>
            </a:r>
          </a:p>
          <a:p>
            <a:pPr defTabSz="457886">
              <a:defRPr/>
            </a:pPr>
            <a:endParaRPr lang="de-DE" dirty="0" smtClean="0"/>
          </a:p>
          <a:p>
            <a:pPr defTabSz="457886">
              <a:defRPr/>
            </a:pPr>
            <a:r>
              <a:rPr lang="de-DE" dirty="0" smtClean="0"/>
              <a:t>Reiter AG10-Geschlecht für Anteil &gt;= 70 und Abbildung</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16</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r>
              <a:rPr lang="de-DE" dirty="0" smtClean="0"/>
              <a:t>Quelle: Ordner des aktuellen Lageberichts S:\Projekte\RKI_nCoV-Lage\3.Kommunikation\3.7.Lageberichte</a:t>
            </a:r>
          </a:p>
          <a:p>
            <a:pPr defTabSz="457886">
              <a:defRPr/>
            </a:pPr>
            <a:r>
              <a:rPr lang="de-DE" dirty="0" smtClean="0"/>
              <a:t>Reiter AG10-Meldewoche</a:t>
            </a:r>
          </a:p>
          <a:p>
            <a:pPr defTabSz="457886">
              <a:defRPr/>
            </a:pPr>
            <a:endParaRPr lang="de-DE" dirty="0" smtClean="0"/>
          </a:p>
          <a:p>
            <a:pPr defTabSz="457886">
              <a:defRPr/>
            </a:pPr>
            <a:r>
              <a:rPr lang="de-DE" dirty="0" smtClean="0"/>
              <a:t>Anzahl Gesamtfälle mit Angaben</a:t>
            </a:r>
            <a:r>
              <a:rPr lang="de-DE" baseline="0" dirty="0" smtClean="0"/>
              <a:t> = S</a:t>
            </a:r>
            <a:r>
              <a:rPr lang="de-DE" dirty="0" smtClean="0"/>
              <a:t>umme aus den Fallzahlen der dargestellten Meldewochen summieren</a:t>
            </a:r>
            <a:r>
              <a:rPr lang="de-DE" baseline="0" dirty="0" smtClean="0"/>
              <a:t> (ohne unbekannt)</a:t>
            </a:r>
            <a:endParaRPr lang="de-DE" dirty="0" smtClean="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Quelle: Ordner des aktuellen Lageberichts S:\Projekte\RKI_nCoV-Lage\3.Kommunikation\3.7.Lageberichte</a:t>
            </a:r>
          </a:p>
          <a:p>
            <a:pPr defTabSz="457886">
              <a:defRPr/>
            </a:pPr>
            <a:r>
              <a:rPr lang="de-DE" dirty="0" smtClean="0"/>
              <a:t>Reiter Todesfälle für Angaben in der linken Tabelle</a:t>
            </a:r>
          </a:p>
          <a:p>
            <a:pPr defTabSz="457886">
              <a:defRPr/>
            </a:pPr>
            <a:r>
              <a:rPr lang="de-DE" dirty="0" smtClean="0"/>
              <a:t>Reiter AG10-Geschlecht Verstorben</a:t>
            </a:r>
            <a:r>
              <a:rPr lang="de-DE" baseline="0" dirty="0" smtClean="0"/>
              <a:t> für Abbildung</a:t>
            </a:r>
          </a:p>
          <a:p>
            <a:pPr defTabSz="457886">
              <a:defRPr/>
            </a:pPr>
            <a:r>
              <a:rPr lang="de-DE" baseline="0" dirty="0" smtClean="0"/>
              <a:t>Untere Tabelle aus Präsentation für </a:t>
            </a:r>
            <a:r>
              <a:rPr lang="de-DE" baseline="0" dirty="0" err="1" smtClean="0"/>
              <a:t>Wieler</a:t>
            </a:r>
            <a:r>
              <a:rPr lang="de-DE" baseline="0" dirty="0" smtClean="0"/>
              <a:t> mit aktuellem Datum: </a:t>
            </a:r>
            <a:r>
              <a:rPr lang="de-DE" sz="1200" kern="1200" dirty="0" smtClean="0">
                <a:solidFill>
                  <a:schemeClr val="tx1"/>
                </a:solidFill>
                <a:effectLst/>
                <a:latin typeface="+mn-lt"/>
                <a:ea typeface="+mn-ea"/>
                <a:cs typeface="+mn-cs"/>
              </a:rPr>
              <a:t>S:\Projekte\RKI_nCoV-Lage\3.Kommunikation\6.3 Vorträge\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18</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Quelle: Ordner des aktuellen Lageberichts S:\Projekte\RKI_nCoV-Lage\3.Kommunikation\3.7.Lageberichte</a:t>
            </a:r>
          </a:p>
          <a:p>
            <a:pPr defTabSz="457886">
              <a:defRPr/>
            </a:pPr>
            <a:r>
              <a:rPr lang="de-DE" dirty="0" smtClean="0"/>
              <a:t>Reiter Todesfälle für Angaben in der linken Tabelle</a:t>
            </a:r>
          </a:p>
          <a:p>
            <a:pPr defTabSz="457886">
              <a:defRPr/>
            </a:pPr>
            <a:r>
              <a:rPr lang="de-DE" dirty="0" smtClean="0"/>
              <a:t>Reiter AG10-Geschlecht Verstorben</a:t>
            </a:r>
            <a:r>
              <a:rPr lang="de-DE" baseline="0" dirty="0" smtClean="0"/>
              <a:t> für Abbildung</a:t>
            </a:r>
          </a:p>
          <a:p>
            <a:pPr defTabSz="457886">
              <a:defRPr/>
            </a:pPr>
            <a:r>
              <a:rPr lang="de-DE" baseline="0" dirty="0" smtClean="0"/>
              <a:t>Untere Tabelle aus Präsentation für </a:t>
            </a:r>
            <a:r>
              <a:rPr lang="de-DE" baseline="0" dirty="0" err="1" smtClean="0"/>
              <a:t>Wieler</a:t>
            </a:r>
            <a:r>
              <a:rPr lang="de-DE" baseline="0" dirty="0" smtClean="0"/>
              <a:t> mit aktuellem Datum: </a:t>
            </a:r>
            <a:r>
              <a:rPr lang="de-DE" sz="1200" kern="1200" dirty="0" smtClean="0">
                <a:solidFill>
                  <a:schemeClr val="tx1"/>
                </a:solidFill>
                <a:effectLst/>
                <a:latin typeface="+mn-lt"/>
                <a:ea typeface="+mn-ea"/>
                <a:cs typeface="+mn-cs"/>
              </a:rPr>
              <a:t>S:\Projekte\RKI_nCoV-Lage\3.Kommunikation\6.3 Vorträge\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19</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Excel File: </a:t>
            </a:r>
            <a:r>
              <a:rPr lang="de-DE" dirty="0" err="1" smtClean="0"/>
              <a:t>Zahlen_kumulativ</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20</a:t>
            </a:fld>
            <a:endParaRPr lang="de-DE"/>
          </a:p>
        </p:txBody>
      </p:sp>
    </p:spTree>
    <p:extLst>
      <p:ext uri="{BB962C8B-B14F-4D97-AF65-F5344CB8AC3E}">
        <p14:creationId xmlns:p14="http://schemas.microsoft.com/office/powerpoint/2010/main" val="90476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pPr defTabSz="457886">
              <a:defRPr/>
            </a:pPr>
            <a:endParaRPr lang="de-DE" dirty="0" smtClean="0"/>
          </a:p>
          <a:p>
            <a:pPr defTabSz="457886">
              <a:defRPr/>
            </a:pPr>
            <a:r>
              <a:rPr lang="de-DE" dirty="0" smtClean="0"/>
              <a:t>Excel-Tabelle </a:t>
            </a:r>
            <a:r>
              <a:rPr lang="de-DE" dirty="0" err="1" smtClean="0"/>
              <a:t>Zahlen_Bundesländer</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Quelle: Bericht DIVI-Intensivregister; per Email</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886" rtl="0" eaLnBrk="1" fontAlgn="auto" latinLnBrk="0" hangingPunct="1">
              <a:lnSpc>
                <a:spcPct val="100000"/>
              </a:lnSpc>
              <a:spcBef>
                <a:spcPts val="0"/>
              </a:spcBef>
              <a:spcAft>
                <a:spcPts val="0"/>
              </a:spcAft>
              <a:buClrTx/>
              <a:buSzTx/>
              <a:buFontTx/>
              <a:buNone/>
              <a:tabLst/>
              <a:defRPr/>
            </a:pPr>
            <a:r>
              <a:rPr lang="de-DE" dirty="0" smtClean="0"/>
              <a:t>Quelle: Bericht DIVI-Intensivregister; per Email</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Excel-File: Covid19_Liste_stand_xxx</a:t>
            </a:r>
          </a:p>
          <a:p>
            <a:pPr defTabSz="457886">
              <a:defRPr/>
            </a:pPr>
            <a:r>
              <a:rPr lang="de-DE" dirty="0" smtClean="0"/>
              <a:t>Reiter: </a:t>
            </a:r>
            <a:r>
              <a:rPr lang="de-DE" dirty="0" err="1" smtClean="0"/>
              <a:t>Einrichtung_Details</a:t>
            </a:r>
            <a:endParaRPr lang="de-DE" dirty="0" smtClean="0"/>
          </a:p>
          <a:p>
            <a:pPr marL="0" marR="0" indent="0" algn="l" defTabSz="457886" rtl="0" eaLnBrk="1" fontAlgn="auto" latinLnBrk="0" hangingPunct="1">
              <a:lnSpc>
                <a:spcPct val="100000"/>
              </a:lnSpc>
              <a:spcBef>
                <a:spcPts val="0"/>
              </a:spcBef>
              <a:spcAft>
                <a:spcPts val="0"/>
              </a:spcAft>
              <a:buClrTx/>
              <a:buSzTx/>
              <a:buFontTx/>
              <a:buNone/>
              <a:tabLst/>
              <a:defRPr/>
            </a:pPr>
            <a:r>
              <a:rPr lang="de-DE" sz="1200" b="0" i="0" u="none" strike="noStrike" kern="1200" dirty="0" smtClean="0">
                <a:solidFill>
                  <a:schemeClr val="tx1"/>
                </a:solidFill>
                <a:effectLst/>
                <a:latin typeface="+mn-lt"/>
                <a:ea typeface="+mn-ea"/>
                <a:cs typeface="+mn-cs"/>
              </a:rPr>
              <a:t>* Spalte H</a:t>
            </a:r>
            <a:endParaRPr lang="de-DE" sz="1200" dirty="0" smtClean="0">
              <a:effectLst/>
              <a:latin typeface="+mn-lt"/>
              <a:ea typeface="MS Mincho"/>
              <a:cs typeface="Times New Roman"/>
            </a:endParaRPr>
          </a:p>
          <a:p>
            <a:pPr defTabSz="457886">
              <a:defRPr/>
            </a:pPr>
            <a:endParaRPr lang="de-DE" dirty="0" smtClean="0"/>
          </a:p>
          <a:p>
            <a:pPr marL="0" marR="0" indent="0" algn="l" defTabSz="457886" rtl="0" eaLnBrk="1" fontAlgn="auto" latinLnBrk="0" hangingPunct="1">
              <a:lnSpc>
                <a:spcPct val="100000"/>
              </a:lnSpc>
              <a:spcBef>
                <a:spcPts val="0"/>
              </a:spcBef>
              <a:spcAft>
                <a:spcPts val="0"/>
              </a:spcAft>
              <a:buClrTx/>
              <a:buSzTx/>
              <a:buFontTx/>
              <a:buNone/>
              <a:tabLst/>
              <a:defRPr/>
            </a:pPr>
            <a:r>
              <a:rPr lang="de-DE" dirty="0" smtClean="0"/>
              <a:t>Reite Exposition: </a:t>
            </a:r>
          </a:p>
          <a:p>
            <a:pPr marL="0" marR="0" indent="0" algn="l" defTabSz="457886" rtl="0" eaLnBrk="1" fontAlgn="auto" latinLnBrk="0" hangingPunct="1">
              <a:lnSpc>
                <a:spcPct val="100000"/>
              </a:lnSpc>
              <a:spcBef>
                <a:spcPts val="0"/>
              </a:spcBef>
              <a:spcAft>
                <a:spcPts val="0"/>
              </a:spcAft>
              <a:buClrTx/>
              <a:buSzTx/>
              <a:buFontTx/>
              <a:buNone/>
              <a:tabLst/>
              <a:defRPr/>
            </a:pPr>
            <a:r>
              <a:rPr lang="de-DE" sz="1200" dirty="0" smtClean="0">
                <a:solidFill>
                  <a:srgbClr val="000000"/>
                </a:solidFill>
                <a:effectLst/>
                <a:latin typeface="+mn-lt"/>
                <a:ea typeface="Times New Roman"/>
                <a:cs typeface="Calibri"/>
              </a:rPr>
              <a:t>Keine Tätigkeit, Betreuung, Unterbringung  in genannten Einrichtungen = </a:t>
            </a:r>
            <a:r>
              <a:rPr lang="de-DE" dirty="0" smtClean="0"/>
              <a:t>Ohne</a:t>
            </a:r>
            <a:endParaRPr lang="de-DE" sz="1200" dirty="0" smtClean="0">
              <a:effectLst/>
              <a:latin typeface="+mn-lt"/>
              <a:ea typeface="MS Mincho"/>
              <a:cs typeface="Times New Roman"/>
            </a:endParaRPr>
          </a:p>
          <a:p>
            <a:pPr marL="0" marR="0" indent="0" algn="l" defTabSz="457886" rtl="0" eaLnBrk="1" fontAlgn="auto" latinLnBrk="0" hangingPunct="1">
              <a:lnSpc>
                <a:spcPct val="100000"/>
              </a:lnSpc>
              <a:spcBef>
                <a:spcPts val="0"/>
              </a:spcBef>
              <a:spcAft>
                <a:spcPts val="0"/>
              </a:spcAft>
              <a:buClrTx/>
              <a:buSzTx/>
              <a:buFontTx/>
              <a:buNone/>
              <a:tabLst/>
              <a:defRPr/>
            </a:pPr>
            <a:r>
              <a:rPr lang="de-DE" sz="1200" dirty="0" smtClean="0">
                <a:solidFill>
                  <a:srgbClr val="000000"/>
                </a:solidFill>
                <a:effectLst/>
                <a:latin typeface="+mn-lt"/>
                <a:ea typeface="Times New Roman"/>
                <a:cs typeface="Calibri"/>
              </a:rPr>
              <a:t>Unbekannt = </a:t>
            </a:r>
            <a:r>
              <a:rPr lang="de-DE" sz="1200" b="0" i="0" u="none" strike="noStrike" kern="1200" dirty="0" smtClean="0">
                <a:solidFill>
                  <a:schemeClr val="tx1"/>
                </a:solidFill>
                <a:effectLst/>
                <a:latin typeface="+mn-lt"/>
                <a:ea typeface="+mn-ea"/>
                <a:cs typeface="+mn-cs"/>
              </a:rPr>
              <a:t>nicht </a:t>
            </a:r>
            <a:r>
              <a:rPr lang="de-DE" sz="1200" b="0" i="0" u="none" strike="noStrike" kern="1200" dirty="0" err="1" smtClean="0">
                <a:solidFill>
                  <a:schemeClr val="tx1"/>
                </a:solidFill>
                <a:effectLst/>
                <a:latin typeface="+mn-lt"/>
                <a:ea typeface="+mn-ea"/>
                <a:cs typeface="+mn-cs"/>
              </a:rPr>
              <a:t>erhoben+nicht</a:t>
            </a:r>
            <a:r>
              <a:rPr lang="de-DE" sz="1200" b="0" i="0" u="none" strike="noStrike" kern="1200" dirty="0" smtClean="0">
                <a:solidFill>
                  <a:schemeClr val="tx1"/>
                </a:solidFill>
                <a:effectLst/>
                <a:latin typeface="+mn-lt"/>
                <a:ea typeface="+mn-ea"/>
                <a:cs typeface="+mn-cs"/>
              </a:rPr>
              <a:t> ermittelbar</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Excel-Tabelle:</a:t>
            </a:r>
            <a:r>
              <a:rPr lang="de-DE" baseline="0" dirty="0" smtClean="0"/>
              <a:t> </a:t>
            </a:r>
            <a:r>
              <a:rPr lang="de-DE" dirty="0" err="1" smtClean="0"/>
              <a:t>Linelist</a:t>
            </a:r>
            <a:endParaRPr lang="de-DE" dirty="0" smtClean="0"/>
          </a:p>
          <a:p>
            <a:endParaRPr lang="de-DE" dirty="0" smtClean="0"/>
          </a:p>
          <a:p>
            <a:r>
              <a:rPr lang="de-DE" dirty="0" smtClean="0"/>
              <a:t>Reiter </a:t>
            </a:r>
            <a:r>
              <a:rPr lang="de-DE" dirty="0" err="1" smtClean="0"/>
              <a:t>Einrichtung_Detail</a:t>
            </a:r>
            <a:r>
              <a:rPr lang="de-DE" dirty="0" smtClean="0"/>
              <a:t> (Spalte Y,Z)</a:t>
            </a:r>
          </a:p>
          <a:p>
            <a:endParaRPr lang="de-DE" dirty="0" smtClean="0"/>
          </a:p>
          <a:p>
            <a:r>
              <a:rPr lang="de-DE" dirty="0" smtClean="0"/>
              <a:t>Details zu Verstorbenen</a:t>
            </a:r>
          </a:p>
          <a:p>
            <a:r>
              <a:rPr lang="de-DE" dirty="0" smtClean="0"/>
              <a:t>Reiter</a:t>
            </a:r>
            <a:r>
              <a:rPr lang="de-DE" baseline="0" dirty="0" smtClean="0"/>
              <a:t> bestätigte Fälle (0 Uhr); Sortieren nach §23 Tätig, </a:t>
            </a:r>
            <a:r>
              <a:rPr lang="de-DE" baseline="0" dirty="0" err="1" smtClean="0"/>
              <a:t>VerstorbenStatus</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24</a:t>
            </a:fld>
            <a:endParaRPr lang="de-DE"/>
          </a:p>
        </p:txBody>
      </p:sp>
    </p:spTree>
    <p:extLst>
      <p:ext uri="{BB962C8B-B14F-4D97-AF65-F5344CB8AC3E}">
        <p14:creationId xmlns:p14="http://schemas.microsoft.com/office/powerpoint/2010/main" val="1566459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Extel</a:t>
            </a:r>
            <a:r>
              <a:rPr lang="de-DE" dirty="0" smtClean="0"/>
              <a:t>-tabelle</a:t>
            </a:r>
            <a:r>
              <a:rPr lang="de-DE" baseline="0" dirty="0" smtClean="0"/>
              <a:t> </a:t>
            </a:r>
            <a:r>
              <a:rPr lang="de-DE" dirty="0" err="1" smtClean="0"/>
              <a:t>Linelist</a:t>
            </a:r>
            <a:endParaRPr lang="de-DE" dirty="0" smtClean="0"/>
          </a:p>
          <a:p>
            <a:endParaRPr lang="de-DE" dirty="0" smtClean="0"/>
          </a:p>
          <a:p>
            <a:r>
              <a:rPr lang="de-DE" dirty="0" smtClean="0"/>
              <a:t>Reiter  </a:t>
            </a:r>
            <a:r>
              <a:rPr lang="de-DE" dirty="0" err="1" smtClean="0"/>
              <a:t>Einrichtungen_Grafik</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25</a:t>
            </a:fld>
            <a:endParaRPr lang="de-DE"/>
          </a:p>
        </p:txBody>
      </p:sp>
    </p:spTree>
    <p:extLst>
      <p:ext uri="{BB962C8B-B14F-4D97-AF65-F5344CB8AC3E}">
        <p14:creationId xmlns:p14="http://schemas.microsoft.com/office/powerpoint/2010/main" val="671559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457792">
              <a:buFontTx/>
              <a:buNone/>
              <a:defRPr/>
            </a:pPr>
            <a:r>
              <a:rPr lang="de-DE" dirty="0" smtClean="0"/>
              <a:t>Email 27.4.2020</a:t>
            </a:r>
          </a:p>
          <a:p>
            <a:pPr marL="0" indent="0" defTabSz="457792">
              <a:buFontTx/>
              <a:buNone/>
              <a:defRPr/>
            </a:pPr>
            <a:endParaRPr lang="de-DE" dirty="0" smtClean="0"/>
          </a:p>
          <a:p>
            <a:r>
              <a:rPr lang="de-DE" sz="1200" kern="1200" dirty="0" smtClean="0">
                <a:solidFill>
                  <a:schemeClr val="tx1"/>
                </a:solidFill>
                <a:effectLst/>
                <a:latin typeface="+mn-lt"/>
                <a:ea typeface="+mn-ea"/>
                <a:cs typeface="+mn-cs"/>
              </a:rPr>
              <a:t>Liebe Sandra,</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wir haben die Berechnung nochmal angepasst und warten noch auf Daten von FG31, daher gibt es bisher noch keine Aktualisierung der nosokomialen Ausbruchszahlen. Im Laufe der Woche bekommen wir eine sinnvolle Auswertung hin.</a:t>
            </a:r>
          </a:p>
          <a:p>
            <a:r>
              <a:rPr lang="de-DE" sz="1200" kern="1200" dirty="0" smtClean="0">
                <a:solidFill>
                  <a:schemeClr val="tx1"/>
                </a:solidFill>
                <a:effectLst/>
                <a:latin typeface="+mn-lt"/>
                <a:ea typeface="+mn-ea"/>
                <a:cs typeface="+mn-cs"/>
              </a:rPr>
              <a:t>Grüße,</a:t>
            </a:r>
          </a:p>
          <a:p>
            <a:r>
              <a:rPr lang="de-DE" sz="1200" kern="1200" smtClean="0">
                <a:solidFill>
                  <a:schemeClr val="tx1"/>
                </a:solidFill>
                <a:effectLst/>
                <a:latin typeface="+mn-lt"/>
                <a:ea typeface="+mn-ea"/>
                <a:cs typeface="+mn-cs"/>
              </a:rPr>
              <a:t>Sebastian </a:t>
            </a:r>
          </a:p>
          <a:p>
            <a:pPr marL="0" indent="0" defTabSz="457792">
              <a:buFontTx/>
              <a:buNone/>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26</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NEU: Datenquelle:</a:t>
            </a:r>
            <a:r>
              <a:rPr lang="de-DE" baseline="0" dirty="0" smtClean="0"/>
              <a:t> COVID-19-Cube</a:t>
            </a:r>
            <a:endParaRPr lang="de-DE" dirty="0" smtClean="0"/>
          </a:p>
          <a:p>
            <a:pPr defTabSz="457886">
              <a:defRPr/>
            </a:pPr>
            <a:endParaRPr lang="de-DE" dirty="0" smtClean="0"/>
          </a:p>
          <a:p>
            <a:pPr defTabSz="457886">
              <a:defRPr/>
            </a:pPr>
            <a:r>
              <a:rPr lang="de-DE" dirty="0" smtClean="0"/>
              <a:t>----------</a:t>
            </a:r>
          </a:p>
          <a:p>
            <a:pPr defTabSz="457886">
              <a:defRPr/>
            </a:pPr>
            <a:r>
              <a:rPr lang="de-DE" dirty="0" smtClean="0"/>
              <a:t>Datenquelle: Covid19_Liste, Datenblätter: Expositionsort 		</a:t>
            </a:r>
            <a:r>
              <a:rPr lang="de-DE" baseline="0" dirty="0" smtClean="0"/>
              <a:t>- Wichtig: vor der nächsten Filterung den vorherigen Filter entfernen! </a:t>
            </a:r>
            <a:endParaRPr lang="de-DE" dirty="0" smtClean="0"/>
          </a:p>
          <a:p>
            <a:pPr defTabSz="457886">
              <a:defRPr/>
            </a:pPr>
            <a:r>
              <a:rPr lang="de-DE" baseline="0" dirty="0" smtClean="0"/>
              <a:t>Expositionsland: 1. </a:t>
            </a:r>
            <a:r>
              <a:rPr lang="de-DE" dirty="0" smtClean="0"/>
              <a:t>Ebene (ohne Deutschland)</a:t>
            </a:r>
          </a:p>
          <a:p>
            <a:pPr defTabSz="457886">
              <a:defRPr/>
            </a:pPr>
            <a:r>
              <a:rPr lang="de-DE" baseline="0" dirty="0" smtClean="0"/>
              <a:t>Häufig genannte Regionen: 2. </a:t>
            </a:r>
            <a:r>
              <a:rPr lang="de-DE" dirty="0" smtClean="0"/>
              <a:t>Ebene; nach Land filtern</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E-Mail von Ute 28.04.2020 17:31</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33</a:t>
            </a:fld>
            <a:endParaRPr lang="de-DE"/>
          </a:p>
        </p:txBody>
      </p:sp>
    </p:spTree>
    <p:extLst>
      <p:ext uri="{BB962C8B-B14F-4D97-AF65-F5344CB8AC3E}">
        <p14:creationId xmlns:p14="http://schemas.microsoft.com/office/powerpoint/2010/main" val="3537655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36</a:t>
            </a:fld>
            <a:endParaRPr lang="de-DE"/>
          </a:p>
        </p:txBody>
      </p:sp>
    </p:spTree>
    <p:extLst>
      <p:ext uri="{BB962C8B-B14F-4D97-AF65-F5344CB8AC3E}">
        <p14:creationId xmlns:p14="http://schemas.microsoft.com/office/powerpoint/2010/main" val="3891946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ICOSARI Email FG36</a:t>
            </a:r>
            <a:r>
              <a:rPr lang="en-US" baseline="0" dirty="0" smtClean="0"/>
              <a:t> </a:t>
            </a:r>
            <a:r>
              <a:rPr lang="en-US" baseline="0" dirty="0" err="1" smtClean="0"/>
              <a:t>Dienstag</a:t>
            </a:r>
            <a:r>
              <a:rPr lang="en-US" baseline="0" dirty="0" smtClean="0"/>
              <a:t> </a:t>
            </a:r>
            <a:r>
              <a:rPr lang="en-US" baseline="0" dirty="0" err="1" smtClean="0"/>
              <a:t>oder</a:t>
            </a:r>
            <a:r>
              <a:rPr lang="en-US" baseline="0" dirty="0" smtClean="0"/>
              <a:t> </a:t>
            </a:r>
            <a:r>
              <a:rPr lang="en-US" baseline="0" dirty="0" err="1" smtClean="0"/>
              <a:t>Mittwoch</a:t>
            </a:r>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37</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38</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39</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40</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42</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43</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44</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Email </a:t>
            </a:r>
            <a:r>
              <a:rPr lang="de-DE" dirty="0" err="1" smtClean="0"/>
              <a:t>Madlen</a:t>
            </a:r>
            <a:r>
              <a:rPr lang="de-DE" dirty="0" smtClean="0"/>
              <a:t> Schranz</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47</a:t>
            </a:fld>
            <a:endParaRPr lang="de-DE"/>
          </a:p>
        </p:txBody>
      </p:sp>
    </p:spTree>
    <p:extLst>
      <p:ext uri="{BB962C8B-B14F-4D97-AF65-F5344CB8AC3E}">
        <p14:creationId xmlns:p14="http://schemas.microsoft.com/office/powerpoint/2010/main" val="417672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48</a:t>
            </a:fld>
            <a:endParaRPr lang="de-DE"/>
          </a:p>
        </p:txBody>
      </p:sp>
    </p:spTree>
    <p:extLst>
      <p:ext uri="{BB962C8B-B14F-4D97-AF65-F5344CB8AC3E}">
        <p14:creationId xmlns:p14="http://schemas.microsoft.com/office/powerpoint/2010/main" val="23937318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https://www.euromomo.eu/graphs-and-maps/</a:t>
            </a:r>
          </a:p>
          <a:p>
            <a:endParaRPr lang="de-DE" dirty="0" smtClean="0"/>
          </a:p>
          <a:p>
            <a:r>
              <a:rPr lang="de-DE" dirty="0" smtClean="0"/>
              <a:t>Immer Donnerstags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52</a:t>
            </a:fld>
            <a:endParaRPr lang="de-DE"/>
          </a:p>
        </p:txBody>
      </p:sp>
    </p:spTree>
    <p:extLst>
      <p:ext uri="{BB962C8B-B14F-4D97-AF65-F5344CB8AC3E}">
        <p14:creationId xmlns:p14="http://schemas.microsoft.com/office/powerpoint/2010/main" val="164318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53</a:t>
            </a:fld>
            <a:endParaRPr lang="de-DE"/>
          </a:p>
        </p:txBody>
      </p:sp>
    </p:spTree>
    <p:extLst>
      <p:ext uri="{BB962C8B-B14F-4D97-AF65-F5344CB8AC3E}">
        <p14:creationId xmlns:p14="http://schemas.microsoft.com/office/powerpoint/2010/main" val="2104597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a:t>
            </a:r>
          </a:p>
          <a:p>
            <a:r>
              <a:rPr lang="de-DE" dirty="0" smtClean="0"/>
              <a:t>Immer Freitags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56</a:t>
            </a:fld>
            <a:endParaRPr lang="de-DE"/>
          </a:p>
        </p:txBody>
      </p:sp>
    </p:spTree>
    <p:extLst>
      <p:ext uri="{BB962C8B-B14F-4D97-AF65-F5344CB8AC3E}">
        <p14:creationId xmlns:p14="http://schemas.microsoft.com/office/powerpoint/2010/main" val="3181432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Vergleiche</a:t>
            </a:r>
            <a:r>
              <a:rPr lang="de-DE" baseline="0" dirty="0" smtClean="0"/>
              <a:t>:</a:t>
            </a:r>
          </a:p>
          <a:p>
            <a:pPr defTabSz="457886">
              <a:defRPr/>
            </a:pPr>
            <a:r>
              <a:rPr lang="de-DE" baseline="0" dirty="0" smtClean="0"/>
              <a:t>Lageprotokoll, unter: S:\Projekte\RKI_nCoV-Lage\1.Lagemanagement\1.2.Lageprotokolle\Lageprotokoll_nCoV.xlsx </a:t>
            </a:r>
          </a:p>
          <a:p>
            <a:pPr defTabSz="457886">
              <a:defRPr/>
            </a:pPr>
            <a:r>
              <a:rPr lang="de-DE" baseline="0" dirty="0" smtClean="0"/>
              <a:t>Einsatzteams, unter: S:\Projekte\RKI_nCoV-Lage\5.Unterstützung_im_Feld\Covid-19_Bereitschaft_für_BL-Einsätze.xlsx, Reiter: Teams im Einsatz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Vergleiche</a:t>
            </a:r>
            <a:r>
              <a:rPr lang="de-DE" baseline="0" dirty="0" smtClean="0"/>
              <a:t>:</a:t>
            </a:r>
          </a:p>
          <a:p>
            <a:pPr defTabSz="457886">
              <a:defRPr/>
            </a:pPr>
            <a:r>
              <a:rPr lang="de-DE" baseline="0" dirty="0" smtClean="0"/>
              <a:t>Lageprotokoll, unter: S:\Projekte\RKI_nCoV-Lage\1.Lagemanagement\1.2.Lageprotokolle\Lageprotokoll_nCoV.xlsx </a:t>
            </a:r>
          </a:p>
          <a:p>
            <a:pPr defTabSz="457886">
              <a:defRPr/>
            </a:pPr>
            <a:r>
              <a:rPr lang="de-DE" baseline="0" dirty="0" smtClean="0"/>
              <a:t>Einsatzteams, unter: S:\Projekte\RKI_nCoV-Lage\5.Unterstützung_im_Feld\Covid-19_Bereitschaft_für_BL-Einsätze.xlsx, Reiter: Teams im Einsatz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58</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p>
          <a:p>
            <a:pPr defTabSz="457886">
              <a:defRPr/>
            </a:pPr>
            <a:r>
              <a:rPr lang="de-DE" dirty="0" smtClean="0"/>
              <a:t>Reiter </a:t>
            </a:r>
            <a:r>
              <a:rPr lang="de-DE" dirty="0" err="1" smtClean="0"/>
              <a:t>GenesenStatus</a:t>
            </a:r>
            <a:r>
              <a:rPr lang="de-DE" dirty="0" smtClean="0"/>
              <a:t>-Meldedatum</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kern="1200" dirty="0" smtClean="0">
                <a:solidFill>
                  <a:schemeClr val="tx1"/>
                </a:solidFill>
                <a:effectLst/>
                <a:latin typeface="+mn-lt"/>
                <a:ea typeface="+mn-ea"/>
                <a:cs typeface="+mn-cs"/>
              </a:rPr>
              <a:t>S:\Projekte\RKI_nCoV-Lage\2.Themen\2.1.Epidemiologie\Nowcasting\Do-Files\pics\Surveillance\</a:t>
            </a:r>
            <a:endParaRPr lang="de-DE" dirty="0" smtClean="0"/>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„R-Wert_Range7.txt“ für den R-Wert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109521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„NC_AGsges_Range7_ma3.emf“ </a:t>
            </a:r>
          </a:p>
          <a:p>
            <a:endParaRPr lang="de-DE" sz="1200" kern="1200" dirty="0" smtClean="0">
              <a:solidFill>
                <a:schemeClr val="tx1"/>
              </a:solidFill>
              <a:effectLst/>
              <a:latin typeface="+mn-lt"/>
              <a:ea typeface="+mn-ea"/>
              <a:cs typeface="+mn-cs"/>
            </a:endParaRPr>
          </a:p>
          <a:p>
            <a:r>
              <a:rPr lang="de-DE" sz="1200" u="sng" kern="1200" dirty="0" smtClean="0">
                <a:solidFill>
                  <a:schemeClr val="tx1"/>
                </a:solidFill>
                <a:effectLst/>
                <a:latin typeface="+mn-lt"/>
                <a:ea typeface="+mn-ea"/>
                <a:cs typeface="+mn-cs"/>
                <a:hlinkClick r:id="rId3"/>
              </a:rPr>
              <a:t>S:\Projekte\RKI_nCoV-Lage\2.Themen\2.1.Epidemiologie\Nowcasting\Do-Files\pics\Surveillance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243478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kern="1200" dirty="0" smtClean="0">
                <a:solidFill>
                  <a:schemeClr val="tx1"/>
                </a:solidFill>
                <a:effectLst/>
                <a:latin typeface="+mn-lt"/>
                <a:ea typeface="+mn-ea"/>
                <a:cs typeface="+mn-cs"/>
                <a:hlinkClick r:id="rId3"/>
              </a:rPr>
              <a:t>S:\Projekte\RKI_nCoV-Lage\2.Themen\2.1.Epidemiologie\Nowcasting\Do-Files\pics\Surveillance </a:t>
            </a:r>
            <a:endParaRPr lang="de-DE" dirty="0" smtClean="0"/>
          </a:p>
          <a:p>
            <a:endParaRPr lang="de-DE" sz="1200" u="sng" kern="1200" dirty="0" smtClean="0">
              <a:solidFill>
                <a:schemeClr val="tx1"/>
              </a:solidFill>
              <a:effectLst/>
              <a:latin typeface="+mn-lt"/>
              <a:ea typeface="+mn-ea"/>
              <a:cs typeface="+mn-cs"/>
            </a:endParaRPr>
          </a:p>
          <a:p>
            <a:r>
              <a:rPr lang="de-DE" sz="1200" u="none" kern="1200" dirty="0" smtClean="0">
                <a:solidFill>
                  <a:schemeClr val="tx1"/>
                </a:solidFill>
                <a:effectLst/>
                <a:latin typeface="+mn-lt"/>
                <a:ea typeface="+mn-ea"/>
                <a:cs typeface="+mn-cs"/>
              </a:rPr>
              <a:t>Ordner BL</a:t>
            </a:r>
          </a:p>
          <a:p>
            <a:r>
              <a:rPr lang="de-DE" sz="1200" u="none" kern="1200" dirty="0" smtClean="0">
                <a:solidFill>
                  <a:schemeClr val="tx1"/>
                </a:solidFill>
                <a:effectLst/>
                <a:latin typeface="+mn-lt"/>
                <a:ea typeface="+mn-ea"/>
                <a:cs typeface="+mn-cs"/>
              </a:rPr>
              <a:t>Excel-Tabelle </a:t>
            </a:r>
            <a:r>
              <a:rPr lang="de-DE" sz="1200" u="none" kern="1200" dirty="0" err="1" smtClean="0">
                <a:solidFill>
                  <a:schemeClr val="tx1"/>
                </a:solidFill>
                <a:effectLst/>
                <a:latin typeface="+mn-lt"/>
                <a:ea typeface="+mn-ea"/>
                <a:cs typeface="+mn-cs"/>
              </a:rPr>
              <a:t>Nowcast_BL</a:t>
            </a:r>
            <a:r>
              <a:rPr lang="de-DE" sz="1200" u="none" kern="1200" dirty="0" smtClean="0">
                <a:solidFill>
                  <a:schemeClr val="tx1"/>
                </a:solidFill>
                <a:effectLst/>
                <a:latin typeface="+mn-lt"/>
                <a:ea typeface="+mn-ea"/>
                <a:cs typeface="+mn-cs"/>
              </a:rPr>
              <a:t> , Reiter R_BL</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1566459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2810930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94F14288-6770-4D65-B2F8-CE8790A595D5}" type="datetime1">
              <a:rPr lang="de-DE" smtClean="0"/>
              <a:t>02.05.2020</a:t>
            </a:fld>
            <a:endParaRPr lang="de-DE"/>
          </a:p>
        </p:txBody>
      </p:sp>
      <p:sp>
        <p:nvSpPr>
          <p:cNvPr id="4" name="Fußzeilenplatzhalter 3"/>
          <p:cNvSpPr>
            <a:spLocks noGrp="1"/>
          </p:cNvSpPr>
          <p:nvPr>
            <p:ph type="ftr" sz="quarter" idx="11"/>
          </p:nvPr>
        </p:nvSpPr>
        <p:spPr/>
        <p:txBody>
          <a:bodyPr/>
          <a:lstStyle/>
          <a:p>
            <a:r>
              <a:rPr lang="de-DE" smtClean="0"/>
              <a:t>COVID-19: Lage National</a:t>
            </a:r>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Inhaltsplatzhalter 7"/>
          <p:cNvSpPr>
            <a:spLocks noGrp="1"/>
          </p:cNvSpPr>
          <p:nvPr>
            <p:ph sz="quarter" idx="14"/>
          </p:nvPr>
        </p:nvSpPr>
        <p:spPr>
          <a:xfrm>
            <a:off x="454844" y="1155699"/>
            <a:ext cx="3943350" cy="5295901"/>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212790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8E01E206-E3CD-4EAA-8E0D-8ADEBDF7E4DA}" type="datetime1">
              <a:rPr lang="de-DE" smtClean="0"/>
              <a:t>02.05.2020</a:t>
            </a:fld>
            <a:endParaRPr lang="de-DE" dirty="0"/>
          </a:p>
        </p:txBody>
      </p:sp>
      <p:sp>
        <p:nvSpPr>
          <p:cNvPr id="4" name="Fußzeilenplatzhalter 3"/>
          <p:cNvSpPr>
            <a:spLocks noGrp="1"/>
          </p:cNvSpPr>
          <p:nvPr>
            <p:ph type="ftr" sz="quarter" idx="11"/>
          </p:nvPr>
        </p:nvSpPr>
        <p:spPr/>
        <p:txBody>
          <a:bodyPr/>
          <a:lstStyle/>
          <a:p>
            <a:r>
              <a:rPr lang="de-DE" smtClean="0"/>
              <a:t>COVID-19: Lage National</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48884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6B900B-0027-401A-B2CE-021B07B19835}" type="datetime1">
              <a:rPr lang="de-DE" smtClean="0"/>
              <a:t>02.05.2020</a:t>
            </a:fld>
            <a:endParaRPr lang="de-DE"/>
          </a:p>
        </p:txBody>
      </p:sp>
      <p:sp>
        <p:nvSpPr>
          <p:cNvPr id="3" name="Fußzeilenplatzhalter 2"/>
          <p:cNvSpPr>
            <a:spLocks noGrp="1"/>
          </p:cNvSpPr>
          <p:nvPr>
            <p:ph type="ftr" sz="quarter" idx="11"/>
          </p:nvPr>
        </p:nvSpPr>
        <p:spPr/>
        <p:txBody>
          <a:bodyPr/>
          <a:lstStyle/>
          <a:p>
            <a:r>
              <a:rPr lang="de-DE" smtClean="0"/>
              <a:t>COVID-19: Lage National</a:t>
            </a:r>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324435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fld id="{614363C5-E4E5-4DFE-9A92-04A5DA72708B}" type="datetime1">
              <a:rPr lang="de-DE" smtClean="0"/>
              <a:t>02.05.2020</a:t>
            </a:fld>
            <a:endParaRPr lang="de-DE" dirty="0"/>
          </a:p>
        </p:txBody>
      </p:sp>
      <p:sp>
        <p:nvSpPr>
          <p:cNvPr id="10" name="Fußzeilenplatzhalter 9"/>
          <p:cNvSpPr>
            <a:spLocks noGrp="1"/>
          </p:cNvSpPr>
          <p:nvPr>
            <p:ph type="ftr" sz="quarter" idx="15"/>
          </p:nvPr>
        </p:nvSpPr>
        <p:spPr/>
        <p:txBody>
          <a:bodyPr/>
          <a:lstStyle/>
          <a:p>
            <a:r>
              <a:rPr lang="de-DE" smtClean="0"/>
              <a:t>COVID-19: Lage National</a:t>
            </a:r>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fld id="{95F2F854-C10D-4F3D-B101-AE38B99595E5}" type="datetime1">
              <a:rPr lang="de-DE" smtClean="0"/>
              <a:t>02.05.2020</a:t>
            </a:fld>
            <a:endParaRPr lang="de-DE" dirty="0"/>
          </a:p>
        </p:txBody>
      </p:sp>
      <p:sp>
        <p:nvSpPr>
          <p:cNvPr id="12" name="Fußzeilenplatzhalter 11"/>
          <p:cNvSpPr>
            <a:spLocks noGrp="1"/>
          </p:cNvSpPr>
          <p:nvPr>
            <p:ph type="ftr" sz="quarter" idx="16"/>
          </p:nvPr>
        </p:nvSpPr>
        <p:spPr/>
        <p:txBody>
          <a:bodyPr/>
          <a:lstStyle/>
          <a:p>
            <a:r>
              <a:rPr lang="de-DE" smtClean="0"/>
              <a:t>COVID-19: Lage National</a:t>
            </a:r>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fld id="{64E3E7A1-9DBF-4757-919A-EEFD91276FA5}" type="datetime1">
              <a:rPr lang="de-DE" smtClean="0"/>
              <a:t>02.05.2020</a:t>
            </a:fld>
            <a:endParaRPr lang="de-DE" dirty="0"/>
          </a:p>
        </p:txBody>
      </p:sp>
      <p:sp>
        <p:nvSpPr>
          <p:cNvPr id="10" name="Fußzeilenplatzhalter 9"/>
          <p:cNvSpPr>
            <a:spLocks noGrp="1"/>
          </p:cNvSpPr>
          <p:nvPr>
            <p:ph type="ftr" sz="quarter" idx="11"/>
          </p:nvPr>
        </p:nvSpPr>
        <p:spPr/>
        <p:txBody>
          <a:bodyPr/>
          <a:lstStyle/>
          <a:p>
            <a:r>
              <a:rPr lang="de-DE" smtClean="0"/>
              <a:t>COVID-19: Lage National</a:t>
            </a:r>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fld id="{4B4835CE-A758-442D-A731-3CE555C7A1EA}" type="datetime1">
              <a:rPr lang="de-DE" smtClean="0"/>
              <a:t>02.05.2020</a:t>
            </a:fld>
            <a:endParaRPr lang="de-DE" dirty="0"/>
          </a:p>
        </p:txBody>
      </p:sp>
      <p:sp>
        <p:nvSpPr>
          <p:cNvPr id="9" name="Fußzeilenplatzhalter 8"/>
          <p:cNvSpPr>
            <a:spLocks noGrp="1"/>
          </p:cNvSpPr>
          <p:nvPr>
            <p:ph type="ftr" sz="quarter" idx="11"/>
          </p:nvPr>
        </p:nvSpPr>
        <p:spPr/>
        <p:txBody>
          <a:bodyPr/>
          <a:lstStyle/>
          <a:p>
            <a:r>
              <a:rPr lang="de-DE" smtClean="0"/>
              <a:t>COVID-19: Lage National</a:t>
            </a:r>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pic>
        <p:nvPicPr>
          <p:cNvPr id="20" name="Bild 19" descr="RKI_Jubilaeumslogo_PPT_EN-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2658"/>
            <a:ext cx="1729250" cy="507999"/>
          </a:xfrm>
          <a:prstGeom prst="rect">
            <a:avLst/>
          </a:prstGeom>
        </p:spPr>
      </p:pic>
    </p:spTree>
    <p:extLst>
      <p:ext uri="{BB962C8B-B14F-4D97-AF65-F5344CB8AC3E}">
        <p14:creationId xmlns:p14="http://schemas.microsoft.com/office/powerpoint/2010/main" val="128515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pic>
        <p:nvPicPr>
          <p:cNvPr id="15" name="Bild 14" descr="RKI_Jubilaeumslogo_PPT_EN-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32658"/>
            <a:ext cx="1729250" cy="507999"/>
          </a:xfrm>
          <a:prstGeom prst="rect">
            <a:avLst/>
          </a:prstGeom>
        </p:spPr>
      </p:pic>
    </p:spTree>
    <p:extLst>
      <p:ext uri="{BB962C8B-B14F-4D97-AF65-F5344CB8AC3E}">
        <p14:creationId xmlns:p14="http://schemas.microsoft.com/office/powerpoint/2010/main" val="184642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9809A4E-17FE-43EC-A441-E8B0A50DA24D}" type="datetime1">
              <a:rPr lang="de-DE" smtClean="0"/>
              <a:t>02.05.2020</a:t>
            </a:fld>
            <a:endParaRPr lang="de-DE"/>
          </a:p>
        </p:txBody>
      </p:sp>
      <p:sp>
        <p:nvSpPr>
          <p:cNvPr id="5" name="Fußzeilenplatzhalter 4"/>
          <p:cNvSpPr>
            <a:spLocks noGrp="1"/>
          </p:cNvSpPr>
          <p:nvPr>
            <p:ph type="ftr" sz="quarter" idx="11"/>
          </p:nvPr>
        </p:nvSpPr>
        <p:spPr/>
        <p:txBody>
          <a:bodyPr/>
          <a:lstStyle/>
          <a:p>
            <a:r>
              <a:rPr lang="de-DE" smtClean="0"/>
              <a:t>COVID-19: Lage National</a:t>
            </a:r>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13834946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ti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AD443AA1-3770-4FFE-9D20-36C01C0A8521}" type="datetime1">
              <a:rPr lang="de-DE" smtClean="0"/>
              <a:t>02.05.2020</a:t>
            </a:fld>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smtClean="0"/>
              <a:t>COVID-19: Lage National</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xmlns=""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timing>
    <p:tnLst>
      <p:par>
        <p:cTn id="1" dur="indefinite" restart="never" nodeType="tmRoot"/>
      </p:par>
    </p:tnLst>
  </p:timing>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9DDF88C1-A266-40E1-B966-2D8ED8AA20B9}" type="datetime1">
              <a:rPr lang="de-DE" smtClean="0"/>
              <a:t>02.05.2020</a:t>
            </a:fld>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smtClean="0"/>
              <a:t>COVID-19: Lage National</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2" name="Gerade Verbindung 11"/>
          <p:cNvCxnSpPr/>
          <p:nvPr/>
        </p:nvCxnSpPr>
        <p:spPr>
          <a:xfrm>
            <a:off x="8042054" y="6636373"/>
            <a:ext cx="10866"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spTree>
    <p:extLst>
      <p:ext uri="{BB962C8B-B14F-4D97-AF65-F5344CB8AC3E}">
        <p14:creationId xmlns:p14="http://schemas.microsoft.com/office/powerpoint/2010/main" val="2736930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grippeweb.rki.de/"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google.com/covid19/mobility/"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s://www.destatis.de/DE/Themen/Querschnitt/Corona/Gesellschaft/bevoelkerung-sterbefaelle.html"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573D9A26-2345-4048-B61C-61356B234E6F}"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a:t>
            </a:fld>
            <a:endParaRPr lang="de-DE"/>
          </a:p>
        </p:txBody>
      </p:sp>
      <p:sp>
        <p:nvSpPr>
          <p:cNvPr id="2" name="Titel 1"/>
          <p:cNvSpPr>
            <a:spLocks noGrp="1"/>
          </p:cNvSpPr>
          <p:nvPr>
            <p:ph type="title"/>
          </p:nvPr>
        </p:nvSpPr>
        <p:spPr>
          <a:xfrm>
            <a:off x="473529" y="692696"/>
            <a:ext cx="8670471" cy="1292662"/>
          </a:xfrm>
          <a:solidFill>
            <a:srgbClr val="045AA6"/>
          </a:solidFill>
        </p:spPr>
        <p:txBody>
          <a:bodyPr/>
          <a:lstStyle/>
          <a:p>
            <a:r>
              <a:rPr lang="de-DE" sz="2800" dirty="0" smtClean="0">
                <a:solidFill>
                  <a:schemeClr val="bg1"/>
                </a:solidFill>
              </a:rPr>
              <a:t>COVID-19: 		Lage National</a:t>
            </a:r>
            <a:br>
              <a:rPr lang="de-DE" sz="2800" dirty="0" smtClean="0">
                <a:solidFill>
                  <a:schemeClr val="bg1"/>
                </a:solidFill>
              </a:rPr>
            </a:br>
            <a:r>
              <a:rPr lang="de-DE" sz="2800" dirty="0">
                <a:solidFill>
                  <a:schemeClr val="bg1"/>
                </a:solidFill>
              </a:rPr>
              <a:t/>
            </a:r>
            <a:br>
              <a:rPr lang="de-DE" sz="2800" dirty="0">
                <a:solidFill>
                  <a:schemeClr val="bg1"/>
                </a:solidFill>
              </a:rPr>
            </a:br>
            <a:r>
              <a:rPr lang="de-DE" sz="2800" dirty="0" smtClean="0">
                <a:solidFill>
                  <a:schemeClr val="bg1"/>
                </a:solidFill>
              </a:rPr>
              <a:t>Informationen für den Krisenstab</a:t>
            </a:r>
            <a:endParaRPr lang="de-DE" sz="2800" dirty="0">
              <a:solidFill>
                <a:schemeClr val="bg1"/>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4189123540"/>
              </p:ext>
            </p:extLst>
          </p:nvPr>
        </p:nvGraphicFramePr>
        <p:xfrm>
          <a:off x="473529" y="2157186"/>
          <a:ext cx="8659861" cy="2646682"/>
        </p:xfrm>
        <a:graphic>
          <a:graphicData uri="http://schemas.openxmlformats.org/drawingml/2006/table">
            <a:tbl>
              <a:tblPr firstRow="1" bandRow="1">
                <a:tableStyleId>{5C22544A-7EE6-4342-B048-85BDC9FD1C3A}</a:tableStyleId>
              </a:tblPr>
              <a:tblGrid>
                <a:gridCol w="2065238"/>
                <a:gridCol w="1308633"/>
                <a:gridCol w="1417559"/>
                <a:gridCol w="1621027"/>
                <a:gridCol w="2247404"/>
              </a:tblGrid>
              <a:tr h="396910">
                <a:tc>
                  <a:txBody>
                    <a:bodyPr/>
                    <a:lstStyle/>
                    <a:p>
                      <a:pPr algn="l"/>
                      <a:r>
                        <a:rPr lang="de-DE" dirty="0" smtClean="0">
                          <a:solidFill>
                            <a:schemeClr val="bg1"/>
                          </a:solidFill>
                        </a:rPr>
                        <a:t>Datenstand</a:t>
                      </a:r>
                    </a:p>
                  </a:txBody>
                  <a:tcPr>
                    <a:solidFill>
                      <a:srgbClr val="045AA6"/>
                    </a:solidFill>
                  </a:tcPr>
                </a:tc>
                <a:tc rowSpan="2">
                  <a:txBody>
                    <a:bodyPr/>
                    <a:lstStyle/>
                    <a:p>
                      <a:pPr algn="ctr"/>
                      <a:r>
                        <a:rPr lang="de-DE" sz="1800" b="1" kern="1200" dirty="0" smtClean="0">
                          <a:solidFill>
                            <a:schemeClr val="bg1"/>
                          </a:solidFill>
                          <a:latin typeface="+mn-lt"/>
                          <a:ea typeface="+mn-ea"/>
                          <a:cs typeface="+mn-cs"/>
                        </a:rPr>
                        <a:t>Anzahl</a:t>
                      </a:r>
                      <a:endParaRPr lang="de-DE" sz="1800" b="1" kern="1200" dirty="0">
                        <a:solidFill>
                          <a:schemeClr val="bg1"/>
                        </a:solidFill>
                        <a:latin typeface="+mn-lt"/>
                        <a:ea typeface="+mn-ea"/>
                        <a:cs typeface="+mn-cs"/>
                      </a:endParaRPr>
                    </a:p>
                  </a:txBody>
                  <a:tcPr anchor="ctr">
                    <a:solidFill>
                      <a:srgbClr val="045AA6"/>
                    </a:solidFill>
                  </a:tcPr>
                </a:tc>
                <a:tc gridSpan="2">
                  <a:txBody>
                    <a:bodyPr/>
                    <a:lstStyle/>
                    <a:p>
                      <a:pPr algn="ctr"/>
                      <a:r>
                        <a:rPr lang="de-DE" dirty="0" smtClean="0">
                          <a:solidFill>
                            <a:schemeClr val="bg1"/>
                          </a:solidFill>
                        </a:rPr>
                        <a:t>Änderung zum Vortag</a:t>
                      </a:r>
                      <a:endParaRPr lang="de-DE" dirty="0">
                        <a:solidFill>
                          <a:schemeClr val="bg1"/>
                        </a:solidFill>
                      </a:endParaRPr>
                    </a:p>
                  </a:txBody>
                  <a:tcPr anchor="ctr">
                    <a:solidFill>
                      <a:srgbClr val="045AA6"/>
                    </a:solidFill>
                  </a:tcPr>
                </a:tc>
                <a:tc hMerge="1">
                  <a:txBody>
                    <a:bodyPr/>
                    <a:lstStyle/>
                    <a:p>
                      <a:pPr algn="ctr"/>
                      <a:endParaRPr lang="de-DE" dirty="0">
                        <a:solidFill>
                          <a:schemeClr val="tx1"/>
                        </a:solidFill>
                      </a:endParaRPr>
                    </a:p>
                  </a:txBody>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b="1" dirty="0" smtClean="0">
                          <a:solidFill>
                            <a:schemeClr val="bg1"/>
                          </a:solidFill>
                        </a:rPr>
                        <a:t>Inzidenz </a:t>
                      </a:r>
                      <a:r>
                        <a:rPr lang="de-DE" sz="1800" b="1" dirty="0" smtClean="0">
                          <a:solidFill>
                            <a:schemeClr val="bg1"/>
                          </a:solidFill>
                        </a:rPr>
                        <a:t>(Fälle/100.000 </a:t>
                      </a:r>
                      <a:r>
                        <a:rPr lang="de-DE" sz="1800" b="1" dirty="0" err="1" smtClean="0">
                          <a:solidFill>
                            <a:schemeClr val="bg1"/>
                          </a:solidFill>
                        </a:rPr>
                        <a:t>Einw</a:t>
                      </a:r>
                      <a:r>
                        <a:rPr lang="de-DE" sz="1800" b="1" dirty="0" smtClean="0">
                          <a:solidFill>
                            <a:schemeClr val="bg1"/>
                          </a:solidFill>
                        </a:rPr>
                        <a:t>.)</a:t>
                      </a:r>
                    </a:p>
                  </a:txBody>
                  <a:tcPr anchor="ctr">
                    <a:solidFill>
                      <a:srgbClr val="045AA6"/>
                    </a:solidFill>
                  </a:tcPr>
                </a:tc>
              </a:tr>
              <a:tr h="396910">
                <a:tc>
                  <a:txBody>
                    <a:bodyPr/>
                    <a:lstStyle/>
                    <a:p>
                      <a:pPr algn="l"/>
                      <a:r>
                        <a:rPr lang="de-DE" b="1" dirty="0" smtClean="0">
                          <a:solidFill>
                            <a:schemeClr val="bg1"/>
                          </a:solidFill>
                        </a:rPr>
                        <a:t>02.05.2020</a:t>
                      </a:r>
                    </a:p>
                    <a:p>
                      <a:pPr algn="l"/>
                      <a:r>
                        <a:rPr lang="de-DE" b="1" dirty="0" smtClean="0">
                          <a:solidFill>
                            <a:schemeClr val="bg1"/>
                          </a:solidFill>
                        </a:rPr>
                        <a:t>0:00 Uhr</a:t>
                      </a:r>
                    </a:p>
                  </a:txBody>
                  <a:tcPr>
                    <a:solidFill>
                      <a:srgbClr val="045AA6"/>
                    </a:solidFill>
                  </a:tcPr>
                </a:tc>
                <a:tc vMerge="1">
                  <a:txBody>
                    <a:bodyPr/>
                    <a:lstStyle/>
                    <a:p>
                      <a:pPr algn="ctr"/>
                      <a:endParaRPr lang="de-DE" sz="1800" b="1" kern="1200" dirty="0">
                        <a:solidFill>
                          <a:schemeClr val="bg1"/>
                        </a:solidFill>
                        <a:latin typeface="+mn-lt"/>
                        <a:ea typeface="+mn-ea"/>
                        <a:cs typeface="+mn-cs"/>
                      </a:endParaRPr>
                    </a:p>
                  </a:txBody>
                  <a:tcPr anchor="ctr">
                    <a:solidFill>
                      <a:srgbClr val="045AA6"/>
                    </a:solidFill>
                  </a:tcPr>
                </a:tc>
                <a:tc>
                  <a:txBody>
                    <a:bodyPr/>
                    <a:lstStyle/>
                    <a:p>
                      <a:pPr algn="ctr"/>
                      <a:r>
                        <a:rPr lang="de-DE" sz="1400" b="1" kern="1200" dirty="0" smtClean="0">
                          <a:solidFill>
                            <a:schemeClr val="bg1"/>
                          </a:solidFill>
                          <a:latin typeface="+mn-lt"/>
                          <a:ea typeface="+mn-ea"/>
                          <a:cs typeface="+mn-cs"/>
                        </a:rPr>
                        <a:t>Ganze Zahl</a:t>
                      </a:r>
                      <a:endParaRPr lang="de-DE" sz="1400" b="1" kern="1200" dirty="0">
                        <a:solidFill>
                          <a:schemeClr val="bg1"/>
                        </a:solidFill>
                        <a:latin typeface="+mn-lt"/>
                        <a:ea typeface="+mn-ea"/>
                        <a:cs typeface="+mn-cs"/>
                      </a:endParaRPr>
                    </a:p>
                  </a:txBody>
                  <a:tcPr anchor="ctr">
                    <a:solidFill>
                      <a:srgbClr val="045AA6"/>
                    </a:solidFill>
                  </a:tcPr>
                </a:tc>
                <a:tc>
                  <a:txBody>
                    <a:bodyPr/>
                    <a:lstStyle/>
                    <a:p>
                      <a:pPr algn="ctr"/>
                      <a:r>
                        <a:rPr lang="de-DE" sz="1400" b="1" kern="1200" dirty="0" smtClean="0">
                          <a:solidFill>
                            <a:schemeClr val="bg1"/>
                          </a:solidFill>
                          <a:latin typeface="+mn-lt"/>
                          <a:ea typeface="+mn-ea"/>
                          <a:cs typeface="+mn-cs"/>
                        </a:rPr>
                        <a:t>Prozent</a:t>
                      </a:r>
                      <a:endParaRPr lang="de-DE" sz="1400" b="1" kern="1200" dirty="0">
                        <a:solidFill>
                          <a:schemeClr val="bg1"/>
                        </a:solidFill>
                        <a:latin typeface="+mn-lt"/>
                        <a:ea typeface="+mn-ea"/>
                        <a:cs typeface="+mn-cs"/>
                      </a:endParaRPr>
                    </a:p>
                  </a:txBody>
                  <a:tcPr anchor="ctr">
                    <a:solidFill>
                      <a:srgbClr val="045AA6"/>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800" b="1" dirty="0" smtClean="0">
                        <a:solidFill>
                          <a:schemeClr val="bg1"/>
                        </a:solidFill>
                      </a:endParaRPr>
                    </a:p>
                  </a:txBody>
                  <a:tcPr anchor="ctr">
                    <a:solidFill>
                      <a:srgbClr val="045AA6"/>
                    </a:solidFill>
                  </a:tcPr>
                </a:tc>
              </a:tr>
              <a:tr h="402423">
                <a:tc>
                  <a:txBody>
                    <a:bodyPr/>
                    <a:lstStyle/>
                    <a:p>
                      <a:r>
                        <a:rPr lang="de-DE" dirty="0" smtClean="0">
                          <a:solidFill>
                            <a:schemeClr val="tx1"/>
                          </a:solidFill>
                        </a:rPr>
                        <a:t>Bestätigte Fälle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latin typeface="+mn-lt"/>
                          <a:ea typeface="+mn-ea"/>
                          <a:cs typeface="+mn-cs"/>
                        </a:rPr>
                        <a:t>161.703</a:t>
                      </a:r>
                    </a:p>
                  </a:txBody>
                  <a:tcPr marL="9525" marR="9525" marT="9525" marB="0" anchor="ctr"/>
                </a:tc>
                <a:tc>
                  <a:txBody>
                    <a:bodyPr/>
                    <a:lstStyle/>
                    <a:p>
                      <a:pPr algn="ctr"/>
                      <a:r>
                        <a:rPr lang="de-DE" dirty="0" smtClean="0"/>
                        <a:t>+945</a:t>
                      </a:r>
                    </a:p>
                  </a:txBody>
                  <a:tcPr anchor="ctr"/>
                </a:tc>
                <a:tc>
                  <a:txBody>
                    <a:bodyPr/>
                    <a:lstStyle/>
                    <a:p>
                      <a:pPr algn="ctr"/>
                      <a:r>
                        <a:rPr lang="de-DE" dirty="0" smtClean="0">
                          <a:solidFill>
                            <a:schemeClr val="tx1"/>
                          </a:solidFill>
                        </a:rPr>
                        <a:t>+0,6%</a:t>
                      </a:r>
                      <a:endParaRPr lang="de-DE" dirty="0">
                        <a:solidFill>
                          <a:schemeClr val="tx1"/>
                        </a:solidFill>
                      </a:endParaRPr>
                    </a:p>
                  </a:txBody>
                  <a:tcPr anchor="ctr"/>
                </a:tc>
                <a:tc>
                  <a:txBody>
                    <a:bodyPr/>
                    <a:lstStyle/>
                    <a:p>
                      <a:pPr algn="ctr"/>
                      <a:r>
                        <a:rPr lang="de-DE" dirty="0" smtClean="0">
                          <a:solidFill>
                            <a:schemeClr val="tx1"/>
                          </a:solidFill>
                        </a:rPr>
                        <a:t>195</a:t>
                      </a:r>
                      <a:endParaRPr lang="de-DE" dirty="0">
                        <a:solidFill>
                          <a:schemeClr val="tx1"/>
                        </a:solidFill>
                      </a:endParaRPr>
                    </a:p>
                  </a:txBody>
                  <a:tcPr anchor="ctr"/>
                </a:tc>
              </a:tr>
              <a:tr h="402423">
                <a:tc>
                  <a:txBody>
                    <a:bodyPr/>
                    <a:lstStyle/>
                    <a:p>
                      <a:r>
                        <a:rPr lang="de-DE" dirty="0" smtClean="0">
                          <a:solidFill>
                            <a:schemeClr val="tx1"/>
                          </a:solidFill>
                        </a:rPr>
                        <a:t>Verstorbene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t>6.575</a:t>
                      </a:r>
                      <a:endParaRPr lang="de-DE" dirty="0">
                        <a:solidFill>
                          <a:schemeClr val="tx1"/>
                        </a:solidFill>
                      </a:endParaRPr>
                    </a:p>
                  </a:txBody>
                  <a:tcPr anchor="ctr"/>
                </a:tc>
                <a:tc>
                  <a:txBody>
                    <a:bodyPr/>
                    <a:lstStyle/>
                    <a:p>
                      <a:pPr algn="ctr"/>
                      <a:r>
                        <a:rPr lang="de-DE" dirty="0" smtClean="0">
                          <a:solidFill>
                            <a:schemeClr val="tx1"/>
                          </a:solidFill>
                        </a:rPr>
                        <a:t>+94</a:t>
                      </a:r>
                      <a:endParaRPr lang="de-DE" dirty="0">
                        <a:solidFill>
                          <a:schemeClr val="tx1"/>
                        </a:solidFill>
                      </a:endParaRPr>
                    </a:p>
                  </a:txBody>
                  <a:tcPr anchor="ctr"/>
                </a:tc>
                <a:tc>
                  <a:txBody>
                    <a:bodyPr/>
                    <a:lstStyle/>
                    <a:p>
                      <a:pPr algn="ctr"/>
                      <a:r>
                        <a:rPr lang="de-DE" dirty="0" smtClean="0">
                          <a:solidFill>
                            <a:schemeClr val="tx1"/>
                          </a:solidFill>
                        </a:rPr>
                        <a:t>+1,5%</a:t>
                      </a:r>
                      <a:endParaRPr lang="de-DE" dirty="0">
                        <a:solidFill>
                          <a:schemeClr val="tx1"/>
                        </a:solidFill>
                      </a:endParaRPr>
                    </a:p>
                  </a:txBody>
                  <a:tcPr anchor="ctr"/>
                </a:tc>
                <a:tc>
                  <a:txBody>
                    <a:bodyPr/>
                    <a:lstStyle/>
                    <a:p>
                      <a:pPr algn="ctr"/>
                      <a:endParaRPr lang="de-DE" dirty="0">
                        <a:solidFill>
                          <a:schemeClr val="tx1"/>
                        </a:solidFill>
                      </a:endParaRPr>
                    </a:p>
                  </a:txBody>
                  <a:tcPr anchor="ctr">
                    <a:solidFill>
                      <a:schemeClr val="bg1"/>
                    </a:solidFill>
                  </a:tcPr>
                </a:tc>
              </a:tr>
              <a:tr h="402423">
                <a:tc>
                  <a:txBody>
                    <a:bodyPr/>
                    <a:lstStyle/>
                    <a:p>
                      <a:r>
                        <a:rPr lang="de-DE" dirty="0" smtClean="0">
                          <a:solidFill>
                            <a:schemeClr val="tx1"/>
                          </a:solidFill>
                        </a:rPr>
                        <a:t>Anteil Verstorbene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4,1%</a:t>
                      </a:r>
                      <a:endParaRPr lang="de-DE" dirty="0">
                        <a:solidFill>
                          <a:schemeClr val="tx1"/>
                        </a:solidFill>
                      </a:endParaRPr>
                    </a:p>
                  </a:txBody>
                  <a:tcPr anchor="ct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r>
              <a:tr h="402423">
                <a:tc>
                  <a:txBody>
                    <a:bodyPr/>
                    <a:lstStyle/>
                    <a:p>
                      <a:r>
                        <a:rPr lang="de-DE" dirty="0" smtClean="0">
                          <a:solidFill>
                            <a:schemeClr val="tx1"/>
                          </a:solidFill>
                        </a:rPr>
                        <a:t>Genesene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ca. </a:t>
                      </a:r>
                      <a:r>
                        <a:rPr lang="de-DE" sz="1800" kern="1200" dirty="0" smtClean="0">
                          <a:solidFill>
                            <a:schemeClr val="tx1"/>
                          </a:solidFill>
                          <a:effectLst/>
                          <a:latin typeface="+mn-lt"/>
                          <a:ea typeface="+mn-ea"/>
                          <a:cs typeface="+mn-cs"/>
                        </a:rPr>
                        <a:t>129.000</a:t>
                      </a:r>
                      <a:r>
                        <a:rPr lang="de-DE" sz="1800" kern="1200" dirty="0" smtClean="0">
                          <a:solidFill>
                            <a:schemeClr val="dk1"/>
                          </a:solidFill>
                          <a:effectLst/>
                          <a:latin typeface="+mn-lt"/>
                          <a:ea typeface="+mn-ea"/>
                          <a:cs typeface="+mn-cs"/>
                        </a:rPr>
                        <a:t> </a:t>
                      </a:r>
                      <a:endParaRPr lang="de-DE" dirty="0">
                        <a:solidFill>
                          <a:schemeClr val="tx1"/>
                        </a:solidFill>
                      </a:endParaRPr>
                    </a:p>
                  </a:txBody>
                  <a:tcPr anchor="ct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r>
            </a:tbl>
          </a:graphicData>
        </a:graphic>
      </p:graphicFrame>
    </p:spTree>
    <p:extLst>
      <p:ext uri="{BB962C8B-B14F-4D97-AF65-F5344CB8AC3E}">
        <p14:creationId xmlns:p14="http://schemas.microsoft.com/office/powerpoint/2010/main" val="1283494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6765" y="166413"/>
            <a:ext cx="6784521" cy="338554"/>
          </a:xfrm>
          <a:solidFill>
            <a:srgbClr val="045AA6"/>
          </a:solidFill>
        </p:spPr>
        <p:txBody>
          <a:bodyPr lIns="72000"/>
          <a:lstStyle/>
          <a:p>
            <a:pPr>
              <a:spcBef>
                <a:spcPts val="600"/>
              </a:spcBef>
            </a:pPr>
            <a:r>
              <a:rPr lang="de-DE" sz="2000" dirty="0" smtClean="0">
                <a:solidFill>
                  <a:schemeClr val="bg1"/>
                </a:solidFill>
              </a:rPr>
              <a:t>Geographische Verteilung in Deutschland: 7-Tage-Inzidenz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fld id="{0B434BE6-81FB-4604-9B0C-FDE3FFC441F2}"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10</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1916763163"/>
              </p:ext>
            </p:extLst>
          </p:nvPr>
        </p:nvGraphicFramePr>
        <p:xfrm>
          <a:off x="236765" y="519637"/>
          <a:ext cx="6784521" cy="85344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400" dirty="0" smtClean="0">
                          <a:solidFill>
                            <a:schemeClr val="tx1"/>
                          </a:solidFill>
                        </a:rPr>
                        <a:t>n</a:t>
                      </a:r>
                      <a:r>
                        <a:rPr lang="de-DE" sz="1400" baseline="0" dirty="0" smtClean="0">
                          <a:solidFill>
                            <a:schemeClr val="tx1"/>
                          </a:solidFill>
                        </a:rPr>
                        <a:t> </a:t>
                      </a:r>
                      <a:r>
                        <a:rPr lang="de-DE" sz="1400" dirty="0" smtClean="0">
                          <a:solidFill>
                            <a:schemeClr val="tx1"/>
                          </a:solidFill>
                        </a:rPr>
                        <a:t>=</a:t>
                      </a:r>
                      <a:endParaRPr lang="de-DE"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mn-lt"/>
                          <a:ea typeface="+mn-ea"/>
                          <a:cs typeface="+mn-cs"/>
                        </a:rPr>
                        <a:t>7.539</a:t>
                      </a:r>
                      <a:endParaRPr lang="de-DE" sz="1400" kern="1200" dirty="0">
                        <a:solidFill>
                          <a:schemeClr val="tx1"/>
                        </a:solidFill>
                        <a:latin typeface="+mn-lt"/>
                        <a:ea typeface="+mn-ea"/>
                        <a:cs typeface="+mn-cs"/>
                      </a:endParaRPr>
                    </a:p>
                  </a:txBody>
                  <a:tcPr marL="9525" marR="9525" marT="9525" marB="0" anchor="ctr"/>
                </a:tc>
              </a:tr>
              <a:tr h="25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txBody>
                  <a:tcPr>
                    <a:solidFill>
                      <a:srgbClr val="E9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3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a:t>
                      </a:r>
                      <a:r>
                        <a:rPr lang="de-DE" sz="1200" b="1" dirty="0" smtClean="0">
                          <a:solidFill>
                            <a:schemeClr val="tx1"/>
                          </a:solidFill>
                        </a:rPr>
                        <a:t>51-100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solidFill>
                      <a:srgbClr val="E9EDF4"/>
                    </a:solidFill>
                  </a:tcPr>
                </a:tc>
              </a:tr>
              <a:tr h="25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txBody>
                  <a:tcPr>
                    <a:solidFill>
                      <a:srgbClr val="D0D8E8"/>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0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a:t>
                      </a:r>
                      <a:r>
                        <a:rPr lang="de-DE" sz="1200" b="1" dirty="0" smtClean="0">
                          <a:solidFill>
                            <a:schemeClr val="tx1"/>
                          </a:solidFill>
                        </a:rPr>
                        <a:t>101-500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solidFill>
                      <a:srgbClr val="D0D8E8"/>
                    </a:solidFill>
                  </a:tcPr>
                </a:tc>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65" y="1388603"/>
            <a:ext cx="7402285" cy="5234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388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391" y="189709"/>
            <a:ext cx="6775895" cy="338554"/>
          </a:xfrm>
          <a:solidFill>
            <a:srgbClr val="045AA6"/>
          </a:solidFill>
        </p:spPr>
        <p:txBody>
          <a:bodyPr lIns="72000"/>
          <a:lstStyle/>
          <a:p>
            <a:pPr>
              <a:spcBef>
                <a:spcPts val="600"/>
              </a:spcBef>
            </a:pPr>
            <a:r>
              <a:rPr lang="de-DE" sz="2000" dirty="0" smtClean="0">
                <a:solidFill>
                  <a:schemeClr val="bg1"/>
                </a:solidFill>
              </a:rPr>
              <a:t>Geographische Verteilung in Deutschland: 5-Tage-Inzidenz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fld id="{83DAF6F9-5D55-474A-8849-CC922DD2EAB0}"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11</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1354676060"/>
              </p:ext>
            </p:extLst>
          </p:nvPr>
        </p:nvGraphicFramePr>
        <p:xfrm>
          <a:off x="236765" y="528263"/>
          <a:ext cx="6784521" cy="85344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400" dirty="0" smtClean="0">
                          <a:solidFill>
                            <a:schemeClr val="tx1"/>
                          </a:solidFill>
                        </a:rPr>
                        <a:t>n</a:t>
                      </a:r>
                      <a:r>
                        <a:rPr lang="de-DE" sz="1400" baseline="0" dirty="0" smtClean="0">
                          <a:solidFill>
                            <a:schemeClr val="tx1"/>
                          </a:solidFill>
                        </a:rPr>
                        <a:t> </a:t>
                      </a:r>
                      <a:r>
                        <a:rPr lang="de-DE" sz="1400" dirty="0" smtClean="0">
                          <a:solidFill>
                            <a:schemeClr val="tx1"/>
                          </a:solidFill>
                        </a:rPr>
                        <a:t>=</a:t>
                      </a:r>
                      <a:endParaRPr lang="de-DE"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mn-lt"/>
                          <a:ea typeface="+mn-ea"/>
                          <a:cs typeface="+mn-cs"/>
                        </a:rPr>
                        <a:t>5.573</a:t>
                      </a:r>
                      <a:endParaRPr lang="de-DE" sz="14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1 </a:t>
                      </a:r>
                      <a:r>
                        <a:rPr lang="de-DE" sz="1200" kern="1200" dirty="0" smtClean="0">
                          <a:solidFill>
                            <a:schemeClr val="tx1"/>
                          </a:solidFill>
                          <a:latin typeface="+mn-lt"/>
                          <a:ea typeface="+mn-ea"/>
                          <a:cs typeface="+mn-cs"/>
                        </a:rPr>
                        <a:t>LK mit 5</a:t>
                      </a:r>
                      <a:r>
                        <a:rPr lang="de-DE" sz="1200" dirty="0" smtClean="0">
                          <a:solidFill>
                            <a:schemeClr val="tx1"/>
                          </a:solidFill>
                        </a:rPr>
                        <a:t>-Tages-Inzidenz  </a:t>
                      </a:r>
                      <a:r>
                        <a:rPr lang="de-DE" sz="1200" b="1" dirty="0" smtClean="0">
                          <a:solidFill>
                            <a:schemeClr val="tx1"/>
                          </a:solidFill>
                        </a:rPr>
                        <a:t>51-100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0 </a:t>
                      </a:r>
                      <a:r>
                        <a:rPr lang="de-DE" sz="1200" kern="1200" dirty="0" smtClean="0">
                          <a:solidFill>
                            <a:schemeClr val="tx1"/>
                          </a:solidFill>
                          <a:latin typeface="+mn-lt"/>
                          <a:ea typeface="+mn-ea"/>
                          <a:cs typeface="+mn-cs"/>
                        </a:rPr>
                        <a:t>LK mit 5</a:t>
                      </a:r>
                      <a:r>
                        <a:rPr lang="de-DE" sz="1200" dirty="0" smtClean="0">
                          <a:solidFill>
                            <a:schemeClr val="tx1"/>
                          </a:solidFill>
                        </a:rPr>
                        <a:t>-Tages-Inzidenz  </a:t>
                      </a:r>
                      <a:r>
                        <a:rPr lang="de-DE" sz="1200" b="1" dirty="0" smtClean="0">
                          <a:solidFill>
                            <a:schemeClr val="tx1"/>
                          </a:solidFill>
                        </a:rPr>
                        <a:t>101-500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tc>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91" y="1428966"/>
            <a:ext cx="7077075" cy="5020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335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4017" y="189709"/>
            <a:ext cx="6767269" cy="338554"/>
          </a:xfrm>
          <a:solidFill>
            <a:srgbClr val="045AA6"/>
          </a:solidFill>
        </p:spPr>
        <p:txBody>
          <a:bodyPr lIns="72000"/>
          <a:lstStyle/>
          <a:p>
            <a:pPr>
              <a:spcBef>
                <a:spcPts val="600"/>
              </a:spcBef>
            </a:pPr>
            <a:r>
              <a:rPr lang="de-DE" sz="2000" dirty="0" smtClean="0">
                <a:solidFill>
                  <a:schemeClr val="bg1"/>
                </a:solidFill>
              </a:rPr>
              <a:t>Geographische Verteilung in Deutschland: 3-Tage-Inzidenz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fld id="{7EC1AAEB-398B-4355-9A92-7A36758EC616}"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12</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2560370386"/>
              </p:ext>
            </p:extLst>
          </p:nvPr>
        </p:nvGraphicFramePr>
        <p:xfrm>
          <a:off x="236765" y="528263"/>
          <a:ext cx="6784521" cy="91440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800" dirty="0" smtClean="0">
                          <a:solidFill>
                            <a:schemeClr val="tx1"/>
                          </a:solidFill>
                        </a:rPr>
                        <a:t>n</a:t>
                      </a:r>
                      <a:r>
                        <a:rPr lang="de-DE" sz="1800" baseline="0" dirty="0" smtClean="0">
                          <a:solidFill>
                            <a:schemeClr val="tx1"/>
                          </a:solidFill>
                        </a:rPr>
                        <a:t> </a:t>
                      </a:r>
                      <a:r>
                        <a:rPr lang="de-DE" sz="1800" dirty="0" smtClean="0">
                          <a:solidFill>
                            <a:schemeClr val="tx1"/>
                          </a:solidFill>
                        </a:rPr>
                        <a:t>=</a:t>
                      </a:r>
                      <a:endParaRPr lang="de-DE" sz="18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mn-lt"/>
                          <a:ea typeface="+mn-ea"/>
                          <a:cs typeface="+mn-cs"/>
                        </a:rPr>
                        <a:t>3.035</a:t>
                      </a:r>
                      <a:endParaRPr lang="de-DE" sz="14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baseline="0" dirty="0" smtClean="0">
                          <a:solidFill>
                            <a:schemeClr val="tx1"/>
                          </a:solidFill>
                          <a:latin typeface="+mn-lt"/>
                          <a:ea typeface="+mn-ea"/>
                          <a:cs typeface="+mn-cs"/>
                        </a:rPr>
                        <a:t>4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3</a:t>
                      </a:r>
                      <a:r>
                        <a:rPr lang="de-DE" sz="1200" dirty="0" smtClean="0">
                          <a:solidFill>
                            <a:schemeClr val="tx1"/>
                          </a:solidFill>
                        </a:rPr>
                        <a:t>-Tages-Inzidenz  </a:t>
                      </a:r>
                      <a:r>
                        <a:rPr lang="de-DE" sz="1200" b="1" dirty="0" smtClean="0">
                          <a:solidFill>
                            <a:schemeClr val="tx1"/>
                          </a:solidFill>
                        </a:rPr>
                        <a:t>26-50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baseline="0" dirty="0" smtClean="0">
                          <a:solidFill>
                            <a:schemeClr val="tx1"/>
                          </a:solidFill>
                          <a:latin typeface="+mn-lt"/>
                          <a:ea typeface="+mn-ea"/>
                          <a:cs typeface="+mn-cs"/>
                        </a:rPr>
                        <a:t>0</a:t>
                      </a:r>
                      <a:r>
                        <a:rPr lang="de-DE" sz="1200" b="0" kern="1200" baseline="0" dirty="0" smtClean="0">
                          <a:solidFill>
                            <a:schemeClr val="tx1"/>
                          </a:solidFill>
                          <a:latin typeface="+mn-lt"/>
                          <a:ea typeface="+mn-ea"/>
                          <a:cs typeface="+mn-cs"/>
                        </a:rPr>
                        <a:t>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3</a:t>
                      </a:r>
                      <a:r>
                        <a:rPr lang="de-DE" sz="1200" dirty="0" smtClean="0">
                          <a:solidFill>
                            <a:schemeClr val="tx1"/>
                          </a:solidFill>
                        </a:rPr>
                        <a:t>-Tages-Inzidenz </a:t>
                      </a:r>
                      <a:r>
                        <a:rPr lang="de-DE" sz="1200" baseline="0" dirty="0" smtClean="0">
                          <a:solidFill>
                            <a:schemeClr val="tx1"/>
                          </a:solidFill>
                        </a:rPr>
                        <a:t> </a:t>
                      </a:r>
                      <a:r>
                        <a:rPr lang="de-DE" sz="1200" b="1" kern="1200" dirty="0" smtClean="0">
                          <a:solidFill>
                            <a:schemeClr val="tx1"/>
                          </a:solidFill>
                          <a:latin typeface="+mn-lt"/>
                          <a:ea typeface="+mn-ea"/>
                          <a:cs typeface="+mn-cs"/>
                        </a:rPr>
                        <a:t>51-5</a:t>
                      </a:r>
                      <a:r>
                        <a:rPr lang="de-DE" sz="1200" b="1" dirty="0" smtClean="0">
                          <a:solidFill>
                            <a:schemeClr val="tx1"/>
                          </a:solidFill>
                        </a:rPr>
                        <a:t>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tc>
              </a:tr>
            </a:tbl>
          </a:graphicData>
        </a:graphic>
      </p:graphicFrame>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65" y="1442663"/>
            <a:ext cx="7110411" cy="5021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26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23419"/>
            <a:ext cx="7425266" cy="338554"/>
          </a:xfrm>
          <a:solidFill>
            <a:srgbClr val="045AA6"/>
          </a:solidFill>
        </p:spPr>
        <p:txBody>
          <a:bodyPr lIns="72000"/>
          <a:lstStyle/>
          <a:p>
            <a:pPr>
              <a:spcBef>
                <a:spcPts val="600"/>
              </a:spcBef>
            </a:pPr>
            <a:r>
              <a:rPr lang="de-DE" sz="2000" dirty="0" smtClean="0">
                <a:solidFill>
                  <a:schemeClr val="bg1"/>
                </a:solidFill>
              </a:rPr>
              <a:t>Geographische Verteilung: 7-Tageskarte - Vergleich mit Vorwoche</a:t>
            </a:r>
            <a:endParaRPr lang="de-DE" sz="2000" dirty="0">
              <a:solidFill>
                <a:schemeClr val="bg1"/>
              </a:solidFill>
            </a:endParaRPr>
          </a:p>
        </p:txBody>
      </p:sp>
      <p:sp>
        <p:nvSpPr>
          <p:cNvPr id="10" name="Datumsplatzhalter 9"/>
          <p:cNvSpPr>
            <a:spLocks noGrp="1"/>
          </p:cNvSpPr>
          <p:nvPr>
            <p:ph type="dt" sz="half" idx="14"/>
          </p:nvPr>
        </p:nvSpPr>
        <p:spPr/>
        <p:txBody>
          <a:bodyPr/>
          <a:lstStyle/>
          <a:p>
            <a:fld id="{34BB0068-27B0-4F40-A7AC-C96C31472FE8}"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13</a:t>
            </a:fld>
            <a:endParaRPr lang="de-DE"/>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861973"/>
            <a:ext cx="7903577" cy="560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153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3C87045A-714E-4460-822B-1CBC48647541}"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14</a:t>
            </a:fld>
            <a:endParaRPr lang="de-DE" dirty="0"/>
          </a:p>
        </p:txBody>
      </p:sp>
      <p:sp>
        <p:nvSpPr>
          <p:cNvPr id="8" name="Titel 1"/>
          <p:cNvSpPr txBox="1">
            <a:spLocks/>
          </p:cNvSpPr>
          <p:nvPr/>
        </p:nvSpPr>
        <p:spPr>
          <a:xfrm>
            <a:off x="241540" y="205575"/>
            <a:ext cx="6504317"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Trendanalyse der Bundesländer</a:t>
            </a:r>
            <a:endParaRPr lang="de-DE" sz="2000" dirty="0">
              <a:solidFill>
                <a:schemeClr val="bg1"/>
              </a:solidFill>
            </a:endParaRPr>
          </a:p>
        </p:txBody>
      </p:sp>
      <p:sp>
        <p:nvSpPr>
          <p:cNvPr id="9" name="Textfeld 8"/>
          <p:cNvSpPr txBox="1"/>
          <p:nvPr/>
        </p:nvSpPr>
        <p:spPr>
          <a:xfrm>
            <a:off x="155122" y="544129"/>
            <a:ext cx="4050335" cy="367393"/>
          </a:xfrm>
          <a:prstGeom prst="rect">
            <a:avLst/>
          </a:prstGeom>
          <a:noFill/>
        </p:spPr>
        <p:txBody>
          <a:bodyPr wrap="square" rtlCol="0">
            <a:spAutoFit/>
          </a:bodyPr>
          <a:lstStyle/>
          <a:p>
            <a:r>
              <a:rPr lang="de-DE" dirty="0" smtClean="0"/>
              <a:t>Datenstand 02.05.2020</a:t>
            </a:r>
            <a:endParaRPr lang="de-DE" dirty="0"/>
          </a:p>
        </p:txBody>
      </p:sp>
      <p:sp>
        <p:nvSpPr>
          <p:cNvPr id="10" name="Rechteck 9"/>
          <p:cNvSpPr/>
          <p:nvPr/>
        </p:nvSpPr>
        <p:spPr>
          <a:xfrm>
            <a:off x="155122" y="812766"/>
            <a:ext cx="7086599" cy="369332"/>
          </a:xfrm>
          <a:prstGeom prst="rect">
            <a:avLst/>
          </a:prstGeom>
        </p:spPr>
        <p:txBody>
          <a:bodyPr wrap="square">
            <a:spAutoFit/>
          </a:bodyPr>
          <a:lstStyle/>
          <a:p>
            <a:r>
              <a:rPr lang="de-DE" dirty="0"/>
              <a:t>N</a:t>
            </a:r>
            <a:r>
              <a:rPr lang="de-DE" dirty="0" smtClean="0"/>
              <a:t>ach </a:t>
            </a:r>
            <a:r>
              <a:rPr lang="de-DE" dirty="0"/>
              <a:t>Erkrankungs- bzw. Meldedatum-Diagnoseverzug </a:t>
            </a:r>
            <a:r>
              <a:rPr lang="de-DE" dirty="0" smtClean="0"/>
              <a:t>von </a:t>
            </a:r>
            <a:r>
              <a:rPr lang="de-DE" dirty="0"/>
              <a:t>5 Tagen</a:t>
            </a:r>
          </a:p>
        </p:txBody>
      </p:sp>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066" y="1155699"/>
            <a:ext cx="7762731" cy="546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36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540" y="205575"/>
            <a:ext cx="6504317" cy="307777"/>
          </a:xfrm>
          <a:solidFill>
            <a:srgbClr val="045AA6"/>
          </a:solidFill>
        </p:spPr>
        <p:txBody>
          <a:bodyPr lIns="72000"/>
          <a:lstStyle/>
          <a:p>
            <a:pPr>
              <a:spcBef>
                <a:spcPts val="600"/>
              </a:spcBef>
            </a:pPr>
            <a:r>
              <a:rPr lang="de-DE" sz="2000" dirty="0" smtClean="0">
                <a:solidFill>
                  <a:schemeClr val="bg1"/>
                </a:solidFill>
              </a:rPr>
              <a:t>Trendanalyse der Landkreise</a:t>
            </a:r>
            <a:endParaRPr lang="de-DE" sz="2000" dirty="0">
              <a:solidFill>
                <a:schemeClr val="bg1"/>
              </a:solidFill>
            </a:endParaRPr>
          </a:p>
        </p:txBody>
      </p:sp>
      <p:sp>
        <p:nvSpPr>
          <p:cNvPr id="10" name="Datumsplatzhalter 9"/>
          <p:cNvSpPr>
            <a:spLocks noGrp="1"/>
          </p:cNvSpPr>
          <p:nvPr>
            <p:ph type="dt" sz="half" idx="14"/>
          </p:nvPr>
        </p:nvSpPr>
        <p:spPr/>
        <p:txBody>
          <a:bodyPr/>
          <a:lstStyle/>
          <a:p>
            <a:fld id="{5928F3FA-BFF3-45F1-8871-1E1FD80F399A}"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15</a:t>
            </a:fld>
            <a:endParaRPr lang="de-DE"/>
          </a:p>
        </p:txBody>
      </p:sp>
      <p:sp>
        <p:nvSpPr>
          <p:cNvPr id="6" name="Textfeld 5"/>
          <p:cNvSpPr txBox="1"/>
          <p:nvPr/>
        </p:nvSpPr>
        <p:spPr>
          <a:xfrm>
            <a:off x="155122" y="544129"/>
            <a:ext cx="4050335" cy="367393"/>
          </a:xfrm>
          <a:prstGeom prst="rect">
            <a:avLst/>
          </a:prstGeom>
          <a:noFill/>
        </p:spPr>
        <p:txBody>
          <a:bodyPr wrap="square" rtlCol="0">
            <a:spAutoFit/>
          </a:bodyPr>
          <a:lstStyle/>
          <a:p>
            <a:r>
              <a:rPr lang="de-DE" dirty="0" smtClean="0"/>
              <a:t>Datenstand 02.05.2020</a:t>
            </a:r>
            <a:endParaRPr lang="de-DE" dirty="0"/>
          </a:p>
        </p:txBody>
      </p:sp>
      <p:sp>
        <p:nvSpPr>
          <p:cNvPr id="9" name="Rechteck 8"/>
          <p:cNvSpPr/>
          <p:nvPr/>
        </p:nvSpPr>
        <p:spPr>
          <a:xfrm>
            <a:off x="155122" y="812766"/>
            <a:ext cx="7086599" cy="369332"/>
          </a:xfrm>
          <a:prstGeom prst="rect">
            <a:avLst/>
          </a:prstGeom>
        </p:spPr>
        <p:txBody>
          <a:bodyPr wrap="square">
            <a:spAutoFit/>
          </a:bodyPr>
          <a:lstStyle/>
          <a:p>
            <a:r>
              <a:rPr lang="de-DE" dirty="0"/>
              <a:t>N</a:t>
            </a:r>
            <a:r>
              <a:rPr lang="de-DE" dirty="0" smtClean="0"/>
              <a:t>ach </a:t>
            </a:r>
            <a:r>
              <a:rPr lang="de-DE" dirty="0"/>
              <a:t>Erkrankungs- bzw. Meldedatum-Diagnoseverzug </a:t>
            </a:r>
            <a:r>
              <a:rPr lang="de-DE" dirty="0" smtClean="0"/>
              <a:t>von </a:t>
            </a:r>
            <a:r>
              <a:rPr lang="de-DE" dirty="0"/>
              <a:t>5 Tagen</a:t>
            </a:r>
          </a:p>
        </p:txBody>
      </p:sp>
      <p:pic>
        <p:nvPicPr>
          <p:cNvPr id="9218"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31217" y="1182098"/>
            <a:ext cx="7748480" cy="546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60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EA2779D6-2213-4766-9F57-3F7B1D0A0236}"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16</a:t>
            </a:fld>
            <a:endParaRPr lang="de-DE"/>
          </a:p>
        </p:txBody>
      </p:sp>
      <p:sp>
        <p:nvSpPr>
          <p:cNvPr id="2" name="Titel 1"/>
          <p:cNvSpPr>
            <a:spLocks noGrp="1"/>
          </p:cNvSpPr>
          <p:nvPr>
            <p:ph type="title"/>
          </p:nvPr>
        </p:nvSpPr>
        <p:spPr>
          <a:xfrm>
            <a:off x="236765" y="503309"/>
            <a:ext cx="7240359" cy="307777"/>
          </a:xfrm>
          <a:solidFill>
            <a:srgbClr val="045AA6"/>
          </a:solidFill>
        </p:spPr>
        <p:txBody>
          <a:bodyPr lIns="72000"/>
          <a:lstStyle/>
          <a:p>
            <a:pPr>
              <a:spcBef>
                <a:spcPts val="600"/>
              </a:spcBef>
            </a:pPr>
            <a:r>
              <a:rPr lang="de-DE" sz="2000" dirty="0" smtClean="0">
                <a:solidFill>
                  <a:schemeClr val="bg1"/>
                </a:solidFill>
              </a:rPr>
              <a:t>Alters- &amp; </a:t>
            </a:r>
            <a:r>
              <a:rPr lang="de-DE" sz="2000" dirty="0">
                <a:solidFill>
                  <a:schemeClr val="bg1"/>
                </a:solidFill>
              </a:rPr>
              <a:t>Geschlechtsverteilung: Gesamtfälle; </a:t>
            </a:r>
            <a:r>
              <a:rPr lang="de-DE" sz="1200" dirty="0">
                <a:solidFill>
                  <a:schemeClr val="bg1"/>
                </a:solidFill>
              </a:rPr>
              <a:t>(Datenstand: </a:t>
            </a:r>
            <a:r>
              <a:rPr lang="de-DE" sz="1200" dirty="0" smtClean="0">
                <a:solidFill>
                  <a:schemeClr val="bg1"/>
                </a:solidFill>
              </a:rPr>
              <a:t>02.05.2020. </a:t>
            </a:r>
            <a:r>
              <a:rPr lang="de-DE" sz="1200" dirty="0">
                <a:solidFill>
                  <a:schemeClr val="bg1"/>
                </a:solidFill>
              </a:rPr>
              <a:t>00:00)</a:t>
            </a:r>
          </a:p>
        </p:txBody>
      </p:sp>
      <p:graphicFrame>
        <p:nvGraphicFramePr>
          <p:cNvPr id="11" name="Tabelle 10"/>
          <p:cNvGraphicFramePr>
            <a:graphicFrameLocks noGrp="1"/>
          </p:cNvGraphicFramePr>
          <p:nvPr>
            <p:extLst>
              <p:ext uri="{D42A27DB-BD31-4B8C-83A1-F6EECF244321}">
                <p14:modId xmlns:p14="http://schemas.microsoft.com/office/powerpoint/2010/main" val="1335822214"/>
              </p:ext>
            </p:extLst>
          </p:nvPr>
        </p:nvGraphicFramePr>
        <p:xfrm>
          <a:off x="429057" y="1017625"/>
          <a:ext cx="7048068" cy="1277753"/>
        </p:xfrm>
        <a:graphic>
          <a:graphicData uri="http://schemas.openxmlformats.org/drawingml/2006/table">
            <a:tbl>
              <a:tblPr bandRow="1">
                <a:tableStyleId>{5C22544A-7EE6-4342-B048-85BDC9FD1C3A}</a:tableStyleId>
              </a:tblPr>
              <a:tblGrid>
                <a:gridCol w="4639972"/>
                <a:gridCol w="2408096"/>
              </a:tblGrid>
              <a:tr h="315875">
                <a:tc>
                  <a:txBody>
                    <a:bodyPr/>
                    <a:lstStyle/>
                    <a:p>
                      <a:r>
                        <a:rPr lang="de-DE" sz="1400" dirty="0" smtClean="0">
                          <a:solidFill>
                            <a:schemeClr val="tx1"/>
                          </a:solidFill>
                        </a:rPr>
                        <a:t>Anzahl Gesamtfälle (m. Angaben zu Alter und Geschlecht)</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baseline="0" dirty="0" smtClean="0">
                          <a:solidFill>
                            <a:schemeClr val="tx1"/>
                          </a:solidFill>
                          <a:latin typeface="+mn-lt"/>
                          <a:ea typeface="+mn-ea"/>
                          <a:cs typeface="+mn-cs"/>
                        </a:rPr>
                        <a:t>161.082 (160.140)</a:t>
                      </a:r>
                      <a:endParaRPr lang="de-DE" sz="1400" kern="1200" dirty="0">
                        <a:solidFill>
                          <a:schemeClr val="tx1"/>
                        </a:solidFill>
                        <a:latin typeface="+mn-lt"/>
                        <a:ea typeface="+mn-ea"/>
                        <a:cs typeface="+mn-cs"/>
                      </a:endParaRPr>
                    </a:p>
                  </a:txBody>
                  <a:tcPr marL="9525" marR="9525" marT="9525" marB="0" anchor="ctr"/>
                </a:tc>
              </a:tr>
              <a:tr h="320626">
                <a:tc>
                  <a:txBody>
                    <a:bodyPr/>
                    <a:lstStyle/>
                    <a:p>
                      <a:r>
                        <a:rPr lang="de-DE" sz="1400" dirty="0" smtClean="0">
                          <a:solidFill>
                            <a:schemeClr val="tx1"/>
                          </a:solidFill>
                        </a:rPr>
                        <a:t>Median/Mittelwert Alter in Jahren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50/50</a:t>
                      </a:r>
                      <a:endParaRPr lang="de-DE" sz="1400" kern="1200" dirty="0">
                        <a:solidFill>
                          <a:schemeClr val="tx1"/>
                        </a:solidFill>
                        <a:latin typeface="+mn-lt"/>
                        <a:ea typeface="+mn-ea"/>
                        <a:cs typeface="+mn-cs"/>
                      </a:endParaRPr>
                    </a:p>
                  </a:txBody>
                  <a:tcPr marL="9525" marR="9525" marT="9525" marB="0" anchor="ctr"/>
                </a:tc>
              </a:tr>
              <a:tr h="320626">
                <a:tc>
                  <a:txBody>
                    <a:bodyPr/>
                    <a:lstStyle/>
                    <a:p>
                      <a:r>
                        <a:rPr lang="de-DE" sz="1400" dirty="0" smtClean="0">
                          <a:solidFill>
                            <a:schemeClr val="tx1"/>
                          </a:solidFill>
                        </a:rPr>
                        <a:t>Anteil 70</a:t>
                      </a:r>
                      <a:r>
                        <a:rPr lang="de-DE" sz="1400" baseline="0" dirty="0" smtClean="0">
                          <a:solidFill>
                            <a:schemeClr val="tx1"/>
                          </a:solidFill>
                        </a:rPr>
                        <a:t> Jahre und älter (an allen Fällen)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19%</a:t>
                      </a:r>
                      <a:endParaRPr lang="de-DE" sz="1400" dirty="0">
                        <a:solidFill>
                          <a:schemeClr val="tx1"/>
                        </a:solidFill>
                      </a:endParaRPr>
                    </a:p>
                  </a:txBody>
                  <a:tcPr anchor="ctr"/>
                </a:tc>
              </a:tr>
              <a:tr h="320626">
                <a:tc>
                  <a:txBody>
                    <a:bodyPr/>
                    <a:lstStyle/>
                    <a:p>
                      <a:r>
                        <a:rPr lang="de-DE" sz="1400" dirty="0" smtClean="0">
                          <a:solidFill>
                            <a:schemeClr val="tx1"/>
                          </a:solidFill>
                        </a:rPr>
                        <a:t>Anteil</a:t>
                      </a:r>
                      <a:r>
                        <a:rPr lang="de-DE" sz="1400" baseline="0" dirty="0" smtClean="0">
                          <a:solidFill>
                            <a:schemeClr val="tx1"/>
                          </a:solidFill>
                        </a:rPr>
                        <a:t> männlich/weiblich</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52%/48%</a:t>
                      </a:r>
                      <a:endParaRPr lang="de-DE" sz="1400" dirty="0">
                        <a:solidFill>
                          <a:schemeClr val="tx1"/>
                        </a:solidFill>
                      </a:endParaRPr>
                    </a:p>
                  </a:txBody>
                  <a:tcPr anchor="ctr"/>
                </a:tc>
              </a:tr>
            </a:tbl>
          </a:graphicData>
        </a:graphic>
      </p:graphicFrame>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18" y="2492375"/>
            <a:ext cx="7779295" cy="3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712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2C9D8E1F-DBF1-445F-B4EA-B5EF03DA4F1D}"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17</a:t>
            </a:fld>
            <a:endParaRPr lang="de-DE"/>
          </a:p>
        </p:txBody>
      </p:sp>
      <p:sp>
        <p:nvSpPr>
          <p:cNvPr id="2" name="Titel 1"/>
          <p:cNvSpPr>
            <a:spLocks noGrp="1"/>
          </p:cNvSpPr>
          <p:nvPr>
            <p:ph type="title"/>
          </p:nvPr>
        </p:nvSpPr>
        <p:spPr>
          <a:xfrm>
            <a:off x="236766" y="195532"/>
            <a:ext cx="6966292" cy="492443"/>
          </a:xfrm>
          <a:solidFill>
            <a:srgbClr val="045AA6"/>
          </a:solidFill>
        </p:spPr>
        <p:txBody>
          <a:bodyPr lIns="72000"/>
          <a:lstStyle/>
          <a:p>
            <a:pPr>
              <a:spcBef>
                <a:spcPts val="600"/>
              </a:spcBef>
            </a:pPr>
            <a:r>
              <a:rPr lang="de-DE" sz="2000" dirty="0" smtClean="0">
                <a:solidFill>
                  <a:schemeClr val="bg1"/>
                </a:solidFill>
              </a:rPr>
              <a:t>Altersverteilung nach Meldewoche: Gesamtfälle </a:t>
            </a:r>
            <a:br>
              <a:rPr lang="de-DE" sz="2000" dirty="0" smtClean="0">
                <a:solidFill>
                  <a:schemeClr val="bg1"/>
                </a:solidFill>
              </a:rPr>
            </a:br>
            <a:r>
              <a:rPr lang="de-DE" sz="1200" dirty="0" smtClean="0">
                <a:solidFill>
                  <a:schemeClr val="bg1"/>
                </a:solidFill>
              </a:rPr>
              <a:t>(</a:t>
            </a:r>
            <a:r>
              <a:rPr lang="de-DE" sz="1200" dirty="0">
                <a:solidFill>
                  <a:schemeClr val="bg1"/>
                </a:solidFill>
              </a:rPr>
              <a:t>Datenstand: </a:t>
            </a:r>
            <a:r>
              <a:rPr lang="de-DE" sz="1200" dirty="0" smtClean="0">
                <a:solidFill>
                  <a:schemeClr val="bg1"/>
                </a:solidFill>
              </a:rPr>
              <a:t>02.05.2020. </a:t>
            </a:r>
            <a:r>
              <a:rPr lang="de-DE" sz="1200" dirty="0">
                <a:solidFill>
                  <a:schemeClr val="bg1"/>
                </a:solidFill>
              </a:rPr>
              <a:t>00:00)</a:t>
            </a:r>
          </a:p>
        </p:txBody>
      </p:sp>
      <p:graphicFrame>
        <p:nvGraphicFramePr>
          <p:cNvPr id="11" name="Tabelle 10"/>
          <p:cNvGraphicFramePr>
            <a:graphicFrameLocks noGrp="1"/>
          </p:cNvGraphicFramePr>
          <p:nvPr>
            <p:extLst>
              <p:ext uri="{D42A27DB-BD31-4B8C-83A1-F6EECF244321}">
                <p14:modId xmlns:p14="http://schemas.microsoft.com/office/powerpoint/2010/main" val="4011447834"/>
              </p:ext>
            </p:extLst>
          </p:nvPr>
        </p:nvGraphicFramePr>
        <p:xfrm>
          <a:off x="236766" y="884275"/>
          <a:ext cx="4827217" cy="304800"/>
        </p:xfrm>
        <a:graphic>
          <a:graphicData uri="http://schemas.openxmlformats.org/drawingml/2006/table">
            <a:tbl>
              <a:tblPr bandRow="1">
                <a:tableStyleId>{5C22544A-7EE6-4342-B048-85BDC9FD1C3A}</a:tableStyleId>
              </a:tblPr>
              <a:tblGrid>
                <a:gridCol w="3177914"/>
                <a:gridCol w="1649303"/>
              </a:tblGrid>
              <a:tr h="240353">
                <a:tc>
                  <a:txBody>
                    <a:bodyPr/>
                    <a:lstStyle/>
                    <a:p>
                      <a:r>
                        <a:rPr lang="de-DE" sz="1400" dirty="0" smtClean="0">
                          <a:solidFill>
                            <a:schemeClr val="tx1"/>
                          </a:solidFill>
                        </a:rPr>
                        <a:t>Anzahl Gesamtfälle m. Angaben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baseline="0" dirty="0" smtClean="0">
                          <a:solidFill>
                            <a:schemeClr val="tx1"/>
                          </a:solidFill>
                          <a:latin typeface="+mn-lt"/>
                          <a:ea typeface="+mn-ea"/>
                          <a:cs typeface="+mn-cs"/>
                        </a:rPr>
                        <a:t>161.511</a:t>
                      </a:r>
                    </a:p>
                  </a:txBody>
                  <a:tcPr marL="9525" marR="9525" marT="9525" marB="0" anchor="ctr"/>
                </a:tc>
              </a:tr>
            </a:tbl>
          </a:graphicData>
        </a:graphic>
      </p:graphicFrame>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66" y="1274801"/>
            <a:ext cx="6443662" cy="525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357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FFA98500-C6A3-4066-9876-32A4F5CFC211}"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18</a:t>
            </a:fld>
            <a:endParaRPr lang="de-DE"/>
          </a:p>
        </p:txBody>
      </p:sp>
      <p:sp>
        <p:nvSpPr>
          <p:cNvPr id="2" name="Titel 1"/>
          <p:cNvSpPr>
            <a:spLocks noGrp="1"/>
          </p:cNvSpPr>
          <p:nvPr>
            <p:ph type="title"/>
          </p:nvPr>
        </p:nvSpPr>
        <p:spPr>
          <a:xfrm>
            <a:off x="236765" y="549985"/>
            <a:ext cx="7138820" cy="523220"/>
          </a:xfrm>
          <a:solidFill>
            <a:srgbClr val="045AA6"/>
          </a:solidFill>
        </p:spPr>
        <p:txBody>
          <a:bodyPr lIns="72000"/>
          <a:lstStyle/>
          <a:p>
            <a:pPr>
              <a:spcBef>
                <a:spcPts val="600"/>
              </a:spcBef>
            </a:pPr>
            <a:r>
              <a:rPr lang="de-DE" sz="2000" dirty="0" smtClean="0">
                <a:solidFill>
                  <a:schemeClr val="bg1"/>
                </a:solidFill>
              </a:rPr>
              <a:t>Alters- &amp; </a:t>
            </a:r>
            <a:r>
              <a:rPr lang="de-DE" sz="2000" dirty="0">
                <a:solidFill>
                  <a:schemeClr val="bg1"/>
                </a:solidFill>
              </a:rPr>
              <a:t>Geschlechtsverteilung: Todesfälle; </a:t>
            </a:r>
            <a:r>
              <a:rPr lang="de-DE" sz="1400" dirty="0">
                <a:solidFill>
                  <a:schemeClr val="bg1"/>
                </a:solidFill>
              </a:rPr>
              <a:t>(Datenstand: </a:t>
            </a:r>
            <a:r>
              <a:rPr lang="de-DE" sz="1400" dirty="0" smtClean="0">
                <a:solidFill>
                  <a:schemeClr val="bg1"/>
                </a:solidFill>
              </a:rPr>
              <a:t>02.05.2020. 00:00*)</a:t>
            </a:r>
            <a:endParaRPr lang="de-DE" sz="1400" dirty="0">
              <a:solidFill>
                <a:schemeClr val="bg1"/>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1550364876"/>
              </p:ext>
            </p:extLst>
          </p:nvPr>
        </p:nvGraphicFramePr>
        <p:xfrm>
          <a:off x="112143" y="1570243"/>
          <a:ext cx="2812212" cy="2773680"/>
        </p:xfrm>
        <a:graphic>
          <a:graphicData uri="http://schemas.openxmlformats.org/drawingml/2006/table">
            <a:tbl>
              <a:tblPr bandRow="1">
                <a:tableStyleId>{5C22544A-7EE6-4342-B048-85BDC9FD1C3A}</a:tableStyleId>
              </a:tblPr>
              <a:tblGrid>
                <a:gridCol w="1912482"/>
                <a:gridCol w="899730"/>
              </a:tblGrid>
              <a:tr h="269755">
                <a:tc>
                  <a:txBody>
                    <a:bodyPr/>
                    <a:lstStyle/>
                    <a:p>
                      <a:r>
                        <a:rPr lang="de-DE" sz="1400" baseline="0" dirty="0" smtClean="0">
                          <a:solidFill>
                            <a:schemeClr val="tx1"/>
                          </a:solidFill>
                        </a:rPr>
                        <a:t>Todesfälle</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6.575</a:t>
                      </a:r>
                      <a:endParaRPr lang="de-DE" sz="1400" dirty="0">
                        <a:solidFill>
                          <a:schemeClr val="tx1"/>
                        </a:solidFill>
                      </a:endParaRPr>
                    </a:p>
                  </a:txBody>
                  <a:tcPr marL="9525" marR="9525" marT="9525" marB="0" anchor="ctr"/>
                </a:tc>
              </a:tr>
              <a:tr h="269755">
                <a:tc>
                  <a:txBody>
                    <a:bodyPr/>
                    <a:lstStyle/>
                    <a:p>
                      <a:r>
                        <a:rPr lang="de-DE" sz="1400" baseline="0" dirty="0" smtClean="0">
                          <a:solidFill>
                            <a:schemeClr val="tx1"/>
                          </a:solidFill>
                        </a:rPr>
                        <a:t>Todesfälle mit Angaben zu Alter und Geschlecht</a:t>
                      </a:r>
                      <a:endParaRPr lang="de-DE" sz="1400" dirty="0">
                        <a:solidFill>
                          <a:schemeClr val="tx1"/>
                        </a:solidFill>
                      </a:endParaRPr>
                    </a:p>
                  </a:txBody>
                  <a:tcPr>
                    <a:solidFill>
                      <a:srgbClr val="E9EDF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6.566</a:t>
                      </a:r>
                    </a:p>
                  </a:txBody>
                  <a:tcPr marL="9525" marR="9525" marT="9525" marB="0" anchor="ctr"/>
                </a:tc>
              </a:tr>
              <a:tr h="269755">
                <a:tc>
                  <a:txBody>
                    <a:bodyPr/>
                    <a:lstStyle/>
                    <a:p>
                      <a:r>
                        <a:rPr lang="de-DE" sz="1400" dirty="0" smtClean="0">
                          <a:solidFill>
                            <a:schemeClr val="tx1"/>
                          </a:solidFill>
                        </a:rPr>
                        <a:t>Median Alter in Jahren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82</a:t>
                      </a:r>
                      <a:endParaRPr lang="de-DE" sz="1400" kern="1200" dirty="0">
                        <a:solidFill>
                          <a:schemeClr val="tx1"/>
                        </a:solidFill>
                        <a:latin typeface="+mn-lt"/>
                        <a:ea typeface="+mn-ea"/>
                        <a:cs typeface="+mn-cs"/>
                      </a:endParaRPr>
                    </a:p>
                  </a:txBody>
                  <a:tcPr marL="9525" marR="9525" marT="9525" marB="0" anchor="ctr"/>
                </a:tc>
              </a:tr>
              <a:tr h="269755">
                <a:tc>
                  <a:txBody>
                    <a:bodyPr/>
                    <a:lstStyle/>
                    <a:p>
                      <a:r>
                        <a:rPr lang="de-DE" sz="1400" dirty="0" smtClean="0">
                          <a:solidFill>
                            <a:schemeClr val="tx1"/>
                          </a:solidFill>
                        </a:rPr>
                        <a:t>Mittelwert Alter in Jahren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81</a:t>
                      </a:r>
                      <a:endParaRPr lang="de-DE" sz="1400" dirty="0">
                        <a:solidFill>
                          <a:schemeClr val="tx1"/>
                        </a:solidFill>
                      </a:endParaRPr>
                    </a:p>
                  </a:txBody>
                  <a:tcPr anchor="ctr"/>
                </a:tc>
              </a:tr>
              <a:tr h="269755">
                <a:tc>
                  <a:txBody>
                    <a:bodyPr/>
                    <a:lstStyle/>
                    <a:p>
                      <a:r>
                        <a:rPr lang="de-DE" sz="1400" dirty="0" smtClean="0">
                          <a:solidFill>
                            <a:schemeClr val="tx1"/>
                          </a:solidFill>
                        </a:rPr>
                        <a:t>Anteil 70</a:t>
                      </a:r>
                      <a:r>
                        <a:rPr lang="de-DE" sz="1400" baseline="0" dirty="0" smtClean="0">
                          <a:solidFill>
                            <a:schemeClr val="tx1"/>
                          </a:solidFill>
                        </a:rPr>
                        <a:t> Jahre und älter </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87%</a:t>
                      </a:r>
                      <a:endParaRPr lang="de-DE" sz="1400" kern="1200" dirty="0">
                        <a:solidFill>
                          <a:schemeClr val="tx1"/>
                        </a:solidFill>
                        <a:latin typeface="+mn-lt"/>
                        <a:ea typeface="+mn-ea"/>
                        <a:cs typeface="+mn-cs"/>
                      </a:endParaRPr>
                    </a:p>
                  </a:txBody>
                  <a:tcPr anchor="ctr"/>
                </a:tc>
              </a:tr>
              <a:tr h="269755">
                <a:tc>
                  <a:txBody>
                    <a:bodyPr/>
                    <a:lstStyle/>
                    <a:p>
                      <a:r>
                        <a:rPr lang="de-DE" sz="1400" baseline="0" dirty="0" smtClean="0">
                          <a:solidFill>
                            <a:schemeClr val="tx1"/>
                          </a:solidFill>
                        </a:rPr>
                        <a:t>Männer</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56%</a:t>
                      </a:r>
                      <a:endParaRPr lang="de-DE" sz="1400" kern="1200" dirty="0">
                        <a:solidFill>
                          <a:schemeClr val="tx1"/>
                        </a:solidFill>
                        <a:latin typeface="+mn-lt"/>
                        <a:ea typeface="+mn-ea"/>
                        <a:cs typeface="+mn-cs"/>
                      </a:endParaRPr>
                    </a:p>
                  </a:txBody>
                  <a:tcPr anchor="ctr"/>
                </a:tc>
              </a:tr>
              <a:tr h="269755">
                <a:tc>
                  <a:txBody>
                    <a:bodyPr/>
                    <a:lstStyle/>
                    <a:p>
                      <a:r>
                        <a:rPr lang="de-DE" sz="1400" dirty="0" smtClean="0">
                          <a:solidFill>
                            <a:schemeClr val="tx1"/>
                          </a:solidFill>
                        </a:rPr>
                        <a:t>Frauen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44%</a:t>
                      </a:r>
                      <a:endParaRPr lang="de-DE" sz="1400" kern="1200" dirty="0">
                        <a:solidFill>
                          <a:schemeClr val="tx1"/>
                        </a:solidFill>
                        <a:latin typeface="+mn-lt"/>
                        <a:ea typeface="+mn-ea"/>
                        <a:cs typeface="+mn-cs"/>
                      </a:endParaRPr>
                    </a:p>
                  </a:txBody>
                  <a:tcPr anchor="ctr"/>
                </a:tc>
              </a:tr>
            </a:tbl>
          </a:graphicData>
        </a:graphic>
      </p:graphicFrame>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355" y="1395470"/>
            <a:ext cx="6188936" cy="398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236765" y="6222802"/>
            <a:ext cx="7000875" cy="307777"/>
          </a:xfrm>
          <a:prstGeom prst="rect">
            <a:avLst/>
          </a:prstGeom>
          <a:noFill/>
        </p:spPr>
        <p:txBody>
          <a:bodyPr wrap="square" rtlCol="0">
            <a:spAutoFit/>
          </a:bodyPr>
          <a:lstStyle/>
          <a:p>
            <a:r>
              <a:rPr lang="de-DE" sz="1400" dirty="0"/>
              <a:t>* </a:t>
            </a:r>
            <a:r>
              <a:rPr lang="de-DE" sz="1400" dirty="0" smtClean="0"/>
              <a:t>1 Todesfall bei 0-Jährigem Kind ist eine Fehleingabe </a:t>
            </a:r>
            <a:r>
              <a:rPr lang="de-DE" sz="1400" dirty="0"/>
              <a:t>durch GA, Geburtsdatum </a:t>
            </a:r>
            <a:r>
              <a:rPr lang="de-DE" sz="1400" dirty="0" smtClean="0"/>
              <a:t>1929</a:t>
            </a:r>
            <a:endParaRPr lang="de-DE" dirty="0"/>
          </a:p>
        </p:txBody>
      </p:sp>
    </p:spTree>
    <p:extLst>
      <p:ext uri="{BB962C8B-B14F-4D97-AF65-F5344CB8AC3E}">
        <p14:creationId xmlns:p14="http://schemas.microsoft.com/office/powerpoint/2010/main" val="2007810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Inhaltsplatzhalter 13"/>
          <p:cNvSpPr>
            <a:spLocks noGrp="1"/>
          </p:cNvSpPr>
          <p:nvPr>
            <p:ph sz="quarter" idx="13"/>
          </p:nvPr>
        </p:nvSpPr>
        <p:spPr>
          <a:xfrm>
            <a:off x="457199" y="3264408"/>
            <a:ext cx="8092593" cy="3193542"/>
          </a:xfrm>
        </p:spPr>
        <p:txBody>
          <a:bodyPr>
            <a:normAutofit/>
          </a:bodyPr>
          <a:lstStyle/>
          <a:p>
            <a:r>
              <a:rPr lang="de-DE" dirty="0" smtClean="0"/>
              <a:t>23 Todesfälle bei &lt;40-Jährigen</a:t>
            </a:r>
          </a:p>
          <a:p>
            <a:pPr lvl="1"/>
            <a:r>
              <a:rPr lang="de-DE" dirty="0" smtClean="0"/>
              <a:t>6 mit Pneumonie</a:t>
            </a:r>
          </a:p>
          <a:p>
            <a:pPr lvl="1"/>
            <a:r>
              <a:rPr lang="de-DE" dirty="0" smtClean="0"/>
              <a:t>15 hospitalisiert, 9 ITS, 3 mit Beatmung</a:t>
            </a:r>
          </a:p>
          <a:p>
            <a:pPr lvl="1"/>
            <a:r>
              <a:rPr lang="de-DE" dirty="0" smtClean="0"/>
              <a:t>19 an der gemeldeten Krankheit verstorben, 2 aufgrund anderer Ursache, 2 unbekannt</a:t>
            </a:r>
          </a:p>
          <a:p>
            <a:pPr lvl="1"/>
            <a:r>
              <a:rPr lang="de-DE" dirty="0" smtClean="0"/>
              <a:t>13 mit Risiko (davon 2 x Herz-Kreislauf, 1x Diabetes, 3x Immunschwäche) , bei 9 Angabe nicht erhoben, bei 1 nicht ermittelbar</a:t>
            </a:r>
          </a:p>
          <a:p>
            <a:pPr lvl="1"/>
            <a:r>
              <a:rPr lang="de-DE" dirty="0" smtClean="0"/>
              <a:t>3 betreut in Einrichtung gemäß § 36 IfSG</a:t>
            </a:r>
            <a:endParaRPr lang="de-DE" dirty="0"/>
          </a:p>
        </p:txBody>
      </p:sp>
      <p:sp>
        <p:nvSpPr>
          <p:cNvPr id="2" name="Titel 1"/>
          <p:cNvSpPr>
            <a:spLocks noGrp="1"/>
          </p:cNvSpPr>
          <p:nvPr>
            <p:ph type="title"/>
          </p:nvPr>
        </p:nvSpPr>
        <p:spPr/>
        <p:txBody>
          <a:bodyPr/>
          <a:lstStyle/>
          <a:p>
            <a:r>
              <a:rPr lang="de-DE" dirty="0" smtClean="0"/>
              <a:t>Todesfälle bei &lt;40-Jährigen; (Datenstand: 30.04.2020. 00:00)</a:t>
            </a:r>
            <a:endParaRPr lang="de-DE" dirty="0"/>
          </a:p>
        </p:txBody>
      </p:sp>
      <p:sp>
        <p:nvSpPr>
          <p:cNvPr id="10" name="Datumsplatzhalter 9"/>
          <p:cNvSpPr>
            <a:spLocks noGrp="1"/>
          </p:cNvSpPr>
          <p:nvPr>
            <p:ph type="dt" sz="half" idx="14"/>
          </p:nvPr>
        </p:nvSpPr>
        <p:spPr/>
        <p:txBody>
          <a:bodyPr/>
          <a:lstStyle/>
          <a:p>
            <a:fld id="{FFA98500-C6A3-4066-9876-32A4F5CFC211}" type="datetime1">
              <a:rPr lang="de-DE" smtClean="0"/>
              <a:pPr/>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19</a:t>
            </a:fld>
            <a:endParaRPr lang="de-DE"/>
          </a:p>
        </p:txBody>
      </p:sp>
      <p:graphicFrame>
        <p:nvGraphicFramePr>
          <p:cNvPr id="8" name="Tabelle 7"/>
          <p:cNvGraphicFramePr>
            <a:graphicFrameLocks noGrp="1"/>
          </p:cNvGraphicFramePr>
          <p:nvPr>
            <p:extLst>
              <p:ext uri="{D42A27DB-BD31-4B8C-83A1-F6EECF244321}">
                <p14:modId xmlns:p14="http://schemas.microsoft.com/office/powerpoint/2010/main" val="3960353613"/>
              </p:ext>
            </p:extLst>
          </p:nvPr>
        </p:nvGraphicFramePr>
        <p:xfrm>
          <a:off x="277588" y="1317611"/>
          <a:ext cx="8579331" cy="1301764"/>
        </p:xfrm>
        <a:graphic>
          <a:graphicData uri="http://schemas.openxmlformats.org/drawingml/2006/table">
            <a:tbl>
              <a:tblPr firstCol="1" bandRow="1">
                <a:tableStyleId>{B301B821-A1FF-4177-AEE7-76D212191A09}</a:tableStyleId>
              </a:tblPr>
              <a:tblGrid>
                <a:gridCol w="1077508"/>
                <a:gridCol w="435604"/>
                <a:gridCol w="631324"/>
                <a:gridCol w="714812"/>
                <a:gridCol w="714812"/>
                <a:gridCol w="714812"/>
                <a:gridCol w="714812"/>
                <a:gridCol w="715341"/>
                <a:gridCol w="714812"/>
                <a:gridCol w="715341"/>
                <a:gridCol w="714812"/>
                <a:gridCol w="715341"/>
              </a:tblGrid>
              <a:tr h="3254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b"/>
                </a:tc>
                <a:tc gridSpan="11">
                  <a:txBody>
                    <a:bodyPr/>
                    <a:lstStyle/>
                    <a:p>
                      <a:pPr algn="ctr">
                        <a:spcAft>
                          <a:spcPts val="0"/>
                        </a:spcAft>
                      </a:pPr>
                      <a:r>
                        <a:rPr lang="de-DE" sz="1600" b="1" dirty="0">
                          <a:effectLst/>
                        </a:rPr>
                        <a:t>Altersgruppe in Jahren</a:t>
                      </a: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algn="ctr">
                        <a:spcAft>
                          <a:spcPts val="0"/>
                        </a:spcAft>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325441">
                <a:tc>
                  <a:txBody>
                    <a:bodyPr/>
                    <a:lstStyle/>
                    <a:p>
                      <a:pPr marL="0" algn="ctr" defTabSz="457200" rtl="0" eaLnBrk="1" fontAlgn="b" latinLnBrk="0" hangingPunct="1">
                        <a:spcAft>
                          <a:spcPts val="0"/>
                        </a:spcAft>
                      </a:pPr>
                      <a:r>
                        <a:rPr lang="de-DE" sz="1600" b="1" kern="1200" dirty="0" smtClean="0">
                          <a:solidFill>
                            <a:schemeClr val="dk1"/>
                          </a:solidFill>
                          <a:effectLst/>
                          <a:latin typeface="+mn-lt"/>
                          <a:ea typeface="+mn-ea"/>
                          <a:cs typeface="+mn-cs"/>
                        </a:rPr>
                        <a:t>Geschlecht</a:t>
                      </a:r>
                      <a:endParaRPr lang="de-DE" sz="1600" b="1" kern="1200" dirty="0">
                        <a:solidFill>
                          <a:schemeClr val="dk1"/>
                        </a:solidFill>
                        <a:effectLst/>
                        <a:latin typeface="+mn-lt"/>
                        <a:ea typeface="+mn-ea"/>
                        <a:cs typeface="+mn-cs"/>
                      </a:endParaRP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0-9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10-19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20-29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30-39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40-49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50-59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60-69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70-79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80-89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90-99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100+</a:t>
                      </a:r>
                    </a:p>
                  </a:txBody>
                  <a:tcPr marL="0" marR="0" marT="0" marB="0" anchor="b"/>
                </a:tc>
              </a:tr>
              <a:tr h="325441">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männlich</a:t>
                      </a:r>
                    </a:p>
                  </a:txBody>
                  <a:tcPr marL="0" marR="0" marT="0" marB="0" anchor="b"/>
                </a:tc>
                <a:tc>
                  <a:txBody>
                    <a:bodyPr/>
                    <a:lstStyle/>
                    <a:p>
                      <a:pPr algn="ctr" fontAlgn="b"/>
                      <a:r>
                        <a:rPr lang="de-DE" sz="1600" b="0" i="0" u="none" strike="noStrike" dirty="0" smtClean="0">
                          <a:effectLst/>
                          <a:latin typeface="+mn-lt"/>
                        </a:rPr>
                        <a:t>1*</a:t>
                      </a:r>
                      <a:endParaRPr lang="de-DE" sz="1600" b="0" i="0" u="none" strike="noStrike" dirty="0">
                        <a:effectLst/>
                        <a:latin typeface="+mn-lt"/>
                      </a:endParaRPr>
                    </a:p>
                  </a:txBody>
                  <a:tcPr marL="0" marR="0" marT="0" marB="0" anchor="ctr"/>
                </a:tc>
                <a:tc>
                  <a:txBody>
                    <a:bodyPr/>
                    <a:lstStyle/>
                    <a:p>
                      <a:pPr algn="ctr" fontAlgn="b"/>
                      <a:r>
                        <a:rPr lang="de-DE" sz="1600" b="0" i="0" u="none" strike="noStrike">
                          <a:effectLst/>
                          <a:latin typeface="+mn-lt"/>
                        </a:rPr>
                        <a:t>1</a:t>
                      </a:r>
                    </a:p>
                  </a:txBody>
                  <a:tcPr marL="0" marR="0" marT="0" marB="0" anchor="ctr"/>
                </a:tc>
                <a:tc>
                  <a:txBody>
                    <a:bodyPr/>
                    <a:lstStyle/>
                    <a:p>
                      <a:pPr algn="ctr" fontAlgn="b"/>
                      <a:r>
                        <a:rPr lang="de-DE" sz="1600" b="0" i="0" u="none" strike="noStrike">
                          <a:effectLst/>
                          <a:latin typeface="+mn-lt"/>
                        </a:rPr>
                        <a:t>4</a:t>
                      </a:r>
                    </a:p>
                  </a:txBody>
                  <a:tcPr marL="0" marR="0" marT="0" marB="0" anchor="ctr"/>
                </a:tc>
                <a:tc>
                  <a:txBody>
                    <a:bodyPr/>
                    <a:lstStyle/>
                    <a:p>
                      <a:pPr algn="ctr" fontAlgn="b"/>
                      <a:r>
                        <a:rPr lang="de-DE" sz="1600" b="0" i="0" u="none" strike="noStrike">
                          <a:effectLst/>
                          <a:latin typeface="+mn-lt"/>
                        </a:rPr>
                        <a:t>9</a:t>
                      </a:r>
                    </a:p>
                  </a:txBody>
                  <a:tcPr marL="0" marR="0" marT="0" marB="0" anchor="ctr"/>
                </a:tc>
                <a:tc>
                  <a:txBody>
                    <a:bodyPr/>
                    <a:lstStyle/>
                    <a:p>
                      <a:pPr algn="ctr" fontAlgn="b"/>
                      <a:r>
                        <a:rPr lang="de-DE" sz="1600" b="0" i="0" u="none" strike="noStrike">
                          <a:effectLst/>
                          <a:latin typeface="+mn-lt"/>
                        </a:rPr>
                        <a:t>36</a:t>
                      </a:r>
                    </a:p>
                  </a:txBody>
                  <a:tcPr marL="0" marR="0" marT="0" marB="0" anchor="ctr"/>
                </a:tc>
                <a:tc>
                  <a:txBody>
                    <a:bodyPr/>
                    <a:lstStyle/>
                    <a:p>
                      <a:pPr algn="ctr" fontAlgn="b"/>
                      <a:r>
                        <a:rPr lang="de-DE" sz="1600" b="0" i="0" u="none" strike="noStrike">
                          <a:effectLst/>
                          <a:latin typeface="+mn-lt"/>
                        </a:rPr>
                        <a:t>157</a:t>
                      </a:r>
                    </a:p>
                  </a:txBody>
                  <a:tcPr marL="0" marR="0" marT="0" marB="0" anchor="ctr"/>
                </a:tc>
                <a:tc>
                  <a:txBody>
                    <a:bodyPr/>
                    <a:lstStyle/>
                    <a:p>
                      <a:pPr algn="ctr" fontAlgn="b"/>
                      <a:r>
                        <a:rPr lang="de-DE" sz="1600" b="0" i="0" u="none" strike="noStrike">
                          <a:effectLst/>
                          <a:latin typeface="+mn-lt"/>
                        </a:rPr>
                        <a:t>425</a:t>
                      </a:r>
                    </a:p>
                  </a:txBody>
                  <a:tcPr marL="0" marR="0" marT="0" marB="0" anchor="ctr"/>
                </a:tc>
                <a:tc>
                  <a:txBody>
                    <a:bodyPr/>
                    <a:lstStyle/>
                    <a:p>
                      <a:pPr algn="ctr" fontAlgn="b"/>
                      <a:r>
                        <a:rPr lang="de-DE" sz="1600" b="0" i="0" u="none" strike="noStrike">
                          <a:effectLst/>
                          <a:latin typeface="+mn-lt"/>
                        </a:rPr>
                        <a:t>976</a:t>
                      </a:r>
                    </a:p>
                  </a:txBody>
                  <a:tcPr marL="0" marR="0" marT="0" marB="0" anchor="ctr"/>
                </a:tc>
                <a:tc>
                  <a:txBody>
                    <a:bodyPr/>
                    <a:lstStyle/>
                    <a:p>
                      <a:pPr algn="ctr" fontAlgn="b"/>
                      <a:r>
                        <a:rPr lang="de-DE" sz="1600" b="0" i="0" u="none" strike="noStrike">
                          <a:effectLst/>
                          <a:latin typeface="+mn-lt"/>
                        </a:rPr>
                        <a:t>1.518</a:t>
                      </a:r>
                    </a:p>
                  </a:txBody>
                  <a:tcPr marL="0" marR="0" marT="0" marB="0" anchor="ctr"/>
                </a:tc>
                <a:tc>
                  <a:txBody>
                    <a:bodyPr/>
                    <a:lstStyle/>
                    <a:p>
                      <a:pPr algn="ctr" fontAlgn="b"/>
                      <a:r>
                        <a:rPr lang="de-DE" sz="1600" b="0" i="0" u="none" strike="noStrike">
                          <a:effectLst/>
                          <a:latin typeface="+mn-lt"/>
                        </a:rPr>
                        <a:t>404</a:t>
                      </a:r>
                    </a:p>
                  </a:txBody>
                  <a:tcPr marL="0" marR="0" marT="0" marB="0" anchor="ctr"/>
                </a:tc>
                <a:tc>
                  <a:txBody>
                    <a:bodyPr/>
                    <a:lstStyle/>
                    <a:p>
                      <a:pPr algn="ctr" fontAlgn="b"/>
                      <a:r>
                        <a:rPr lang="de-DE" sz="1600" b="0" i="0" u="none" strike="noStrike">
                          <a:effectLst/>
                          <a:latin typeface="+mn-lt"/>
                        </a:rPr>
                        <a:t>4</a:t>
                      </a:r>
                    </a:p>
                  </a:txBody>
                  <a:tcPr marL="0" marR="0" marT="0" marB="0" anchor="ctr"/>
                </a:tc>
              </a:tr>
              <a:tr h="325441">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weiblich</a:t>
                      </a:r>
                    </a:p>
                  </a:txBody>
                  <a:tcPr marL="0" marR="0" marT="0" marB="0" anchor="b"/>
                </a:tc>
                <a:tc>
                  <a:txBody>
                    <a:bodyPr/>
                    <a:lstStyle/>
                    <a:p>
                      <a:pPr algn="ctr" fontAlgn="b"/>
                      <a:r>
                        <a:rPr lang="de-DE" sz="1600" b="0" i="0" u="none" strike="noStrike">
                          <a:effectLst/>
                          <a:latin typeface="+mn-lt"/>
                        </a:rPr>
                        <a:t>1</a:t>
                      </a:r>
                    </a:p>
                  </a:txBody>
                  <a:tcPr marL="0" marR="0" marT="0" marB="0" anchor="ctr"/>
                </a:tc>
                <a:tc>
                  <a:txBody>
                    <a:bodyPr/>
                    <a:lstStyle/>
                    <a:p>
                      <a:pPr algn="ctr" fontAlgn="b"/>
                      <a:r>
                        <a:rPr lang="de-DE" sz="1600" b="0" i="0" u="none" strike="noStrike" dirty="0" smtClean="0">
                          <a:effectLst/>
                          <a:latin typeface="+mn-lt"/>
                        </a:rPr>
                        <a:t>0</a:t>
                      </a:r>
                      <a:endParaRPr lang="de-DE" sz="1600" b="0" i="0" u="none" strike="noStrike" dirty="0">
                        <a:effectLst/>
                        <a:latin typeface="+mn-lt"/>
                      </a:endParaRPr>
                    </a:p>
                  </a:txBody>
                  <a:tcPr marL="0" marR="0" marT="0" marB="0" anchor="ctr"/>
                </a:tc>
                <a:tc>
                  <a:txBody>
                    <a:bodyPr/>
                    <a:lstStyle/>
                    <a:p>
                      <a:pPr algn="ctr" fontAlgn="b"/>
                      <a:r>
                        <a:rPr lang="de-DE" sz="1600" b="0" i="0" u="none" strike="noStrike">
                          <a:effectLst/>
                          <a:latin typeface="+mn-lt"/>
                        </a:rPr>
                        <a:t>2</a:t>
                      </a:r>
                    </a:p>
                  </a:txBody>
                  <a:tcPr marL="0" marR="0" marT="0" marB="0" anchor="ctr"/>
                </a:tc>
                <a:tc>
                  <a:txBody>
                    <a:bodyPr/>
                    <a:lstStyle/>
                    <a:p>
                      <a:pPr algn="ctr" fontAlgn="b"/>
                      <a:r>
                        <a:rPr lang="de-DE" sz="1600" b="0" i="0" u="none" strike="noStrike">
                          <a:effectLst/>
                          <a:latin typeface="+mn-lt"/>
                        </a:rPr>
                        <a:t>5</a:t>
                      </a:r>
                    </a:p>
                  </a:txBody>
                  <a:tcPr marL="0" marR="0" marT="0" marB="0" anchor="ctr"/>
                </a:tc>
                <a:tc>
                  <a:txBody>
                    <a:bodyPr/>
                    <a:lstStyle/>
                    <a:p>
                      <a:pPr algn="ctr" fontAlgn="b"/>
                      <a:r>
                        <a:rPr lang="de-DE" sz="1600" b="0" i="0" u="none" strike="noStrike">
                          <a:effectLst/>
                          <a:latin typeface="+mn-lt"/>
                        </a:rPr>
                        <a:t>10</a:t>
                      </a:r>
                    </a:p>
                  </a:txBody>
                  <a:tcPr marL="0" marR="0" marT="0" marB="0" anchor="ctr"/>
                </a:tc>
                <a:tc>
                  <a:txBody>
                    <a:bodyPr/>
                    <a:lstStyle/>
                    <a:p>
                      <a:pPr algn="ctr" fontAlgn="b"/>
                      <a:r>
                        <a:rPr lang="de-DE" sz="1600" b="0" i="0" u="none" strike="noStrike">
                          <a:effectLst/>
                          <a:latin typeface="+mn-lt"/>
                        </a:rPr>
                        <a:t>48</a:t>
                      </a:r>
                    </a:p>
                  </a:txBody>
                  <a:tcPr marL="0" marR="0" marT="0" marB="0" anchor="ctr"/>
                </a:tc>
                <a:tc>
                  <a:txBody>
                    <a:bodyPr/>
                    <a:lstStyle/>
                    <a:p>
                      <a:pPr algn="ctr" fontAlgn="b"/>
                      <a:r>
                        <a:rPr lang="de-DE" sz="1600" b="0" i="0" u="none" strike="noStrike">
                          <a:effectLst/>
                          <a:latin typeface="+mn-lt"/>
                        </a:rPr>
                        <a:t>139</a:t>
                      </a:r>
                    </a:p>
                  </a:txBody>
                  <a:tcPr marL="0" marR="0" marT="0" marB="0" anchor="ctr"/>
                </a:tc>
                <a:tc>
                  <a:txBody>
                    <a:bodyPr/>
                    <a:lstStyle/>
                    <a:p>
                      <a:pPr algn="ctr" fontAlgn="b"/>
                      <a:r>
                        <a:rPr lang="de-DE" sz="1600" b="0" i="0" u="none" strike="noStrike">
                          <a:effectLst/>
                          <a:latin typeface="+mn-lt"/>
                        </a:rPr>
                        <a:t>455</a:t>
                      </a:r>
                    </a:p>
                  </a:txBody>
                  <a:tcPr marL="0" marR="0" marT="0" marB="0" anchor="ctr"/>
                </a:tc>
                <a:tc>
                  <a:txBody>
                    <a:bodyPr/>
                    <a:lstStyle/>
                    <a:p>
                      <a:pPr algn="ctr" fontAlgn="b"/>
                      <a:r>
                        <a:rPr lang="de-DE" sz="1600" b="0" i="0" u="none" strike="noStrike">
                          <a:effectLst/>
                          <a:latin typeface="+mn-lt"/>
                        </a:rPr>
                        <a:t>1.340</a:t>
                      </a:r>
                    </a:p>
                  </a:txBody>
                  <a:tcPr marL="0" marR="0" marT="0" marB="0" anchor="ctr"/>
                </a:tc>
                <a:tc>
                  <a:txBody>
                    <a:bodyPr/>
                    <a:lstStyle/>
                    <a:p>
                      <a:pPr algn="ctr" fontAlgn="b"/>
                      <a:r>
                        <a:rPr lang="de-DE" sz="1600" b="0" i="0" u="none" strike="noStrike">
                          <a:effectLst/>
                          <a:latin typeface="+mn-lt"/>
                        </a:rPr>
                        <a:t>709</a:t>
                      </a:r>
                    </a:p>
                  </a:txBody>
                  <a:tcPr marL="0" marR="0" marT="0" marB="0" anchor="ctr"/>
                </a:tc>
                <a:tc>
                  <a:txBody>
                    <a:bodyPr/>
                    <a:lstStyle/>
                    <a:p>
                      <a:pPr algn="ctr" fontAlgn="b"/>
                      <a:r>
                        <a:rPr lang="de-DE" sz="1600" b="0" i="0" u="none" strike="noStrike" dirty="0">
                          <a:effectLst/>
                          <a:latin typeface="+mn-lt"/>
                        </a:rPr>
                        <a:t>35</a:t>
                      </a:r>
                    </a:p>
                  </a:txBody>
                  <a:tcPr marL="0" marR="0" marT="0" marB="0" anchor="ctr"/>
                </a:tc>
              </a:tr>
            </a:tbl>
          </a:graphicData>
        </a:graphic>
      </p:graphicFrame>
      <p:sp>
        <p:nvSpPr>
          <p:cNvPr id="5" name="Textfeld 4"/>
          <p:cNvSpPr txBox="1"/>
          <p:nvPr/>
        </p:nvSpPr>
        <p:spPr>
          <a:xfrm>
            <a:off x="496086" y="2657023"/>
            <a:ext cx="3471528" cy="307777"/>
          </a:xfrm>
          <a:prstGeom prst="rect">
            <a:avLst/>
          </a:prstGeom>
          <a:noFill/>
        </p:spPr>
        <p:txBody>
          <a:bodyPr wrap="none" rtlCol="0">
            <a:spAutoFit/>
          </a:bodyPr>
          <a:lstStyle/>
          <a:p>
            <a:r>
              <a:rPr lang="de-DE" sz="1400" dirty="0" smtClean="0"/>
              <a:t>* Fehleingabe durch GA, Geburtsdatum 1929</a:t>
            </a:r>
            <a:endParaRPr lang="de-DE" sz="1400" dirty="0"/>
          </a:p>
        </p:txBody>
      </p:sp>
    </p:spTree>
    <p:extLst>
      <p:ext uri="{BB962C8B-B14F-4D97-AF65-F5344CB8AC3E}">
        <p14:creationId xmlns:p14="http://schemas.microsoft.com/office/powerpoint/2010/main" val="77209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87D1FEDC-970B-4A3C-878F-AD15D38054A9}"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a:t>
            </a:fld>
            <a:endParaRPr lang="de-DE"/>
          </a:p>
        </p:txBody>
      </p:sp>
      <p:sp>
        <p:nvSpPr>
          <p:cNvPr id="2" name="Titel 1"/>
          <p:cNvSpPr>
            <a:spLocks noGrp="1"/>
          </p:cNvSpPr>
          <p:nvPr>
            <p:ph type="title"/>
          </p:nvPr>
        </p:nvSpPr>
        <p:spPr>
          <a:xfrm>
            <a:off x="457200" y="605107"/>
            <a:ext cx="6784521" cy="307777"/>
          </a:xfrm>
          <a:solidFill>
            <a:srgbClr val="045AA6"/>
          </a:solidFill>
        </p:spPr>
        <p:txBody>
          <a:bodyPr lIns="72000"/>
          <a:lstStyle/>
          <a:p>
            <a:pPr>
              <a:spcBef>
                <a:spcPts val="600"/>
              </a:spcBef>
            </a:pPr>
            <a:r>
              <a:rPr lang="de-DE" sz="2000" dirty="0" smtClean="0">
                <a:solidFill>
                  <a:schemeClr val="bg1"/>
                </a:solidFill>
              </a:rPr>
              <a:t>Fälle und Todesfälle pro Bundesland </a:t>
            </a:r>
            <a:r>
              <a:rPr lang="de-DE" sz="1400" dirty="0" smtClean="0">
                <a:solidFill>
                  <a:schemeClr val="bg1"/>
                </a:solidFill>
              </a:rPr>
              <a:t>(Datenstand: 02.05.2020. 00:00)</a:t>
            </a:r>
            <a:endParaRPr lang="de-DE" sz="1400" dirty="0">
              <a:solidFill>
                <a:schemeClr val="bg1"/>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930065425"/>
              </p:ext>
            </p:extLst>
          </p:nvPr>
        </p:nvGraphicFramePr>
        <p:xfrm>
          <a:off x="342899" y="1219196"/>
          <a:ext cx="8429625" cy="5095876"/>
        </p:xfrm>
        <a:graphic>
          <a:graphicData uri="http://schemas.openxmlformats.org/drawingml/2006/table">
            <a:tbl>
              <a:tblPr/>
              <a:tblGrid>
                <a:gridCol w="2190827"/>
                <a:gridCol w="1173364"/>
                <a:gridCol w="1411320"/>
                <a:gridCol w="1203450"/>
                <a:gridCol w="1225332"/>
                <a:gridCol w="1225332"/>
              </a:tblGrid>
              <a:tr h="536408">
                <a:tc>
                  <a:txBody>
                    <a:bodyPr/>
                    <a:lstStyle/>
                    <a:p>
                      <a:pPr algn="l" fontAlgn="ctr"/>
                      <a:r>
                        <a:rPr lang="de-DE" sz="1300" b="1" i="0" u="none" strike="noStrike">
                          <a:solidFill>
                            <a:srgbClr val="FFFFFF"/>
                          </a:solidFill>
                          <a:effectLst/>
                          <a:latin typeface="Calibri"/>
                        </a:rPr>
                        <a:t>Bundesland</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300" b="1" i="0" u="none" strike="noStrike">
                          <a:solidFill>
                            <a:srgbClr val="FFFFFF"/>
                          </a:solidFill>
                          <a:effectLst/>
                          <a:latin typeface="Calibri"/>
                        </a:rPr>
                        <a:t>Anzahl</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300" b="1" i="0" u="none" strike="noStrike">
                          <a:solidFill>
                            <a:srgbClr val="FFFFFF"/>
                          </a:solidFill>
                          <a:effectLst/>
                          <a:latin typeface="Calibri"/>
                        </a:rPr>
                        <a:t>Differenz Vortag</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300" b="1" i="0" u="none" strike="noStrike">
                          <a:solidFill>
                            <a:srgbClr val="FFFFFF"/>
                          </a:solidFill>
                          <a:effectLst/>
                          <a:latin typeface="Calibri"/>
                        </a:rPr>
                        <a:t>Fälle/100.000 Einw.</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300" b="1" i="0" u="none" strike="noStrike">
                          <a:solidFill>
                            <a:srgbClr val="FFFFFF"/>
                          </a:solidFill>
                          <a:effectLst/>
                          <a:latin typeface="Calibri"/>
                        </a:rPr>
                        <a:t>Todesfälle</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300" b="1" i="0" u="none" strike="noStrike">
                          <a:solidFill>
                            <a:srgbClr val="FFFFFF"/>
                          </a:solidFill>
                          <a:effectLst/>
                          <a:latin typeface="Calibri"/>
                        </a:rPr>
                        <a:t>Todesfälle/ 100.000 Einw.</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268204">
                <a:tc>
                  <a:txBody>
                    <a:bodyPr/>
                    <a:lstStyle/>
                    <a:p>
                      <a:pPr algn="l" fontAlgn="ctr"/>
                      <a:r>
                        <a:rPr lang="de-DE" sz="1300" b="0" i="0" u="none" strike="noStrike">
                          <a:solidFill>
                            <a:srgbClr val="000000"/>
                          </a:solidFill>
                          <a:effectLst/>
                          <a:latin typeface="Calibri"/>
                        </a:rPr>
                        <a:t>Baden-Württemberg</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32.146</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227</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290</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1.402</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12,7</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8204">
                <a:tc>
                  <a:txBody>
                    <a:bodyPr/>
                    <a:lstStyle/>
                    <a:p>
                      <a:pPr algn="l" fontAlgn="ctr"/>
                      <a:r>
                        <a:rPr lang="de-DE" sz="1300" b="0" i="0" u="none" strike="noStrike">
                          <a:solidFill>
                            <a:srgbClr val="000000"/>
                          </a:solidFill>
                          <a:effectLst/>
                          <a:latin typeface="Calibri"/>
                        </a:rPr>
                        <a:t>Bayern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42.658</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169</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326</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1.885</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14,4</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68204">
                <a:tc>
                  <a:txBody>
                    <a:bodyPr/>
                    <a:lstStyle/>
                    <a:p>
                      <a:pPr algn="l" fontAlgn="ctr"/>
                      <a:r>
                        <a:rPr lang="de-DE" sz="1300" b="0" i="0" u="none" strike="noStrike">
                          <a:solidFill>
                            <a:srgbClr val="000000"/>
                          </a:solidFill>
                          <a:effectLst/>
                          <a:latin typeface="Calibri"/>
                        </a:rPr>
                        <a:t>Berlin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5.943</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56</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159</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152</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4,1</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8204">
                <a:tc>
                  <a:txBody>
                    <a:bodyPr/>
                    <a:lstStyle/>
                    <a:p>
                      <a:pPr algn="l" fontAlgn="ctr"/>
                      <a:r>
                        <a:rPr lang="de-DE" sz="1300" b="0" i="0" u="none" strike="noStrike">
                          <a:solidFill>
                            <a:srgbClr val="000000"/>
                          </a:solidFill>
                          <a:effectLst/>
                          <a:latin typeface="Calibri"/>
                        </a:rPr>
                        <a:t>Brandenburg</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2.886</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14</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115</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122</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4,9</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68204">
                <a:tc>
                  <a:txBody>
                    <a:bodyPr/>
                    <a:lstStyle/>
                    <a:p>
                      <a:pPr algn="l" fontAlgn="ctr"/>
                      <a:r>
                        <a:rPr lang="de-DE" sz="1300" b="0" i="0" u="none" strike="noStrike">
                          <a:solidFill>
                            <a:srgbClr val="000000"/>
                          </a:solidFill>
                          <a:effectLst/>
                          <a:latin typeface="Calibri"/>
                        </a:rPr>
                        <a:t>Bremen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871</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12</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128</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30</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4,4</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8204">
                <a:tc>
                  <a:txBody>
                    <a:bodyPr/>
                    <a:lstStyle/>
                    <a:p>
                      <a:pPr algn="l" fontAlgn="ctr"/>
                      <a:r>
                        <a:rPr lang="de-DE" sz="1300" b="0" i="0" u="none" strike="noStrike">
                          <a:solidFill>
                            <a:srgbClr val="000000"/>
                          </a:solidFill>
                          <a:effectLst/>
                          <a:latin typeface="Calibri"/>
                        </a:rPr>
                        <a:t>Hamburg</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4.609</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5</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250</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163</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8,9</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68204">
                <a:tc>
                  <a:txBody>
                    <a:bodyPr/>
                    <a:lstStyle/>
                    <a:p>
                      <a:pPr algn="l" fontAlgn="ctr"/>
                      <a:r>
                        <a:rPr lang="de-DE" sz="1300" b="0" i="0" u="none" strike="noStrike">
                          <a:solidFill>
                            <a:srgbClr val="000000"/>
                          </a:solidFill>
                          <a:effectLst/>
                          <a:latin typeface="Calibri"/>
                        </a:rPr>
                        <a:t>Hessen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8.486</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110</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135</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364</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5,8</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8204">
                <a:tc>
                  <a:txBody>
                    <a:bodyPr/>
                    <a:lstStyle/>
                    <a:p>
                      <a:pPr algn="l" fontAlgn="ctr"/>
                      <a:r>
                        <a:rPr lang="de-DE" sz="1300" b="0" i="0" u="none" strike="noStrike">
                          <a:solidFill>
                            <a:srgbClr val="000000"/>
                          </a:solidFill>
                          <a:effectLst/>
                          <a:latin typeface="Calibri"/>
                        </a:rPr>
                        <a:t>Mecklenburg-Vorpommern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695</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43</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18</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1,1</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68204">
                <a:tc>
                  <a:txBody>
                    <a:bodyPr/>
                    <a:lstStyle/>
                    <a:p>
                      <a:pPr algn="l" fontAlgn="ctr"/>
                      <a:r>
                        <a:rPr lang="de-DE" sz="1300" b="0" i="0" u="none" strike="noStrike">
                          <a:solidFill>
                            <a:srgbClr val="000000"/>
                          </a:solidFill>
                          <a:effectLst/>
                          <a:latin typeface="Calibri"/>
                        </a:rPr>
                        <a:t>Niedersachsen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10.246</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105</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128</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451</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5,6</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8204">
                <a:tc>
                  <a:txBody>
                    <a:bodyPr/>
                    <a:lstStyle/>
                    <a:p>
                      <a:pPr algn="l" fontAlgn="ctr"/>
                      <a:r>
                        <a:rPr lang="de-DE" sz="1300" b="0" i="0" u="none" strike="noStrike">
                          <a:solidFill>
                            <a:srgbClr val="000000"/>
                          </a:solidFill>
                          <a:effectLst/>
                          <a:latin typeface="Calibri"/>
                        </a:rPr>
                        <a:t>Nordrhein-Westfalen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33.216</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158</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185</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1.268</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7,1</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68204">
                <a:tc>
                  <a:txBody>
                    <a:bodyPr/>
                    <a:lstStyle/>
                    <a:p>
                      <a:pPr algn="l" fontAlgn="ctr"/>
                      <a:r>
                        <a:rPr lang="de-DE" sz="1300" b="0" i="0" u="none" strike="noStrike">
                          <a:solidFill>
                            <a:srgbClr val="000000"/>
                          </a:solidFill>
                          <a:effectLst/>
                          <a:latin typeface="Calibri"/>
                        </a:rPr>
                        <a:t>Rheinland-Pfalz</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6.099</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13</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149</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173</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4,2</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8204">
                <a:tc>
                  <a:txBody>
                    <a:bodyPr/>
                    <a:lstStyle/>
                    <a:p>
                      <a:pPr algn="l" fontAlgn="ctr"/>
                      <a:r>
                        <a:rPr lang="de-DE" sz="1300" b="0" i="0" u="none" strike="noStrike">
                          <a:solidFill>
                            <a:srgbClr val="000000"/>
                          </a:solidFill>
                          <a:effectLst/>
                          <a:latin typeface="Calibri"/>
                        </a:rPr>
                        <a:t>Saarland</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2.597</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16</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262</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135</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13,6</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68204">
                <a:tc>
                  <a:txBody>
                    <a:bodyPr/>
                    <a:lstStyle/>
                    <a:p>
                      <a:pPr algn="l" fontAlgn="ctr"/>
                      <a:r>
                        <a:rPr lang="de-DE" sz="1300" b="0" i="0" u="none" strike="noStrike">
                          <a:solidFill>
                            <a:srgbClr val="000000"/>
                          </a:solidFill>
                          <a:effectLst/>
                          <a:latin typeface="Calibri"/>
                        </a:rPr>
                        <a:t>Sachsen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4.617</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25</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113</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163</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4,0</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8204">
                <a:tc>
                  <a:txBody>
                    <a:bodyPr/>
                    <a:lstStyle/>
                    <a:p>
                      <a:pPr algn="l" fontAlgn="ctr"/>
                      <a:r>
                        <a:rPr lang="de-DE" sz="1300" b="0" i="0" u="none" strike="noStrike">
                          <a:solidFill>
                            <a:srgbClr val="000000"/>
                          </a:solidFill>
                          <a:effectLst/>
                          <a:latin typeface="Calibri"/>
                        </a:rPr>
                        <a:t>Sachsen-Anhalt</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1.571</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7</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71</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44</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2,0</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68204">
                <a:tc>
                  <a:txBody>
                    <a:bodyPr/>
                    <a:lstStyle/>
                    <a:p>
                      <a:pPr algn="l" fontAlgn="ctr"/>
                      <a:r>
                        <a:rPr lang="de-DE" sz="1300" b="0" i="0" u="none" strike="noStrike">
                          <a:solidFill>
                            <a:srgbClr val="000000"/>
                          </a:solidFill>
                          <a:effectLst/>
                          <a:latin typeface="Calibri"/>
                        </a:rPr>
                        <a:t>Schleswig-Holstein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2.728</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14</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94</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112</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0" i="0" u="none" strike="noStrike">
                          <a:solidFill>
                            <a:srgbClr val="000000"/>
                          </a:solidFill>
                          <a:effectLst/>
                          <a:latin typeface="Calibri"/>
                        </a:rPr>
                        <a:t>3,9</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8204">
                <a:tc>
                  <a:txBody>
                    <a:bodyPr/>
                    <a:lstStyle/>
                    <a:p>
                      <a:pPr algn="l" fontAlgn="ctr"/>
                      <a:r>
                        <a:rPr lang="de-DE" sz="1300" b="0" i="0" u="none" strike="noStrike">
                          <a:solidFill>
                            <a:srgbClr val="000000"/>
                          </a:solidFill>
                          <a:effectLst/>
                          <a:latin typeface="Calibri"/>
                        </a:rPr>
                        <a:t>Thüringen</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2.335</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12</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109</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93</a:t>
                      </a:r>
                    </a:p>
                  </a:txBody>
                  <a:tcPr marL="7883" marR="7883" marT="7883" marB="0" anchor="ctr">
                    <a:lnL>
                      <a:noFill/>
                    </a:lnL>
                    <a:lnR>
                      <a:noFill/>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300" b="0" i="0" u="none" strike="noStrike">
                          <a:solidFill>
                            <a:srgbClr val="000000"/>
                          </a:solidFill>
                          <a:effectLst/>
                          <a:latin typeface="Calibri"/>
                        </a:rPr>
                        <a:t>4,3</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204">
                <a:tc>
                  <a:txBody>
                    <a:bodyPr/>
                    <a:lstStyle/>
                    <a:p>
                      <a:pPr algn="l" fontAlgn="ctr"/>
                      <a:r>
                        <a:rPr lang="de-DE" sz="1300" b="1" i="0" u="none" strike="noStrike">
                          <a:solidFill>
                            <a:srgbClr val="000000"/>
                          </a:solidFill>
                          <a:effectLst/>
                          <a:latin typeface="Calibri"/>
                        </a:rPr>
                        <a:t>Gesamt</a:t>
                      </a:r>
                    </a:p>
                  </a:txBody>
                  <a:tcPr marL="7883" marR="7883" marT="7883"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1" i="0" u="none" strike="noStrike">
                          <a:solidFill>
                            <a:srgbClr val="000000"/>
                          </a:solidFill>
                          <a:effectLst/>
                          <a:latin typeface="Calibri"/>
                        </a:rPr>
                        <a:t>161.703</a:t>
                      </a:r>
                    </a:p>
                  </a:txBody>
                  <a:tcPr marL="7883" marR="7883" marT="7883" marB="0" anchor="ctr">
                    <a:lnL w="6350" cap="flat" cmpd="sng" algn="ctr">
                      <a:solidFill>
                        <a:srgbClr val="95B3D7"/>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1" i="0" u="none" strike="noStrike">
                          <a:solidFill>
                            <a:srgbClr val="000000"/>
                          </a:solidFill>
                          <a:effectLst/>
                          <a:latin typeface="Calibri"/>
                        </a:rPr>
                        <a:t>945</a:t>
                      </a:r>
                    </a:p>
                  </a:txBody>
                  <a:tcPr marL="7883" marR="7883" marT="7883" marB="0" anchor="ctr">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1" i="0" u="none" strike="noStrike">
                          <a:solidFill>
                            <a:srgbClr val="000000"/>
                          </a:solidFill>
                          <a:effectLst/>
                          <a:latin typeface="Calibri"/>
                        </a:rPr>
                        <a:t>195</a:t>
                      </a:r>
                    </a:p>
                  </a:txBody>
                  <a:tcPr marL="7883" marR="7883" marT="7883" marB="0" anchor="ctr">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1" i="0" u="none" strike="noStrike">
                          <a:solidFill>
                            <a:srgbClr val="000000"/>
                          </a:solidFill>
                          <a:effectLst/>
                          <a:latin typeface="Calibri"/>
                        </a:rPr>
                        <a:t>6.575</a:t>
                      </a:r>
                    </a:p>
                  </a:txBody>
                  <a:tcPr marL="7883" marR="7883" marT="7883" marB="0" anchor="ctr">
                    <a:lnL>
                      <a:noFill/>
                    </a:lnL>
                    <a:lnR>
                      <a:noFill/>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300" b="1" i="0" u="none" strike="noStrike" dirty="0">
                          <a:solidFill>
                            <a:srgbClr val="000000"/>
                          </a:solidFill>
                          <a:effectLst/>
                          <a:latin typeface="Calibri"/>
                        </a:rPr>
                        <a:t>7,9</a:t>
                      </a:r>
                    </a:p>
                  </a:txBody>
                  <a:tcPr marL="7883" marR="7883" marT="7883" marB="0" anchor="ctr">
                    <a:lnL>
                      <a:noFill/>
                    </a:lnL>
                    <a:lnR w="6350" cap="flat" cmpd="sng" algn="ctr">
                      <a:solidFill>
                        <a:srgbClr val="95B3D7"/>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4273541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E2A825A8-721D-4D5A-BA5C-C13AF2F0FA48}"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20</a:t>
            </a:fld>
            <a:endParaRPr lang="de-DE" dirty="0"/>
          </a:p>
        </p:txBody>
      </p:sp>
      <p:sp>
        <p:nvSpPr>
          <p:cNvPr id="8" name="Titel 1"/>
          <p:cNvSpPr txBox="1">
            <a:spLocks/>
          </p:cNvSpPr>
          <p:nvPr/>
        </p:nvSpPr>
        <p:spPr>
          <a:xfrm>
            <a:off x="348908" y="472849"/>
            <a:ext cx="7138820"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Fall-Verstorbenen-Anteil; </a:t>
            </a:r>
            <a:r>
              <a:rPr lang="de-DE" sz="1400" dirty="0" smtClean="0">
                <a:solidFill>
                  <a:schemeClr val="bg1"/>
                </a:solidFill>
              </a:rPr>
              <a:t>(Datenstand: 02.05.2020. 00:00)</a:t>
            </a:r>
            <a:endParaRPr lang="de-DE" sz="1400" dirty="0">
              <a:solidFill>
                <a:schemeClr val="bg1"/>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143000"/>
            <a:ext cx="86693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820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5B779C72-1474-4375-808B-1A1C185A1DB5}"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21</a:t>
            </a:fld>
            <a:endParaRPr lang="de-DE"/>
          </a:p>
        </p:txBody>
      </p:sp>
      <p:sp>
        <p:nvSpPr>
          <p:cNvPr id="2" name="Titel 1"/>
          <p:cNvSpPr>
            <a:spLocks noGrp="1"/>
          </p:cNvSpPr>
          <p:nvPr>
            <p:ph type="title"/>
          </p:nvPr>
        </p:nvSpPr>
        <p:spPr>
          <a:xfrm>
            <a:off x="236765" y="433657"/>
            <a:ext cx="6784521" cy="307777"/>
          </a:xfrm>
          <a:solidFill>
            <a:srgbClr val="045AA6"/>
          </a:solidFill>
        </p:spPr>
        <p:txBody>
          <a:bodyPr lIns="72000"/>
          <a:lstStyle/>
          <a:p>
            <a:pPr>
              <a:spcBef>
                <a:spcPts val="600"/>
              </a:spcBef>
            </a:pPr>
            <a:r>
              <a:rPr lang="de-DE" sz="2000" dirty="0" smtClean="0">
                <a:solidFill>
                  <a:schemeClr val="bg1"/>
                </a:solidFill>
              </a:rPr>
              <a:t>DIVI </a:t>
            </a:r>
            <a:r>
              <a:rPr lang="de-DE" sz="2000" dirty="0">
                <a:solidFill>
                  <a:schemeClr val="bg1"/>
                </a:solidFill>
              </a:rPr>
              <a:t>Intensivregister; </a:t>
            </a:r>
            <a:r>
              <a:rPr lang="de-DE" sz="1400" dirty="0">
                <a:solidFill>
                  <a:schemeClr val="bg1"/>
                </a:solidFill>
              </a:rPr>
              <a:t>(Datenstand: </a:t>
            </a:r>
            <a:r>
              <a:rPr lang="de-DE" sz="1400" dirty="0" smtClean="0">
                <a:solidFill>
                  <a:schemeClr val="bg1"/>
                </a:solidFill>
              </a:rPr>
              <a:t>02.05.2020, 9:15)</a:t>
            </a:r>
            <a:endParaRPr lang="de-DE" sz="1400" dirty="0">
              <a:solidFill>
                <a:schemeClr val="bg1"/>
              </a:solidFill>
            </a:endParaRPr>
          </a:p>
        </p:txBody>
      </p:sp>
      <p:sp>
        <p:nvSpPr>
          <p:cNvPr id="5" name="Rechteck 4"/>
          <p:cNvSpPr/>
          <p:nvPr/>
        </p:nvSpPr>
        <p:spPr>
          <a:xfrm>
            <a:off x="307239" y="1257801"/>
            <a:ext cx="6784521" cy="369332"/>
          </a:xfrm>
          <a:prstGeom prst="rect">
            <a:avLst/>
          </a:prstGeom>
        </p:spPr>
        <p:txBody>
          <a:bodyPr wrap="square">
            <a:spAutoFit/>
          </a:bodyPr>
          <a:lstStyle/>
          <a:p>
            <a:r>
              <a:rPr lang="de-DE" b="1" dirty="0"/>
              <a:t>Aktuelle Anzahl meldender Kliniken/Abteilungen im Register:  </a:t>
            </a:r>
            <a:r>
              <a:rPr lang="de-DE" b="1" dirty="0" smtClean="0"/>
              <a:t>1.219</a:t>
            </a:r>
            <a:endParaRPr lang="de-DE" b="1" dirty="0">
              <a:solidFill>
                <a:srgbClr val="006EC7"/>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963127012"/>
              </p:ext>
            </p:extLst>
          </p:nvPr>
        </p:nvGraphicFramePr>
        <p:xfrm>
          <a:off x="307239" y="1790990"/>
          <a:ext cx="8085887" cy="1433398"/>
        </p:xfrm>
        <a:graphic>
          <a:graphicData uri="http://schemas.openxmlformats.org/drawingml/2006/table">
            <a:tbl>
              <a:tblPr>
                <a:tableStyleId>{BC89EF96-8CEA-46FF-86C4-4CE0E7609802}</a:tableStyleId>
              </a:tblPr>
              <a:tblGrid>
                <a:gridCol w="3866247"/>
                <a:gridCol w="1499841"/>
                <a:gridCol w="816668"/>
                <a:gridCol w="1903131"/>
              </a:tblGrid>
              <a:tr h="310718">
                <a:tc>
                  <a:txBody>
                    <a:bodyPr/>
                    <a:lstStyle/>
                    <a:p>
                      <a:pPr algn="l" fontAlgn="b"/>
                      <a:endParaRPr lang="de-DE" sz="14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a:effectLst/>
                        </a:rPr>
                        <a:t>Anzahl_Covid19</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smtClean="0">
                          <a:effectLst/>
                        </a:rPr>
                        <a:t>Prozent</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a:effectLst/>
                        </a:rPr>
                        <a:t>Differenz zum Vortag</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r>
              <a:tr h="280670">
                <a:tc>
                  <a:txBody>
                    <a:bodyPr/>
                    <a:lstStyle/>
                    <a:p>
                      <a:pPr algn="l" fontAlgn="b"/>
                      <a:r>
                        <a:rPr lang="de-DE" sz="1600" b="1" u="none" strike="noStrike" dirty="0">
                          <a:effectLst/>
                        </a:rPr>
                        <a:t>Aktuell: in intensivmedizinischer Behandlung</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2.105</a:t>
                      </a:r>
                      <a:endParaRPr lang="de-DE" sz="1600" b="0" i="0" u="none" strike="noStrike" dirty="0">
                        <a:solidFill>
                          <a:srgbClr val="000000"/>
                        </a:solidFill>
                        <a:effectLst/>
                        <a:latin typeface="Calibri"/>
                      </a:endParaRPr>
                    </a:p>
                  </a:txBody>
                  <a:tcPr marL="9525" marR="9525" marT="9525" marB="0" anchor="ctr"/>
                </a:tc>
                <a:tc>
                  <a:txBody>
                    <a:bodyPr/>
                    <a:lstStyle/>
                    <a:p>
                      <a:pPr algn="l" fontAlgn="b"/>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-84</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smtClean="0">
                          <a:effectLst/>
                        </a:rPr>
                        <a:t>      - davon </a:t>
                      </a:r>
                      <a:r>
                        <a:rPr lang="de-DE" sz="1600" b="1" u="none" strike="noStrike" dirty="0">
                          <a:effectLst/>
                        </a:rPr>
                        <a:t>beatmet</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1.508</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72%</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-41</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a:effectLst/>
                        </a:rPr>
                        <a:t>Gesamt: abgeschlossene Behandlung</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9.499</a:t>
                      </a:r>
                      <a:endParaRPr lang="de-DE" sz="1600" b="0" i="0" u="none" strike="noStrike" dirty="0">
                        <a:solidFill>
                          <a:srgbClr val="000000"/>
                        </a:solidFill>
                        <a:effectLst/>
                        <a:latin typeface="Calibri"/>
                      </a:endParaRPr>
                    </a:p>
                  </a:txBody>
                  <a:tcPr marL="9525" marR="9525" marT="9525" marB="0" anchor="ctr"/>
                </a:tc>
                <a:tc>
                  <a:txBody>
                    <a:bodyPr/>
                    <a:lstStyle/>
                    <a:p>
                      <a:pPr algn="l" fontAlgn="b"/>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+199</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smtClean="0">
                          <a:effectLst/>
                        </a:rPr>
                        <a:t>      - davon </a:t>
                      </a:r>
                      <a:r>
                        <a:rPr lang="de-DE" sz="1600" b="1" u="none" strike="noStrike" dirty="0">
                          <a:effectLst/>
                        </a:rPr>
                        <a:t>verstorben</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2741</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29%</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+46</a:t>
                      </a:r>
                      <a:endParaRPr lang="de-DE" sz="1600" b="0" i="0" u="none" strike="noStrike" dirty="0">
                        <a:solidFill>
                          <a:srgbClr val="000000"/>
                        </a:solidFill>
                        <a:effectLst/>
                        <a:latin typeface="Calibri"/>
                      </a:endParaRPr>
                    </a:p>
                  </a:txBody>
                  <a:tcPr marL="9525" marR="9525" marT="9525" marB="0" anchor="ctr"/>
                </a:tc>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582875390"/>
              </p:ext>
            </p:extLst>
          </p:nvPr>
        </p:nvGraphicFramePr>
        <p:xfrm>
          <a:off x="307239" y="3638307"/>
          <a:ext cx="7783372" cy="1201701"/>
        </p:xfrm>
        <a:graphic>
          <a:graphicData uri="http://schemas.openxmlformats.org/drawingml/2006/table">
            <a:tbl>
              <a:tblPr>
                <a:tableStyleId>{BC89EF96-8CEA-46FF-86C4-4CE0E7609802}</a:tableStyleId>
              </a:tblPr>
              <a:tblGrid>
                <a:gridCol w="1319210"/>
                <a:gridCol w="1407157"/>
                <a:gridCol w="1451130"/>
                <a:gridCol w="787173"/>
                <a:gridCol w="913942"/>
                <a:gridCol w="1904760"/>
              </a:tblGrid>
              <a:tr h="374650">
                <a:tc>
                  <a:txBody>
                    <a:bodyPr/>
                    <a:lstStyle/>
                    <a:p>
                      <a:pPr marL="0" algn="l" defTabSz="457200" rtl="0" eaLnBrk="1" fontAlgn="b" latinLnBrk="0" hangingPunct="1"/>
                      <a:r>
                        <a:rPr lang="de-DE" sz="1600" b="1" u="none" strike="noStrike" kern="1200" dirty="0" smtClean="0">
                          <a:solidFill>
                            <a:schemeClr val="tx1"/>
                          </a:solidFill>
                          <a:effectLst/>
                          <a:latin typeface="+mn-lt"/>
                          <a:ea typeface="+mn-ea"/>
                          <a:cs typeface="+mn-cs"/>
                        </a:rPr>
                        <a:t>Anzahl</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Low care ICU</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High care ICU</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ECMO</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Gesamt</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Differenz zum Vortag</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r>
              <a:tr h="395931">
                <a:tc>
                  <a:txBody>
                    <a:bodyPr/>
                    <a:lstStyle/>
                    <a:p>
                      <a:pPr algn="l" fontAlgn="b"/>
                      <a:r>
                        <a:rPr lang="de-DE" sz="1600" b="1" u="none" strike="noStrike" kern="1200" dirty="0" smtClean="0">
                          <a:solidFill>
                            <a:schemeClr val="tx1"/>
                          </a:solidFill>
                          <a:effectLst/>
                          <a:latin typeface="+mn-lt"/>
                          <a:ea typeface="+mn-ea"/>
                          <a:cs typeface="+mn-cs"/>
                        </a:rPr>
                        <a:t>Belegt</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5.748</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13.292</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228</a:t>
                      </a:r>
                      <a:endParaRPr lang="de-DE" sz="1600" b="0" i="0" u="none" strike="noStrike" kern="1200" dirty="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1" i="0" u="none" strike="noStrike" kern="1200" dirty="0" smtClean="0">
                          <a:solidFill>
                            <a:srgbClr val="000000"/>
                          </a:solidFill>
                          <a:effectLst/>
                          <a:latin typeface="Calibri"/>
                          <a:ea typeface="+mn-ea"/>
                          <a:cs typeface="+mn-cs"/>
                        </a:rPr>
                        <a:t>19.268</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-216</a:t>
                      </a:r>
                    </a:p>
                  </a:txBody>
                  <a:tcPr marL="9525" marR="9525" marT="9525" marB="0" anchor="ctr"/>
                </a:tc>
              </a:tr>
              <a:tr h="431120">
                <a:tc>
                  <a:txBody>
                    <a:bodyPr/>
                    <a:lstStyle/>
                    <a:p>
                      <a:pPr algn="l" fontAlgn="b"/>
                      <a:r>
                        <a:rPr lang="de-DE" sz="1600" b="1" u="none" strike="noStrike" kern="1200" dirty="0" smtClean="0">
                          <a:solidFill>
                            <a:schemeClr val="tx1"/>
                          </a:solidFill>
                          <a:effectLst/>
                          <a:latin typeface="+mn-lt"/>
                          <a:ea typeface="+mn-ea"/>
                          <a:cs typeface="+mn-cs"/>
                        </a:rPr>
                        <a:t>Frei</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3.390</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8.876</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511</a:t>
                      </a:r>
                      <a:endParaRPr lang="de-DE" sz="1600" b="0" i="0" u="none" strike="noStrike" kern="1200" dirty="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1" i="0" u="none" strike="noStrike" kern="1200" dirty="0" smtClean="0">
                          <a:solidFill>
                            <a:srgbClr val="000000"/>
                          </a:solidFill>
                          <a:effectLst/>
                          <a:latin typeface="Calibri"/>
                          <a:ea typeface="+mn-ea"/>
                          <a:cs typeface="+mn-cs"/>
                        </a:rPr>
                        <a:t>12.777</a:t>
                      </a: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+217</a:t>
                      </a:r>
                      <a:endParaRPr lang="de-DE" sz="1600" b="0" i="0" u="none" strike="noStrike" kern="1200" dirty="0">
                        <a:solidFill>
                          <a:srgbClr val="000000"/>
                        </a:solidFill>
                        <a:effectLst/>
                        <a:latin typeface="Calibri"/>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val="748044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3DD96737-6EF0-49B2-AD60-3A0703B01F6A}"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22</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DIVI </a:t>
            </a:r>
            <a:r>
              <a:rPr lang="de-DE" sz="2000" dirty="0">
                <a:solidFill>
                  <a:schemeClr val="bg1"/>
                </a:solidFill>
              </a:rPr>
              <a:t>Intensivregister; </a:t>
            </a:r>
            <a:r>
              <a:rPr lang="de-DE" sz="1400" dirty="0">
                <a:solidFill>
                  <a:schemeClr val="bg1"/>
                </a:solidFill>
              </a:rPr>
              <a:t>(Datenstand: </a:t>
            </a:r>
            <a:r>
              <a:rPr lang="de-DE" sz="1400" dirty="0" smtClean="0">
                <a:solidFill>
                  <a:schemeClr val="bg1"/>
                </a:solidFill>
              </a:rPr>
              <a:t>02.05.2020,9:15)</a:t>
            </a:r>
            <a:endParaRPr lang="de-DE" sz="1400" dirty="0">
              <a:solidFill>
                <a:schemeClr val="bg1"/>
              </a:solidFill>
            </a:endParaRPr>
          </a:p>
        </p:txBody>
      </p:sp>
      <p:sp>
        <p:nvSpPr>
          <p:cNvPr id="6" name="Rechteck 5"/>
          <p:cNvSpPr/>
          <p:nvPr/>
        </p:nvSpPr>
        <p:spPr>
          <a:xfrm>
            <a:off x="3476625" y="2190750"/>
            <a:ext cx="419100" cy="3409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5562600" y="971550"/>
            <a:ext cx="3100083" cy="581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1219200" y="1262062"/>
            <a:ext cx="396262" cy="923330"/>
          </a:xfrm>
          <a:prstGeom prst="rect">
            <a:avLst/>
          </a:prstGeom>
          <a:noFill/>
        </p:spPr>
        <p:txBody>
          <a:bodyPr wrap="none" rtlCol="0">
            <a:spAutoFit/>
          </a:bodyPr>
          <a:lstStyle/>
          <a:p>
            <a:endParaRPr lang="de-DE" dirty="0" smtClean="0"/>
          </a:p>
          <a:p>
            <a:endParaRPr lang="de-DE" dirty="0"/>
          </a:p>
          <a:p>
            <a:r>
              <a:rPr lang="de-DE" dirty="0" smtClean="0"/>
              <a:t>    </a:t>
            </a:r>
            <a:endParaRPr lang="de-DE"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898675"/>
            <a:ext cx="8930127" cy="538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36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DAFC61DF-203B-42CE-94BC-252891645754}"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23</a:t>
            </a:fld>
            <a:endParaRPr lang="de-DE"/>
          </a:p>
        </p:txBody>
      </p:sp>
      <p:sp>
        <p:nvSpPr>
          <p:cNvPr id="2" name="Titel 1"/>
          <p:cNvSpPr>
            <a:spLocks noGrp="1"/>
          </p:cNvSpPr>
          <p:nvPr>
            <p:ph type="title"/>
          </p:nvPr>
        </p:nvSpPr>
        <p:spPr>
          <a:xfrm>
            <a:off x="236765" y="195532"/>
            <a:ext cx="6784521" cy="615553"/>
          </a:xfrm>
          <a:solidFill>
            <a:srgbClr val="045AA6"/>
          </a:solidFill>
        </p:spPr>
        <p:txBody>
          <a:bodyPr lIns="72000"/>
          <a:lstStyle/>
          <a:p>
            <a:pPr>
              <a:spcBef>
                <a:spcPts val="600"/>
              </a:spcBef>
            </a:pPr>
            <a:r>
              <a:rPr lang="de-DE" sz="2000" dirty="0" smtClean="0">
                <a:solidFill>
                  <a:schemeClr val="bg1"/>
                </a:solidFill>
              </a:rPr>
              <a:t>Übermittelte Fälle nach Tätigkeit oder Betreuung in Einrichtungen; </a:t>
            </a:r>
            <a:r>
              <a:rPr lang="de-DE" sz="1400" dirty="0">
                <a:solidFill>
                  <a:schemeClr val="bg1"/>
                </a:solidFill>
              </a:rPr>
              <a:t>(Datenstand: </a:t>
            </a:r>
            <a:r>
              <a:rPr lang="de-DE" sz="1400" dirty="0" smtClean="0">
                <a:solidFill>
                  <a:schemeClr val="bg1"/>
                </a:solidFill>
              </a:rPr>
              <a:t>02.05.2020. 0:00)</a:t>
            </a:r>
            <a:endParaRPr lang="de-DE" sz="1400" dirty="0">
              <a:solidFill>
                <a:schemeClr val="bg1"/>
              </a:solidFill>
            </a:endParaRPr>
          </a:p>
        </p:txBody>
      </p:sp>
      <p:sp>
        <p:nvSpPr>
          <p:cNvPr id="5" name="Rechteck 4"/>
          <p:cNvSpPr/>
          <p:nvPr/>
        </p:nvSpPr>
        <p:spPr>
          <a:xfrm>
            <a:off x="425992" y="6012905"/>
            <a:ext cx="7626928" cy="276999"/>
          </a:xfrm>
          <a:prstGeom prst="rect">
            <a:avLst/>
          </a:prstGeom>
        </p:spPr>
        <p:txBody>
          <a:bodyPr wrap="square">
            <a:spAutoFit/>
          </a:bodyPr>
          <a:lstStyle/>
          <a:p>
            <a:pPr lvl="0" defTabSz="914400" eaLnBrk="0" fontAlgn="base" hangingPunct="0">
              <a:spcBef>
                <a:spcPct val="0"/>
              </a:spcBef>
              <a:spcAft>
                <a:spcPct val="0"/>
              </a:spcAft>
            </a:pPr>
            <a:r>
              <a:rPr lang="de-DE" altLang="de-DE" sz="1200" dirty="0">
                <a:latin typeface="Calibri" pitchFamily="34" charset="0"/>
                <a:ea typeface="MS Mincho" charset="-128"/>
                <a:cs typeface="Calibri" pitchFamily="34" charset="0"/>
              </a:rPr>
              <a:t>*nur Fälle unter 18 Jahren berücksichtigt, da bei anderer Angabe von Fehleingaben ausgegangen werden kann</a:t>
            </a:r>
            <a:endParaRPr lang="de-DE" altLang="de-DE" sz="1200" dirty="0">
              <a:latin typeface="Arial" pitchFamily="34" charset="0"/>
              <a:cs typeface="Arial"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2012331041"/>
              </p:ext>
            </p:extLst>
          </p:nvPr>
        </p:nvGraphicFramePr>
        <p:xfrm>
          <a:off x="332511" y="1425103"/>
          <a:ext cx="8217281" cy="4587803"/>
        </p:xfrm>
        <a:graphic>
          <a:graphicData uri="http://schemas.openxmlformats.org/drawingml/2006/table">
            <a:tbl>
              <a:tblPr firstRow="1" firstCol="1" bandRow="1"/>
              <a:tblGrid>
                <a:gridCol w="4828295"/>
                <a:gridCol w="1431048"/>
                <a:gridCol w="1046437"/>
                <a:gridCol w="911501"/>
              </a:tblGrid>
              <a:tr h="802939">
                <a:tc>
                  <a:txBody>
                    <a:bodyPr/>
                    <a:lstStyle/>
                    <a:p>
                      <a:pPr>
                        <a:lnSpc>
                          <a:spcPct val="115000"/>
                        </a:lnSpc>
                        <a:spcAft>
                          <a:spcPts val="0"/>
                        </a:spcAft>
                      </a:pPr>
                      <a:r>
                        <a:rPr lang="de-DE" sz="1200" b="1" dirty="0">
                          <a:solidFill>
                            <a:srgbClr val="FFFFFF"/>
                          </a:solidFill>
                          <a:effectLst/>
                          <a:latin typeface="Calibri"/>
                          <a:ea typeface="Times New Roman"/>
                          <a:cs typeface="Calibri"/>
                        </a:rPr>
                        <a:t>Einrichtung gemäß</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lnSpc>
                          <a:spcPct val="115000"/>
                        </a:lnSpc>
                        <a:spcAft>
                          <a:spcPts val="0"/>
                        </a:spcAft>
                      </a:pPr>
                      <a:r>
                        <a:rPr lang="de-DE" sz="1200" b="1" dirty="0">
                          <a:solidFill>
                            <a:srgbClr val="FFFFFF"/>
                          </a:solidFill>
                          <a:effectLst/>
                          <a:latin typeface="Calibri"/>
                          <a:ea typeface="Times New Roman"/>
                          <a:cs typeface="Calibri"/>
                        </a:rPr>
                        <a:t>Betreut/ untergebracht  in Einrichtung</a:t>
                      </a:r>
                      <a:endParaRPr lang="de-DE" sz="1200" dirty="0">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lnSpc>
                          <a:spcPct val="115000"/>
                        </a:lnSpc>
                        <a:spcAft>
                          <a:spcPts val="0"/>
                        </a:spcAft>
                      </a:pPr>
                      <a:r>
                        <a:rPr lang="de-DE" sz="1200" b="1" dirty="0">
                          <a:solidFill>
                            <a:srgbClr val="FFFFFF"/>
                          </a:solidFill>
                          <a:effectLst/>
                          <a:latin typeface="Calibri"/>
                          <a:ea typeface="Times New Roman"/>
                          <a:cs typeface="Calibri"/>
                        </a:rPr>
                        <a:t>Tätigkeit in Einrichtung</a:t>
                      </a:r>
                      <a:endParaRPr lang="de-DE" sz="1200" dirty="0">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lnSpc>
                          <a:spcPct val="115000"/>
                        </a:lnSpc>
                        <a:spcAft>
                          <a:spcPts val="0"/>
                        </a:spcAft>
                      </a:pPr>
                      <a:r>
                        <a:rPr lang="de-DE" sz="1200" b="1" dirty="0">
                          <a:solidFill>
                            <a:srgbClr val="FFFFFF"/>
                          </a:solidFill>
                          <a:effectLst/>
                          <a:latin typeface="Calibri"/>
                          <a:ea typeface="Times New Roman"/>
                          <a:cs typeface="Calibri"/>
                        </a:rPr>
                        <a:t>Gesamt</a:t>
                      </a:r>
                      <a:endParaRPr lang="de-DE" sz="1200" dirty="0">
                        <a:effectLst/>
                        <a:latin typeface="Calibri"/>
                        <a:ea typeface="MS Mincho"/>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 23 IfSG (z.B. Krankenhäuser, ärztliche Praxen, Dialyseeinrichtungen und Rettungsdienste)</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2.159</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9.765</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fontAlgn="ctr"/>
                      <a:r>
                        <a:rPr lang="de-DE" sz="1200" b="0" i="0" u="none" strike="noStrike" dirty="0" smtClean="0">
                          <a:solidFill>
                            <a:schemeClr val="tx1"/>
                          </a:solidFill>
                          <a:effectLst/>
                          <a:latin typeface="Calibri"/>
                        </a:rPr>
                        <a:t>11.924</a:t>
                      </a:r>
                      <a:endParaRPr lang="de-DE" sz="1200" b="0" i="0" u="none" strike="noStrike" dirty="0">
                        <a:solidFill>
                          <a:schemeClr val="tx1"/>
                        </a:solidFill>
                        <a:effectLst/>
                        <a:latin typeface="Calibri"/>
                      </a:endParaRPr>
                    </a:p>
                  </a:txBody>
                  <a:tcPr marL="0" marR="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 33 IfSG (z.B. Kindertageseinrichtungen, Kinderhorte, Schulen und sonstige Ausbildungsstätten, Heime und Ferienlager)</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solidFill>
                            <a:schemeClr val="tx1"/>
                          </a:solidFill>
                          <a:effectLst/>
                          <a:latin typeface="Calibri"/>
                          <a:ea typeface="Times New Roman"/>
                          <a:cs typeface="Calibri"/>
                        </a:rPr>
                        <a:t>1.639*</a:t>
                      </a:r>
                      <a:endParaRPr lang="de-DE" sz="1200" dirty="0">
                        <a:solidFill>
                          <a:schemeClr val="tx1"/>
                        </a:solidFill>
                        <a:effectLst/>
                        <a:latin typeface="Calibri"/>
                        <a:ea typeface="Cambria"/>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solidFill>
                            <a:srgbClr val="000000"/>
                          </a:solidFill>
                          <a:effectLst/>
                          <a:latin typeface="Calibri"/>
                          <a:ea typeface="Cambria"/>
                          <a:cs typeface="Calibri"/>
                        </a:rPr>
                        <a:t>1.962</a:t>
                      </a:r>
                      <a:endParaRPr lang="de-DE" sz="1200" dirty="0">
                        <a:effectLst/>
                        <a:latin typeface="Calibri"/>
                        <a:ea typeface="Cambria"/>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effectLst/>
                          <a:latin typeface="Calibri"/>
                          <a:ea typeface="Cambria"/>
                          <a:cs typeface="Times New Roman"/>
                        </a:rPr>
                        <a:t>3.601</a:t>
                      </a:r>
                      <a:endParaRPr lang="de-DE" sz="1200" dirty="0">
                        <a:effectLst/>
                        <a:latin typeface="Calibri"/>
                        <a:ea typeface="Cambria"/>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338231">
                <a:tc>
                  <a:txBody>
                    <a:bodyPr/>
                    <a:lstStyle/>
                    <a:p>
                      <a:pPr>
                        <a:lnSpc>
                          <a:spcPct val="115000"/>
                        </a:lnSpc>
                        <a:spcAft>
                          <a:spcPts val="0"/>
                        </a:spcAft>
                      </a:pPr>
                      <a:r>
                        <a:rPr lang="de-DE" sz="1200" dirty="0">
                          <a:solidFill>
                            <a:srgbClr val="000000"/>
                          </a:solidFill>
                          <a:effectLst/>
                          <a:latin typeface="Calibri"/>
                          <a:ea typeface="Times New Roman"/>
                          <a:cs typeface="Calibri"/>
                        </a:rPr>
                        <a:t>§ 36 IfSG (z.B. Einrichtungen zur Pflege älterer, behinderter und pflegebedürftiger Menschen, Obdachlosenunterkünfte, Einrichtungen zur gemeinschaftlichen Unterbringung von Asylsuchenden, sonstige Massenunterkünfte, Justizvollzugsanstalten)</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Times New Roman"/>
                          <a:cs typeface="Calibri"/>
                        </a:rPr>
                        <a:t>12.212</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7.334</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fontAlgn="ctr"/>
                      <a:r>
                        <a:rPr lang="de-DE" sz="1200" b="0" i="0" u="none" strike="noStrike" dirty="0" smtClean="0">
                          <a:solidFill>
                            <a:schemeClr val="tx1"/>
                          </a:solidFill>
                          <a:effectLst/>
                          <a:latin typeface="Calibri"/>
                        </a:rPr>
                        <a:t>19.546</a:t>
                      </a:r>
                      <a:endParaRPr lang="de-DE" sz="1200" b="0" i="0" u="none" strike="noStrike" dirty="0">
                        <a:solidFill>
                          <a:schemeClr val="tx1"/>
                        </a:solidFill>
                        <a:effectLst/>
                        <a:latin typeface="Calibri"/>
                      </a:endParaRPr>
                    </a:p>
                  </a:txBody>
                  <a:tcPr marL="0" marR="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 42 IfSG (z.B. in Küchen von Gaststätten und sonstigen Einrichtungen mit oder zur Gemeinschaftsverpflegung)</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a:solidFill>
                            <a:schemeClr val="tx1"/>
                          </a:solidFill>
                          <a:effectLst/>
                          <a:latin typeface="Calibri"/>
                          <a:ea typeface="Times New Roman"/>
                          <a:cs typeface="Calibri"/>
                        </a:rPr>
                        <a:t>Nicht zutreffend</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1.092</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solidFill>
                            <a:schemeClr val="tx1"/>
                          </a:solidFill>
                          <a:effectLst/>
                          <a:latin typeface="+mn-lt"/>
                          <a:ea typeface="MS Mincho"/>
                          <a:cs typeface="Times New Roman"/>
                        </a:rPr>
                        <a:t>1.092</a:t>
                      </a:r>
                      <a:endParaRPr lang="de-DE" sz="1200" dirty="0">
                        <a:solidFill>
                          <a:schemeClr val="tx1"/>
                        </a:solidFill>
                        <a:effectLst/>
                        <a:latin typeface="+mn-lt"/>
                        <a:ea typeface="MS Mincho"/>
                        <a:cs typeface="Times New Roman"/>
                      </a:endParaRPr>
                    </a:p>
                  </a:txBody>
                  <a:tcPr marL="0" marR="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Keine Tätigkeit, Betreuung, Unterbringung  in genannten Einrichtungen</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2">
                  <a:txBody>
                    <a:bodyPr/>
                    <a:lstStyle/>
                    <a:p>
                      <a:pPr>
                        <a:lnSpc>
                          <a:spcPct val="115000"/>
                        </a:lnSpc>
                        <a:spcAft>
                          <a:spcPts val="0"/>
                        </a:spcAft>
                      </a:pPr>
                      <a:r>
                        <a:rPr lang="de-DE" sz="1200" dirty="0">
                          <a:solidFill>
                            <a:srgbClr val="FF0000"/>
                          </a:solidFill>
                          <a:effectLst/>
                          <a:latin typeface="Calibri"/>
                          <a:ea typeface="Times New Roman"/>
                          <a:cs typeface="Calibri"/>
                        </a:rPr>
                        <a:t> </a:t>
                      </a:r>
                      <a:endParaRPr lang="de-DE" sz="1200" dirty="0">
                        <a:solidFill>
                          <a:srgbClr val="FF0000"/>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de-DE"/>
                    </a:p>
                  </a:txBody>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65.002</a:t>
                      </a:r>
                      <a:endParaRPr lang="de-DE" sz="1200" dirty="0">
                        <a:solidFill>
                          <a:schemeClr val="tx1"/>
                        </a:solidFill>
                        <a:effectLst/>
                        <a:latin typeface="Calibri"/>
                        <a:ea typeface="MS Mincho"/>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05465">
                <a:tc>
                  <a:txBody>
                    <a:bodyPr/>
                    <a:lstStyle/>
                    <a:p>
                      <a:pPr>
                        <a:lnSpc>
                          <a:spcPct val="115000"/>
                        </a:lnSpc>
                        <a:spcAft>
                          <a:spcPts val="0"/>
                        </a:spcAft>
                      </a:pPr>
                      <a:r>
                        <a:rPr lang="de-DE" sz="1200" dirty="0">
                          <a:solidFill>
                            <a:srgbClr val="000000"/>
                          </a:solidFill>
                          <a:effectLst/>
                          <a:latin typeface="Calibri"/>
                          <a:ea typeface="Times New Roman"/>
                          <a:cs typeface="Calibri"/>
                        </a:rPr>
                        <a:t>Unbekannt</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gridSpan="2">
                  <a:txBody>
                    <a:bodyPr/>
                    <a:lstStyle/>
                    <a:p>
                      <a:pPr>
                        <a:lnSpc>
                          <a:spcPct val="115000"/>
                        </a:lnSpc>
                        <a:spcAft>
                          <a:spcPts val="0"/>
                        </a:spcAft>
                      </a:pPr>
                      <a:r>
                        <a:rPr lang="de-DE" sz="1200" dirty="0">
                          <a:solidFill>
                            <a:srgbClr val="FF0000"/>
                          </a:solidFill>
                          <a:effectLst/>
                          <a:latin typeface="Calibri"/>
                          <a:ea typeface="Times New Roman"/>
                          <a:cs typeface="Calibri"/>
                        </a:rPr>
                        <a:t> </a:t>
                      </a:r>
                      <a:endParaRPr lang="de-DE" sz="1200" dirty="0">
                        <a:solidFill>
                          <a:srgbClr val="FF0000"/>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hMerge="1">
                  <a:txBody>
                    <a:bodyPr/>
                    <a:lstStyle/>
                    <a:p>
                      <a:endParaRPr lang="de-DE"/>
                    </a:p>
                  </a:txBody>
                  <a:tcPr/>
                </a:tc>
                <a:tc>
                  <a:txBody>
                    <a:bodyPr/>
                    <a:lstStyle/>
                    <a:p>
                      <a:pPr algn="r">
                        <a:lnSpc>
                          <a:spcPct val="115000"/>
                        </a:lnSpc>
                        <a:spcAft>
                          <a:spcPts val="0"/>
                        </a:spcAft>
                      </a:pPr>
                      <a:r>
                        <a:rPr lang="de-DE" sz="1200" dirty="0" smtClean="0">
                          <a:solidFill>
                            <a:schemeClr val="tx1"/>
                          </a:solidFill>
                          <a:effectLst/>
                          <a:latin typeface="Calibri"/>
                          <a:ea typeface="Times New Roman"/>
                          <a:cs typeface="Calibri"/>
                        </a:rPr>
                        <a:t>59.614</a:t>
                      </a:r>
                      <a:endParaRPr lang="de-DE" sz="1200" dirty="0">
                        <a:solidFill>
                          <a:schemeClr val="tx1"/>
                        </a:solidFill>
                        <a:effectLst/>
                        <a:latin typeface="Calibri"/>
                        <a:ea typeface="MS Mincho"/>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236765" y="910802"/>
            <a:ext cx="8285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de-DE" altLang="de-DE" sz="1200" b="1" i="0" u="none" strike="noStrike" cap="none" normalizeH="0" baseline="0" dirty="0" smtClean="0">
                <a:ln>
                  <a:noFill/>
                </a:ln>
                <a:effectLst/>
                <a:latin typeface="Calibri" pitchFamily="34" charset="0"/>
                <a:ea typeface="MS Mincho" charset="-128"/>
                <a:cs typeface="Calibri" pitchFamily="34" charset="0"/>
              </a:rPr>
              <a:t>Übermittelte COVID-19-Fälle nach Tätigkeit oder Betreuung in Einrichtungen mit besonderer Relevanz für die Transmission von Infektionskrankheiten (Angaben </a:t>
            </a:r>
            <a:r>
              <a:rPr lang="de-DE" altLang="de-DE" sz="1200" b="1" dirty="0">
                <a:latin typeface="Calibri" pitchFamily="34" charset="0"/>
                <a:ea typeface="MS Mincho" charset="-128"/>
                <a:cs typeface="Calibri" pitchFamily="34" charset="0"/>
              </a:rPr>
              <a:t>für </a:t>
            </a:r>
            <a:r>
              <a:rPr lang="de-DE" altLang="de-DE" sz="1200" b="1" dirty="0" smtClean="0">
                <a:latin typeface="Calibri" pitchFamily="34" charset="0"/>
                <a:ea typeface="MS Mincho" charset="-128"/>
                <a:cs typeface="Calibri" pitchFamily="34" charset="0"/>
              </a:rPr>
              <a:t>160.779</a:t>
            </a:r>
            <a:r>
              <a:rPr kumimoji="0" lang="de-DE" altLang="de-DE" sz="1200" b="1" i="0" u="none" strike="noStrike" cap="none" normalizeH="0" dirty="0" smtClean="0">
                <a:ln>
                  <a:noFill/>
                </a:ln>
                <a:effectLst/>
                <a:latin typeface="Calibri" pitchFamily="34" charset="0"/>
                <a:ea typeface="MS Mincho" charset="-128"/>
                <a:cs typeface="Calibri" pitchFamily="34" charset="0"/>
              </a:rPr>
              <a:t> </a:t>
            </a:r>
            <a:r>
              <a:rPr kumimoji="0" lang="de-DE" altLang="de-DE" sz="1200" b="1" i="0" u="none" strike="noStrike" cap="none" normalizeH="0" baseline="0" dirty="0" smtClean="0">
                <a:ln>
                  <a:noFill/>
                </a:ln>
                <a:effectLst/>
                <a:latin typeface="Calibri" pitchFamily="34" charset="0"/>
                <a:ea typeface="MS Mincho" charset="-128"/>
                <a:cs typeface="Calibri" pitchFamily="34" charset="0"/>
              </a:rPr>
              <a:t>Fälle)</a:t>
            </a:r>
            <a:endParaRPr kumimoji="0" lang="de-DE" altLang="de-DE" sz="12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111071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53683" y="1466849"/>
            <a:ext cx="8196110" cy="4655265"/>
          </a:xfrm>
        </p:spPr>
        <p:txBody>
          <a:bodyPr>
            <a:normAutofit/>
          </a:bodyPr>
          <a:lstStyle/>
          <a:p>
            <a:r>
              <a:rPr lang="de-DE" dirty="0" smtClean="0"/>
              <a:t>In medizinischen Einrichtungen* </a:t>
            </a:r>
            <a:r>
              <a:rPr lang="de-DE" dirty="0"/>
              <a:t>gemäß </a:t>
            </a:r>
            <a:r>
              <a:rPr lang="de-DE" dirty="0" smtClean="0"/>
              <a:t>§ 23 </a:t>
            </a:r>
            <a:r>
              <a:rPr lang="de-DE" dirty="0"/>
              <a:t>Abs. 3 IfSG </a:t>
            </a:r>
            <a:r>
              <a:rPr lang="de-DE" dirty="0" smtClean="0"/>
              <a:t>tätig</a:t>
            </a:r>
          </a:p>
          <a:p>
            <a:pPr lvl="1">
              <a:spcBef>
                <a:spcPts val="200"/>
              </a:spcBef>
            </a:pPr>
            <a:r>
              <a:rPr lang="de-DE" dirty="0" smtClean="0"/>
              <a:t>9.765 übermittelte COVID-19-Fälle</a:t>
            </a:r>
          </a:p>
          <a:p>
            <a:pPr lvl="1">
              <a:spcBef>
                <a:spcPts val="200"/>
              </a:spcBef>
            </a:pPr>
            <a:r>
              <a:rPr lang="de-DE" dirty="0" smtClean="0"/>
              <a:t>Altersmedian:  44 Jahre</a:t>
            </a:r>
          </a:p>
          <a:p>
            <a:pPr lvl="1">
              <a:spcBef>
                <a:spcPts val="200"/>
              </a:spcBef>
            </a:pPr>
            <a:r>
              <a:rPr lang="de-DE" dirty="0"/>
              <a:t>Geschlechterverteilung</a:t>
            </a:r>
            <a:r>
              <a:rPr lang="de-DE" dirty="0" smtClean="0"/>
              <a:t>:  72</a:t>
            </a:r>
            <a:r>
              <a:rPr lang="de-DE" dirty="0"/>
              <a:t>% </a:t>
            </a:r>
            <a:r>
              <a:rPr lang="de-DE" dirty="0" smtClean="0"/>
              <a:t>weiblich;  28% männlich</a:t>
            </a:r>
            <a:endParaRPr lang="de-DE" dirty="0"/>
          </a:p>
          <a:p>
            <a:pPr lvl="1">
              <a:spcBef>
                <a:spcPts val="200"/>
              </a:spcBef>
            </a:pPr>
            <a:r>
              <a:rPr lang="de-DE" dirty="0" smtClean="0"/>
              <a:t>Hospitalisiert: 433 Personen (4,8%; 9.078 Fälle mit Angaben)</a:t>
            </a:r>
          </a:p>
          <a:p>
            <a:pPr lvl="1">
              <a:spcBef>
                <a:spcPts val="200"/>
              </a:spcBef>
            </a:pPr>
            <a:r>
              <a:rPr lang="de-DE" dirty="0" smtClean="0"/>
              <a:t>Genesen: 8.405 (86%; 9.765 Fälle mit Angaben)</a:t>
            </a:r>
            <a:endParaRPr lang="de-DE" dirty="0"/>
          </a:p>
          <a:p>
            <a:pPr lvl="1">
              <a:spcBef>
                <a:spcPts val="200"/>
              </a:spcBef>
            </a:pPr>
            <a:r>
              <a:rPr lang="de-DE" dirty="0" smtClean="0"/>
              <a:t>Verstorben: 16 Personen (0,2%; 9.704 </a:t>
            </a:r>
            <a:r>
              <a:rPr lang="de-DE" dirty="0"/>
              <a:t>Fälle </a:t>
            </a:r>
            <a:r>
              <a:rPr lang="de-DE" dirty="0" smtClean="0"/>
              <a:t>mit Angaben)</a:t>
            </a:r>
          </a:p>
          <a:p>
            <a:pPr lvl="2">
              <a:spcBef>
                <a:spcPts val="200"/>
              </a:spcBef>
            </a:pPr>
            <a:r>
              <a:rPr lang="de-DE" dirty="0" smtClean="0"/>
              <a:t>14 Männer, 2 Frauen; Altersspanne: 48-82 Jahre</a:t>
            </a:r>
          </a:p>
          <a:p>
            <a:pPr lvl="2">
              <a:spcBef>
                <a:spcPts val="200"/>
              </a:spcBef>
            </a:pPr>
            <a:r>
              <a:rPr lang="de-DE" dirty="0" smtClean="0"/>
              <a:t>14 waren hospitalisiert</a:t>
            </a:r>
          </a:p>
          <a:p>
            <a:pPr marL="914400" lvl="2" indent="0">
              <a:spcBef>
                <a:spcPts val="200"/>
              </a:spcBef>
              <a:buNone/>
            </a:pPr>
            <a:endParaRPr lang="de-DE" dirty="0" smtClean="0"/>
          </a:p>
          <a:p>
            <a:pPr lvl="2"/>
            <a:endParaRPr lang="de-DE" dirty="0" smtClean="0"/>
          </a:p>
          <a:p>
            <a:pPr marL="0" indent="0">
              <a:buNone/>
            </a:pPr>
            <a:endParaRPr lang="de-DE" dirty="0"/>
          </a:p>
          <a:p>
            <a:pPr marL="0" indent="0">
              <a:buNone/>
            </a:pPr>
            <a:endParaRPr lang="de-DE" dirty="0" smtClean="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endParaRPr lang="de-DE" sz="1600" dirty="0" smtClean="0"/>
          </a:p>
          <a:p>
            <a:endParaRPr lang="de-DE" dirty="0"/>
          </a:p>
        </p:txBody>
      </p:sp>
      <p:sp>
        <p:nvSpPr>
          <p:cNvPr id="4" name="Datumsplatzhalter 3"/>
          <p:cNvSpPr>
            <a:spLocks noGrp="1"/>
          </p:cNvSpPr>
          <p:nvPr>
            <p:ph type="dt" sz="half" idx="14"/>
          </p:nvPr>
        </p:nvSpPr>
        <p:spPr/>
        <p:txBody>
          <a:bodyPr/>
          <a:lstStyle/>
          <a:p>
            <a:fld id="{51C64DD6-BF7B-4E68-91F2-6F2D5A5F87D9}"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24</a:t>
            </a:fld>
            <a:endParaRPr lang="de-DE" dirty="0"/>
          </a:p>
        </p:txBody>
      </p:sp>
      <p:sp>
        <p:nvSpPr>
          <p:cNvPr id="7" name="Titel 1"/>
          <p:cNvSpPr txBox="1">
            <a:spLocks/>
          </p:cNvSpPr>
          <p:nvPr/>
        </p:nvSpPr>
        <p:spPr>
          <a:xfrm>
            <a:off x="236765" y="437071"/>
            <a:ext cx="6926035" cy="600164"/>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Fälle unter Personal in medizinischen Einrichtungen</a:t>
            </a:r>
            <a:endParaRPr lang="de-DE" sz="2000" dirty="0">
              <a:solidFill>
                <a:schemeClr val="bg1"/>
              </a:solidFill>
            </a:endParaRPr>
          </a:p>
          <a:p>
            <a:pPr>
              <a:spcBef>
                <a:spcPts val="600"/>
              </a:spcBef>
            </a:pPr>
            <a:r>
              <a:rPr lang="de-DE" sz="1400" dirty="0" smtClean="0">
                <a:solidFill>
                  <a:schemeClr val="bg1"/>
                </a:solidFill>
              </a:rPr>
              <a:t>(Datenstand</a:t>
            </a:r>
            <a:r>
              <a:rPr lang="de-DE" sz="1400" dirty="0">
                <a:solidFill>
                  <a:schemeClr val="bg1"/>
                </a:solidFill>
              </a:rPr>
              <a:t>: </a:t>
            </a:r>
            <a:r>
              <a:rPr lang="de-DE" sz="1400" dirty="0" smtClean="0">
                <a:solidFill>
                  <a:schemeClr val="bg1"/>
                </a:solidFill>
              </a:rPr>
              <a:t>02.05.2020</a:t>
            </a:r>
            <a:r>
              <a:rPr lang="de-DE" sz="1400" dirty="0">
                <a:solidFill>
                  <a:schemeClr val="bg1"/>
                </a:solidFill>
              </a:rPr>
              <a:t>. </a:t>
            </a:r>
            <a:r>
              <a:rPr lang="de-DE" sz="1400" dirty="0" smtClean="0">
                <a:solidFill>
                  <a:schemeClr val="bg1"/>
                </a:solidFill>
              </a:rPr>
              <a:t>00:00) </a:t>
            </a:r>
            <a:endParaRPr lang="de-DE" sz="1400" dirty="0">
              <a:solidFill>
                <a:schemeClr val="bg1"/>
              </a:solidFill>
            </a:endParaRPr>
          </a:p>
        </p:txBody>
      </p:sp>
      <p:sp>
        <p:nvSpPr>
          <p:cNvPr id="3" name="Textfeld 2"/>
          <p:cNvSpPr txBox="1"/>
          <p:nvPr/>
        </p:nvSpPr>
        <p:spPr>
          <a:xfrm>
            <a:off x="0" y="6244908"/>
            <a:ext cx="9144000" cy="492443"/>
          </a:xfrm>
          <a:prstGeom prst="rect">
            <a:avLst/>
          </a:prstGeom>
          <a:noFill/>
        </p:spPr>
        <p:txBody>
          <a:bodyPr wrap="square" rtlCol="0">
            <a:spAutoFit/>
          </a:bodyPr>
          <a:lstStyle/>
          <a:p>
            <a:r>
              <a:rPr lang="de-DE" sz="1300" dirty="0">
                <a:solidFill>
                  <a:schemeClr val="tx1">
                    <a:lumMod val="50000"/>
                    <a:lumOff val="50000"/>
                  </a:schemeClr>
                </a:solidFill>
              </a:rPr>
              <a:t>*Zu den Einrichtungen zählen z.B. </a:t>
            </a:r>
            <a:r>
              <a:rPr lang="de-DE" sz="1300" dirty="0" smtClean="0">
                <a:solidFill>
                  <a:schemeClr val="tx1">
                    <a:lumMod val="50000"/>
                    <a:lumOff val="50000"/>
                  </a:schemeClr>
                </a:solidFill>
              </a:rPr>
              <a:t>Krankenhäuser</a:t>
            </a:r>
            <a:r>
              <a:rPr lang="de-DE" sz="1300" dirty="0">
                <a:solidFill>
                  <a:schemeClr val="tx1">
                    <a:lumMod val="50000"/>
                    <a:lumOff val="50000"/>
                  </a:schemeClr>
                </a:solidFill>
              </a:rPr>
              <a:t>, Arztpraxen, Dialyseeinrichtungen, ambulante Pflegedienste </a:t>
            </a:r>
            <a:r>
              <a:rPr lang="de-DE" sz="1300" dirty="0" smtClean="0">
                <a:solidFill>
                  <a:schemeClr val="tx1">
                    <a:lumMod val="50000"/>
                    <a:lumOff val="50000"/>
                  </a:schemeClr>
                </a:solidFill>
              </a:rPr>
              <a:t>und  Rettungsdienste</a:t>
            </a:r>
            <a:endParaRPr lang="de-DE" sz="1300" dirty="0">
              <a:solidFill>
                <a:schemeClr val="tx1">
                  <a:lumMod val="50000"/>
                  <a:lumOff val="50000"/>
                </a:schemeClr>
              </a:solidFill>
            </a:endParaRPr>
          </a:p>
          <a:p>
            <a:endParaRPr lang="de-DE" sz="1300" dirty="0">
              <a:solidFill>
                <a:schemeClr val="tx1">
                  <a:lumMod val="50000"/>
                  <a:lumOff val="50000"/>
                </a:schemeClr>
              </a:solidFill>
            </a:endParaRPr>
          </a:p>
        </p:txBody>
      </p:sp>
    </p:spTree>
    <p:extLst>
      <p:ext uri="{BB962C8B-B14F-4D97-AF65-F5344CB8AC3E}">
        <p14:creationId xmlns:p14="http://schemas.microsoft.com/office/powerpoint/2010/main" val="397302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7F871934-56D9-422E-B3BD-3D5EE15E7113}"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25</a:t>
            </a:fld>
            <a:endParaRPr lang="de-DE" dirty="0"/>
          </a:p>
        </p:txBody>
      </p:sp>
      <p:sp>
        <p:nvSpPr>
          <p:cNvPr id="8" name="Titel 1"/>
          <p:cNvSpPr txBox="1">
            <a:spLocks/>
          </p:cNvSpPr>
          <p:nvPr/>
        </p:nvSpPr>
        <p:spPr>
          <a:xfrm>
            <a:off x="68712" y="232370"/>
            <a:ext cx="7075038" cy="615553"/>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Übermittelte Fälle nach Tätigkeit oder Betreuung in Einrichtungen nach Meldewoche; </a:t>
            </a:r>
            <a:r>
              <a:rPr lang="de-DE" sz="1400" dirty="0">
                <a:solidFill>
                  <a:schemeClr val="bg1"/>
                </a:solidFill>
              </a:rPr>
              <a:t>(Datenstand: </a:t>
            </a:r>
            <a:r>
              <a:rPr lang="de-DE" sz="1400" dirty="0" smtClean="0">
                <a:solidFill>
                  <a:schemeClr val="bg1"/>
                </a:solidFill>
              </a:rPr>
              <a:t>30.04.2020</a:t>
            </a:r>
            <a:r>
              <a:rPr lang="de-DE" sz="1400" dirty="0">
                <a:solidFill>
                  <a:schemeClr val="bg1"/>
                </a:solidFill>
              </a:rPr>
              <a:t>. </a:t>
            </a:r>
            <a:r>
              <a:rPr lang="de-DE" sz="1400" dirty="0" smtClean="0">
                <a:solidFill>
                  <a:schemeClr val="bg1"/>
                </a:solidFill>
              </a:rPr>
              <a:t>00:00) </a:t>
            </a:r>
            <a:endParaRPr lang="de-DE" sz="1400" dirty="0">
              <a:solidFill>
                <a:schemeClr val="bg1"/>
              </a:solidFill>
            </a:endParaRPr>
          </a:p>
        </p:txBody>
      </p:sp>
      <p:pic>
        <p:nvPicPr>
          <p:cNvPr id="1638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66751" y="1035221"/>
            <a:ext cx="6866252" cy="558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192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8052920" y="6622713"/>
            <a:ext cx="496872" cy="195750"/>
          </a:xfrm>
          <a:prstGeom prst="rect">
            <a:avLst/>
          </a:prstGeom>
        </p:spPr>
        <p:txBody>
          <a:bodyPr/>
          <a:lstStyle/>
          <a:p>
            <a:fld id="{162A217B-ED1C-D84B-8478-63C77FA79618}" type="slidenum">
              <a:rPr lang="de-DE" smtClean="0"/>
              <a:pPr/>
              <a:t>26</a:t>
            </a:fld>
            <a:endParaRPr lang="de-DE"/>
          </a:p>
        </p:txBody>
      </p:sp>
      <p:sp>
        <p:nvSpPr>
          <p:cNvPr id="8" name="Inhaltsplatzhalter 7"/>
          <p:cNvSpPr>
            <a:spLocks noGrp="1"/>
          </p:cNvSpPr>
          <p:nvPr>
            <p:ph sz="quarter" idx="13"/>
          </p:nvPr>
        </p:nvSpPr>
        <p:spPr>
          <a:xfrm>
            <a:off x="457199" y="1328698"/>
            <a:ext cx="8092593" cy="5302250"/>
          </a:xfrm>
        </p:spPr>
        <p:txBody>
          <a:bodyPr>
            <a:normAutofit/>
          </a:bodyPr>
          <a:lstStyle/>
          <a:p>
            <a:r>
              <a:rPr lang="de-DE" dirty="0"/>
              <a:t>Seit Anfang März (</a:t>
            </a:r>
            <a:r>
              <a:rPr lang="de-DE" dirty="0" smtClean="0"/>
              <a:t>11. </a:t>
            </a:r>
            <a:r>
              <a:rPr lang="de-DE" dirty="0"/>
              <a:t>KW</a:t>
            </a:r>
            <a:r>
              <a:rPr lang="de-DE" dirty="0" smtClean="0"/>
              <a:t>)</a:t>
            </a:r>
          </a:p>
        </p:txBody>
      </p:sp>
      <p:graphicFrame>
        <p:nvGraphicFramePr>
          <p:cNvPr id="5" name="Tabelle 4"/>
          <p:cNvGraphicFramePr>
            <a:graphicFrameLocks noGrp="1"/>
          </p:cNvGraphicFramePr>
          <p:nvPr>
            <p:extLst>
              <p:ext uri="{D42A27DB-BD31-4B8C-83A1-F6EECF244321}">
                <p14:modId xmlns:p14="http://schemas.microsoft.com/office/powerpoint/2010/main" val="4171462527"/>
              </p:ext>
            </p:extLst>
          </p:nvPr>
        </p:nvGraphicFramePr>
        <p:xfrm>
          <a:off x="599081" y="2133600"/>
          <a:ext cx="6656853" cy="3572941"/>
        </p:xfrm>
        <a:graphic>
          <a:graphicData uri="http://schemas.openxmlformats.org/drawingml/2006/table">
            <a:tbl>
              <a:tblPr firstRow="1" bandRow="1">
                <a:tableStyleId>{5C22544A-7EE6-4342-B048-85BDC9FD1C3A}</a:tableStyleId>
              </a:tblPr>
              <a:tblGrid>
                <a:gridCol w="1483719"/>
                <a:gridCol w="1530012"/>
                <a:gridCol w="1761717"/>
                <a:gridCol w="1881405"/>
              </a:tblGrid>
              <a:tr h="1244149">
                <a:tc>
                  <a:txBody>
                    <a:bodyPr/>
                    <a:lstStyle/>
                    <a:p>
                      <a:pPr algn="ctr"/>
                      <a:r>
                        <a:rPr lang="de-DE" dirty="0" smtClean="0"/>
                        <a:t>Meldewoche</a:t>
                      </a:r>
                      <a:endParaRPr lang="de-DE" dirty="0"/>
                    </a:p>
                  </a:txBody>
                  <a:tcPr/>
                </a:tc>
                <a:tc>
                  <a:txBody>
                    <a:bodyPr/>
                    <a:lstStyle/>
                    <a:p>
                      <a:r>
                        <a:rPr lang="de-DE" dirty="0" smtClean="0"/>
                        <a:t>Nosokomiale </a:t>
                      </a:r>
                      <a:r>
                        <a:rPr lang="de-DE" baseline="0" dirty="0" smtClean="0"/>
                        <a:t>Ausbrüche (n=111)</a:t>
                      </a:r>
                      <a:endParaRPr lang="de-DE" dirty="0"/>
                    </a:p>
                  </a:txBody>
                  <a:tcPr/>
                </a:tc>
                <a:tc>
                  <a:txBody>
                    <a:bodyPr/>
                    <a:lstStyle/>
                    <a:p>
                      <a:r>
                        <a:rPr lang="de-DE" dirty="0" smtClean="0"/>
                        <a:t>Anzahl Fälle in Ausbrüchen* (n=1.613)</a:t>
                      </a:r>
                      <a:endParaRPr lang="de-DE" dirty="0"/>
                    </a:p>
                  </a:txBody>
                  <a:tcPr/>
                </a:tc>
                <a:tc>
                  <a:txBody>
                    <a:bodyPr/>
                    <a:lstStyle/>
                    <a:p>
                      <a:r>
                        <a:rPr lang="de-DE" dirty="0" smtClean="0"/>
                        <a:t>Anzahl Todesfälle (n=120)</a:t>
                      </a:r>
                      <a:endParaRPr lang="de-DE" dirty="0"/>
                    </a:p>
                  </a:txBody>
                  <a:tcPr/>
                </a:tc>
              </a:tr>
              <a:tr h="388132">
                <a:tc>
                  <a:txBody>
                    <a:bodyPr/>
                    <a:lstStyle/>
                    <a:p>
                      <a:pPr algn="ctr"/>
                      <a:r>
                        <a:rPr lang="de-DE" dirty="0" smtClean="0"/>
                        <a:t>11</a:t>
                      </a:r>
                      <a:endParaRPr lang="de-DE" dirty="0"/>
                    </a:p>
                  </a:txBody>
                  <a:tcPr/>
                </a:tc>
                <a:tc>
                  <a:txBody>
                    <a:bodyPr/>
                    <a:lstStyle/>
                    <a:p>
                      <a:pPr algn="r"/>
                      <a:r>
                        <a:rPr lang="de-DE" dirty="0" smtClean="0"/>
                        <a:t>5</a:t>
                      </a:r>
                      <a:endParaRPr lang="de-DE" dirty="0"/>
                    </a:p>
                  </a:txBody>
                  <a:tcPr/>
                </a:tc>
                <a:tc>
                  <a:txBody>
                    <a:bodyPr/>
                    <a:lstStyle/>
                    <a:p>
                      <a:pPr algn="r"/>
                      <a:r>
                        <a:rPr lang="de-DE" dirty="0" smtClean="0"/>
                        <a:t>241</a:t>
                      </a:r>
                      <a:endParaRPr lang="de-DE" dirty="0"/>
                    </a:p>
                  </a:txBody>
                  <a:tcPr/>
                </a:tc>
                <a:tc>
                  <a:txBody>
                    <a:bodyPr/>
                    <a:lstStyle/>
                    <a:p>
                      <a:pPr algn="r"/>
                      <a:r>
                        <a:rPr lang="de-DE" dirty="0" smtClean="0"/>
                        <a:t>30</a:t>
                      </a:r>
                      <a:endParaRPr lang="de-DE" dirty="0"/>
                    </a:p>
                  </a:txBody>
                  <a:tcPr/>
                </a:tc>
              </a:tr>
              <a:tr h="388132">
                <a:tc>
                  <a:txBody>
                    <a:bodyPr/>
                    <a:lstStyle/>
                    <a:p>
                      <a:pPr algn="ctr"/>
                      <a:r>
                        <a:rPr lang="de-DE" dirty="0" smtClean="0"/>
                        <a:t>12</a:t>
                      </a:r>
                      <a:endParaRPr lang="de-DE" dirty="0"/>
                    </a:p>
                  </a:txBody>
                  <a:tcPr/>
                </a:tc>
                <a:tc>
                  <a:txBody>
                    <a:bodyPr/>
                    <a:lstStyle/>
                    <a:p>
                      <a:pPr algn="r"/>
                      <a:r>
                        <a:rPr lang="de-DE" dirty="0" smtClean="0"/>
                        <a:t>10</a:t>
                      </a:r>
                      <a:endParaRPr lang="de-DE" dirty="0"/>
                    </a:p>
                  </a:txBody>
                  <a:tcPr/>
                </a:tc>
                <a:tc>
                  <a:txBody>
                    <a:bodyPr/>
                    <a:lstStyle/>
                    <a:p>
                      <a:pPr algn="r"/>
                      <a:r>
                        <a:rPr lang="de-DE" dirty="0" smtClean="0"/>
                        <a:t>168</a:t>
                      </a:r>
                      <a:endParaRPr lang="de-DE" dirty="0"/>
                    </a:p>
                  </a:txBody>
                  <a:tcPr/>
                </a:tc>
                <a:tc>
                  <a:txBody>
                    <a:bodyPr/>
                    <a:lstStyle/>
                    <a:p>
                      <a:pPr algn="r"/>
                      <a:r>
                        <a:rPr lang="de-DE" dirty="0" smtClean="0"/>
                        <a:t>14</a:t>
                      </a:r>
                      <a:endParaRPr lang="de-DE" dirty="0"/>
                    </a:p>
                  </a:txBody>
                  <a:tcPr/>
                </a:tc>
              </a:tr>
              <a:tr h="388132">
                <a:tc>
                  <a:txBody>
                    <a:bodyPr/>
                    <a:lstStyle/>
                    <a:p>
                      <a:pPr algn="ctr"/>
                      <a:r>
                        <a:rPr lang="de-DE" dirty="0" smtClean="0"/>
                        <a:t>13</a:t>
                      </a:r>
                      <a:endParaRPr lang="de-DE" dirty="0"/>
                    </a:p>
                  </a:txBody>
                  <a:tcPr/>
                </a:tc>
                <a:tc>
                  <a:txBody>
                    <a:bodyPr/>
                    <a:lstStyle/>
                    <a:p>
                      <a:pPr algn="r"/>
                      <a:r>
                        <a:rPr lang="de-DE" dirty="0" smtClean="0"/>
                        <a:t>36</a:t>
                      </a:r>
                      <a:endParaRPr lang="de-DE" dirty="0"/>
                    </a:p>
                  </a:txBody>
                  <a:tcPr/>
                </a:tc>
                <a:tc>
                  <a:txBody>
                    <a:bodyPr/>
                    <a:lstStyle/>
                    <a:p>
                      <a:pPr algn="r"/>
                      <a:r>
                        <a:rPr lang="de-DE" dirty="0" smtClean="0"/>
                        <a:t>605</a:t>
                      </a:r>
                      <a:endParaRPr lang="de-DE" dirty="0"/>
                    </a:p>
                  </a:txBody>
                  <a:tcPr/>
                </a:tc>
                <a:tc>
                  <a:txBody>
                    <a:bodyPr/>
                    <a:lstStyle/>
                    <a:p>
                      <a:pPr algn="r"/>
                      <a:r>
                        <a:rPr lang="de-DE" dirty="0" smtClean="0"/>
                        <a:t>48</a:t>
                      </a:r>
                      <a:endParaRPr lang="de-DE" dirty="0"/>
                    </a:p>
                  </a:txBody>
                  <a:tcPr/>
                </a:tc>
              </a:tr>
              <a:tr h="388132">
                <a:tc>
                  <a:txBody>
                    <a:bodyPr/>
                    <a:lstStyle/>
                    <a:p>
                      <a:pPr algn="ctr"/>
                      <a:r>
                        <a:rPr lang="de-DE" dirty="0" smtClean="0"/>
                        <a:t>14</a:t>
                      </a:r>
                      <a:endParaRPr lang="de-DE" dirty="0"/>
                    </a:p>
                  </a:txBody>
                  <a:tcPr/>
                </a:tc>
                <a:tc>
                  <a:txBody>
                    <a:bodyPr/>
                    <a:lstStyle/>
                    <a:p>
                      <a:pPr algn="r"/>
                      <a:r>
                        <a:rPr lang="de-DE" dirty="0" smtClean="0"/>
                        <a:t>33</a:t>
                      </a:r>
                      <a:endParaRPr lang="de-DE" dirty="0"/>
                    </a:p>
                  </a:txBody>
                  <a:tcPr/>
                </a:tc>
                <a:tc>
                  <a:txBody>
                    <a:bodyPr/>
                    <a:lstStyle/>
                    <a:p>
                      <a:pPr algn="r"/>
                      <a:r>
                        <a:rPr lang="de-DE" dirty="0" smtClean="0"/>
                        <a:t>418</a:t>
                      </a:r>
                      <a:endParaRPr lang="de-DE" dirty="0"/>
                    </a:p>
                  </a:txBody>
                  <a:tcPr/>
                </a:tc>
                <a:tc>
                  <a:txBody>
                    <a:bodyPr/>
                    <a:lstStyle/>
                    <a:p>
                      <a:pPr algn="r"/>
                      <a:r>
                        <a:rPr lang="de-DE" dirty="0" smtClean="0"/>
                        <a:t>24</a:t>
                      </a:r>
                      <a:endParaRPr lang="de-DE" dirty="0"/>
                    </a:p>
                  </a:txBody>
                  <a:tcPr/>
                </a:tc>
              </a:tr>
              <a:tr h="388132">
                <a:tc>
                  <a:txBody>
                    <a:bodyPr/>
                    <a:lstStyle/>
                    <a:p>
                      <a:pPr algn="ctr"/>
                      <a:r>
                        <a:rPr lang="de-DE" dirty="0" smtClean="0"/>
                        <a:t>15</a:t>
                      </a:r>
                      <a:endParaRPr lang="de-DE" dirty="0"/>
                    </a:p>
                  </a:txBody>
                  <a:tcPr/>
                </a:tc>
                <a:tc>
                  <a:txBody>
                    <a:bodyPr/>
                    <a:lstStyle/>
                    <a:p>
                      <a:pPr algn="r"/>
                      <a:r>
                        <a:rPr lang="de-DE" dirty="0" smtClean="0"/>
                        <a:t>27</a:t>
                      </a:r>
                      <a:endParaRPr lang="de-DE" dirty="0"/>
                    </a:p>
                  </a:txBody>
                  <a:tcPr/>
                </a:tc>
                <a:tc>
                  <a:txBody>
                    <a:bodyPr/>
                    <a:lstStyle/>
                    <a:p>
                      <a:pPr algn="r"/>
                      <a:r>
                        <a:rPr lang="de-DE" dirty="0" smtClean="0"/>
                        <a:t>181</a:t>
                      </a:r>
                      <a:endParaRPr lang="de-DE" dirty="0"/>
                    </a:p>
                  </a:txBody>
                  <a:tcPr/>
                </a:tc>
                <a:tc>
                  <a:txBody>
                    <a:bodyPr/>
                    <a:lstStyle/>
                    <a:p>
                      <a:pPr algn="r"/>
                      <a:r>
                        <a:rPr lang="de-DE" dirty="0" smtClean="0"/>
                        <a:t>4</a:t>
                      </a:r>
                      <a:endParaRPr lang="de-DE" dirty="0"/>
                    </a:p>
                  </a:txBody>
                  <a:tcPr/>
                </a:tc>
              </a:tr>
              <a:tr h="388132">
                <a:tc>
                  <a:txBody>
                    <a:bodyPr/>
                    <a:lstStyle/>
                    <a:p>
                      <a:pPr algn="ctr"/>
                      <a:r>
                        <a:rPr lang="de-DE" dirty="0" smtClean="0"/>
                        <a:t>16</a:t>
                      </a:r>
                      <a:endParaRPr lang="de-DE" dirty="0"/>
                    </a:p>
                  </a:txBody>
                  <a:tcPr/>
                </a:tc>
                <a:tc>
                  <a:txBody>
                    <a:bodyPr/>
                    <a:lstStyle/>
                    <a:p>
                      <a:pPr algn="r"/>
                      <a:endParaRPr lang="de-DE" dirty="0"/>
                    </a:p>
                  </a:txBody>
                  <a:tcPr/>
                </a:tc>
                <a:tc>
                  <a:txBody>
                    <a:bodyPr/>
                    <a:lstStyle/>
                    <a:p>
                      <a:pPr algn="r"/>
                      <a:endParaRPr lang="de-DE" dirty="0"/>
                    </a:p>
                  </a:txBody>
                  <a:tcPr/>
                </a:tc>
                <a:tc>
                  <a:txBody>
                    <a:bodyPr/>
                    <a:lstStyle/>
                    <a:p>
                      <a:pPr algn="r"/>
                      <a:endParaRPr lang="de-DE" dirty="0"/>
                    </a:p>
                  </a:txBody>
                  <a:tcPr/>
                </a:tc>
              </a:tr>
            </a:tbl>
          </a:graphicData>
        </a:graphic>
      </p:graphicFrame>
      <p:sp>
        <p:nvSpPr>
          <p:cNvPr id="2" name="Textfeld 1"/>
          <p:cNvSpPr txBox="1"/>
          <p:nvPr/>
        </p:nvSpPr>
        <p:spPr>
          <a:xfrm>
            <a:off x="999067" y="6019800"/>
            <a:ext cx="4290598" cy="369332"/>
          </a:xfrm>
          <a:prstGeom prst="rect">
            <a:avLst/>
          </a:prstGeom>
          <a:noFill/>
        </p:spPr>
        <p:txBody>
          <a:bodyPr wrap="none" rtlCol="0">
            <a:spAutoFit/>
          </a:bodyPr>
          <a:lstStyle/>
          <a:p>
            <a:r>
              <a:rPr lang="de-DE" dirty="0" smtClean="0"/>
              <a:t>*Fälle nach Meldedatum KW des Ausbruchs</a:t>
            </a:r>
            <a:endParaRPr lang="de-DE" dirty="0"/>
          </a:p>
        </p:txBody>
      </p:sp>
      <p:sp>
        <p:nvSpPr>
          <p:cNvPr id="9" name="Datumsplatzhalter 9"/>
          <p:cNvSpPr>
            <a:spLocks noGrp="1"/>
          </p:cNvSpPr>
          <p:nvPr>
            <p:ph type="dt" sz="half" idx="14"/>
          </p:nvPr>
        </p:nvSpPr>
        <p:spPr>
          <a:xfrm>
            <a:off x="564825" y="6622713"/>
            <a:ext cx="1860421" cy="195750"/>
          </a:xfrm>
        </p:spPr>
        <p:txBody>
          <a:bodyPr/>
          <a:lstStyle/>
          <a:p>
            <a:fld id="{D4F5256B-F2D2-419A-A4A6-DD4B2129989B}" type="datetime1">
              <a:rPr lang="de-DE" smtClean="0"/>
              <a:t>02.05.2020</a:t>
            </a:fld>
            <a:endParaRPr lang="de-DE" dirty="0"/>
          </a:p>
        </p:txBody>
      </p:sp>
      <p:sp>
        <p:nvSpPr>
          <p:cNvPr id="10" name="Fußzeilenplatzhalter 2"/>
          <p:cNvSpPr>
            <a:spLocks noGrp="1"/>
          </p:cNvSpPr>
          <p:nvPr>
            <p:ph type="ftr" sz="quarter" idx="15"/>
          </p:nvPr>
        </p:nvSpPr>
        <p:spPr>
          <a:xfrm>
            <a:off x="2699791" y="6620339"/>
            <a:ext cx="5182675" cy="195750"/>
          </a:xfrm>
        </p:spPr>
        <p:txBody>
          <a:bodyPr/>
          <a:lstStyle/>
          <a:p>
            <a:r>
              <a:rPr lang="de-DE" dirty="0" smtClean="0"/>
              <a:t>COVID-19: Lage National</a:t>
            </a:r>
            <a:endParaRPr lang="de-DE" dirty="0"/>
          </a:p>
        </p:txBody>
      </p:sp>
      <p:sp>
        <p:nvSpPr>
          <p:cNvPr id="11" name="Titel 1"/>
          <p:cNvSpPr txBox="1">
            <a:spLocks/>
          </p:cNvSpPr>
          <p:nvPr/>
        </p:nvSpPr>
        <p:spPr>
          <a:xfrm>
            <a:off x="236765" y="669882"/>
            <a:ext cx="7984209" cy="523220"/>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COVID-19: Nosokomiale Ausbrüche in Krankenhäusern und Pflegeheimen</a:t>
            </a:r>
            <a:r>
              <a:rPr lang="de-DE" sz="2000" dirty="0" smtClean="0">
                <a:solidFill>
                  <a:schemeClr val="bg1"/>
                </a:solidFill>
              </a:rPr>
              <a:t>; </a:t>
            </a:r>
            <a:r>
              <a:rPr lang="de-DE" sz="1400" dirty="0">
                <a:solidFill>
                  <a:schemeClr val="bg1"/>
                </a:solidFill>
              </a:rPr>
              <a:t>(Datenstand: 20.04.2020. </a:t>
            </a:r>
            <a:r>
              <a:rPr lang="de-DE" sz="1400" dirty="0" smtClean="0">
                <a:solidFill>
                  <a:schemeClr val="bg1"/>
                </a:solidFill>
              </a:rPr>
              <a:t>00:00) </a:t>
            </a:r>
            <a:endParaRPr lang="de-DE" sz="1400" dirty="0">
              <a:solidFill>
                <a:schemeClr val="bg1"/>
              </a:solidFill>
            </a:endParaRPr>
          </a:p>
        </p:txBody>
      </p:sp>
    </p:spTree>
    <p:extLst>
      <p:ext uri="{BB962C8B-B14F-4D97-AF65-F5344CB8AC3E}">
        <p14:creationId xmlns:p14="http://schemas.microsoft.com/office/powerpoint/2010/main" val="4419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385762" y="445046"/>
            <a:ext cx="6667500" cy="338554"/>
          </a:xfrm>
          <a:solidFill>
            <a:srgbClr val="045AA6"/>
          </a:solidFill>
        </p:spPr>
        <p:txBody>
          <a:bodyPr lIns="72000"/>
          <a:lstStyle/>
          <a:p>
            <a:pPr>
              <a:spcBef>
                <a:spcPts val="600"/>
              </a:spcBef>
            </a:pPr>
            <a:r>
              <a:rPr lang="de-DE" sz="2000" dirty="0" smtClean="0">
                <a:solidFill>
                  <a:schemeClr val="bg1"/>
                </a:solidFill>
              </a:rPr>
              <a:t>Übermittelte COVID-19-Fälle nach Expositionsort</a:t>
            </a:r>
            <a:endParaRPr lang="de-DE" sz="2000" dirty="0">
              <a:solidFill>
                <a:schemeClr val="bg1"/>
              </a:solidFill>
            </a:endParaRPr>
          </a:p>
        </p:txBody>
      </p:sp>
      <p:sp>
        <p:nvSpPr>
          <p:cNvPr id="10" name="Datumsplatzhalter 9"/>
          <p:cNvSpPr>
            <a:spLocks noGrp="1"/>
          </p:cNvSpPr>
          <p:nvPr>
            <p:ph type="dt" sz="half" idx="14"/>
          </p:nvPr>
        </p:nvSpPr>
        <p:spPr/>
        <p:txBody>
          <a:bodyPr/>
          <a:lstStyle/>
          <a:p>
            <a:fld id="{A4811523-39FF-4DE1-9CC9-2EAEEF354B02}"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27</a:t>
            </a:fld>
            <a:endParaRPr lang="de-DE"/>
          </a:p>
        </p:txBody>
      </p:sp>
      <p:graphicFrame>
        <p:nvGraphicFramePr>
          <p:cNvPr id="8" name="Diagramm 7"/>
          <p:cNvGraphicFramePr>
            <a:graphicFrameLocks/>
          </p:cNvGraphicFramePr>
          <p:nvPr>
            <p:extLst>
              <p:ext uri="{D42A27DB-BD31-4B8C-83A1-F6EECF244321}">
                <p14:modId xmlns:p14="http://schemas.microsoft.com/office/powerpoint/2010/main" val="1659851356"/>
              </p:ext>
            </p:extLst>
          </p:nvPr>
        </p:nvGraphicFramePr>
        <p:xfrm>
          <a:off x="1073511" y="1025236"/>
          <a:ext cx="6643688" cy="5410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7464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Anzahl Labortestungen </a:t>
            </a:r>
            <a:r>
              <a:rPr lang="de-DE" sz="1400" dirty="0" smtClean="0"/>
              <a:t>(Datenstand 28.04.2020, 18:00 Uhr)</a:t>
            </a:r>
            <a:endParaRPr lang="de-DE" sz="1400" dirty="0"/>
          </a:p>
        </p:txBody>
      </p:sp>
      <p:sp>
        <p:nvSpPr>
          <p:cNvPr id="4" name="Datumsplatzhalter 3"/>
          <p:cNvSpPr>
            <a:spLocks noGrp="1"/>
          </p:cNvSpPr>
          <p:nvPr>
            <p:ph type="dt" sz="half" idx="14"/>
          </p:nvPr>
        </p:nvSpPr>
        <p:spPr/>
        <p:txBody>
          <a:bodyPr/>
          <a:lstStyle/>
          <a:p>
            <a:fld id="{8CBD5367-69FB-4268-9156-718F0B8311F2}"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28</a:t>
            </a:fld>
            <a:endParaRPr lang="de-DE" dirty="0"/>
          </a:p>
        </p:txBody>
      </p:sp>
      <p:sp>
        <p:nvSpPr>
          <p:cNvPr id="8" name="Textfeld 7"/>
          <p:cNvSpPr txBox="1"/>
          <p:nvPr/>
        </p:nvSpPr>
        <p:spPr>
          <a:xfrm>
            <a:off x="286746" y="5565259"/>
            <a:ext cx="8161929" cy="923330"/>
          </a:xfrm>
          <a:prstGeom prst="rect">
            <a:avLst/>
          </a:prstGeom>
          <a:noFill/>
        </p:spPr>
        <p:txBody>
          <a:bodyPr wrap="square" rtlCol="0">
            <a:spAutoFit/>
          </a:bodyPr>
          <a:lstStyle/>
          <a:p>
            <a:r>
              <a:rPr lang="de-DE" dirty="0" smtClean="0"/>
              <a:t>In KW 17 gaben 29 Labore einen Rückstau von insg. 2.393 abzuarbeitenden Proben an. 45 Labore nannten Lieferschwierigkeiten für Reagenzien, hauptsächlich Extraktionskits und </a:t>
            </a:r>
            <a:r>
              <a:rPr lang="de-DE" dirty="0" err="1" smtClean="0"/>
              <a:t>Abstrichtupfer</a:t>
            </a:r>
            <a:r>
              <a:rPr lang="de-DE" dirty="0" smtClean="0"/>
              <a:t>.</a:t>
            </a:r>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748077308"/>
              </p:ext>
            </p:extLst>
          </p:nvPr>
        </p:nvGraphicFramePr>
        <p:xfrm>
          <a:off x="357822" y="1275905"/>
          <a:ext cx="5834380" cy="1937639"/>
        </p:xfrm>
        <a:graphic>
          <a:graphicData uri="http://schemas.openxmlformats.org/drawingml/2006/table">
            <a:tbl>
              <a:tblPr firstRow="1" firstCol="1" bandRow="1">
                <a:tableStyleId>{5C22544A-7EE6-4342-B048-85BDC9FD1C3A}</a:tableStyleId>
              </a:tblPr>
              <a:tblGrid>
                <a:gridCol w="1334135"/>
                <a:gridCol w="1170305"/>
                <a:gridCol w="1292860"/>
                <a:gridCol w="2037080"/>
              </a:tblGrid>
              <a:tr h="202565">
                <a:tc>
                  <a:txBody>
                    <a:bodyPr/>
                    <a:lstStyle/>
                    <a:p>
                      <a:pPr algn="ctr">
                        <a:lnSpc>
                          <a:spcPct val="115000"/>
                        </a:lnSpc>
                        <a:spcAft>
                          <a:spcPts val="0"/>
                        </a:spcAft>
                      </a:pPr>
                      <a:r>
                        <a:rPr lang="de-DE" sz="1100">
                          <a:effectLst/>
                        </a:rPr>
                        <a:t>KW</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Anzahl Testungen</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Positiv getestet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Anzahl übermittelnde Labore</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Bis einschl. 10</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124.716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3.892 (3,1%)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90</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127.457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7.582 (5,9%)</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114</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348.619</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23.820 (6,8%)</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152</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361.515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31.414 (8,7%)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151</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408.348</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36.885 (9,0%)</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154</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379.233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30.728 (8,1%)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163</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330.027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21.993 (6,7%)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167</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467.137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25.222 (5,4%)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174</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Summe</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2.547.052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181.536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dirty="0">
                          <a:effectLst/>
                        </a:rPr>
                        <a:t> </a:t>
                      </a:r>
                      <a:endParaRPr lang="de-DE" sz="1100" dirty="0">
                        <a:effectLst/>
                        <a:latin typeface="Calibri"/>
                        <a:ea typeface="MS Mincho"/>
                        <a:cs typeface="Times New Roman"/>
                      </a:endParaRPr>
                    </a:p>
                  </a:txBody>
                  <a:tcPr marL="68580" marR="68580" marT="0" marB="0"/>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2931153463"/>
              </p:ext>
            </p:extLst>
          </p:nvPr>
        </p:nvGraphicFramePr>
        <p:xfrm>
          <a:off x="1803399" y="3709670"/>
          <a:ext cx="5991227" cy="1432560"/>
        </p:xfrm>
        <a:graphic>
          <a:graphicData uri="http://schemas.openxmlformats.org/drawingml/2006/table">
            <a:tbl>
              <a:tblPr firstRow="1" firstCol="1" bandRow="1">
                <a:tableStyleId>{5C22544A-7EE6-4342-B048-85BDC9FD1C3A}</a:tableStyleId>
              </a:tblPr>
              <a:tblGrid>
                <a:gridCol w="1329760"/>
                <a:gridCol w="582604"/>
                <a:gridCol w="582604"/>
                <a:gridCol w="582604"/>
                <a:gridCol w="582604"/>
                <a:gridCol w="582604"/>
                <a:gridCol w="582604"/>
                <a:gridCol w="582604"/>
                <a:gridCol w="583239"/>
              </a:tblGrid>
              <a:tr h="190500">
                <a:tc>
                  <a:txBody>
                    <a:bodyPr/>
                    <a:lstStyle/>
                    <a:p>
                      <a:pPr algn="ctr">
                        <a:lnSpc>
                          <a:spcPct val="115000"/>
                        </a:lnSpc>
                        <a:spcAft>
                          <a:spcPts val="0"/>
                        </a:spcAft>
                      </a:pPr>
                      <a:r>
                        <a:rPr lang="de-DE" sz="1000">
                          <a:effectLst/>
                        </a:rPr>
                        <a:t> </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 10</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KW17</a:t>
                      </a:r>
                      <a:endParaRPr lang="de-DE" sz="1100">
                        <a:effectLst/>
                        <a:latin typeface="Calibri"/>
                        <a:ea typeface="MS Mincho"/>
                        <a:cs typeface="Times New Roman"/>
                      </a:endParaRPr>
                    </a:p>
                  </a:txBody>
                  <a:tcPr marL="68580" marR="68580" marT="0" marB="0"/>
                </a:tc>
              </a:tr>
              <a:tr h="190500">
                <a:tc>
                  <a:txBody>
                    <a:bodyPr/>
                    <a:lstStyle/>
                    <a:p>
                      <a:pPr algn="ctr">
                        <a:lnSpc>
                          <a:spcPct val="115000"/>
                        </a:lnSpc>
                        <a:spcAft>
                          <a:spcPts val="0"/>
                        </a:spcAft>
                      </a:pPr>
                      <a:r>
                        <a:rPr lang="de-DE" sz="1000">
                          <a:effectLst/>
                        </a:rPr>
                        <a:t>Anzahl übermittelnde Labore</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28</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93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111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113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132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112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126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133</a:t>
                      </a:r>
                      <a:endParaRPr lang="de-DE" sz="1100">
                        <a:effectLst/>
                        <a:latin typeface="Calibri"/>
                        <a:ea typeface="MS Mincho"/>
                        <a:cs typeface="Times New Roman"/>
                      </a:endParaRPr>
                    </a:p>
                  </a:txBody>
                  <a:tcPr marL="68580" marR="68580" marT="0" marB="0"/>
                </a:tc>
              </a:tr>
              <a:tr h="190500">
                <a:tc>
                  <a:txBody>
                    <a:bodyPr/>
                    <a:lstStyle/>
                    <a:p>
                      <a:pPr algn="ctr">
                        <a:lnSpc>
                          <a:spcPct val="115000"/>
                        </a:lnSpc>
                        <a:spcAft>
                          <a:spcPts val="0"/>
                        </a:spcAft>
                      </a:pPr>
                      <a:r>
                        <a:rPr lang="de-DE" sz="1000">
                          <a:effectLst/>
                        </a:rPr>
                        <a:t>Testkapazität pro Tag</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7.115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31.010</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64.725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103.515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116.655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123.304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136.064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141.815</a:t>
                      </a:r>
                      <a:endParaRPr lang="de-DE" sz="1100">
                        <a:effectLst/>
                        <a:latin typeface="Calibri"/>
                        <a:ea typeface="MS Mincho"/>
                        <a:cs typeface="Times New Roman"/>
                      </a:endParaRPr>
                    </a:p>
                  </a:txBody>
                  <a:tcPr marL="68580" marR="68580" marT="0" marB="0"/>
                </a:tc>
              </a:tr>
              <a:tr h="571500">
                <a:tc>
                  <a:txBody>
                    <a:bodyPr/>
                    <a:lstStyle/>
                    <a:p>
                      <a:pPr algn="ctr">
                        <a:lnSpc>
                          <a:spcPct val="115000"/>
                        </a:lnSpc>
                        <a:spcAft>
                          <a:spcPts val="0"/>
                        </a:spcAft>
                      </a:pPr>
                      <a:r>
                        <a:rPr lang="de-DE" sz="1000">
                          <a:effectLst/>
                        </a:rPr>
                        <a:t>Neu ab KW15: wöchentliche Kapazität anhand von Wochenarbeitstagen</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730.156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818.426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dirty="0">
                          <a:effectLst/>
                        </a:rPr>
                        <a:t>890.494</a:t>
                      </a:r>
                      <a:endParaRPr lang="de-DE" sz="1100" dirty="0">
                        <a:effectLst/>
                        <a:latin typeface="Calibri"/>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3616119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DE"/>
          </a:p>
        </p:txBody>
      </p:sp>
      <p:sp>
        <p:nvSpPr>
          <p:cNvPr id="4" name="Datumsplatzhalter 3"/>
          <p:cNvSpPr>
            <a:spLocks noGrp="1"/>
          </p:cNvSpPr>
          <p:nvPr>
            <p:ph type="dt" sz="half" idx="14"/>
          </p:nvPr>
        </p:nvSpPr>
        <p:spPr/>
        <p:txBody>
          <a:bodyPr/>
          <a:lstStyle/>
          <a:p>
            <a:fld id="{32845683-A348-4F57-BA11-C623A088EEA0}"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29</a:t>
            </a:fld>
            <a:endParaRPr lang="de-DE"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3366" y="1031250"/>
            <a:ext cx="8184825" cy="535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48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E306B240-112F-4089-87DE-56D8CBE7247E}"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3</a:t>
            </a:fld>
            <a:endParaRPr lang="de-DE"/>
          </a:p>
        </p:txBody>
      </p:sp>
      <p:sp>
        <p:nvSpPr>
          <p:cNvPr id="2" name="Titel 1"/>
          <p:cNvSpPr>
            <a:spLocks noGrp="1"/>
          </p:cNvSpPr>
          <p:nvPr>
            <p:ph type="title"/>
          </p:nvPr>
        </p:nvSpPr>
        <p:spPr>
          <a:xfrm>
            <a:off x="141072" y="503309"/>
            <a:ext cx="6784521" cy="523220"/>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Erkrankungsbeginn, ersatzweise </a:t>
            </a:r>
            <a:r>
              <a:rPr lang="de-DE" sz="2000" dirty="0">
                <a:solidFill>
                  <a:schemeClr val="bg1"/>
                </a:solidFill>
              </a:rPr>
              <a:t>Meldedatum </a:t>
            </a:r>
            <a:r>
              <a:rPr lang="de-DE" sz="1400" dirty="0">
                <a:solidFill>
                  <a:schemeClr val="bg1"/>
                </a:solidFill>
              </a:rPr>
              <a:t>(Datenstand: </a:t>
            </a:r>
            <a:r>
              <a:rPr lang="de-DE" sz="1400" dirty="0" smtClean="0">
                <a:solidFill>
                  <a:schemeClr val="bg1"/>
                </a:solidFill>
              </a:rPr>
              <a:t>02.05.2020. </a:t>
            </a:r>
            <a:r>
              <a:rPr lang="de-DE" sz="1400" dirty="0">
                <a:solidFill>
                  <a:schemeClr val="bg1"/>
                </a:solidFill>
              </a:rPr>
              <a:t>00:00)</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72" y="1066800"/>
            <a:ext cx="83947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586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677108"/>
          </a:xfrm>
        </p:spPr>
        <p:txBody>
          <a:bodyPr/>
          <a:lstStyle/>
          <a:p>
            <a:r>
              <a:rPr lang="de-DE" dirty="0" smtClean="0"/>
              <a:t>Anteil der positiven Testungen nach Datum der Probenentnahme für Deutschland (Datenstand 28.04.2020)</a:t>
            </a:r>
            <a:endParaRPr lang="de-DE" dirty="0"/>
          </a:p>
        </p:txBody>
      </p:sp>
      <p:sp>
        <p:nvSpPr>
          <p:cNvPr id="4" name="Datumsplatzhalter 3"/>
          <p:cNvSpPr>
            <a:spLocks noGrp="1"/>
          </p:cNvSpPr>
          <p:nvPr>
            <p:ph type="dt" sz="half" idx="14"/>
          </p:nvPr>
        </p:nvSpPr>
        <p:spPr/>
        <p:txBody>
          <a:bodyPr/>
          <a:lstStyle/>
          <a:p>
            <a:fld id="{F268D287-2990-4CAC-8771-405E77EBAAA7}"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30</a:t>
            </a:fld>
            <a:endParaRPr lang="de-DE" dirty="0"/>
          </a:p>
        </p:txBody>
      </p:sp>
      <p:pic>
        <p:nvPicPr>
          <p:cNvPr id="2051" name="Picture 3" descr="S:\Projekte\RKI_nCoV-Lage\3.Kommunikation\3.7.Lageberichte\2020-04-29\positive_bund_2020-04-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800" y="1607929"/>
            <a:ext cx="5483550" cy="426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387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5F96A16B-7DF5-4E27-BDF3-071ABBEC8689}"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31</a:t>
            </a:fld>
            <a:endParaRPr lang="de-DE" dirty="0"/>
          </a:p>
        </p:txBody>
      </p:sp>
      <p:sp>
        <p:nvSpPr>
          <p:cNvPr id="8" name="Titel 2"/>
          <p:cNvSpPr>
            <a:spLocks noGrp="1"/>
          </p:cNvSpPr>
          <p:nvPr>
            <p:ph type="title"/>
          </p:nvPr>
        </p:nvSpPr>
        <p:spPr>
          <a:xfrm>
            <a:off x="457200" y="692696"/>
            <a:ext cx="8092592" cy="677108"/>
          </a:xfrm>
        </p:spPr>
        <p:txBody>
          <a:bodyPr/>
          <a:lstStyle/>
          <a:p>
            <a:r>
              <a:rPr lang="de-DE" dirty="0" smtClean="0"/>
              <a:t>Anteil der positiven Testungen nach Datum der Probenentnahme und Bundesland </a:t>
            </a:r>
            <a:r>
              <a:rPr lang="de-DE" sz="1600" dirty="0" smtClean="0"/>
              <a:t>(Datenstand 28.04.2020)</a:t>
            </a:r>
            <a:endParaRPr lang="de-DE" sz="1600" dirty="0"/>
          </a:p>
        </p:txBody>
      </p:sp>
      <p:pic>
        <p:nvPicPr>
          <p:cNvPr id="3074" name="Picture 2" descr="S:\Projekte\RKI_nCoV-Lage\3.Kommunikation\3.7.Lageberichte\2020-04-29\positive_BL_2020-04-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39334"/>
            <a:ext cx="5619750" cy="437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49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AGI, Stand 16. KW</a:t>
            </a:r>
            <a:endParaRPr lang="de-DE" dirty="0"/>
          </a:p>
        </p:txBody>
      </p:sp>
      <p:sp>
        <p:nvSpPr>
          <p:cNvPr id="3" name="Datumsplatzhalter 2"/>
          <p:cNvSpPr>
            <a:spLocks noGrp="1"/>
          </p:cNvSpPr>
          <p:nvPr>
            <p:ph type="dt" sz="half" idx="14"/>
          </p:nvPr>
        </p:nvSpPr>
        <p:spPr/>
        <p:txBody>
          <a:bodyPr/>
          <a:lstStyle/>
          <a:p>
            <a:fld id="{06607FB7-C140-4035-85CD-85909126BC4D}" type="datetime1">
              <a:rPr lang="de-DE" smtClean="0"/>
              <a:t>02.05.2020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32</a:t>
            </a:fld>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145" y="1031250"/>
            <a:ext cx="4295775"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09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GrippeWeb</a:t>
            </a:r>
            <a:r>
              <a:rPr lang="de-DE" dirty="0" smtClean="0"/>
              <a:t> – KW 17</a:t>
            </a:r>
            <a:endParaRPr lang="de-DE" dirty="0"/>
          </a:p>
        </p:txBody>
      </p:sp>
      <p:sp>
        <p:nvSpPr>
          <p:cNvPr id="3" name="Datumsplatzhalter 2"/>
          <p:cNvSpPr>
            <a:spLocks noGrp="1"/>
          </p:cNvSpPr>
          <p:nvPr>
            <p:ph type="dt" sz="half" idx="14"/>
          </p:nvPr>
        </p:nvSpPr>
        <p:spPr/>
        <p:txBody>
          <a:bodyPr/>
          <a:lstStyle/>
          <a:p>
            <a:fld id="{D6116776-4AFE-4C17-8F80-CD63098EB2AD}" type="datetime1">
              <a:rPr lang="de-DE" smtClean="0"/>
              <a:t>02.05.2020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33</a:t>
            </a:fld>
            <a:endParaRPr lang="de-DE" dirty="0"/>
          </a:p>
        </p:txBody>
      </p:sp>
      <p:sp>
        <p:nvSpPr>
          <p:cNvPr id="6" name="Textfeld 5"/>
          <p:cNvSpPr txBox="1"/>
          <p:nvPr/>
        </p:nvSpPr>
        <p:spPr>
          <a:xfrm>
            <a:off x="5103226" y="6435447"/>
            <a:ext cx="3907766" cy="374531"/>
          </a:xfrm>
          <a:prstGeom prst="rect">
            <a:avLst/>
          </a:prstGeom>
          <a:noFill/>
        </p:spPr>
        <p:txBody>
          <a:bodyPr wrap="square" rtlCol="0">
            <a:spAutoFit/>
          </a:bodyPr>
          <a:lstStyle/>
          <a:p>
            <a:r>
              <a:rPr lang="de-DE" dirty="0">
                <a:hlinkClick r:id="rId3"/>
              </a:rPr>
              <a:t>https://grippeweb.rki.de/</a:t>
            </a:r>
            <a:endParaRPr lang="de-DE" dirty="0"/>
          </a:p>
        </p:txBody>
      </p:sp>
      <p:pic>
        <p:nvPicPr>
          <p:cNvPr id="8" name="Grafik 7"/>
          <p:cNvPicPr/>
          <p:nvPr/>
        </p:nvPicPr>
        <p:blipFill rotWithShape="1">
          <a:blip r:embed="rId4" cstate="print">
            <a:extLst>
              <a:ext uri="{28A0092B-C50C-407E-A947-70E740481C1C}">
                <a14:useLocalDpi xmlns:a14="http://schemas.microsoft.com/office/drawing/2010/main" val="0"/>
              </a:ext>
            </a:extLst>
          </a:blip>
          <a:srcRect l="2725" t="2117" r="1540" b="17460"/>
          <a:stretch/>
        </p:blipFill>
        <p:spPr bwMode="auto">
          <a:xfrm>
            <a:off x="839468" y="1380490"/>
            <a:ext cx="5866131" cy="4067810"/>
          </a:xfrm>
          <a:prstGeom prst="rect">
            <a:avLst/>
          </a:prstGeom>
          <a:ln>
            <a:noFill/>
          </a:ln>
          <a:extLst>
            <a:ext uri="{53640926-AAD7-44D8-BBD7-CCE9431645EC}">
              <a14:shadowObscured xmlns:a14="http://schemas.microsoft.com/office/drawing/2010/main"/>
            </a:ext>
          </a:extLst>
        </p:spPr>
      </p:pic>
      <p:sp>
        <p:nvSpPr>
          <p:cNvPr id="9" name="Textfeld 8"/>
          <p:cNvSpPr txBox="1"/>
          <p:nvPr/>
        </p:nvSpPr>
        <p:spPr>
          <a:xfrm>
            <a:off x="158296" y="5696783"/>
            <a:ext cx="8157029" cy="738664"/>
          </a:xfrm>
          <a:prstGeom prst="rect">
            <a:avLst/>
          </a:prstGeom>
          <a:noFill/>
        </p:spPr>
        <p:txBody>
          <a:bodyPr wrap="square" rtlCol="0">
            <a:spAutoFit/>
          </a:bodyPr>
          <a:lstStyle/>
          <a:p>
            <a:pPr marL="1487170" marR="1195070" indent="-349250">
              <a:spcAft>
                <a:spcPts val="200"/>
              </a:spcAft>
            </a:pPr>
            <a:r>
              <a:rPr lang="de-DE" sz="1400" b="1" dirty="0">
                <a:ea typeface="Times New Roman"/>
                <a:cs typeface="Arial"/>
              </a:rPr>
              <a:t>Abb. 1:</a:t>
            </a:r>
            <a:r>
              <a:rPr lang="de-DE" sz="1400" dirty="0">
                <a:ea typeface="Times New Roman"/>
                <a:cs typeface="Arial"/>
              </a:rPr>
              <a:t> 	Vergleich der für die Bevölkerung in </a:t>
            </a:r>
            <a:r>
              <a:rPr lang="de-DE" sz="1400" dirty="0" smtClean="0">
                <a:ea typeface="Times New Roman"/>
                <a:cs typeface="Arial"/>
              </a:rPr>
              <a:t>Deutschland geschätzten </a:t>
            </a:r>
            <a:r>
              <a:rPr lang="de-DE" sz="1400" dirty="0">
                <a:ea typeface="Times New Roman"/>
                <a:cs typeface="Arial"/>
              </a:rPr>
              <a:t>ILI-Raten (gesamt, in Prozent) in den Saisons 2016/17 bis zur 17. KW 2019/20. Der schwarze, senkrechte Strich markiert den Jahreswechsel.</a:t>
            </a:r>
            <a:endParaRPr lang="de-DE" sz="1400" dirty="0">
              <a:ea typeface="Times New Roman"/>
            </a:endParaRPr>
          </a:p>
        </p:txBody>
      </p:sp>
    </p:spTree>
    <p:extLst>
      <p:ext uri="{BB962C8B-B14F-4D97-AF65-F5344CB8AC3E}">
        <p14:creationId xmlns:p14="http://schemas.microsoft.com/office/powerpoint/2010/main" val="287292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AGInfluenza</a:t>
            </a:r>
            <a:r>
              <a:rPr lang="de-DE" dirty="0" smtClean="0"/>
              <a:t> ARE-Konsultationen KW 17</a:t>
            </a:r>
            <a:endParaRPr lang="de-DE" dirty="0"/>
          </a:p>
        </p:txBody>
      </p:sp>
      <p:sp>
        <p:nvSpPr>
          <p:cNvPr id="3" name="Datumsplatzhalter 2"/>
          <p:cNvSpPr>
            <a:spLocks noGrp="1"/>
          </p:cNvSpPr>
          <p:nvPr>
            <p:ph type="dt" sz="half" idx="14"/>
          </p:nvPr>
        </p:nvSpPr>
        <p:spPr/>
        <p:txBody>
          <a:bodyPr/>
          <a:lstStyle/>
          <a:p>
            <a:fld id="{360F90C7-FB0F-475A-9F6F-1BB01D404827}" type="datetime1">
              <a:rPr lang="de-DE" smtClean="0"/>
              <a:t>02.05.2020</a:t>
            </a:fld>
            <a:endParaRPr lang="de-DE" dirty="0"/>
          </a:p>
        </p:txBody>
      </p:sp>
      <p:sp>
        <p:nvSpPr>
          <p:cNvPr id="4" name="Fußzeilenplatzhalter 3"/>
          <p:cNvSpPr>
            <a:spLocks noGrp="1"/>
          </p:cNvSpPr>
          <p:nvPr>
            <p:ph type="ftr" sz="quarter" idx="15"/>
          </p:nvPr>
        </p:nvSpPr>
        <p:spPr/>
        <p:txBody>
          <a:bodyPr/>
          <a:lstStyle/>
          <a:p>
            <a:r>
              <a:rPr lang="de-DE" dirty="0"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34</a:t>
            </a:fld>
            <a:endParaRPr lang="de-DE" dirty="0"/>
          </a:p>
        </p:txBody>
      </p:sp>
      <p:pic>
        <p:nvPicPr>
          <p:cNvPr id="7" name="Grafik 6"/>
          <p:cNvPicPr/>
          <p:nvPr/>
        </p:nvPicPr>
        <p:blipFill rotWithShape="1">
          <a:blip r:embed="rId2" cstate="print">
            <a:extLst>
              <a:ext uri="{28A0092B-C50C-407E-A947-70E740481C1C}">
                <a14:useLocalDpi xmlns:a14="http://schemas.microsoft.com/office/drawing/2010/main" val="0"/>
              </a:ext>
            </a:extLst>
          </a:blip>
          <a:srcRect l="3085" t="15773" r="823" b="2016"/>
          <a:stretch/>
        </p:blipFill>
        <p:spPr bwMode="auto">
          <a:xfrm>
            <a:off x="870991" y="1480185"/>
            <a:ext cx="6863309" cy="3882390"/>
          </a:xfrm>
          <a:prstGeom prst="rect">
            <a:avLst/>
          </a:prstGeom>
          <a:noFill/>
          <a:ln>
            <a:noFill/>
          </a:ln>
          <a:extLst>
            <a:ext uri="{53640926-AAD7-44D8-BBD7-CCE9431645EC}">
              <a14:shadowObscured xmlns:a14="http://schemas.microsoft.com/office/drawing/2010/main"/>
            </a:ext>
          </a:extLst>
        </p:spPr>
      </p:pic>
      <p:sp>
        <p:nvSpPr>
          <p:cNvPr id="6" name="Textfeld 5"/>
          <p:cNvSpPr txBox="1"/>
          <p:nvPr/>
        </p:nvSpPr>
        <p:spPr>
          <a:xfrm>
            <a:off x="1741893" y="5454015"/>
            <a:ext cx="5514975" cy="954107"/>
          </a:xfrm>
          <a:prstGeom prst="rect">
            <a:avLst/>
          </a:prstGeom>
          <a:noFill/>
        </p:spPr>
        <p:txBody>
          <a:bodyPr wrap="square" rtlCol="0">
            <a:spAutoFit/>
          </a:bodyPr>
          <a:lstStyle/>
          <a:p>
            <a:r>
              <a:rPr lang="de-DE" sz="1400" b="1" dirty="0"/>
              <a:t>Abb. 2:</a:t>
            </a:r>
            <a:r>
              <a:rPr lang="de-DE" sz="1400" dirty="0"/>
              <a:t> Werte der Konsultationsinzidenz von der 40. KW 2018 bis zur 17. KW 2020 in fünf Altersgruppen und ge­samt in Deutschland pro 100.000 Einwohner in der jeweiligen Altersgruppe. Die senkrechte Linie mar­kiert die 1. KW des Jahres.</a:t>
            </a:r>
          </a:p>
        </p:txBody>
      </p:sp>
    </p:spTree>
    <p:extLst>
      <p:ext uri="{BB962C8B-B14F-4D97-AF65-F5344CB8AC3E}">
        <p14:creationId xmlns:p14="http://schemas.microsoft.com/office/powerpoint/2010/main" val="47393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fld id="{019411D4-191A-40F9-BA23-681A59F4756D}" type="datetime1">
              <a:rPr lang="de-DE" smtClean="0"/>
              <a:t>02.05.2020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35</a:t>
            </a:fld>
            <a:endParaRPr lang="de-DE" dirty="0"/>
          </a:p>
        </p:txBody>
      </p:sp>
      <p:sp>
        <p:nvSpPr>
          <p:cNvPr id="8" name="Titel 1"/>
          <p:cNvSpPr txBox="1">
            <a:spLocks/>
          </p:cNvSpPr>
          <p:nvPr/>
        </p:nvSpPr>
        <p:spPr>
          <a:xfrm>
            <a:off x="457200" y="692696"/>
            <a:ext cx="8092592" cy="338554"/>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AG Influenza: ARE-</a:t>
            </a:r>
            <a:r>
              <a:rPr lang="de-DE" dirty="0" err="1" smtClean="0"/>
              <a:t>Positivenrate</a:t>
            </a:r>
            <a:r>
              <a:rPr lang="de-DE" dirty="0" smtClean="0"/>
              <a:t> KW 17</a:t>
            </a:r>
            <a:endParaRPr lang="de-DE" dirty="0"/>
          </a:p>
        </p:txBody>
      </p:sp>
      <p:pic>
        <p:nvPicPr>
          <p:cNvPr id="7" name="Grafik 6"/>
          <p:cNvPicPr/>
          <p:nvPr/>
        </p:nvPicPr>
        <p:blipFill rotWithShape="1">
          <a:blip r:embed="rId2" cstate="print">
            <a:extLst>
              <a:ext uri="{28A0092B-C50C-407E-A947-70E740481C1C}">
                <a14:useLocalDpi xmlns:a14="http://schemas.microsoft.com/office/drawing/2010/main" val="0"/>
              </a:ext>
            </a:extLst>
          </a:blip>
          <a:srcRect l="617" t="23061" r="2675" b="3777"/>
          <a:stretch/>
        </p:blipFill>
        <p:spPr bwMode="auto">
          <a:xfrm>
            <a:off x="1162051" y="1362076"/>
            <a:ext cx="6109652" cy="3388042"/>
          </a:xfrm>
          <a:prstGeom prst="rect">
            <a:avLst/>
          </a:prstGeom>
          <a:noFill/>
          <a:ln>
            <a:noFill/>
          </a:ln>
          <a:extLst>
            <a:ext uri="{53640926-AAD7-44D8-BBD7-CCE9431645EC}">
              <a14:shadowObscured xmlns:a14="http://schemas.microsoft.com/office/drawing/2010/main"/>
            </a:ext>
          </a:extLst>
        </p:spPr>
      </p:pic>
      <p:sp>
        <p:nvSpPr>
          <p:cNvPr id="2" name="Textfeld 1"/>
          <p:cNvSpPr txBox="1"/>
          <p:nvPr/>
        </p:nvSpPr>
        <p:spPr>
          <a:xfrm>
            <a:off x="640240" y="4877912"/>
            <a:ext cx="7153274" cy="1169551"/>
          </a:xfrm>
          <a:prstGeom prst="rect">
            <a:avLst/>
          </a:prstGeom>
          <a:noFill/>
        </p:spPr>
        <p:txBody>
          <a:bodyPr wrap="square" rtlCol="0">
            <a:spAutoFit/>
          </a:bodyPr>
          <a:lstStyle/>
          <a:p>
            <a:pPr marL="810260" marR="474980">
              <a:spcAft>
                <a:spcPts val="0"/>
              </a:spcAft>
              <a:tabLst>
                <a:tab pos="5220970" algn="l"/>
                <a:tab pos="5699760" algn="l"/>
              </a:tabLst>
            </a:pPr>
            <a:r>
              <a:rPr lang="de-DE" sz="1400" b="1" dirty="0">
                <a:ea typeface="Times New Roman"/>
                <a:cs typeface="Arial"/>
              </a:rPr>
              <a:t>Abb. 3: </a:t>
            </a:r>
            <a:r>
              <a:rPr lang="de-DE" sz="1400" dirty="0">
                <a:ea typeface="Times New Roman"/>
                <a:cs typeface="Arial"/>
              </a:rPr>
              <a:t>Anteil positiver Influenza-, RS-, </a:t>
            </a:r>
            <a:r>
              <a:rPr lang="de-DE" sz="1400" dirty="0" err="1">
                <a:ea typeface="Times New Roman"/>
                <a:cs typeface="Arial"/>
              </a:rPr>
              <a:t>hMP</a:t>
            </a:r>
            <a:r>
              <a:rPr lang="de-DE" sz="1400" dirty="0">
                <a:ea typeface="Times New Roman"/>
                <a:cs typeface="Arial"/>
              </a:rPr>
              <a:t>-, PI- und </a:t>
            </a:r>
            <a:r>
              <a:rPr lang="de-DE" sz="1400" dirty="0" err="1">
                <a:ea typeface="Times New Roman"/>
                <a:cs typeface="Arial"/>
              </a:rPr>
              <a:t>Rhinoviren</a:t>
            </a:r>
            <a:r>
              <a:rPr lang="de-DE" sz="1400" dirty="0">
                <a:ea typeface="Times New Roman"/>
                <a:cs typeface="Arial"/>
              </a:rPr>
              <a:t> an allen im Rahmen des </a:t>
            </a:r>
            <a:r>
              <a:rPr lang="de-DE" sz="1400" dirty="0" err="1">
                <a:ea typeface="Times New Roman"/>
                <a:cs typeface="Arial"/>
              </a:rPr>
              <a:t>Sentinels</a:t>
            </a:r>
            <a:r>
              <a:rPr lang="de-DE" sz="1400" dirty="0">
                <a:ea typeface="Times New Roman"/>
                <a:cs typeface="Arial"/>
              </a:rPr>
              <a:t> ein­ge­sandten Proben (</a:t>
            </a:r>
            <a:r>
              <a:rPr lang="de-DE" sz="1400" dirty="0" err="1">
                <a:ea typeface="Times New Roman"/>
                <a:cs typeface="Arial"/>
              </a:rPr>
              <a:t>Positivenrate</a:t>
            </a:r>
            <a:r>
              <a:rPr lang="de-DE" sz="1400" dirty="0">
                <a:ea typeface="Times New Roman"/>
                <a:cs typeface="Arial"/>
              </a:rPr>
              <a:t>, rechte y-Achse, Linien) sowie die Anzahl der an das NRZ für </a:t>
            </a:r>
            <a:r>
              <a:rPr lang="de-DE" sz="1400" dirty="0" err="1">
                <a:ea typeface="Times New Roman"/>
                <a:cs typeface="Arial"/>
              </a:rPr>
              <a:t>Influ­en­za­viren</a:t>
            </a:r>
            <a:r>
              <a:rPr lang="de-DE" sz="1400" dirty="0">
                <a:ea typeface="Times New Roman"/>
                <a:cs typeface="Arial"/>
              </a:rPr>
              <a:t> eingesandten </a:t>
            </a:r>
            <a:r>
              <a:rPr lang="de-DE" sz="1400" dirty="0" err="1">
                <a:ea typeface="Times New Roman"/>
                <a:cs typeface="Arial"/>
              </a:rPr>
              <a:t>Sentinelproben</a:t>
            </a:r>
            <a:r>
              <a:rPr lang="de-DE" sz="1400" dirty="0">
                <a:ea typeface="Times New Roman"/>
                <a:cs typeface="Arial"/>
              </a:rPr>
              <a:t> (linke y-Achse, graue Balken) von der 40. KW 2019 bis zur 17. KW 2020.</a:t>
            </a:r>
            <a:endParaRPr lang="de-DE" sz="1400" dirty="0">
              <a:effectLst/>
              <a:ea typeface="Times New Roman"/>
            </a:endParaRPr>
          </a:p>
        </p:txBody>
      </p:sp>
    </p:spTree>
    <p:extLst>
      <p:ext uri="{BB962C8B-B14F-4D97-AF65-F5344CB8AC3E}">
        <p14:creationId xmlns:p14="http://schemas.microsoft.com/office/powerpoint/2010/main" val="35820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ICOSARI – KW 15</a:t>
            </a:r>
            <a:endParaRPr lang="de-DE" dirty="0"/>
          </a:p>
        </p:txBody>
      </p:sp>
      <p:sp>
        <p:nvSpPr>
          <p:cNvPr id="3" name="Datumsplatzhalter 2"/>
          <p:cNvSpPr>
            <a:spLocks noGrp="1"/>
          </p:cNvSpPr>
          <p:nvPr>
            <p:ph type="dt" sz="half" idx="14"/>
          </p:nvPr>
        </p:nvSpPr>
        <p:spPr/>
        <p:txBody>
          <a:bodyPr/>
          <a:lstStyle/>
          <a:p>
            <a:fld id="{86017C1A-FA8B-471D-947E-7FDF7C3F507A}" type="datetime1">
              <a:rPr lang="de-DE" smtClean="0"/>
              <a:t>02.05.2020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36</a:t>
            </a:fld>
            <a:endParaRPr lang="de-DE" dirty="0"/>
          </a:p>
        </p:txBody>
      </p:sp>
      <p:pic>
        <p:nvPicPr>
          <p:cNvPr id="7" name="Grafik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75" y="1171575"/>
            <a:ext cx="7543800" cy="4000499"/>
          </a:xfrm>
          <a:prstGeom prst="rect">
            <a:avLst/>
          </a:prstGeom>
          <a:noFill/>
          <a:ln>
            <a:noFill/>
          </a:ln>
        </p:spPr>
      </p:pic>
      <p:sp>
        <p:nvSpPr>
          <p:cNvPr id="6" name="Textfeld 5"/>
          <p:cNvSpPr txBox="1"/>
          <p:nvPr/>
        </p:nvSpPr>
        <p:spPr>
          <a:xfrm>
            <a:off x="1042520" y="5002581"/>
            <a:ext cx="7010400" cy="954107"/>
          </a:xfrm>
          <a:prstGeom prst="rect">
            <a:avLst/>
          </a:prstGeom>
          <a:noFill/>
          <a:ln>
            <a:noFill/>
          </a:ln>
        </p:spPr>
        <p:txBody>
          <a:bodyPr wrap="square" rtlCol="0">
            <a:spAutoFit/>
          </a:bodyPr>
          <a:lstStyle/>
          <a:p>
            <a:pPr marL="810260" marR="396875" indent="-392430"/>
            <a:r>
              <a:rPr lang="de-DE" sz="1400" b="1" dirty="0"/>
              <a:t>Abb. 4:</a:t>
            </a:r>
            <a:r>
              <a:rPr lang="de-DE" sz="1400" dirty="0"/>
              <a:t> Wöchentliche Anzahl der SARI-Fälle (ICD-10-Codes J09 – J22) mit einer Verweildauer bis zu einer Woche von der 40. KW 2017 bis zur 15. KW 2020, Daten aus 71 </a:t>
            </a:r>
            <a:r>
              <a:rPr lang="de-DE" sz="1400" dirty="0" err="1"/>
              <a:t>Sentinelkliniken</a:t>
            </a:r>
            <a:r>
              <a:rPr lang="de-DE" sz="1400" dirty="0"/>
              <a:t>. Die senkrechte Linie markiert jeweils die 1. KW des Jahres, der Zeitraum der Grippewelle ist grau hinterlegt</a:t>
            </a:r>
            <a:r>
              <a:rPr lang="de-DE" sz="1400" dirty="0" smtClean="0"/>
              <a:t>.</a:t>
            </a:r>
            <a:endParaRPr lang="de-DE" sz="1400" dirty="0"/>
          </a:p>
        </p:txBody>
      </p:sp>
    </p:spTree>
    <p:extLst>
      <p:ext uri="{BB962C8B-B14F-4D97-AF65-F5344CB8AC3E}">
        <p14:creationId xmlns:p14="http://schemas.microsoft.com/office/powerpoint/2010/main" val="32461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67728E3-C788-4B85-8E8A-9BC69FF9F6E9}" type="datetime1">
              <a:rPr lang="de-DE" smtClean="0"/>
              <a:t>02.05.2020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37</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pPr marL="0" indent="0">
              <a:buNone/>
            </a:pPr>
            <a:r>
              <a:rPr lang="de-DE" b="1" dirty="0" smtClean="0"/>
              <a:t>Hospitalisiert mit respiratorischer Diagnose</a:t>
            </a:r>
            <a:r>
              <a:rPr lang="de-DE" dirty="0" smtClean="0"/>
              <a:t>, Datenstand 22.04.2020</a:t>
            </a:r>
            <a:endParaRPr lang="de-DE" b="1" dirty="0" smtClean="0"/>
          </a:p>
          <a:p>
            <a:endParaRPr lang="de-DE" b="1" dirty="0"/>
          </a:p>
          <a:p>
            <a:pPr marL="0" indent="0">
              <a:buNone/>
            </a:pPr>
            <a:r>
              <a:rPr lang="de-DE" dirty="0" smtClean="0"/>
              <a:t>N=2.204  (plus 641 Patienten mit Verdacht auf COVID-19)</a:t>
            </a:r>
          </a:p>
          <a:p>
            <a:endParaRPr lang="de-DE" b="1" dirty="0" smtClean="0"/>
          </a:p>
          <a:p>
            <a:r>
              <a:rPr lang="de-DE" sz="2000" i="1" dirty="0" smtClean="0"/>
              <a:t>Anteil männliche Fälle:			53%					    Altersmedian: 73</a:t>
            </a:r>
          </a:p>
          <a:p>
            <a:endParaRPr lang="de-DE" sz="2000" b="1" dirty="0" smtClean="0"/>
          </a:p>
          <a:p>
            <a:r>
              <a:rPr lang="de-DE" sz="2000" dirty="0" smtClean="0"/>
              <a:t>Anteil Intensivpatienten: 		31%  	</a:t>
            </a:r>
            <a:r>
              <a:rPr lang="de-DE" sz="2000" i="1" dirty="0" smtClean="0"/>
              <a:t>männlich: 64%, Altersmedian: 72</a:t>
            </a:r>
          </a:p>
          <a:p>
            <a:endParaRPr lang="de-DE" sz="2000" dirty="0" smtClean="0"/>
          </a:p>
          <a:p>
            <a:r>
              <a:rPr lang="de-DE" sz="2000" dirty="0" smtClean="0"/>
              <a:t>Anteil beatmete Patienten:		14% </a:t>
            </a:r>
            <a:r>
              <a:rPr lang="de-DE" sz="2000" i="1" dirty="0"/>
              <a:t>	männlich: </a:t>
            </a:r>
            <a:r>
              <a:rPr lang="de-DE" sz="2000" i="1" dirty="0" smtClean="0"/>
              <a:t>65%, </a:t>
            </a:r>
            <a:r>
              <a:rPr lang="de-DE" sz="2000" i="1" dirty="0"/>
              <a:t>Altersmedian: </a:t>
            </a:r>
            <a:r>
              <a:rPr lang="de-DE" sz="2000" i="1" dirty="0" smtClean="0"/>
              <a:t>74</a:t>
            </a:r>
            <a:endParaRPr lang="de-DE" sz="2000" i="1" dirty="0"/>
          </a:p>
          <a:p>
            <a:endParaRPr lang="de-DE" sz="2000" dirty="0" smtClean="0"/>
          </a:p>
          <a:p>
            <a:r>
              <a:rPr lang="de-DE" sz="2000" dirty="0" smtClean="0"/>
              <a:t>Anteil verstorbene Patienten:	11% </a:t>
            </a:r>
            <a:r>
              <a:rPr lang="de-DE" sz="2000" i="1" dirty="0"/>
              <a:t>	</a:t>
            </a:r>
            <a:r>
              <a:rPr lang="de-DE" sz="2000" i="1" dirty="0" smtClean="0"/>
              <a:t>männlich: 57%, Altersmedian: 81</a:t>
            </a:r>
          </a:p>
          <a:p>
            <a:pPr marL="0" indent="0">
              <a:buNone/>
            </a:pPr>
            <a:endParaRPr lang="de-DE" sz="2000" dirty="0" smtClean="0"/>
          </a:p>
          <a:p>
            <a:r>
              <a:rPr lang="de-DE" sz="2000" i="1" dirty="0" smtClean="0"/>
              <a:t>Anteil noch liegend:			51%</a:t>
            </a:r>
            <a:r>
              <a:rPr lang="de-DE" sz="2000" dirty="0" smtClean="0"/>
              <a:t>	</a:t>
            </a:r>
          </a:p>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p:txBody>
          <a:bodyPr/>
          <a:lstStyle/>
          <a:p>
            <a:r>
              <a:rPr lang="de-DE" dirty="0" smtClean="0"/>
              <a:t>COVID-19-Fälle</a:t>
            </a:r>
            <a:endParaRPr lang="de-DE" dirty="0"/>
          </a:p>
        </p:txBody>
      </p:sp>
    </p:spTree>
    <p:extLst>
      <p:ext uri="{BB962C8B-B14F-4D97-AF65-F5344CB8AC3E}">
        <p14:creationId xmlns:p14="http://schemas.microsoft.com/office/powerpoint/2010/main" val="1019937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1EF6102-47D4-412C-BFE9-F54DBEC29B1A}" type="datetime1">
              <a:rPr lang="de-DE" smtClean="0"/>
              <a:t>02.05.2020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38</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p:txBody>
          <a:bodyPr/>
          <a:lstStyle/>
          <a:p>
            <a:r>
              <a:rPr lang="de-DE" dirty="0" smtClean="0"/>
              <a:t>COVID-19-Fälle</a:t>
            </a:r>
            <a:endParaRPr lang="de-DE"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92" y="1288141"/>
            <a:ext cx="6927273" cy="252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194" y="3809674"/>
            <a:ext cx="6927272" cy="251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00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5B82062-CAB3-4EE6-B546-E5FF3E191803}" type="datetime1">
              <a:rPr lang="de-DE" smtClean="0"/>
              <a:t>02.05.2020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39</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525704" y="354142"/>
            <a:ext cx="8092592" cy="338554"/>
          </a:xfrm>
        </p:spPr>
        <p:txBody>
          <a:bodyPr/>
          <a:lstStyle/>
          <a:p>
            <a:r>
              <a:rPr lang="de-DE" dirty="0" smtClean="0"/>
              <a:t>Dauer der Hospitalisierung - Outcome</a:t>
            </a:r>
            <a:endParaRPr lang="de-DE" dirty="0"/>
          </a:p>
        </p:txBody>
      </p:sp>
      <p:pic>
        <p:nvPicPr>
          <p:cNvPr id="1031" name="Picture 7" descr="S:\Projekte\FG36_INV_ICOSARI\Arbeitsordner\Tageslieferung\Verweildauer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84"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rojekte\FG36_INV_ICOSARI\Arbeitsordner\Tageslieferung\Verweildau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02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009255B5-E867-497C-98C6-B10C0F809846}"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dirty="0"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4</a:t>
            </a:fld>
            <a:endParaRPr lang="de-DE"/>
          </a:p>
        </p:txBody>
      </p:sp>
      <p:sp>
        <p:nvSpPr>
          <p:cNvPr id="2" name="Titel 1"/>
          <p:cNvSpPr>
            <a:spLocks noGrp="1"/>
          </p:cNvSpPr>
          <p:nvPr>
            <p:ph type="title"/>
          </p:nvPr>
        </p:nvSpPr>
        <p:spPr>
          <a:xfrm>
            <a:off x="236765" y="503308"/>
            <a:ext cx="6992171" cy="307777"/>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Meldedatum </a:t>
            </a:r>
            <a:r>
              <a:rPr lang="de-DE" sz="2000" dirty="0" smtClean="0">
                <a:solidFill>
                  <a:schemeClr val="bg1"/>
                </a:solidFill>
                <a:sym typeface="Wingdings" panose="05000000000000000000" pitchFamily="2" charset="2"/>
              </a:rPr>
              <a:t> </a:t>
            </a:r>
            <a:r>
              <a:rPr lang="de-DE" sz="2000" dirty="0">
                <a:solidFill>
                  <a:schemeClr val="bg1"/>
                </a:solidFill>
              </a:rPr>
              <a:t>Dashboard; </a:t>
            </a:r>
            <a:r>
              <a:rPr lang="de-DE" sz="1400" dirty="0">
                <a:solidFill>
                  <a:schemeClr val="bg1"/>
                </a:solidFill>
              </a:rPr>
              <a:t>(Datenstand: </a:t>
            </a:r>
            <a:r>
              <a:rPr lang="de-DE" sz="1400" dirty="0" smtClean="0">
                <a:solidFill>
                  <a:schemeClr val="bg1"/>
                </a:solidFill>
              </a:rPr>
              <a:t>02.05.2020. </a:t>
            </a:r>
            <a:r>
              <a:rPr lang="de-DE" sz="1400" dirty="0">
                <a:solidFill>
                  <a:schemeClr val="bg1"/>
                </a:solidFill>
              </a:rPr>
              <a:t>00:00)</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65" y="91440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633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D79D243-B386-40BD-A66E-8FCED467FF31}" type="datetime1">
              <a:rPr lang="de-DE" smtClean="0"/>
              <a:t>02.05.2020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40</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398044"/>
            <a:ext cx="8092592" cy="338554"/>
          </a:xfrm>
        </p:spPr>
        <p:txBody>
          <a:bodyPr/>
          <a:lstStyle/>
          <a:p>
            <a:r>
              <a:rPr lang="de-DE" dirty="0" smtClean="0"/>
              <a:t>Dauer der Hospitalisierung - Altersgruppen</a:t>
            </a:r>
            <a:endParaRPr lang="de-DE" dirty="0"/>
          </a:p>
        </p:txBody>
      </p:sp>
      <p:pic>
        <p:nvPicPr>
          <p:cNvPr id="4099" name="Picture 3" descr="S:\Projekte\FG36_INV_ICOSARI\Arbeitsordner\Tageslieferung\AG_Verweildauer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84"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Projekte\FG36_INV_ICOSARI\Arbeitsordner\Tageslieferung\AG_Verweildau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62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B10C095-1173-462B-8CD7-F43199BDF8A9}" type="datetime1">
              <a:rPr lang="de-DE" smtClean="0"/>
              <a:t>02.05.2020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41</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199" y="400627"/>
            <a:ext cx="8092592" cy="338554"/>
          </a:xfrm>
        </p:spPr>
        <p:txBody>
          <a:bodyPr/>
          <a:lstStyle/>
          <a:p>
            <a:r>
              <a:rPr lang="de-DE" dirty="0" smtClean="0"/>
              <a:t>Dauer der Intensivbehandlung - Outcome</a:t>
            </a:r>
            <a:endParaRPr lang="de-DE" dirty="0"/>
          </a:p>
        </p:txBody>
      </p:sp>
      <p:pic>
        <p:nvPicPr>
          <p:cNvPr id="7" name="Picture 2" descr="S:\Projekte\FG36_INV_ICOSARI\Arbeitsordner\Tageslieferung\Intensivdau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46"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Projekte\FG36_INV_ICOSARI\Arbeitsordner\Tageslieferung\Intensivdauer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992"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09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5200223-3A15-4F3D-B351-4B28F16597CC}" type="datetime1">
              <a:rPr lang="de-DE" smtClean="0"/>
              <a:t>02.05.2020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42</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391230"/>
            <a:ext cx="8092592" cy="338554"/>
          </a:xfrm>
        </p:spPr>
        <p:txBody>
          <a:bodyPr/>
          <a:lstStyle/>
          <a:p>
            <a:r>
              <a:rPr lang="de-DE" dirty="0" smtClean="0"/>
              <a:t>Dauer der Intensivbehandlung - Altersgruppen</a:t>
            </a:r>
            <a:endParaRPr lang="de-DE" dirty="0"/>
          </a:p>
        </p:txBody>
      </p:sp>
      <p:pic>
        <p:nvPicPr>
          <p:cNvPr id="5122" name="Picture 2" descr="S:\Projekte\FG36_INV_ICOSARI\Arbeitsordner\Tageslieferung\AG_Intensivdau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97" y="692696"/>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S:\Projekte\FG36_INV_ICOSARI\Arbeitsordner\Tageslieferung\AG_Intensivdauer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792" y="692696"/>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30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E698A79-B39E-4410-BCAE-5B4724E2BF50}" type="datetime1">
              <a:rPr lang="de-DE" smtClean="0"/>
              <a:t>02.05.2020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43</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523419"/>
            <a:ext cx="8092592" cy="338554"/>
          </a:xfrm>
        </p:spPr>
        <p:txBody>
          <a:bodyPr/>
          <a:lstStyle/>
          <a:p>
            <a:r>
              <a:rPr lang="de-DE" dirty="0" smtClean="0"/>
              <a:t>Dauer der Beatmung - Outcome</a:t>
            </a:r>
            <a:endParaRPr lang="de-DE" dirty="0"/>
          </a:p>
        </p:txBody>
      </p:sp>
      <p:pic>
        <p:nvPicPr>
          <p:cNvPr id="3075" name="Picture 3" descr="S:\Projekte\FG36_INV_ICOSARI\Arbeitsordner\Tageslieferung\Beatmungsdauer_T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913"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Projekte\FG36_INV_ICOSARI\Arbeitsordner\Tageslieferung\Beatmungsdauer_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25"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20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C2F4642-E9EC-4836-8470-971D5FBC790F}" type="datetime1">
              <a:rPr lang="de-DE" smtClean="0"/>
              <a:t>02.05.2020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44</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199" y="356725"/>
            <a:ext cx="8092592" cy="338554"/>
          </a:xfrm>
        </p:spPr>
        <p:txBody>
          <a:bodyPr/>
          <a:lstStyle/>
          <a:p>
            <a:r>
              <a:rPr lang="de-DE" dirty="0" smtClean="0"/>
              <a:t>Dauer der Beatmung - Altersgruppen</a:t>
            </a:r>
            <a:endParaRPr lang="de-DE" dirty="0"/>
          </a:p>
        </p:txBody>
      </p:sp>
      <p:pic>
        <p:nvPicPr>
          <p:cNvPr id="6146" name="Picture 2" descr="S:\Projekte\FG36_INV_ICOSARI\Arbeitsordner\Tageslieferung\AG_Beatmungsdauer_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S:\Projekte\FG36_INV_ICOSARI\Arbeitsordner\Tageslieferung\AG_Beatmungsdauer_T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1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1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212651" y="354142"/>
            <a:ext cx="7669815" cy="677108"/>
          </a:xfrm>
        </p:spPr>
        <p:txBody>
          <a:bodyPr/>
          <a:lstStyle/>
          <a:p>
            <a:r>
              <a:rPr lang="de-DE" dirty="0"/>
              <a:t>Mobilitätsanalyse (Mobility Change) von Google mit 6 Kategorien und auch nach </a:t>
            </a:r>
            <a:r>
              <a:rPr lang="de-DE" dirty="0" smtClean="0"/>
              <a:t>Bundesland </a:t>
            </a:r>
            <a:r>
              <a:rPr lang="de-DE" sz="1800" b="0" dirty="0" smtClean="0">
                <a:solidFill>
                  <a:schemeClr val="tx1"/>
                </a:solidFill>
              </a:rPr>
              <a:t>(Datenstand: 17.04.2020)</a:t>
            </a:r>
            <a:endParaRPr lang="de-DE" sz="1800" b="0" dirty="0">
              <a:solidFill>
                <a:schemeClr val="tx1"/>
              </a:solidFill>
            </a:endParaRPr>
          </a:p>
        </p:txBody>
      </p:sp>
      <p:sp>
        <p:nvSpPr>
          <p:cNvPr id="4" name="Datumsplatzhalter 3"/>
          <p:cNvSpPr>
            <a:spLocks noGrp="1"/>
          </p:cNvSpPr>
          <p:nvPr>
            <p:ph type="dt" sz="half" idx="14"/>
          </p:nvPr>
        </p:nvSpPr>
        <p:spPr/>
        <p:txBody>
          <a:bodyPr/>
          <a:lstStyle/>
          <a:p>
            <a:fld id="{A2120045-CE43-4DBA-A070-F1346A5F37F0}"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45</a:t>
            </a:fld>
            <a:endParaRPr lang="de-DE" dirty="0"/>
          </a:p>
        </p:txBody>
      </p:sp>
      <p:sp>
        <p:nvSpPr>
          <p:cNvPr id="8" name="Rechteck 7"/>
          <p:cNvSpPr/>
          <p:nvPr/>
        </p:nvSpPr>
        <p:spPr>
          <a:xfrm>
            <a:off x="212650" y="1212963"/>
            <a:ext cx="8633637" cy="646331"/>
          </a:xfrm>
          <a:prstGeom prst="rect">
            <a:avLst/>
          </a:prstGeom>
        </p:spPr>
        <p:txBody>
          <a:bodyPr wrap="square">
            <a:spAutoFit/>
          </a:bodyPr>
          <a:lstStyle/>
          <a:p>
            <a:r>
              <a:rPr lang="de-DE" dirty="0"/>
              <a:t>Allgemein hat die Mobilität in Deutschland abgenommen, aber in "</a:t>
            </a:r>
            <a:r>
              <a:rPr lang="de-DE" dirty="0" smtClean="0"/>
              <a:t>Parks" </a:t>
            </a:r>
            <a:r>
              <a:rPr lang="de-DE" dirty="0"/>
              <a:t>und "Residential </a:t>
            </a:r>
            <a:r>
              <a:rPr lang="de-DE" dirty="0" err="1"/>
              <a:t>area</a:t>
            </a:r>
            <a:r>
              <a:rPr lang="de-DE" dirty="0"/>
              <a:t>" wurde ein Anstieg beobachtet. </a:t>
            </a:r>
          </a:p>
        </p:txBody>
      </p:sp>
      <p:sp>
        <p:nvSpPr>
          <p:cNvPr id="9" name="Rechteck 8"/>
          <p:cNvSpPr/>
          <p:nvPr/>
        </p:nvSpPr>
        <p:spPr>
          <a:xfrm>
            <a:off x="5602551" y="6151000"/>
            <a:ext cx="3425297" cy="307777"/>
          </a:xfrm>
          <a:prstGeom prst="rect">
            <a:avLst/>
          </a:prstGeom>
        </p:spPr>
        <p:txBody>
          <a:bodyPr wrap="none">
            <a:spAutoFit/>
          </a:bodyPr>
          <a:lstStyle/>
          <a:p>
            <a:r>
              <a:rPr lang="de-DE" sz="1400" u="sng" dirty="0">
                <a:hlinkClick r:id="rId2"/>
              </a:rPr>
              <a:t>https://www.google.com/covid19/mobility/</a:t>
            </a:r>
            <a:r>
              <a:rPr lang="de-DE" sz="1400" dirty="0"/>
              <a:t> </a:t>
            </a:r>
          </a:p>
        </p:txBody>
      </p:sp>
      <p:pic>
        <p:nvPicPr>
          <p:cNvPr id="14338"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14911" y="1859294"/>
            <a:ext cx="7000287" cy="440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68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Mobilitätsanalyse – Teil 2</a:t>
            </a:r>
            <a:endParaRPr lang="de-DE" dirty="0"/>
          </a:p>
        </p:txBody>
      </p:sp>
      <p:sp>
        <p:nvSpPr>
          <p:cNvPr id="4" name="Datumsplatzhalter 3"/>
          <p:cNvSpPr>
            <a:spLocks noGrp="1"/>
          </p:cNvSpPr>
          <p:nvPr>
            <p:ph type="dt" sz="half" idx="14"/>
          </p:nvPr>
        </p:nvSpPr>
        <p:spPr/>
        <p:txBody>
          <a:bodyPr/>
          <a:lstStyle/>
          <a:p>
            <a:fld id="{E22073F3-02F3-4164-AC2A-5E1852225ABE}"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46</a:t>
            </a:fld>
            <a:endParaRPr lang="de-DE" dirty="0"/>
          </a:p>
        </p:txBody>
      </p:sp>
      <p:pic>
        <p:nvPicPr>
          <p:cNvPr id="15362"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a:stretch/>
        </p:blipFill>
        <p:spPr bwMode="auto">
          <a:xfrm>
            <a:off x="466723" y="1152524"/>
            <a:ext cx="7839077" cy="5338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31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fld id="{D9E10A53-9C1D-47D1-94E6-241E3CA20700}" type="datetime1">
              <a:rPr lang="de-DE" smtClean="0"/>
              <a:t>02.05.2020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47</a:t>
            </a:fld>
            <a:endParaRPr lang="de-DE" dirty="0"/>
          </a:p>
        </p:txBody>
      </p:sp>
      <p:sp>
        <p:nvSpPr>
          <p:cNvPr id="8" name="Titel 1"/>
          <p:cNvSpPr txBox="1">
            <a:spLocks/>
          </p:cNvSpPr>
          <p:nvPr/>
        </p:nvSpPr>
        <p:spPr>
          <a:xfrm>
            <a:off x="457200" y="692696"/>
            <a:ext cx="8092592" cy="338554"/>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Notaufnahmen: Konsultationen alle Ursachen (Stand 28.04.2020)</a:t>
            </a:r>
            <a:endParaRPr lang="de-DE" dirty="0"/>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57200" y="1133475"/>
            <a:ext cx="7505700" cy="534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936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361038"/>
            <a:ext cx="8092592" cy="338554"/>
          </a:xfrm>
        </p:spPr>
        <p:txBody>
          <a:bodyPr/>
          <a:lstStyle/>
          <a:p>
            <a:r>
              <a:rPr lang="de-DE" dirty="0" smtClean="0"/>
              <a:t>Besuche pro Notaufnahme</a:t>
            </a:r>
            <a:endParaRPr lang="de-DE" dirty="0"/>
          </a:p>
        </p:txBody>
      </p:sp>
      <p:sp>
        <p:nvSpPr>
          <p:cNvPr id="4" name="Datumsplatzhalter 3"/>
          <p:cNvSpPr>
            <a:spLocks noGrp="1"/>
          </p:cNvSpPr>
          <p:nvPr>
            <p:ph type="dt" sz="half" idx="14"/>
          </p:nvPr>
        </p:nvSpPr>
        <p:spPr/>
        <p:txBody>
          <a:bodyPr/>
          <a:lstStyle/>
          <a:p>
            <a:fld id="{A2D0E689-B8EE-4B1A-B42C-52263E8CF904}"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48</a:t>
            </a:fld>
            <a:endParaRPr lang="de-DE" dirty="0"/>
          </a:p>
        </p:txBody>
      </p:sp>
      <p:pic>
        <p:nvPicPr>
          <p:cNvPr id="18434"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61949" y="802649"/>
            <a:ext cx="7124701" cy="567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927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a:t>Situation Report – Besucheranzahl Gesamt &amp; nach </a:t>
            </a:r>
            <a:r>
              <a:rPr lang="de-DE" dirty="0" smtClean="0"/>
              <a:t>Altersgruppen</a:t>
            </a:r>
            <a:endParaRPr lang="de-DE" dirty="0"/>
          </a:p>
        </p:txBody>
      </p:sp>
      <p:sp>
        <p:nvSpPr>
          <p:cNvPr id="4" name="Datumsplatzhalter 3"/>
          <p:cNvSpPr>
            <a:spLocks noGrp="1"/>
          </p:cNvSpPr>
          <p:nvPr>
            <p:ph type="dt" sz="half" idx="14"/>
          </p:nvPr>
        </p:nvSpPr>
        <p:spPr/>
        <p:txBody>
          <a:bodyPr/>
          <a:lstStyle/>
          <a:p>
            <a:fld id="{AA247CB7-1556-4F18-9F01-132479E9E805}"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49</a:t>
            </a:fld>
            <a:endParaRPr lang="de-DE" dirty="0"/>
          </a:p>
        </p:txBody>
      </p:sp>
      <p:sp>
        <p:nvSpPr>
          <p:cNvPr id="2" name="Inhaltsplatzhalter 1"/>
          <p:cNvSpPr>
            <a:spLocks noGrp="1"/>
          </p:cNvSpPr>
          <p:nvPr>
            <p:ph sz="quarter" idx="13"/>
          </p:nvPr>
        </p:nvSpPr>
        <p:spPr/>
        <p:txBody>
          <a:bodyPr/>
          <a:lstStyle/>
          <a:p>
            <a:endParaRPr lang="de-DE"/>
          </a:p>
        </p:txBody>
      </p:sp>
      <p:pic>
        <p:nvPicPr>
          <p:cNvPr id="9" name="Picture 2" descr="P:\_TEMP\Krisentab\visits_age.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62127" y="1240800"/>
            <a:ext cx="8619747" cy="470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9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4CEB6727-6331-432A-BF1A-7217BC46CAD9}"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5</a:t>
            </a:fld>
            <a:endParaRPr lang="de-DE"/>
          </a:p>
        </p:txBody>
      </p:sp>
      <p:sp>
        <p:nvSpPr>
          <p:cNvPr id="2" name="Titel 1"/>
          <p:cNvSpPr>
            <a:spLocks noGrp="1"/>
          </p:cNvSpPr>
          <p:nvPr>
            <p:ph type="title"/>
          </p:nvPr>
        </p:nvSpPr>
        <p:spPr>
          <a:xfrm>
            <a:off x="236765" y="349420"/>
            <a:ext cx="6784521" cy="523220"/>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Meldedatum </a:t>
            </a:r>
            <a:r>
              <a:rPr lang="de-DE" sz="2000" dirty="0" smtClean="0">
                <a:solidFill>
                  <a:schemeClr val="bg1"/>
                </a:solidFill>
                <a:sym typeface="Wingdings" panose="05000000000000000000" pitchFamily="2" charset="2"/>
              </a:rPr>
              <a:t>und Krankheitsstatus </a:t>
            </a:r>
            <a:br>
              <a:rPr lang="de-DE" sz="2000" dirty="0" smtClean="0">
                <a:solidFill>
                  <a:schemeClr val="bg1"/>
                </a:solidFill>
                <a:sym typeface="Wingdings" panose="05000000000000000000" pitchFamily="2" charset="2"/>
              </a:rPr>
            </a:br>
            <a:r>
              <a:rPr lang="de-DE" sz="1400" dirty="0" smtClean="0">
                <a:solidFill>
                  <a:schemeClr val="bg1"/>
                </a:solidFill>
              </a:rPr>
              <a:t>(</a:t>
            </a:r>
            <a:r>
              <a:rPr lang="de-DE" sz="1400" dirty="0">
                <a:solidFill>
                  <a:schemeClr val="bg1"/>
                </a:solidFill>
              </a:rPr>
              <a:t>Datenstand</a:t>
            </a:r>
            <a:r>
              <a:rPr lang="de-DE" sz="1400">
                <a:solidFill>
                  <a:schemeClr val="bg1"/>
                </a:solidFill>
              </a:rPr>
              <a:t>: </a:t>
            </a:r>
            <a:r>
              <a:rPr lang="de-DE" sz="1400" smtClean="0">
                <a:solidFill>
                  <a:schemeClr val="bg1"/>
                </a:solidFill>
              </a:rPr>
              <a:t>02.05.2020</a:t>
            </a:r>
            <a:r>
              <a:rPr lang="de-DE" sz="1400" dirty="0" smtClean="0">
                <a:solidFill>
                  <a:schemeClr val="bg1"/>
                </a:solidFill>
              </a:rPr>
              <a:t>. </a:t>
            </a:r>
            <a:r>
              <a:rPr lang="de-DE" sz="1400" dirty="0">
                <a:solidFill>
                  <a:schemeClr val="bg1"/>
                </a:solidFill>
              </a:rPr>
              <a:t>00:00)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2" y="1209676"/>
            <a:ext cx="8558212" cy="421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82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AKTIN- Syndromische Surveillance in Notaufnahmen</a:t>
            </a:r>
            <a:endParaRPr lang="de-DE" dirty="0"/>
          </a:p>
        </p:txBody>
      </p:sp>
      <p:sp>
        <p:nvSpPr>
          <p:cNvPr id="4" name="Datumsplatzhalter 3"/>
          <p:cNvSpPr>
            <a:spLocks noGrp="1"/>
          </p:cNvSpPr>
          <p:nvPr>
            <p:ph type="dt" sz="half" idx="14"/>
          </p:nvPr>
        </p:nvSpPr>
        <p:spPr/>
        <p:txBody>
          <a:bodyPr/>
          <a:lstStyle/>
          <a:p>
            <a:fld id="{454BE541-C541-4DBB-A28E-F458BCD93BD8}"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50</a:t>
            </a:fld>
            <a:endParaRPr lang="de-DE" dirty="0"/>
          </a:p>
        </p:txBody>
      </p:sp>
      <p:pic>
        <p:nvPicPr>
          <p:cNvPr id="8" name="Picture 2" descr="P:\_TEMP\Krisentab\visits_cedis.pn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a:stretch/>
        </p:blipFill>
        <p:spPr bwMode="auto">
          <a:xfrm>
            <a:off x="457200" y="1478216"/>
            <a:ext cx="8180836" cy="442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7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a:t>Situation Report – Besucheranzahl nach Triage </a:t>
            </a:r>
            <a:r>
              <a:rPr lang="de-DE" dirty="0" smtClean="0"/>
              <a:t>Level</a:t>
            </a:r>
            <a:endParaRPr lang="de-DE" dirty="0"/>
          </a:p>
        </p:txBody>
      </p:sp>
      <p:sp>
        <p:nvSpPr>
          <p:cNvPr id="4" name="Datumsplatzhalter 3"/>
          <p:cNvSpPr>
            <a:spLocks noGrp="1"/>
          </p:cNvSpPr>
          <p:nvPr>
            <p:ph type="dt" sz="half" idx="14"/>
          </p:nvPr>
        </p:nvSpPr>
        <p:spPr/>
        <p:txBody>
          <a:bodyPr/>
          <a:lstStyle/>
          <a:p>
            <a:fld id="{9ECAB6EB-7808-48A8-948C-5006C6A1D4CB}"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51</a:t>
            </a:fld>
            <a:endParaRPr lang="de-DE" dirty="0"/>
          </a:p>
        </p:txBody>
      </p:sp>
      <p:sp>
        <p:nvSpPr>
          <p:cNvPr id="2" name="Inhaltsplatzhalter 1"/>
          <p:cNvSpPr>
            <a:spLocks noGrp="1"/>
          </p:cNvSpPr>
          <p:nvPr>
            <p:ph sz="quarter" idx="13"/>
          </p:nvPr>
        </p:nvSpPr>
        <p:spPr/>
        <p:txBody>
          <a:bodyPr/>
          <a:lstStyle/>
          <a:p>
            <a:endParaRPr lang="de-DE" dirty="0"/>
          </a:p>
        </p:txBody>
      </p:sp>
      <p:pic>
        <p:nvPicPr>
          <p:cNvPr id="8" name="Picture 2" descr="P:\_TEMP\Krisentab\visits_triage_abs.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14877" y="1209675"/>
            <a:ext cx="8314247" cy="447675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883269" y="5895975"/>
            <a:ext cx="5240474" cy="369332"/>
          </a:xfrm>
          <a:prstGeom prst="rect">
            <a:avLst/>
          </a:prstGeom>
          <a:noFill/>
        </p:spPr>
        <p:txBody>
          <a:bodyPr wrap="none" rtlCol="0">
            <a:spAutoFit/>
          </a:bodyPr>
          <a:lstStyle/>
          <a:p>
            <a:pPr algn="ctr"/>
            <a:r>
              <a:rPr lang="de-DE" dirty="0" smtClean="0"/>
              <a:t>Triage Level 1 = Sofort, Triage Level 5 = Nicht dringend</a:t>
            </a:r>
            <a:endParaRPr lang="de-DE" dirty="0"/>
          </a:p>
        </p:txBody>
      </p:sp>
    </p:spTree>
    <p:extLst>
      <p:ext uri="{BB962C8B-B14F-4D97-AF65-F5344CB8AC3E}">
        <p14:creationId xmlns:p14="http://schemas.microsoft.com/office/powerpoint/2010/main" val="410171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4AF97AF0-0842-40C5-BDFE-75641879A8C3}"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52</a:t>
            </a:fld>
            <a:endParaRPr lang="de-DE" dirty="0"/>
          </a:p>
        </p:txBody>
      </p:sp>
      <p:sp>
        <p:nvSpPr>
          <p:cNvPr id="8" name="Titel 6"/>
          <p:cNvSpPr txBox="1">
            <a:spLocks/>
          </p:cNvSpPr>
          <p:nvPr/>
        </p:nvSpPr>
        <p:spPr>
          <a:xfrm>
            <a:off x="609600" y="506542"/>
            <a:ext cx="8092592" cy="677108"/>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err="1" smtClean="0"/>
              <a:t>Exzessmortalität</a:t>
            </a:r>
            <a:r>
              <a:rPr lang="de-DE" dirty="0" smtClean="0"/>
              <a:t> Europa:</a:t>
            </a:r>
          </a:p>
          <a:p>
            <a:r>
              <a:rPr lang="de-DE" dirty="0" smtClean="0"/>
              <a:t>EUROMOMO-Woche 17 – </a:t>
            </a:r>
            <a:r>
              <a:rPr lang="de-DE" dirty="0" err="1" smtClean="0"/>
              <a:t>Pooled</a:t>
            </a:r>
            <a:r>
              <a:rPr lang="de-DE" dirty="0" smtClean="0"/>
              <a:t> </a:t>
            </a:r>
            <a:r>
              <a:rPr lang="de-DE" dirty="0" err="1" smtClean="0"/>
              <a:t>number</a:t>
            </a:r>
            <a:r>
              <a:rPr lang="de-DE" dirty="0" smtClean="0"/>
              <a:t> </a:t>
            </a:r>
            <a:r>
              <a:rPr lang="de-DE" dirty="0" err="1" smtClean="0"/>
              <a:t>of</a:t>
            </a:r>
            <a:r>
              <a:rPr lang="de-DE" dirty="0" smtClean="0"/>
              <a:t> </a:t>
            </a:r>
            <a:r>
              <a:rPr lang="de-DE" dirty="0" err="1" smtClean="0"/>
              <a:t>deaths</a:t>
            </a:r>
            <a:endParaRPr lang="de-DE" dirty="0"/>
          </a:p>
        </p:txBody>
      </p:sp>
      <p:pic>
        <p:nvPicPr>
          <p:cNvPr id="7" name="Billede 1"/>
          <p:cNvPicPr/>
          <p:nvPr/>
        </p:nvPicPr>
        <p:blipFill rotWithShape="1">
          <a:blip r:embed="rId3">
            <a:extLst>
              <a:ext uri="{28A0092B-C50C-407E-A947-70E740481C1C}">
                <a14:useLocalDpi xmlns:a14="http://schemas.microsoft.com/office/drawing/2010/main" val="0"/>
              </a:ext>
            </a:extLst>
          </a:blip>
          <a:srcRect t="33778" b="2716"/>
          <a:stretch/>
        </p:blipFill>
        <p:spPr bwMode="auto">
          <a:xfrm>
            <a:off x="874776" y="1256802"/>
            <a:ext cx="6858000" cy="5226294"/>
          </a:xfrm>
          <a:prstGeom prst="rect">
            <a:avLst/>
          </a:prstGeom>
          <a:noFill/>
          <a:ln>
            <a:noFill/>
          </a:ln>
        </p:spPr>
      </p:pic>
    </p:spTree>
    <p:extLst>
      <p:ext uri="{BB962C8B-B14F-4D97-AF65-F5344CB8AC3E}">
        <p14:creationId xmlns:p14="http://schemas.microsoft.com/office/powerpoint/2010/main" val="195879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6E68C5FC-28A2-4249-B312-8BC88EB100EC}"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53</a:t>
            </a:fld>
            <a:endParaRPr lang="de-DE" dirty="0"/>
          </a:p>
        </p:txBody>
      </p:sp>
      <p:sp>
        <p:nvSpPr>
          <p:cNvPr id="8" name="Titel 6"/>
          <p:cNvSpPr txBox="1">
            <a:spLocks noGrp="1"/>
          </p:cNvSpPr>
          <p:nvPr>
            <p:ph type="title"/>
          </p:nvPr>
        </p:nvSpPr>
        <p:spPr>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EUROMOMO-Woche 17: </a:t>
            </a:r>
            <a:r>
              <a:rPr lang="de-DE" dirty="0" err="1"/>
              <a:t>Weekly</a:t>
            </a:r>
            <a:r>
              <a:rPr lang="de-DE" dirty="0"/>
              <a:t> Z-Score </a:t>
            </a:r>
            <a:r>
              <a:rPr lang="de-DE" dirty="0" err="1"/>
              <a:t>by</a:t>
            </a:r>
            <a:r>
              <a:rPr lang="de-DE" dirty="0"/>
              <a:t> </a:t>
            </a:r>
            <a:r>
              <a:rPr lang="de-DE" dirty="0" err="1"/>
              <a:t>country</a:t>
            </a:r>
            <a:endParaRPr lang="de-DE" dirty="0"/>
          </a:p>
        </p:txBody>
      </p:sp>
      <p:pic>
        <p:nvPicPr>
          <p:cNvPr id="11" name="Billede 2"/>
          <p:cNvPicPr/>
          <p:nvPr/>
        </p:nvPicPr>
        <p:blipFill rotWithShape="1">
          <a:blip r:embed="rId3" cstate="print">
            <a:extLst>
              <a:ext uri="{28A0092B-C50C-407E-A947-70E740481C1C}">
                <a14:useLocalDpi xmlns:a14="http://schemas.microsoft.com/office/drawing/2010/main" val="0"/>
              </a:ext>
            </a:extLst>
          </a:blip>
          <a:srcRect t="3220" b="74001"/>
          <a:stretch/>
        </p:blipFill>
        <p:spPr bwMode="auto">
          <a:xfrm>
            <a:off x="564825" y="1495425"/>
            <a:ext cx="7793673" cy="4295775"/>
          </a:xfrm>
          <a:prstGeom prst="rect">
            <a:avLst/>
          </a:prstGeom>
          <a:noFill/>
          <a:ln>
            <a:noFill/>
          </a:ln>
          <a:extLst>
            <a:ext uri="{53640926-AAD7-44D8-BBD7-CCE9431645EC}">
              <a14:shadowObscured xmlns:a14="http://schemas.microsoft.com/office/drawing/2010/main"/>
            </a:ext>
          </a:extLst>
        </p:spPr>
      </p:pic>
      <p:pic>
        <p:nvPicPr>
          <p:cNvPr id="12" name="Billede 2"/>
          <p:cNvPicPr/>
          <p:nvPr/>
        </p:nvPicPr>
        <p:blipFill rotWithShape="1">
          <a:blip r:embed="rId3" cstate="print">
            <a:extLst>
              <a:ext uri="{28A0092B-C50C-407E-A947-70E740481C1C}">
                <a14:useLocalDpi xmlns:a14="http://schemas.microsoft.com/office/drawing/2010/main" val="0"/>
              </a:ext>
            </a:extLst>
          </a:blip>
          <a:srcRect l="-499" t="89388" r="499" b="1824"/>
          <a:stretch/>
        </p:blipFill>
        <p:spPr bwMode="auto">
          <a:xfrm>
            <a:off x="669599" y="5791200"/>
            <a:ext cx="7793673" cy="9715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321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a:t>EUROMOMO-Woche 17: </a:t>
            </a:r>
            <a:r>
              <a:rPr lang="de-DE" dirty="0" err="1"/>
              <a:t>Weekly</a:t>
            </a:r>
            <a:r>
              <a:rPr lang="de-DE" dirty="0"/>
              <a:t> Z-Score </a:t>
            </a:r>
            <a:r>
              <a:rPr lang="de-DE" dirty="0" err="1"/>
              <a:t>by</a:t>
            </a:r>
            <a:r>
              <a:rPr lang="de-DE" dirty="0"/>
              <a:t> </a:t>
            </a:r>
            <a:r>
              <a:rPr lang="de-DE" dirty="0" err="1"/>
              <a:t>country</a:t>
            </a:r>
            <a:endParaRPr lang="de-DE" dirty="0"/>
          </a:p>
        </p:txBody>
      </p:sp>
      <p:sp>
        <p:nvSpPr>
          <p:cNvPr id="4" name="Datumsplatzhalter 3"/>
          <p:cNvSpPr>
            <a:spLocks noGrp="1"/>
          </p:cNvSpPr>
          <p:nvPr>
            <p:ph type="dt" sz="half" idx="14"/>
          </p:nvPr>
        </p:nvSpPr>
        <p:spPr/>
        <p:txBody>
          <a:bodyPr/>
          <a:lstStyle/>
          <a:p>
            <a:fld id="{614363C5-E4E5-4DFE-9A92-04A5DA72708B}"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54</a:t>
            </a:fld>
            <a:endParaRPr lang="de-DE" dirty="0"/>
          </a:p>
        </p:txBody>
      </p:sp>
      <p:pic>
        <p:nvPicPr>
          <p:cNvPr id="7" name="Billede 2"/>
          <p:cNvPicPr/>
          <p:nvPr/>
        </p:nvPicPr>
        <p:blipFill rotWithShape="1">
          <a:blip r:embed="rId2" cstate="print">
            <a:extLst>
              <a:ext uri="{28A0092B-C50C-407E-A947-70E740481C1C}">
                <a14:useLocalDpi xmlns:a14="http://schemas.microsoft.com/office/drawing/2010/main" val="0"/>
              </a:ext>
            </a:extLst>
          </a:blip>
          <a:srcRect l="-855" t="25657" r="855" b="43957"/>
          <a:stretch/>
        </p:blipFill>
        <p:spPr bwMode="auto">
          <a:xfrm>
            <a:off x="564825" y="1155700"/>
            <a:ext cx="7793673" cy="4238625"/>
          </a:xfrm>
          <a:prstGeom prst="rect">
            <a:avLst/>
          </a:prstGeom>
          <a:noFill/>
          <a:ln>
            <a:noFill/>
          </a:ln>
          <a:extLst>
            <a:ext uri="{53640926-AAD7-44D8-BBD7-CCE9431645EC}">
              <a14:shadowObscured xmlns:a14="http://schemas.microsoft.com/office/drawing/2010/main"/>
            </a:ext>
          </a:extLst>
        </p:spPr>
      </p:pic>
      <p:pic>
        <p:nvPicPr>
          <p:cNvPr id="8" name="Billede 2"/>
          <p:cNvPicPr/>
          <p:nvPr/>
        </p:nvPicPr>
        <p:blipFill rotWithShape="1">
          <a:blip r:embed="rId2" cstate="print">
            <a:extLst>
              <a:ext uri="{28A0092B-C50C-407E-A947-70E740481C1C}">
                <a14:useLocalDpi xmlns:a14="http://schemas.microsoft.com/office/drawing/2010/main" val="0"/>
              </a:ext>
            </a:extLst>
          </a:blip>
          <a:srcRect l="-499" t="89388" r="499" b="1824"/>
          <a:stretch/>
        </p:blipFill>
        <p:spPr bwMode="auto">
          <a:xfrm>
            <a:off x="669599" y="5438775"/>
            <a:ext cx="7793673" cy="9715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96770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a:t>EUROMOMO-Woche 17: </a:t>
            </a:r>
            <a:r>
              <a:rPr lang="de-DE" dirty="0" err="1"/>
              <a:t>Weekly</a:t>
            </a:r>
            <a:r>
              <a:rPr lang="de-DE" dirty="0"/>
              <a:t> Z-Score </a:t>
            </a:r>
            <a:r>
              <a:rPr lang="de-DE" dirty="0" err="1"/>
              <a:t>by</a:t>
            </a:r>
            <a:r>
              <a:rPr lang="de-DE" dirty="0"/>
              <a:t> </a:t>
            </a:r>
            <a:r>
              <a:rPr lang="de-DE" dirty="0" err="1"/>
              <a:t>country</a:t>
            </a:r>
            <a:endParaRPr lang="de-DE" dirty="0"/>
          </a:p>
        </p:txBody>
      </p:sp>
      <p:sp>
        <p:nvSpPr>
          <p:cNvPr id="4" name="Datumsplatzhalter 3"/>
          <p:cNvSpPr>
            <a:spLocks noGrp="1"/>
          </p:cNvSpPr>
          <p:nvPr>
            <p:ph type="dt" sz="half" idx="14"/>
          </p:nvPr>
        </p:nvSpPr>
        <p:spPr/>
        <p:txBody>
          <a:bodyPr/>
          <a:lstStyle/>
          <a:p>
            <a:fld id="{614363C5-E4E5-4DFE-9A92-04A5DA72708B}"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55</a:t>
            </a:fld>
            <a:endParaRPr lang="de-DE" dirty="0"/>
          </a:p>
        </p:txBody>
      </p:sp>
      <p:pic>
        <p:nvPicPr>
          <p:cNvPr id="7" name="Billede 2"/>
          <p:cNvPicPr/>
          <p:nvPr/>
        </p:nvPicPr>
        <p:blipFill rotWithShape="1">
          <a:blip r:embed="rId2" cstate="print">
            <a:extLst>
              <a:ext uri="{28A0092B-C50C-407E-A947-70E740481C1C}">
                <a14:useLocalDpi xmlns:a14="http://schemas.microsoft.com/office/drawing/2010/main" val="0"/>
              </a:ext>
            </a:extLst>
          </a:blip>
          <a:srcRect l="1381" t="56178" r="-1381" b="5105"/>
          <a:stretch/>
        </p:blipFill>
        <p:spPr bwMode="auto">
          <a:xfrm>
            <a:off x="564825" y="1155700"/>
            <a:ext cx="7793673" cy="5400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68084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0312BB30-9093-4245-9017-1D9D92F0A13A}"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56</a:t>
            </a:fld>
            <a:endParaRPr lang="de-DE" dirty="0"/>
          </a:p>
        </p:txBody>
      </p:sp>
      <p:sp>
        <p:nvSpPr>
          <p:cNvPr id="8" name="Titel 6"/>
          <p:cNvSpPr txBox="1">
            <a:spLocks noGrp="1"/>
          </p:cNvSpPr>
          <p:nvPr>
            <p:ph type="title"/>
          </p:nvPr>
        </p:nvSpPr>
        <p:spPr>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err="1" smtClean="0"/>
              <a:t>Exzessmortalität</a:t>
            </a:r>
            <a:r>
              <a:rPr lang="de-DE" dirty="0" smtClean="0"/>
              <a:t> Deutschland (bis Mitte März 2020)</a:t>
            </a:r>
            <a:endParaRPr lang="de-DE"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404938"/>
            <a:ext cx="907097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Inhaltsplatzhalter 2"/>
          <p:cNvSpPr>
            <a:spLocks noGrp="1"/>
          </p:cNvSpPr>
          <p:nvPr>
            <p:ph idx="4294967295"/>
          </p:nvPr>
        </p:nvSpPr>
        <p:spPr>
          <a:xfrm>
            <a:off x="457200" y="6038850"/>
            <a:ext cx="8229600" cy="375345"/>
          </a:xfrm>
          <a:prstGeom prst="rect">
            <a:avLst/>
          </a:prstGeom>
        </p:spPr>
        <p:txBody>
          <a:bodyPr>
            <a:normAutofit/>
          </a:bodyPr>
          <a:lstStyle/>
          <a:p>
            <a:pPr marL="0" indent="0">
              <a:buNone/>
            </a:pPr>
            <a:r>
              <a:rPr lang="de-DE" sz="1500" dirty="0" smtClean="0">
                <a:hlinkClick r:id="rId4"/>
              </a:rPr>
              <a:t>https://www.destatis.de/DE/Themen/Querschnitt/Corona/Gesellschaft/bevoelkerung-sterbefaelle.html</a:t>
            </a:r>
            <a:endParaRPr lang="de-DE" sz="1500" dirty="0" smtClean="0"/>
          </a:p>
          <a:p>
            <a:endParaRPr lang="de-DE" dirty="0"/>
          </a:p>
        </p:txBody>
      </p:sp>
    </p:spTree>
    <p:extLst>
      <p:ext uri="{BB962C8B-B14F-4D97-AF65-F5344CB8AC3E}">
        <p14:creationId xmlns:p14="http://schemas.microsoft.com/office/powerpoint/2010/main" val="408592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B8E41A7F-D82E-482B-B01D-818D1EEEC086}"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57</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Amtshilfeersuchen I</a:t>
            </a:r>
            <a:endParaRPr lang="de-DE" sz="2000" dirty="0">
              <a:solidFill>
                <a:schemeClr val="bg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1392355935"/>
              </p:ext>
            </p:extLst>
          </p:nvPr>
        </p:nvGraphicFramePr>
        <p:xfrm>
          <a:off x="112142" y="748749"/>
          <a:ext cx="8865603" cy="5609699"/>
        </p:xfrm>
        <a:graphic>
          <a:graphicData uri="http://schemas.openxmlformats.org/drawingml/2006/table">
            <a:tbl>
              <a:tblPr firstRow="1" bandRow="1">
                <a:tableStyleId>{5C22544A-7EE6-4342-B048-85BDC9FD1C3A}</a:tableStyleId>
              </a:tblPr>
              <a:tblGrid>
                <a:gridCol w="772416"/>
                <a:gridCol w="965107"/>
                <a:gridCol w="1017087"/>
                <a:gridCol w="3865659"/>
                <a:gridCol w="2245334"/>
              </a:tblGrid>
              <a:tr h="0">
                <a:tc>
                  <a:txBody>
                    <a:bodyPr/>
                    <a:lstStyle/>
                    <a:p>
                      <a:r>
                        <a:rPr lang="de-DE" sz="1050" dirty="0" smtClean="0"/>
                        <a:t>BL</a:t>
                      </a:r>
                      <a:endParaRPr lang="de-DE" sz="1050" dirty="0"/>
                    </a:p>
                  </a:txBody>
                  <a:tcPr/>
                </a:tc>
                <a:tc>
                  <a:txBody>
                    <a:bodyPr/>
                    <a:lstStyle/>
                    <a:p>
                      <a:r>
                        <a:rPr lang="de-DE" sz="1050" dirty="0" smtClean="0"/>
                        <a:t>Kreis</a:t>
                      </a:r>
                      <a:endParaRPr lang="de-DE" sz="1050" dirty="0"/>
                    </a:p>
                  </a:txBody>
                  <a:tcPr/>
                </a:tc>
                <a:tc>
                  <a:txBody>
                    <a:bodyPr/>
                    <a:lstStyle/>
                    <a:p>
                      <a:r>
                        <a:rPr lang="de-DE" sz="1050" dirty="0" smtClean="0"/>
                        <a:t>Datum Beginn</a:t>
                      </a:r>
                      <a:endParaRPr lang="de-DE" sz="1050" dirty="0"/>
                    </a:p>
                  </a:txBody>
                  <a:tcPr/>
                </a:tc>
                <a:tc>
                  <a:txBody>
                    <a:bodyPr/>
                    <a:lstStyle/>
                    <a:p>
                      <a:r>
                        <a:rPr lang="de-DE" sz="1050" dirty="0" smtClean="0"/>
                        <a:t>Details</a:t>
                      </a:r>
                      <a:endParaRPr lang="de-DE" sz="1050" dirty="0"/>
                    </a:p>
                  </a:txBody>
                  <a:tcPr/>
                </a:tc>
                <a:tc>
                  <a:txBody>
                    <a:bodyPr/>
                    <a:lstStyle/>
                    <a:p>
                      <a:r>
                        <a:rPr lang="de-DE" sz="1050" dirty="0" smtClean="0"/>
                        <a:t>RKI-Mitarbeitende</a:t>
                      </a:r>
                      <a:endParaRPr lang="de-DE" sz="1050" dirty="0"/>
                    </a:p>
                  </a:txBody>
                  <a:tcPr/>
                </a:tc>
              </a:tr>
              <a:tr h="389440">
                <a:tc>
                  <a:txBody>
                    <a:bodyPr/>
                    <a:lstStyle/>
                    <a:p>
                      <a:r>
                        <a:rPr lang="de-DE" sz="900" dirty="0" smtClean="0"/>
                        <a:t>BY</a:t>
                      </a:r>
                      <a:endParaRPr lang="de-DE" sz="900" dirty="0"/>
                    </a:p>
                  </a:txBody>
                  <a:tcPr/>
                </a:tc>
                <a:tc>
                  <a:txBody>
                    <a:bodyPr/>
                    <a:lstStyle/>
                    <a:p>
                      <a:r>
                        <a:rPr lang="de-DE" sz="900" dirty="0" smtClean="0"/>
                        <a:t>Starnberg</a:t>
                      </a:r>
                      <a:endParaRPr lang="de-DE" sz="900" dirty="0"/>
                    </a:p>
                  </a:txBody>
                  <a:tcPr/>
                </a:tc>
                <a:tc>
                  <a:txBody>
                    <a:bodyPr/>
                    <a:lstStyle/>
                    <a:p>
                      <a:r>
                        <a:rPr lang="de-DE" sz="900" dirty="0" smtClean="0"/>
                        <a:t>30.01.2020</a:t>
                      </a:r>
                      <a:endParaRPr lang="de-DE" sz="900" dirty="0"/>
                    </a:p>
                  </a:txBody>
                  <a:tcPr/>
                </a:tc>
                <a:tc>
                  <a:txBody>
                    <a:bodyPr/>
                    <a:lstStyle/>
                    <a:p>
                      <a:r>
                        <a:rPr lang="de-DE" sz="900" dirty="0" smtClean="0"/>
                        <a:t>WEBASO-Cluster</a:t>
                      </a:r>
                    </a:p>
                  </a:txBody>
                  <a:tcPr/>
                </a:tc>
                <a:tc>
                  <a:txBody>
                    <a:bodyPr/>
                    <a:lstStyle/>
                    <a:p>
                      <a:pPr marL="0" indent="0">
                        <a:buFont typeface="Arial" panose="020B0604020202020204" pitchFamily="34" charset="0"/>
                        <a:buNone/>
                      </a:pPr>
                      <a:r>
                        <a:rPr lang="de-DE" sz="900" dirty="0" smtClean="0"/>
                        <a:t>Nadine Zeitlmann,</a:t>
                      </a:r>
                      <a:r>
                        <a:rPr lang="de-DE" sz="900" baseline="0" dirty="0" smtClean="0"/>
                        <a:t> </a:t>
                      </a:r>
                      <a:r>
                        <a:rPr lang="de-DE" sz="900" dirty="0" smtClean="0"/>
                        <a:t>Andreas Reich,</a:t>
                      </a:r>
                      <a:r>
                        <a:rPr lang="de-DE" sz="900" baseline="0" dirty="0" smtClean="0"/>
                        <a:t> </a:t>
                      </a:r>
                      <a:r>
                        <a:rPr lang="de-DE" sz="900" dirty="0" smtClean="0"/>
                        <a:t>Sonja </a:t>
                      </a:r>
                      <a:r>
                        <a:rPr lang="de-DE" sz="900" dirty="0" err="1" smtClean="0"/>
                        <a:t>Boender</a:t>
                      </a:r>
                      <a:r>
                        <a:rPr lang="de-DE" sz="900" dirty="0" smtClean="0"/>
                        <a:t>,</a:t>
                      </a:r>
                      <a:r>
                        <a:rPr lang="de-DE" sz="900" baseline="0" dirty="0" smtClean="0"/>
                        <a:t> </a:t>
                      </a:r>
                      <a:r>
                        <a:rPr lang="de-DE" sz="900" dirty="0" smtClean="0"/>
                        <a:t>N.</a:t>
                      </a:r>
                      <a:r>
                        <a:rPr lang="de-DE" sz="900" baseline="0" dirty="0" smtClean="0"/>
                        <a:t> Muller, </a:t>
                      </a:r>
                      <a:r>
                        <a:rPr lang="de-DE" sz="900" dirty="0" smtClean="0"/>
                        <a:t>Kirsten Pörtner</a:t>
                      </a:r>
                      <a:endParaRPr lang="de-DE" sz="900" dirty="0"/>
                    </a:p>
                  </a:txBody>
                  <a:tcPr/>
                </a:tc>
              </a:tr>
              <a:tr h="252898">
                <a:tc>
                  <a:txBody>
                    <a:bodyPr/>
                    <a:lstStyle/>
                    <a:p>
                      <a:r>
                        <a:rPr lang="de-DE" sz="900" dirty="0" smtClean="0"/>
                        <a:t>NW</a:t>
                      </a:r>
                      <a:endParaRPr lang="de-DE" sz="900" dirty="0"/>
                    </a:p>
                  </a:txBody>
                  <a:tcPr/>
                </a:tc>
                <a:tc>
                  <a:txBody>
                    <a:bodyPr/>
                    <a:lstStyle/>
                    <a:p>
                      <a:r>
                        <a:rPr lang="de-DE" sz="900" dirty="0" smtClean="0"/>
                        <a:t>Heinsberg</a:t>
                      </a:r>
                      <a:endParaRPr lang="de-DE" sz="900" dirty="0"/>
                    </a:p>
                  </a:txBody>
                  <a:tcPr/>
                </a:tc>
                <a:tc>
                  <a:txBody>
                    <a:bodyPr/>
                    <a:lstStyle/>
                    <a:p>
                      <a:r>
                        <a:rPr lang="de-DE" sz="900" dirty="0" smtClean="0"/>
                        <a:t>27.02.2020</a:t>
                      </a:r>
                      <a:endParaRPr lang="de-DE" sz="900" dirty="0"/>
                    </a:p>
                  </a:txBody>
                  <a:tcPr/>
                </a:tc>
                <a:tc>
                  <a:txBody>
                    <a:bodyPr/>
                    <a:lstStyle/>
                    <a:p>
                      <a:r>
                        <a:rPr lang="de-DE" sz="900" dirty="0" smtClean="0"/>
                        <a:t>Fälle nach Karnevalsveranstaltung</a:t>
                      </a:r>
                    </a:p>
                  </a:txBody>
                  <a:tcPr/>
                </a:tc>
                <a:tc>
                  <a:txBody>
                    <a:bodyPr/>
                    <a:lstStyle/>
                    <a:p>
                      <a:pPr marL="0" indent="0">
                        <a:buFont typeface="Arial" panose="020B0604020202020204" pitchFamily="34" charset="0"/>
                        <a:buNone/>
                      </a:pPr>
                      <a:r>
                        <a:rPr lang="de-DE" sz="900" dirty="0" smtClean="0"/>
                        <a:t>Juliane Seidel,</a:t>
                      </a:r>
                      <a:r>
                        <a:rPr lang="de-DE" sz="900" baseline="0" dirty="0" smtClean="0"/>
                        <a:t> </a:t>
                      </a:r>
                      <a:r>
                        <a:rPr lang="de-DE" sz="900" dirty="0" smtClean="0"/>
                        <a:t>M. Schranz,</a:t>
                      </a:r>
                      <a:r>
                        <a:rPr lang="de-DE" sz="900" baseline="0" dirty="0" smtClean="0"/>
                        <a:t> </a:t>
                      </a:r>
                      <a:r>
                        <a:rPr lang="de-DE" sz="900" dirty="0" smtClean="0"/>
                        <a:t>Doreen</a:t>
                      </a:r>
                      <a:r>
                        <a:rPr lang="de-DE" sz="900" baseline="0" dirty="0" smtClean="0"/>
                        <a:t> Staat</a:t>
                      </a:r>
                      <a:endParaRPr lang="de-DE" sz="900" dirty="0"/>
                    </a:p>
                  </a:txBody>
                  <a:tcPr/>
                </a:tc>
              </a:tr>
              <a:tr h="389440">
                <a:tc>
                  <a:txBody>
                    <a:bodyPr/>
                    <a:lstStyle/>
                    <a:p>
                      <a:r>
                        <a:rPr lang="de-DE" sz="900" dirty="0" smtClean="0"/>
                        <a:t>NW</a:t>
                      </a:r>
                      <a:endParaRPr lang="de-DE" sz="900" dirty="0"/>
                    </a:p>
                  </a:txBody>
                  <a:tcPr/>
                </a:tc>
                <a:tc>
                  <a:txBody>
                    <a:bodyPr/>
                    <a:lstStyle/>
                    <a:p>
                      <a:r>
                        <a:rPr lang="de-DE" sz="900" dirty="0" smtClean="0"/>
                        <a:t>Telefonische Beratung</a:t>
                      </a:r>
                      <a:endParaRPr lang="de-DE" sz="900" dirty="0"/>
                    </a:p>
                  </a:txBody>
                  <a:tcPr/>
                </a:tc>
                <a:tc>
                  <a:txBody>
                    <a:bodyPr/>
                    <a:lstStyle/>
                    <a:p>
                      <a:r>
                        <a:rPr lang="de-DE" sz="900" dirty="0" smtClean="0"/>
                        <a:t>01.03.2020</a:t>
                      </a:r>
                      <a:endParaRPr lang="de-DE" sz="900" dirty="0"/>
                    </a:p>
                  </a:txBody>
                  <a:tcPr/>
                </a:tc>
                <a:tc>
                  <a:txBody>
                    <a:bodyPr/>
                    <a:lstStyle/>
                    <a:p>
                      <a:r>
                        <a:rPr lang="de-DE" sz="900" dirty="0" smtClean="0"/>
                        <a:t>Fachliche Unterstützung des RKI bei den vielfältigen Anfragen Ministerium für Arbeit, Gesundheit und Soziales in NRW</a:t>
                      </a:r>
                      <a:endParaRPr lang="de-DE" sz="900" dirty="0"/>
                    </a:p>
                  </a:txBody>
                  <a:tcPr/>
                </a:tc>
                <a:tc>
                  <a:txBody>
                    <a:bodyPr/>
                    <a:lstStyle/>
                    <a:p>
                      <a:pPr marL="0" indent="0">
                        <a:buFont typeface="Arial" panose="020B0604020202020204" pitchFamily="34" charset="0"/>
                        <a:buNone/>
                      </a:pPr>
                      <a:r>
                        <a:rPr lang="de-DE" sz="900" dirty="0" err="1" smtClean="0"/>
                        <a:t>Muna</a:t>
                      </a:r>
                      <a:r>
                        <a:rPr lang="de-DE" sz="900" baseline="0" dirty="0" smtClean="0"/>
                        <a:t> </a:t>
                      </a:r>
                      <a:r>
                        <a:rPr lang="de-DE" sz="900" dirty="0" smtClean="0"/>
                        <a:t>Abu Sin</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Freising</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05.03.2020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Ausbruchs im Landkreis, Unterstützung bei </a:t>
                      </a:r>
                      <a:r>
                        <a:rPr lang="de-DE" sz="900" dirty="0" err="1" smtClean="0"/>
                        <a:t>KoNa</a:t>
                      </a:r>
                      <a:r>
                        <a:rPr lang="de-DE" sz="900" dirty="0" smtClean="0"/>
                        <a:t> </a:t>
                      </a:r>
                    </a:p>
                  </a:txBody>
                  <a:tcPr/>
                </a:tc>
                <a:tc>
                  <a:txBody>
                    <a:bodyPr/>
                    <a:lstStyle/>
                    <a:p>
                      <a:pPr marL="0" indent="0">
                        <a:buFont typeface="Arial" panose="020B0604020202020204" pitchFamily="34" charset="0"/>
                        <a:buNone/>
                      </a:pPr>
                      <a:r>
                        <a:rPr lang="de-DE" sz="900" dirty="0" smtClean="0"/>
                        <a:t>Michael Brandl, Jennifer Bender, Nadine Zeitlmann</a:t>
                      </a:r>
                      <a:endParaRPr lang="de-DE" sz="900" dirty="0"/>
                    </a:p>
                  </a:txBody>
                  <a:tcPr/>
                </a:tc>
              </a:tr>
              <a:tr h="274600">
                <a:tc>
                  <a:txBody>
                    <a:bodyPr/>
                    <a:lstStyle/>
                    <a:p>
                      <a:r>
                        <a:rPr lang="de-DE" sz="900" dirty="0" smtClean="0"/>
                        <a:t>BE</a:t>
                      </a:r>
                      <a:endParaRPr lang="de-DE" sz="900" dirty="0"/>
                    </a:p>
                  </a:txBody>
                  <a:tcPr/>
                </a:tc>
                <a:tc>
                  <a:txBody>
                    <a:bodyPr/>
                    <a:lstStyle/>
                    <a:p>
                      <a:r>
                        <a:rPr lang="de-DE" sz="900" dirty="0" smtClean="0"/>
                        <a:t>Mitte</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9.03.2020;</a:t>
                      </a:r>
                      <a:r>
                        <a:rPr lang="de-DE" sz="900" baseline="0" dirty="0" smtClean="0"/>
                        <a:t> </a:t>
                      </a:r>
                      <a:r>
                        <a:rPr lang="de-DE" sz="900" dirty="0" smtClean="0"/>
                        <a:t>22.03.20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Cluster</a:t>
                      </a:r>
                      <a:r>
                        <a:rPr lang="de-DE" sz="900" baseline="0" dirty="0" smtClean="0"/>
                        <a:t> im </a:t>
                      </a:r>
                      <a:r>
                        <a:rPr lang="de-DE" sz="900" dirty="0" smtClean="0"/>
                        <a:t>Zusammenhang mit einem Großraumbüro</a:t>
                      </a:r>
                    </a:p>
                  </a:txBody>
                  <a:tcPr/>
                </a:tc>
                <a:tc>
                  <a:txBody>
                    <a:bodyPr/>
                    <a:lstStyle/>
                    <a:p>
                      <a:pPr marL="0" indent="0">
                        <a:buFont typeface="Arial" panose="020B0604020202020204" pitchFamily="34" charset="0"/>
                        <a:buNone/>
                      </a:pPr>
                      <a:r>
                        <a:rPr lang="de-DE" sz="900" dirty="0" smtClean="0"/>
                        <a:t>Nadine</a:t>
                      </a:r>
                      <a:r>
                        <a:rPr lang="de-DE" sz="900" baseline="0" dirty="0" smtClean="0"/>
                        <a:t> Muller</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Nürnberg</a:t>
                      </a:r>
                      <a:endParaRPr lang="de-DE" sz="9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900" dirty="0" smtClean="0"/>
                        <a:t>10.03.2020</a:t>
                      </a:r>
                    </a:p>
                  </a:txBody>
                  <a:tcPr/>
                </a:tc>
                <a:tc>
                  <a:txBody>
                    <a:bodyPr/>
                    <a:lstStyle/>
                    <a:p>
                      <a:r>
                        <a:rPr lang="de-DE" sz="900" dirty="0" smtClean="0"/>
                        <a:t>Unterstützung bei </a:t>
                      </a:r>
                      <a:r>
                        <a:rPr lang="de-DE" sz="900" dirty="0" err="1" smtClean="0"/>
                        <a:t>KoNa</a:t>
                      </a:r>
                      <a:r>
                        <a:rPr lang="de-DE" sz="900" dirty="0" smtClean="0"/>
                        <a:t> in Arztpraxis mit SARS-CoV-2-positivem Arzt</a:t>
                      </a:r>
                    </a:p>
                  </a:txBody>
                  <a:tcPr/>
                </a:tc>
                <a:tc>
                  <a:txBody>
                    <a:bodyPr/>
                    <a:lstStyle/>
                    <a:p>
                      <a:pPr marL="0" indent="0">
                        <a:buFont typeface="Arial" panose="020B0604020202020204" pitchFamily="34" charset="0"/>
                        <a:buNone/>
                      </a:pPr>
                      <a:r>
                        <a:rPr lang="de-DE" sz="900" dirty="0" smtClean="0"/>
                        <a:t>Sonia </a:t>
                      </a:r>
                      <a:r>
                        <a:rPr lang="de-DE" sz="900" dirty="0" err="1" smtClean="0"/>
                        <a:t>Boender</a:t>
                      </a:r>
                      <a:r>
                        <a:rPr lang="de-DE" sz="900" dirty="0" smtClean="0"/>
                        <a:t>,</a:t>
                      </a:r>
                      <a:r>
                        <a:rPr lang="de-DE" sz="900" baseline="0" dirty="0" smtClean="0"/>
                        <a:t> </a:t>
                      </a:r>
                      <a:r>
                        <a:rPr lang="de-DE" sz="900" dirty="0" smtClean="0"/>
                        <a:t>Kai Michaelis,</a:t>
                      </a:r>
                      <a:r>
                        <a:rPr lang="de-DE" sz="900" baseline="0" dirty="0" smtClean="0"/>
                        <a:t> </a:t>
                      </a:r>
                      <a:r>
                        <a:rPr lang="de-DE" sz="900" dirty="0" smtClean="0"/>
                        <a:t>Jennifer Bender</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Tirschenreuth</a:t>
                      </a:r>
                      <a:endParaRPr lang="de-DE" sz="900" dirty="0"/>
                    </a:p>
                  </a:txBody>
                  <a:tcPr/>
                </a:tc>
                <a:tc>
                  <a:txBody>
                    <a:bodyPr/>
                    <a:lstStyle/>
                    <a:p>
                      <a:r>
                        <a:rPr lang="de-DE" sz="900" dirty="0" smtClean="0"/>
                        <a:t>19.03.2020; 23.04.2020</a:t>
                      </a:r>
                      <a:endParaRPr lang="de-DE" sz="900" dirty="0"/>
                    </a:p>
                  </a:txBody>
                  <a:tcPr/>
                </a:tc>
                <a:tc>
                  <a:txBody>
                    <a:bodyPr/>
                    <a:lstStyle/>
                    <a:p>
                      <a:r>
                        <a:rPr lang="de-DE" sz="900" dirty="0" smtClean="0"/>
                        <a:t>40 Fälle nach Starkbierfest;</a:t>
                      </a:r>
                      <a:r>
                        <a:rPr lang="de-DE" sz="900" baseline="0" dirty="0" smtClean="0"/>
                        <a:t> </a:t>
                      </a:r>
                      <a:r>
                        <a:rPr lang="de-DE" sz="900" dirty="0" smtClean="0"/>
                        <a:t>Europäisches mobiles Labor angefordert (Kapazität bis zu 100 Proben/Tag)</a:t>
                      </a:r>
                    </a:p>
                  </a:txBody>
                  <a:tcPr/>
                </a:tc>
                <a:tc>
                  <a:txBody>
                    <a:bodyPr/>
                    <a:lstStyle/>
                    <a:p>
                      <a:pPr marL="0" indent="0">
                        <a:buFont typeface="Arial" panose="020B0604020202020204" pitchFamily="34" charset="0"/>
                        <a:buNone/>
                      </a:pPr>
                      <a:r>
                        <a:rPr lang="de-DE" sz="900" dirty="0" smtClean="0"/>
                        <a:t>Michael Brandl,</a:t>
                      </a:r>
                      <a:r>
                        <a:rPr lang="de-DE" sz="900" baseline="0" dirty="0" smtClean="0"/>
                        <a:t> S</a:t>
                      </a:r>
                      <a:r>
                        <a:rPr lang="de-DE" sz="900" dirty="0" smtClean="0"/>
                        <a:t>ybille </a:t>
                      </a:r>
                      <a:r>
                        <a:rPr lang="de-DE" sz="900" dirty="0" err="1" smtClean="0"/>
                        <a:t>Rehmet</a:t>
                      </a:r>
                      <a:endParaRPr lang="de-DE" sz="900" dirty="0"/>
                    </a:p>
                  </a:txBody>
                  <a:tcPr/>
                </a:tc>
              </a:tr>
              <a:tr h="389440">
                <a:tc>
                  <a:txBody>
                    <a:bodyPr/>
                    <a:lstStyle/>
                    <a:p>
                      <a:r>
                        <a:rPr lang="de-DE" sz="900" dirty="0" smtClean="0"/>
                        <a:t>SL</a:t>
                      </a:r>
                      <a:endParaRPr lang="de-DE" sz="900" dirty="0"/>
                    </a:p>
                  </a:txBody>
                  <a:tcPr/>
                </a:tc>
                <a:tc>
                  <a:txBody>
                    <a:bodyPr/>
                    <a:lstStyle/>
                    <a:p>
                      <a:r>
                        <a:rPr lang="de-DE" sz="900" dirty="0" smtClean="0"/>
                        <a:t>Sankt Wendel</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20.03.2020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Ausbruch im Krankenhaus mit SARS-CoV2-positiven Mitarbeitern</a:t>
                      </a:r>
                    </a:p>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indent="0">
                        <a:buFont typeface="Arial" panose="020B0604020202020204" pitchFamily="34" charset="0"/>
                        <a:buNone/>
                      </a:pPr>
                      <a:r>
                        <a:rPr lang="de-DE" sz="900" dirty="0" smtClean="0"/>
                        <a:t>Tim </a:t>
                      </a:r>
                      <a:r>
                        <a:rPr lang="de-DE" sz="900" dirty="0" err="1" smtClean="0"/>
                        <a:t>Eckmanns</a:t>
                      </a:r>
                      <a:r>
                        <a:rPr lang="de-DE" sz="900" dirty="0" smtClean="0"/>
                        <a:t>, Kirsten Pörtner</a:t>
                      </a:r>
                      <a:endParaRPr lang="de-DE" sz="900" dirty="0"/>
                    </a:p>
                  </a:txBody>
                  <a:tcPr/>
                </a:tc>
              </a:tr>
              <a:tr h="389440">
                <a:tc>
                  <a:txBody>
                    <a:bodyPr/>
                    <a:lstStyle/>
                    <a:p>
                      <a:r>
                        <a:rPr lang="de-DE" sz="900" dirty="0" smtClean="0"/>
                        <a:t>ST</a:t>
                      </a:r>
                      <a:endParaRPr lang="de-DE" sz="900" dirty="0"/>
                    </a:p>
                  </a:txBody>
                  <a:tcPr/>
                </a:tc>
                <a:tc>
                  <a:txBody>
                    <a:bodyPr/>
                    <a:lstStyle/>
                    <a:p>
                      <a:r>
                        <a:rPr lang="de-DE" sz="900" dirty="0" smtClean="0"/>
                        <a:t>Wittenberg</a:t>
                      </a:r>
                      <a:endParaRPr lang="de-DE" sz="900" dirty="0"/>
                    </a:p>
                  </a:txBody>
                  <a:tcPr/>
                </a:tc>
                <a:tc>
                  <a:txBody>
                    <a:bodyPr/>
                    <a:lstStyle/>
                    <a:p>
                      <a:r>
                        <a:rPr lang="de-DE" sz="900" dirty="0" smtClean="0"/>
                        <a:t>26.03.2020</a:t>
                      </a:r>
                      <a:endParaRPr lang="de-DE" sz="900" dirty="0"/>
                    </a:p>
                  </a:txBody>
                  <a:tcPr/>
                </a:tc>
                <a:tc>
                  <a:txBody>
                    <a:bodyPr/>
                    <a:lstStyle/>
                    <a:p>
                      <a:r>
                        <a:rPr lang="de-DE" sz="900" dirty="0" smtClean="0">
                          <a:solidFill>
                            <a:schemeClr val="tx1"/>
                          </a:solidFill>
                        </a:rPr>
                        <a:t>Großer Ausbruch LK Wittenberg – Unterstützung bei </a:t>
                      </a:r>
                      <a:r>
                        <a:rPr lang="de-DE" sz="900" dirty="0" err="1" smtClean="0">
                          <a:solidFill>
                            <a:schemeClr val="tx1"/>
                          </a:solidFill>
                        </a:rPr>
                        <a:t>KoNa</a:t>
                      </a:r>
                      <a:r>
                        <a:rPr lang="de-DE" sz="900" dirty="0" smtClean="0">
                          <a:solidFill>
                            <a:schemeClr val="tx1"/>
                          </a:solidFill>
                        </a:rPr>
                        <a:t>  in Altenpflegeheim  </a:t>
                      </a:r>
                      <a:r>
                        <a:rPr lang="de-DE" sz="900" dirty="0" err="1" smtClean="0">
                          <a:solidFill>
                            <a:schemeClr val="tx1"/>
                          </a:solidFill>
                        </a:rPr>
                        <a:t>zusätzl</a:t>
                      </a:r>
                      <a:r>
                        <a:rPr lang="de-DE" sz="900" dirty="0" smtClean="0">
                          <a:solidFill>
                            <a:schemeClr val="tx1"/>
                          </a:solidFill>
                        </a:rPr>
                        <a:t>. Ausbruch in Krankenhaus</a:t>
                      </a:r>
                      <a:endParaRPr lang="de-DE" sz="900" kern="1200" dirty="0" smtClean="0">
                        <a:solidFill>
                          <a:schemeClr val="tx1"/>
                        </a:solidFill>
                        <a:latin typeface="+mn-lt"/>
                        <a:ea typeface="+mn-ea"/>
                        <a:cs typeface="+mn-cs"/>
                      </a:endParaRPr>
                    </a:p>
                  </a:txBody>
                  <a:tcPr/>
                </a:tc>
                <a:tc>
                  <a:txBody>
                    <a:bodyPr/>
                    <a:lstStyle/>
                    <a:p>
                      <a:pPr marL="0" indent="0">
                        <a:buFont typeface="Arial" panose="020B0604020202020204" pitchFamily="34" charset="0"/>
                        <a:buNone/>
                      </a:pPr>
                      <a:r>
                        <a:rPr lang="de-DE" sz="900" dirty="0" smtClean="0"/>
                        <a:t>Christina Frank,</a:t>
                      </a:r>
                      <a:r>
                        <a:rPr lang="de-DE" sz="900" baseline="0" dirty="0" smtClean="0"/>
                        <a:t> </a:t>
                      </a:r>
                      <a:r>
                        <a:rPr lang="de-DE" sz="900" dirty="0" smtClean="0"/>
                        <a:t>Marina Lewandowsky,</a:t>
                      </a:r>
                      <a:r>
                        <a:rPr lang="de-DE" sz="900" baseline="0" dirty="0" smtClean="0"/>
                        <a:t> </a:t>
                      </a:r>
                      <a:r>
                        <a:rPr lang="de-DE" sz="900" dirty="0" smtClean="0"/>
                        <a:t>Neil Saad</a:t>
                      </a:r>
                      <a:endParaRPr lang="de-DE" sz="900" dirty="0"/>
                    </a:p>
                  </a:txBody>
                  <a:tcPr/>
                </a:tc>
              </a:tr>
              <a:tr h="322462">
                <a:tc>
                  <a:txBody>
                    <a:bodyPr/>
                    <a:lstStyle/>
                    <a:p>
                      <a:r>
                        <a:rPr lang="de-DE" sz="900" dirty="0" smtClean="0"/>
                        <a:t>HH</a:t>
                      </a:r>
                      <a:endParaRPr lang="de-DE" sz="900" dirty="0"/>
                    </a:p>
                  </a:txBody>
                  <a:tcPr/>
                </a:tc>
                <a:tc>
                  <a:txBody>
                    <a:bodyPr/>
                    <a:lstStyle/>
                    <a:p>
                      <a:r>
                        <a:rPr lang="de-DE" sz="900" dirty="0" smtClean="0"/>
                        <a:t>Hamburg</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30.03.2020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Probleme mit der Datenerfassung und Übermittlung</a:t>
                      </a:r>
                    </a:p>
                  </a:txBody>
                  <a:tcPr/>
                </a:tc>
                <a:tc>
                  <a:txBody>
                    <a:bodyPr/>
                    <a:lstStyle/>
                    <a:p>
                      <a:pPr marL="0" indent="0">
                        <a:buFont typeface="Arial" panose="020B0604020202020204" pitchFamily="34" charset="0"/>
                        <a:buNone/>
                      </a:pPr>
                      <a:r>
                        <a:rPr lang="de-DE" sz="900" dirty="0" smtClean="0"/>
                        <a:t>Herman Claus</a:t>
                      </a:r>
                      <a:endParaRPr lang="de-DE" sz="900" dirty="0"/>
                    </a:p>
                  </a:txBody>
                  <a:tcPr/>
                </a:tc>
              </a:tr>
              <a:tr h="389440">
                <a:tc>
                  <a:txBody>
                    <a:bodyPr/>
                    <a:lstStyle/>
                    <a:p>
                      <a:r>
                        <a:rPr lang="de-DE" sz="900" dirty="0" smtClean="0"/>
                        <a:t>BB</a:t>
                      </a:r>
                      <a:endParaRPr lang="de-DE" sz="900" dirty="0"/>
                    </a:p>
                  </a:txBody>
                  <a:tcPr/>
                </a:tc>
                <a:tc>
                  <a:txBody>
                    <a:bodyPr/>
                    <a:lstStyle/>
                    <a:p>
                      <a:r>
                        <a:rPr lang="de-DE" sz="900" dirty="0" smtClean="0"/>
                        <a:t>Potsdam</a:t>
                      </a:r>
                      <a:endParaRPr lang="de-DE" sz="900" dirty="0"/>
                    </a:p>
                  </a:txBody>
                  <a:tcPr/>
                </a:tc>
                <a:tc>
                  <a:txBody>
                    <a:bodyPr/>
                    <a:lstStyle/>
                    <a:p>
                      <a:r>
                        <a:rPr lang="de-DE" sz="900" dirty="0" smtClean="0"/>
                        <a:t>03.04.2020</a:t>
                      </a:r>
                      <a:endParaRPr lang="de-DE" sz="900" dirty="0"/>
                    </a:p>
                  </a:txBody>
                  <a:tcPr/>
                </a:tc>
                <a:tc>
                  <a:txBody>
                    <a:bodyPr/>
                    <a:lstStyle/>
                    <a:p>
                      <a:r>
                        <a:rPr lang="de-DE" sz="900" dirty="0" smtClean="0"/>
                        <a:t>Ausbruch im</a:t>
                      </a:r>
                      <a:r>
                        <a:rPr lang="de-DE" sz="900" baseline="0" dirty="0" smtClean="0"/>
                        <a:t> </a:t>
                      </a:r>
                      <a:r>
                        <a:rPr lang="de-DE" sz="900" dirty="0" smtClean="0"/>
                        <a:t>Ernst-von-Bergmann-Klinikum Potsdam</a:t>
                      </a:r>
                    </a:p>
                  </a:txBody>
                  <a:tcPr/>
                </a:tc>
                <a:tc>
                  <a:txBody>
                    <a:bodyPr/>
                    <a:lstStyle/>
                    <a:p>
                      <a:pPr marL="0" indent="0">
                        <a:buFont typeface="Arial" panose="020B0604020202020204" pitchFamily="34" charset="0"/>
                        <a:buNone/>
                      </a:pPr>
                      <a:r>
                        <a:rPr lang="de-DE" sz="900" dirty="0" smtClean="0"/>
                        <a:t>Tim </a:t>
                      </a:r>
                      <a:r>
                        <a:rPr lang="de-DE" sz="900" dirty="0" err="1" smtClean="0"/>
                        <a:t>Eckmanns</a:t>
                      </a:r>
                      <a:r>
                        <a:rPr lang="de-DE" sz="900" dirty="0" smtClean="0"/>
                        <a:t>,</a:t>
                      </a:r>
                      <a:r>
                        <a:rPr lang="de-DE" sz="900" baseline="0" dirty="0" smtClean="0"/>
                        <a:t> </a:t>
                      </a:r>
                      <a:r>
                        <a:rPr lang="de-DE" sz="900" dirty="0" err="1" smtClean="0"/>
                        <a:t>Muna</a:t>
                      </a:r>
                      <a:r>
                        <a:rPr lang="de-DE" sz="900" dirty="0" smtClean="0"/>
                        <a:t> Abu Sin,</a:t>
                      </a:r>
                      <a:r>
                        <a:rPr lang="de-DE" sz="900" baseline="0" dirty="0" smtClean="0"/>
                        <a:t> Felix </a:t>
                      </a:r>
                      <a:r>
                        <a:rPr lang="de-DE" sz="900" baseline="0" dirty="0" err="1" smtClean="0"/>
                        <a:t>Moek</a:t>
                      </a:r>
                      <a:endParaRPr lang="de-DE" sz="900" dirty="0"/>
                    </a:p>
                  </a:txBody>
                  <a:tcPr/>
                </a:tc>
              </a:tr>
              <a:tr h="372934">
                <a:tc>
                  <a:txBody>
                    <a:bodyPr/>
                    <a:lstStyle/>
                    <a:p>
                      <a:r>
                        <a:rPr lang="de-DE" sz="900" dirty="0" smtClean="0"/>
                        <a:t>ST</a:t>
                      </a:r>
                      <a:endParaRPr lang="de-DE" sz="900" dirty="0"/>
                    </a:p>
                  </a:txBody>
                  <a:tcPr/>
                </a:tc>
                <a:tc>
                  <a:txBody>
                    <a:bodyPr/>
                    <a:lstStyle/>
                    <a:p>
                      <a:r>
                        <a:rPr lang="de-DE" sz="900" dirty="0" smtClean="0"/>
                        <a:t>Halberstadt</a:t>
                      </a:r>
                      <a:endParaRPr lang="de-DE" sz="900" dirty="0"/>
                    </a:p>
                  </a:txBody>
                  <a:tcPr/>
                </a:tc>
                <a:tc>
                  <a:txBody>
                    <a:bodyPr/>
                    <a:lstStyle/>
                    <a:p>
                      <a:r>
                        <a:rPr lang="de-DE" sz="900" dirty="0" smtClean="0"/>
                        <a:t>03.04.2020</a:t>
                      </a:r>
                      <a:endParaRPr lang="de-DE" sz="900" dirty="0"/>
                    </a:p>
                  </a:txBody>
                  <a:tcPr/>
                </a:tc>
                <a:tc>
                  <a:txBody>
                    <a:bodyPr/>
                    <a:lstStyle/>
                    <a:p>
                      <a:r>
                        <a:rPr lang="de-DE" sz="900" dirty="0" smtClean="0"/>
                        <a:t>Ausbruch in einer Flüchtlingsunterkunft</a:t>
                      </a:r>
                    </a:p>
                  </a:txBody>
                  <a:tcPr/>
                </a:tc>
                <a:tc>
                  <a:txBody>
                    <a:bodyPr/>
                    <a:lstStyle/>
                    <a:p>
                      <a:pPr marL="0" indent="0">
                        <a:buFont typeface="Arial" panose="020B0604020202020204" pitchFamily="34" charset="0"/>
                        <a:buNone/>
                      </a:pPr>
                      <a:r>
                        <a:rPr lang="de-DE" sz="900" dirty="0" smtClean="0"/>
                        <a:t>Sabine </a:t>
                      </a:r>
                      <a:r>
                        <a:rPr lang="de-DE" sz="900" dirty="0" err="1" smtClean="0"/>
                        <a:t>Vygen</a:t>
                      </a:r>
                      <a:r>
                        <a:rPr lang="de-DE" sz="900" dirty="0" smtClean="0"/>
                        <a:t>-Bonnet,</a:t>
                      </a:r>
                      <a:r>
                        <a:rPr lang="de-DE" sz="900" baseline="0" dirty="0" smtClean="0"/>
                        <a:t> </a:t>
                      </a:r>
                      <a:r>
                        <a:rPr lang="de-DE" sz="900" dirty="0" err="1" smtClean="0"/>
                        <a:t>Navina</a:t>
                      </a:r>
                      <a:r>
                        <a:rPr lang="de-DE" sz="900" dirty="0" smtClean="0"/>
                        <a:t> </a:t>
                      </a:r>
                      <a:r>
                        <a:rPr lang="de-DE" sz="900" dirty="0" err="1" smtClean="0"/>
                        <a:t>Sarma</a:t>
                      </a:r>
                      <a:endParaRPr lang="de-DE" sz="900" dirty="0"/>
                    </a:p>
                  </a:txBody>
                  <a:tcPr/>
                </a:tc>
              </a:tr>
              <a:tr h="539225">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 Hellersdorf &amp; Lichtenberg</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03.04.2020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Ausbruch in Unfallkrankenhaus  Hellersdorf– 3 nosokomiale Infektionen, 25 MA positiv; Ausbruch in KH Lichtenberg</a:t>
                      </a:r>
                    </a:p>
                  </a:txBody>
                  <a:tcPr/>
                </a:tc>
                <a:tc>
                  <a:txBody>
                    <a:bodyPr/>
                    <a:lstStyle/>
                    <a:p>
                      <a:pPr marL="0" indent="0">
                        <a:buFont typeface="Arial" panose="020B0604020202020204" pitchFamily="34" charset="0"/>
                        <a:buNone/>
                      </a:pPr>
                      <a:r>
                        <a:rPr lang="de-DE" sz="900" dirty="0" smtClean="0">
                          <a:solidFill>
                            <a:schemeClr val="tx1"/>
                          </a:solidFill>
                        </a:rPr>
                        <a:t>Tim </a:t>
                      </a:r>
                      <a:r>
                        <a:rPr lang="de-DE" sz="900" dirty="0" err="1" smtClean="0">
                          <a:solidFill>
                            <a:schemeClr val="tx1"/>
                          </a:solidFill>
                        </a:rPr>
                        <a:t>Eckmanns</a:t>
                      </a:r>
                      <a:r>
                        <a:rPr lang="de-DE" sz="900" dirty="0" smtClean="0">
                          <a:solidFill>
                            <a:schemeClr val="tx1"/>
                          </a:solidFill>
                        </a:rPr>
                        <a:t>,</a:t>
                      </a:r>
                      <a:r>
                        <a:rPr lang="de-DE" sz="900" baseline="0" dirty="0" smtClean="0">
                          <a:solidFill>
                            <a:schemeClr val="tx1"/>
                          </a:solidFill>
                        </a:rPr>
                        <a:t> </a:t>
                      </a:r>
                      <a:r>
                        <a:rPr lang="de-DE" sz="900" dirty="0" smtClean="0">
                          <a:solidFill>
                            <a:schemeClr val="tx1"/>
                          </a:solidFill>
                        </a:rPr>
                        <a:t>Sebastian Haller</a:t>
                      </a:r>
                      <a:endParaRPr lang="de-DE" sz="900" dirty="0">
                        <a:solidFill>
                          <a:schemeClr val="tx1"/>
                        </a:solidFill>
                      </a:endParaRPr>
                    </a:p>
                  </a:txBody>
                  <a:tcPr/>
                </a:tc>
              </a:tr>
              <a:tr h="3894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HB</a:t>
                      </a:r>
                    </a:p>
                    <a:p>
                      <a:endParaRPr lang="de-DE" sz="900" dirty="0">
                        <a:solidFill>
                          <a:schemeClr val="tx1"/>
                        </a:solidFill>
                      </a:endParaRPr>
                    </a:p>
                  </a:txBody>
                  <a:tcPr/>
                </a:tc>
                <a:tc>
                  <a:txBody>
                    <a:bodyPr/>
                    <a:lstStyle/>
                    <a:p>
                      <a:r>
                        <a:rPr lang="de-DE" sz="900" dirty="0" smtClean="0">
                          <a:solidFill>
                            <a:schemeClr val="tx1"/>
                          </a:solidFill>
                        </a:rPr>
                        <a:t>Bremen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08.04.2020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Klinikum Links der Weser – noch keine genauen</a:t>
                      </a:r>
                      <a:r>
                        <a:rPr lang="de-DE" sz="900" kern="1200" baseline="0" dirty="0" smtClean="0">
                          <a:solidFill>
                            <a:schemeClr val="tx1"/>
                          </a:solidFill>
                          <a:latin typeface="+mn-lt"/>
                          <a:ea typeface="+mn-ea"/>
                          <a:cs typeface="+mn-cs"/>
                        </a:rPr>
                        <a:t> Infos</a:t>
                      </a:r>
                      <a:endParaRPr lang="de-DE" sz="900" kern="1200" dirty="0" smtClean="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dirty="0" smtClean="0">
                          <a:solidFill>
                            <a:schemeClr val="tx1"/>
                          </a:solidFill>
                        </a:rPr>
                        <a:t>Tim </a:t>
                      </a:r>
                      <a:r>
                        <a:rPr lang="de-DE" sz="900" dirty="0" err="1" smtClean="0">
                          <a:solidFill>
                            <a:schemeClr val="tx1"/>
                          </a:solidFill>
                        </a:rPr>
                        <a:t>Eckmanns</a:t>
                      </a:r>
                      <a:r>
                        <a:rPr lang="de-DE" sz="900" dirty="0" smtClean="0">
                          <a:solidFill>
                            <a:schemeClr val="tx1"/>
                          </a:solidFill>
                        </a:rPr>
                        <a:t> &amp;</a:t>
                      </a:r>
                      <a:r>
                        <a:rPr lang="de-DE" sz="900" baseline="0" dirty="0" smtClean="0">
                          <a:solidFill>
                            <a:schemeClr val="tx1"/>
                          </a:solidFill>
                        </a:rPr>
                        <a:t> Sebastian Haller</a:t>
                      </a:r>
                      <a:endParaRPr lang="de-DE" sz="900" dirty="0">
                        <a:solidFill>
                          <a:schemeClr val="tx1"/>
                        </a:solidFill>
                      </a:endParaRPr>
                    </a:p>
                  </a:txBody>
                  <a:tcPr/>
                </a:tc>
              </a:tr>
            </a:tbl>
          </a:graphicData>
        </a:graphic>
      </p:graphicFrame>
    </p:spTree>
    <p:extLst>
      <p:ext uri="{BB962C8B-B14F-4D97-AF65-F5344CB8AC3E}">
        <p14:creationId xmlns:p14="http://schemas.microsoft.com/office/powerpoint/2010/main" val="67055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B8E41A7F-D82E-482B-B01D-818D1EEEC086}"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58</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Amtshilfeersuchen II</a:t>
            </a:r>
            <a:endParaRPr lang="de-DE" sz="2000" dirty="0">
              <a:solidFill>
                <a:schemeClr val="bg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2801562913"/>
              </p:ext>
            </p:extLst>
          </p:nvPr>
        </p:nvGraphicFramePr>
        <p:xfrm>
          <a:off x="112142" y="823479"/>
          <a:ext cx="8865603" cy="5547314"/>
        </p:xfrm>
        <a:graphic>
          <a:graphicData uri="http://schemas.openxmlformats.org/drawingml/2006/table">
            <a:tbl>
              <a:tblPr firstRow="1" bandRow="1">
                <a:tableStyleId>{5C22544A-7EE6-4342-B048-85BDC9FD1C3A}</a:tableStyleId>
              </a:tblPr>
              <a:tblGrid>
                <a:gridCol w="772416"/>
                <a:gridCol w="965107"/>
                <a:gridCol w="1017087"/>
                <a:gridCol w="3865659"/>
                <a:gridCol w="2245334"/>
              </a:tblGrid>
              <a:tr h="280235">
                <a:tc>
                  <a:txBody>
                    <a:bodyPr/>
                    <a:lstStyle/>
                    <a:p>
                      <a:r>
                        <a:rPr lang="de-DE" sz="1050" dirty="0" smtClean="0"/>
                        <a:t>BL</a:t>
                      </a:r>
                      <a:endParaRPr lang="de-DE" sz="1050" dirty="0"/>
                    </a:p>
                  </a:txBody>
                  <a:tcPr/>
                </a:tc>
                <a:tc>
                  <a:txBody>
                    <a:bodyPr/>
                    <a:lstStyle/>
                    <a:p>
                      <a:r>
                        <a:rPr lang="de-DE" sz="1050" dirty="0" smtClean="0"/>
                        <a:t>Kreis</a:t>
                      </a:r>
                      <a:endParaRPr lang="de-DE" sz="1050" dirty="0"/>
                    </a:p>
                  </a:txBody>
                  <a:tcPr/>
                </a:tc>
                <a:tc>
                  <a:txBody>
                    <a:bodyPr/>
                    <a:lstStyle/>
                    <a:p>
                      <a:r>
                        <a:rPr lang="de-DE" sz="1050" dirty="0" smtClean="0"/>
                        <a:t>Datum Beginn</a:t>
                      </a:r>
                      <a:endParaRPr lang="de-DE" sz="1050" dirty="0"/>
                    </a:p>
                  </a:txBody>
                  <a:tcPr/>
                </a:tc>
                <a:tc>
                  <a:txBody>
                    <a:bodyPr/>
                    <a:lstStyle/>
                    <a:p>
                      <a:r>
                        <a:rPr lang="de-DE" sz="1050" dirty="0" smtClean="0"/>
                        <a:t>Details</a:t>
                      </a:r>
                      <a:endParaRPr lang="de-DE" sz="1050" dirty="0"/>
                    </a:p>
                  </a:txBody>
                  <a:tcPr/>
                </a:tc>
                <a:tc>
                  <a:txBody>
                    <a:bodyPr/>
                    <a:lstStyle/>
                    <a:p>
                      <a:r>
                        <a:rPr lang="de-DE" sz="1050" dirty="0" smtClean="0"/>
                        <a:t>RKI-Mitarbeitende</a:t>
                      </a:r>
                      <a:endParaRPr lang="de-DE" sz="1050" dirty="0"/>
                    </a:p>
                  </a:txBody>
                  <a:tcPr/>
                </a:tc>
              </a:tr>
              <a:tr h="389440">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17.04.2020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Berlin Trompete</a:t>
                      </a:r>
                      <a:r>
                        <a:rPr lang="de-DE" sz="900" kern="1200" baseline="0" dirty="0" smtClean="0">
                          <a:solidFill>
                            <a:schemeClr val="tx1"/>
                          </a:solidFill>
                          <a:latin typeface="+mn-lt"/>
                          <a:ea typeface="+mn-ea"/>
                          <a:cs typeface="+mn-cs"/>
                        </a:rPr>
                        <a:t> (GA Mitte)</a:t>
                      </a:r>
                      <a:endParaRPr lang="de-DE" sz="900" kern="1200" dirty="0" smtClean="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dirty="0" smtClean="0">
                          <a:solidFill>
                            <a:schemeClr val="tx1"/>
                          </a:solidFill>
                        </a:rPr>
                        <a:t>Nadine Muller, Nadine Zeitlmann</a:t>
                      </a:r>
                      <a:endParaRPr lang="de-DE" sz="900" dirty="0">
                        <a:solidFill>
                          <a:schemeClr val="tx1"/>
                        </a:solidFill>
                      </a:endParaRPr>
                    </a:p>
                  </a:txBody>
                  <a:tcPr/>
                </a:tc>
              </a:tr>
              <a:tr h="252898">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20.04.2020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Berliner Domchor</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dirty="0" smtClean="0">
                          <a:solidFill>
                            <a:schemeClr val="tx1"/>
                          </a:solidFill>
                        </a:rPr>
                        <a:t>Udo Buchholz, Felix</a:t>
                      </a:r>
                      <a:r>
                        <a:rPr lang="de-DE" sz="900" baseline="0" dirty="0" smtClean="0">
                          <a:solidFill>
                            <a:schemeClr val="tx1"/>
                          </a:solidFill>
                        </a:rPr>
                        <a:t> Reichert</a:t>
                      </a:r>
                      <a:endParaRPr lang="de-DE" sz="900" dirty="0">
                        <a:solidFill>
                          <a:schemeClr val="tx1"/>
                        </a:solidFill>
                      </a:endParaRPr>
                    </a:p>
                  </a:txBody>
                  <a:tcPr/>
                </a:tc>
              </a:tr>
              <a:tr h="389440">
                <a:tc>
                  <a:txBody>
                    <a:bodyPr/>
                    <a:lstStyle/>
                    <a:p>
                      <a:r>
                        <a:rPr lang="de-DE" sz="900" dirty="0" smtClean="0"/>
                        <a:t>BE</a:t>
                      </a:r>
                      <a:endParaRPr lang="de-DE" sz="900" dirty="0"/>
                    </a:p>
                  </a:txBody>
                  <a:tcPr/>
                </a:tc>
                <a:tc>
                  <a:txBody>
                    <a:bodyPr/>
                    <a:lstStyle/>
                    <a:p>
                      <a:r>
                        <a:rPr lang="de-DE" sz="900" dirty="0" smtClean="0"/>
                        <a:t>Berlin</a:t>
                      </a:r>
                      <a:endParaRPr lang="de-DE" sz="900" dirty="0"/>
                    </a:p>
                  </a:txBody>
                  <a:tcPr/>
                </a:tc>
                <a:tc>
                  <a:txBody>
                    <a:bodyPr/>
                    <a:lstStyle/>
                    <a:p>
                      <a:endParaRPr lang="de-DE" sz="900" dirty="0"/>
                    </a:p>
                  </a:txBody>
                  <a:tcPr/>
                </a:tc>
                <a:tc>
                  <a:txBody>
                    <a:bodyPr/>
                    <a:lstStyle/>
                    <a:p>
                      <a:r>
                        <a:rPr lang="de-DE" sz="900" dirty="0" smtClean="0"/>
                        <a:t>Lichtenberg-Altenpflegeheim</a:t>
                      </a:r>
                      <a:endParaRPr lang="de-DE" sz="900" dirty="0"/>
                    </a:p>
                  </a:txBody>
                  <a:tcPr/>
                </a:tc>
                <a:tc>
                  <a:txBody>
                    <a:bodyPr/>
                    <a:lstStyle/>
                    <a:p>
                      <a:pPr marL="0" indent="0">
                        <a:buFont typeface="Arial" panose="020B0604020202020204" pitchFamily="34" charset="0"/>
                        <a:buNone/>
                      </a:pPr>
                      <a:r>
                        <a:rPr lang="de-DE" sz="900" dirty="0" smtClean="0"/>
                        <a:t>FG37</a:t>
                      </a:r>
                      <a:endParaRPr lang="de-DE" sz="900" dirty="0"/>
                    </a:p>
                  </a:txBody>
                  <a:tcPr/>
                </a:tc>
              </a:tr>
              <a:tr h="389440">
                <a:tc>
                  <a:txBody>
                    <a:bodyPr/>
                    <a:lstStyle/>
                    <a:p>
                      <a:r>
                        <a:rPr lang="de-DE" sz="900" smtClean="0"/>
                        <a:t>SN</a:t>
                      </a:r>
                      <a:endParaRPr lang="de-DE" sz="900" dirty="0"/>
                    </a:p>
                  </a:txBody>
                  <a:tcPr/>
                </a:tc>
                <a:tc>
                  <a:txBody>
                    <a:bodyPr/>
                    <a:lstStyle/>
                    <a:p>
                      <a:r>
                        <a:rPr lang="de-DE" sz="900" dirty="0" smtClean="0"/>
                        <a:t>Sachsen</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Krankenhaus </a:t>
                      </a:r>
                      <a:r>
                        <a:rPr lang="de-DE" sz="900" dirty="0" err="1" smtClean="0"/>
                        <a:t>geriatrie-Obergötsch-Rodewsch</a:t>
                      </a:r>
                      <a:endParaRPr lang="de-DE" sz="900" dirty="0" smtClean="0"/>
                    </a:p>
                  </a:txBody>
                  <a:tcPr/>
                </a:tc>
                <a:tc>
                  <a:txBody>
                    <a:bodyPr/>
                    <a:lstStyle/>
                    <a:p>
                      <a:pPr marL="0" indent="0">
                        <a:buFont typeface="Arial" panose="020B0604020202020204" pitchFamily="34" charset="0"/>
                        <a:buNone/>
                      </a:pPr>
                      <a:r>
                        <a:rPr lang="de-DE" sz="900" dirty="0" smtClean="0"/>
                        <a:t>FG37</a:t>
                      </a:r>
                      <a:endParaRPr lang="de-DE" sz="900" dirty="0"/>
                    </a:p>
                  </a:txBody>
                  <a:tcPr/>
                </a:tc>
              </a:tr>
              <a:tr h="274600">
                <a:tc>
                  <a:txBody>
                    <a:bodyPr/>
                    <a:lstStyle/>
                    <a:p>
                      <a:endParaRPr lang="de-DE" sz="900" dirty="0"/>
                    </a:p>
                  </a:txBody>
                  <a:tcPr/>
                </a:tc>
                <a:tc>
                  <a:txBody>
                    <a:bodyPr/>
                    <a:lstStyle/>
                    <a:p>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endParaRPr lang="de-DE" sz="900" dirty="0" smtClean="0"/>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dirty="0" smtClean="0"/>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kern="1200" dirty="0" smtClean="0">
                        <a:solidFill>
                          <a:schemeClr val="tx1"/>
                        </a:solidFill>
                        <a:latin typeface="+mn-lt"/>
                        <a:ea typeface="+mn-ea"/>
                        <a:cs typeface="+mn-cs"/>
                      </a:endParaRPr>
                    </a:p>
                  </a:txBody>
                  <a:tcPr/>
                </a:tc>
                <a:tc>
                  <a:txBody>
                    <a:bodyPr/>
                    <a:lstStyle/>
                    <a:p>
                      <a:pPr marL="0" indent="0">
                        <a:buFont typeface="Arial" panose="020B0604020202020204" pitchFamily="34" charset="0"/>
                        <a:buNone/>
                      </a:pPr>
                      <a:endParaRPr lang="de-DE" sz="900" dirty="0"/>
                    </a:p>
                  </a:txBody>
                  <a:tcPr/>
                </a:tc>
              </a:tr>
              <a:tr h="322462">
                <a:tc>
                  <a:txBody>
                    <a:bodyPr/>
                    <a:lstStyle/>
                    <a:p>
                      <a:endParaRPr lang="de-DE" sz="900" dirty="0"/>
                    </a:p>
                  </a:txBody>
                  <a:tcPr/>
                </a:tc>
                <a:tc>
                  <a:txBody>
                    <a:bodyPr/>
                    <a:lstStyle/>
                    <a:p>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solidFill>
                          <a:schemeClr val="tx1"/>
                        </a:solidFill>
                      </a:endParaRPr>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dirty="0" smtClean="0"/>
                    </a:p>
                  </a:txBody>
                  <a:tcPr/>
                </a:tc>
                <a:tc>
                  <a:txBody>
                    <a:bodyPr/>
                    <a:lstStyle/>
                    <a:p>
                      <a:pPr marL="0" indent="0">
                        <a:buFont typeface="Arial" panose="020B0604020202020204" pitchFamily="34" charset="0"/>
                        <a:buNone/>
                      </a:pPr>
                      <a:endParaRPr lang="de-DE" sz="900" dirty="0"/>
                    </a:p>
                  </a:txBody>
                  <a:tcPr/>
                </a:tc>
              </a:tr>
              <a:tr h="372934">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dirty="0" smtClean="0"/>
                    </a:p>
                  </a:txBody>
                  <a:tcPr/>
                </a:tc>
                <a:tc>
                  <a:txBody>
                    <a:bodyPr/>
                    <a:lstStyle/>
                    <a:p>
                      <a:pPr marL="0" indent="0">
                        <a:buFont typeface="Arial" panose="020B0604020202020204" pitchFamily="34" charset="0"/>
                        <a:buNone/>
                      </a:pPr>
                      <a:endParaRPr lang="de-DE" sz="900" dirty="0"/>
                    </a:p>
                  </a:txBody>
                  <a:tcPr/>
                </a:tc>
              </a:tr>
              <a:tr h="539225">
                <a:tc>
                  <a:txBody>
                    <a:bodyPr/>
                    <a:lstStyle/>
                    <a:p>
                      <a:endParaRPr lang="de-DE" sz="900" dirty="0">
                        <a:solidFill>
                          <a:schemeClr val="tx1"/>
                        </a:solidFill>
                      </a:endParaRPr>
                    </a:p>
                  </a:txBody>
                  <a:tcPr/>
                </a:tc>
                <a:tc>
                  <a:txBody>
                    <a:bodyPr/>
                    <a:lstStyle/>
                    <a:p>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solidFill>
                          <a:schemeClr val="tx1"/>
                        </a:solidFill>
                      </a:endParaRPr>
                    </a:p>
                  </a:txBody>
                  <a:tcPr/>
                </a:tc>
                <a:tc>
                  <a:txBody>
                    <a:bodyPr/>
                    <a:lstStyle/>
                    <a:p>
                      <a:pPr marL="0" indent="0">
                        <a:buFont typeface="Arial" panose="020B0604020202020204" pitchFamily="34" charset="0"/>
                        <a:buNone/>
                      </a:pPr>
                      <a:endParaRPr lang="de-DE" sz="900" dirty="0">
                        <a:solidFill>
                          <a:schemeClr val="tx1"/>
                        </a:solidFill>
                      </a:endParaRPr>
                    </a:p>
                  </a:txBody>
                  <a:tcPr/>
                </a:tc>
              </a:tr>
              <a:tr h="389440">
                <a:tc>
                  <a:txBody>
                    <a:bodyPr/>
                    <a:lstStyle/>
                    <a:p>
                      <a:endParaRPr lang="de-DE" sz="900" dirty="0">
                        <a:solidFill>
                          <a:schemeClr val="tx1"/>
                        </a:solidFill>
                      </a:endParaRPr>
                    </a:p>
                  </a:txBody>
                  <a:tcPr/>
                </a:tc>
                <a:tc>
                  <a:txBody>
                    <a:bodyPr/>
                    <a:lstStyle/>
                    <a:p>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kern="1200" dirty="0" smtClean="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900" dirty="0">
                        <a:solidFill>
                          <a:schemeClr val="tx1"/>
                        </a:solidFill>
                      </a:endParaRPr>
                    </a:p>
                  </a:txBody>
                  <a:tcPr/>
                </a:tc>
              </a:tr>
            </a:tbl>
          </a:graphicData>
        </a:graphic>
      </p:graphicFrame>
    </p:spTree>
    <p:extLst>
      <p:ext uri="{BB962C8B-B14F-4D97-AF65-F5344CB8AC3E}">
        <p14:creationId xmlns:p14="http://schemas.microsoft.com/office/powerpoint/2010/main" val="96863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smtClean="0"/>
              <a:t>Backup</a:t>
            </a:r>
            <a:endParaRPr lang="de-DE" dirty="0"/>
          </a:p>
        </p:txBody>
      </p:sp>
      <p:sp>
        <p:nvSpPr>
          <p:cNvPr id="4" name="Datumsplatzhalter 3"/>
          <p:cNvSpPr>
            <a:spLocks noGrp="1"/>
          </p:cNvSpPr>
          <p:nvPr>
            <p:ph type="dt" sz="half" idx="14"/>
          </p:nvPr>
        </p:nvSpPr>
        <p:spPr/>
        <p:txBody>
          <a:bodyPr/>
          <a:lstStyle/>
          <a:p>
            <a:fld id="{48748DA2-6708-42D7-B0A2-B4CE7EF63EA7}"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59</a:t>
            </a:fld>
            <a:endParaRPr lang="de-DE" dirty="0"/>
          </a:p>
        </p:txBody>
      </p:sp>
    </p:spTree>
    <p:extLst>
      <p:ext uri="{BB962C8B-B14F-4D97-AF65-F5344CB8AC3E}">
        <p14:creationId xmlns:p14="http://schemas.microsoft.com/office/powerpoint/2010/main" val="178392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1285874"/>
            <a:ext cx="8092593" cy="4725489"/>
          </a:xfrm>
        </p:spPr>
        <p:txBody>
          <a:bodyPr>
            <a:normAutofit/>
          </a:bodyPr>
          <a:lstStyle/>
          <a:p>
            <a:r>
              <a:rPr lang="de-DE" dirty="0" smtClean="0"/>
              <a:t>Reproduktionszahl Schätzung:  </a:t>
            </a:r>
          </a:p>
          <a:p>
            <a:pPr lvl="1"/>
            <a:r>
              <a:rPr lang="de-DE" dirty="0" smtClean="0"/>
              <a:t>R </a:t>
            </a:r>
            <a:r>
              <a:rPr lang="de-DE" dirty="0"/>
              <a:t>= </a:t>
            </a:r>
            <a:r>
              <a:rPr lang="de-DE" dirty="0" smtClean="0"/>
              <a:t>0,78 </a:t>
            </a:r>
            <a:r>
              <a:rPr lang="de-DE" dirty="0"/>
              <a:t>(95</a:t>
            </a:r>
            <a:r>
              <a:rPr lang="de-DE" dirty="0" smtClean="0"/>
              <a:t>%-Präzisionsintervall</a:t>
            </a:r>
            <a:r>
              <a:rPr lang="de-DE" dirty="0"/>
              <a:t>: </a:t>
            </a:r>
            <a:r>
              <a:rPr lang="de-DE" dirty="0" smtClean="0"/>
              <a:t>0,66 </a:t>
            </a:r>
            <a:r>
              <a:rPr lang="de-DE" smtClean="0"/>
              <a:t>– </a:t>
            </a:r>
            <a:r>
              <a:rPr lang="de-DE" smtClean="0"/>
              <a:t>0,90) </a:t>
            </a:r>
            <a:endParaRPr lang="de-DE" dirty="0" smtClean="0"/>
          </a:p>
          <a:p>
            <a:r>
              <a:rPr lang="de-DE" dirty="0" smtClean="0"/>
              <a:t>Diese </a:t>
            </a:r>
            <a:r>
              <a:rPr lang="de-DE" dirty="0"/>
              <a:t>Schätzung basiert auf </a:t>
            </a:r>
            <a:endParaRPr lang="de-DE" dirty="0" smtClean="0"/>
          </a:p>
          <a:p>
            <a:pPr lvl="1"/>
            <a:r>
              <a:rPr lang="de-DE" dirty="0" smtClean="0"/>
              <a:t>den übermittelten </a:t>
            </a:r>
            <a:r>
              <a:rPr lang="de-DE" dirty="0"/>
              <a:t>COVID-19 Fällen mit Stand </a:t>
            </a:r>
            <a:r>
              <a:rPr lang="de-DE" dirty="0" smtClean="0"/>
              <a:t>28.04.2020 </a:t>
            </a:r>
          </a:p>
          <a:p>
            <a:pPr lvl="1"/>
            <a:r>
              <a:rPr lang="de-DE" dirty="0" smtClean="0"/>
              <a:t>Annahme </a:t>
            </a:r>
            <a:r>
              <a:rPr lang="de-DE" dirty="0"/>
              <a:t>einer </a:t>
            </a:r>
            <a:r>
              <a:rPr lang="de-DE" dirty="0" smtClean="0"/>
              <a:t>mittleren Generationszeit </a:t>
            </a:r>
            <a:r>
              <a:rPr lang="de-DE" dirty="0"/>
              <a:t>von 4 Tagen. </a:t>
            </a:r>
            <a:endParaRPr lang="de-DE" dirty="0" smtClean="0"/>
          </a:p>
          <a:p>
            <a:pPr lvl="1"/>
            <a:r>
              <a:rPr lang="de-DE" dirty="0" smtClean="0"/>
              <a:t>Fälle </a:t>
            </a:r>
            <a:r>
              <a:rPr lang="de-DE" dirty="0"/>
              <a:t>mit Erkrankungsbeginn in den </a:t>
            </a:r>
            <a:r>
              <a:rPr lang="de-DE" dirty="0" smtClean="0"/>
              <a:t>letzten 3 </a:t>
            </a:r>
            <a:r>
              <a:rPr lang="de-DE" dirty="0"/>
              <a:t>Tagen </a:t>
            </a:r>
            <a:r>
              <a:rPr lang="de-DE" dirty="0" smtClean="0"/>
              <a:t>nicht berücksichtigt</a:t>
            </a:r>
            <a:endParaRPr lang="de-DE" dirty="0"/>
          </a:p>
          <a:p>
            <a:pPr marL="0" indent="0">
              <a:buNone/>
            </a:pPr>
            <a:endParaRPr lang="de-DE" dirty="0" smtClean="0"/>
          </a:p>
          <a:p>
            <a:pPr marL="0" indent="0">
              <a:buNone/>
            </a:pPr>
            <a:endParaRPr lang="de-DE" dirty="0"/>
          </a:p>
          <a:p>
            <a:pPr marL="0" indent="0">
              <a:buNone/>
            </a:pPr>
            <a:endParaRPr lang="de-DE" dirty="0"/>
          </a:p>
          <a:p>
            <a:endParaRPr lang="de-DE" dirty="0"/>
          </a:p>
        </p:txBody>
      </p:sp>
      <p:sp>
        <p:nvSpPr>
          <p:cNvPr id="4" name="Datumsplatzhalter 3"/>
          <p:cNvSpPr>
            <a:spLocks noGrp="1"/>
          </p:cNvSpPr>
          <p:nvPr>
            <p:ph type="dt" sz="half" idx="14"/>
          </p:nvPr>
        </p:nvSpPr>
        <p:spPr/>
        <p:txBody>
          <a:bodyPr/>
          <a:lstStyle/>
          <a:p>
            <a:fld id="{2EEA644B-A170-4607-B635-C70D3543BFD2}"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a:t>
            </a:fld>
            <a:endParaRPr lang="de-DE" dirty="0"/>
          </a:p>
        </p:txBody>
      </p:sp>
      <p:sp>
        <p:nvSpPr>
          <p:cNvPr id="7" name="Titel 1"/>
          <p:cNvSpPr txBox="1">
            <a:spLocks/>
          </p:cNvSpPr>
          <p:nvPr/>
        </p:nvSpPr>
        <p:spPr>
          <a:xfrm>
            <a:off x="236764" y="554477"/>
            <a:ext cx="6784521"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Schätzung der Reproduktionszahl (R) (Stand 02.05.2020 0:00)</a:t>
            </a:r>
            <a:endParaRPr lang="de-DE" sz="2000" dirty="0">
              <a:solidFill>
                <a:schemeClr val="bg1"/>
              </a:solidFill>
            </a:endParaRPr>
          </a:p>
        </p:txBody>
      </p:sp>
    </p:spTree>
    <p:extLst>
      <p:ext uri="{BB962C8B-B14F-4D97-AF65-F5344CB8AC3E}">
        <p14:creationId xmlns:p14="http://schemas.microsoft.com/office/powerpoint/2010/main" val="165524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709114"/>
            <a:ext cx="8092593" cy="5302250"/>
          </a:xfrm>
        </p:spPr>
        <p:txBody>
          <a:bodyPr>
            <a:normAutofit/>
          </a:bodyPr>
          <a:lstStyle/>
          <a:p>
            <a:pPr marL="0" indent="0">
              <a:buNone/>
            </a:pPr>
            <a:endParaRPr lang="de-DE" dirty="0" smtClean="0"/>
          </a:p>
          <a:p>
            <a:pPr marL="0" indent="0">
              <a:buNone/>
            </a:pPr>
            <a:endParaRPr lang="de-DE" dirty="0"/>
          </a:p>
          <a:p>
            <a:pPr marL="0" indent="0">
              <a:buNone/>
            </a:pPr>
            <a:endParaRPr lang="de-DE" dirty="0"/>
          </a:p>
          <a:p>
            <a:pPr marL="0" indent="0">
              <a:buNone/>
            </a:pPr>
            <a:r>
              <a:rPr lang="de-DE" dirty="0" smtClean="0"/>
              <a:t> </a:t>
            </a:r>
            <a:endParaRPr lang="de-DE" dirty="0"/>
          </a:p>
        </p:txBody>
      </p:sp>
      <p:sp>
        <p:nvSpPr>
          <p:cNvPr id="4" name="Datumsplatzhalter 3"/>
          <p:cNvSpPr>
            <a:spLocks noGrp="1"/>
          </p:cNvSpPr>
          <p:nvPr>
            <p:ph type="dt" sz="half" idx="14"/>
          </p:nvPr>
        </p:nvSpPr>
        <p:spPr/>
        <p:txBody>
          <a:bodyPr/>
          <a:lstStyle/>
          <a:p>
            <a:fld id="{F8A13235-9037-4901-9240-613F4055CCE8}" type="datetime1">
              <a:rPr lang="de-DE" smtClean="0"/>
              <a:t>02.05.2020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a:t>
            </a:fld>
            <a:endParaRPr lang="de-DE" dirty="0"/>
          </a:p>
        </p:txBody>
      </p:sp>
      <p:sp>
        <p:nvSpPr>
          <p:cNvPr id="7" name="Titel 1"/>
          <p:cNvSpPr txBox="1">
            <a:spLocks/>
          </p:cNvSpPr>
          <p:nvPr/>
        </p:nvSpPr>
        <p:spPr>
          <a:xfrm>
            <a:off x="236763" y="481254"/>
            <a:ext cx="7816157" cy="630942"/>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Schätzung der Reproduktionszahl (R) </a:t>
            </a:r>
          </a:p>
          <a:p>
            <a:pPr>
              <a:spcBef>
                <a:spcPts val="600"/>
              </a:spcBef>
            </a:pPr>
            <a:r>
              <a:rPr lang="de-DE" sz="1600" dirty="0" smtClean="0">
                <a:solidFill>
                  <a:schemeClr val="bg1"/>
                </a:solidFill>
              </a:rPr>
              <a:t>(</a:t>
            </a:r>
            <a:r>
              <a:rPr lang="de-DE" sz="1600" dirty="0">
                <a:solidFill>
                  <a:schemeClr val="bg1"/>
                </a:solidFill>
              </a:rPr>
              <a:t>Datenstand </a:t>
            </a:r>
            <a:r>
              <a:rPr lang="de-DE" sz="1600" dirty="0" smtClean="0">
                <a:solidFill>
                  <a:schemeClr val="bg1"/>
                </a:solidFill>
              </a:rPr>
              <a:t>02.05.2020   00:00 Uhr (unter </a:t>
            </a:r>
            <a:r>
              <a:rPr lang="de-DE" sz="1600" dirty="0">
                <a:solidFill>
                  <a:schemeClr val="bg1"/>
                </a:solidFill>
              </a:rPr>
              <a:t>Berücksichtigung der Fälle bis </a:t>
            </a:r>
            <a:r>
              <a:rPr lang="de-DE" sz="1600" dirty="0" smtClean="0">
                <a:solidFill>
                  <a:schemeClr val="bg1"/>
                </a:solidFill>
              </a:rPr>
              <a:t>28.04.2020)</a:t>
            </a:r>
            <a:endParaRPr lang="de-DE" sz="16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63" y="1289843"/>
            <a:ext cx="8746249" cy="4977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9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353682" y="897328"/>
            <a:ext cx="8420987" cy="5302250"/>
          </a:xfrm>
          <a:prstGeom prst="rect">
            <a:avLst/>
          </a:prstGeom>
        </p:spPr>
        <p:txBody>
          <a:bodyPr>
            <a:normAutofit/>
          </a:bodyPr>
          <a:lstStyle/>
          <a:p>
            <a:pPr marL="0" indent="0">
              <a:buNone/>
            </a:pPr>
            <a:endParaRPr lang="de-DE" dirty="0"/>
          </a:p>
          <a:p>
            <a:pPr marL="0" indent="0">
              <a:buNone/>
            </a:pPr>
            <a:endParaRPr lang="de-DE" dirty="0" smtClean="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endParaRPr lang="de-DE" sz="1600" dirty="0" smtClean="0"/>
          </a:p>
          <a:p>
            <a:endParaRPr lang="de-DE" dirty="0"/>
          </a:p>
        </p:txBody>
      </p:sp>
      <p:sp>
        <p:nvSpPr>
          <p:cNvPr id="6" name="Foliennummernplatzhalter 5"/>
          <p:cNvSpPr>
            <a:spLocks noGrp="1"/>
          </p:cNvSpPr>
          <p:nvPr>
            <p:ph type="sldNum" sz="quarter" idx="4294967295"/>
          </p:nvPr>
        </p:nvSpPr>
        <p:spPr>
          <a:xfrm>
            <a:off x="8052920" y="6622713"/>
            <a:ext cx="496872" cy="195750"/>
          </a:xfrm>
          <a:prstGeom prst="rect">
            <a:avLst/>
          </a:prstGeom>
        </p:spPr>
        <p:txBody>
          <a:bodyPr/>
          <a:lstStyle/>
          <a:p>
            <a:fld id="{162A217B-ED1C-D84B-8478-63C77FA79618}" type="slidenum">
              <a:rPr lang="de-DE" smtClean="0"/>
              <a:pPr/>
              <a:t>8</a:t>
            </a:fld>
            <a:endParaRPr lang="de-DE" dirty="0"/>
          </a:p>
        </p:txBody>
      </p:sp>
      <p:sp>
        <p:nvSpPr>
          <p:cNvPr id="7" name="Titel 1"/>
          <p:cNvSpPr txBox="1">
            <a:spLocks/>
          </p:cNvSpPr>
          <p:nvPr/>
        </p:nvSpPr>
        <p:spPr>
          <a:xfrm>
            <a:off x="236765" y="195531"/>
            <a:ext cx="8511699" cy="615553"/>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Geschätzte Reproduktionszahl nach Bundesland, Datenstand </a:t>
            </a:r>
            <a:r>
              <a:rPr lang="de-DE" sz="2000" dirty="0" smtClean="0">
                <a:solidFill>
                  <a:srgbClr val="FF0000"/>
                </a:solidFill>
              </a:rPr>
              <a:t>01.05.2020 </a:t>
            </a:r>
            <a:r>
              <a:rPr lang="de-DE" sz="2000" dirty="0" smtClean="0">
                <a:solidFill>
                  <a:schemeClr val="bg1"/>
                </a:solidFill>
              </a:rPr>
              <a:t>(unter Berücksichtigung der Fälle bis 27.04.2020)</a:t>
            </a:r>
            <a:endParaRPr lang="de-DE" sz="2000" dirty="0">
              <a:solidFill>
                <a:schemeClr val="bg1"/>
              </a:solidFill>
            </a:endParaRPr>
          </a:p>
        </p:txBody>
      </p:sp>
      <p:graphicFrame>
        <p:nvGraphicFramePr>
          <p:cNvPr id="8" name="Tabelle 7"/>
          <p:cNvGraphicFramePr>
            <a:graphicFrameLocks noGrp="1"/>
          </p:cNvGraphicFramePr>
          <p:nvPr>
            <p:extLst>
              <p:ext uri="{D42A27DB-BD31-4B8C-83A1-F6EECF244321}">
                <p14:modId xmlns:p14="http://schemas.microsoft.com/office/powerpoint/2010/main" val="4151217050"/>
              </p:ext>
            </p:extLst>
          </p:nvPr>
        </p:nvGraphicFramePr>
        <p:xfrm>
          <a:off x="539552" y="1085503"/>
          <a:ext cx="5329608" cy="4751356"/>
        </p:xfrm>
        <a:graphic>
          <a:graphicData uri="http://schemas.openxmlformats.org/drawingml/2006/table">
            <a:tbl>
              <a:tblPr firstRow="1" firstCol="1" bandRow="1">
                <a:tableStyleId>{5C22544A-7EE6-4342-B048-85BDC9FD1C3A}</a:tableStyleId>
              </a:tblPr>
              <a:tblGrid>
                <a:gridCol w="1720435"/>
                <a:gridCol w="1870038"/>
                <a:gridCol w="1739135"/>
              </a:tblGrid>
              <a:tr h="849916">
                <a:tc>
                  <a:txBody>
                    <a:bodyPr/>
                    <a:lstStyle/>
                    <a:p>
                      <a:pPr algn="ctr">
                        <a:spcAft>
                          <a:spcPts val="0"/>
                        </a:spcAft>
                      </a:pPr>
                      <a:r>
                        <a:rPr lang="de-DE" sz="1600" dirty="0">
                          <a:effectLst/>
                        </a:rPr>
                        <a:t>Bundesland</a:t>
                      </a:r>
                      <a:endParaRPr lang="de-DE" sz="1600" dirty="0">
                        <a:effectLst/>
                        <a:latin typeface="Cambria"/>
                        <a:ea typeface="Cambria"/>
                        <a:cs typeface="Times New Roman"/>
                      </a:endParaRPr>
                    </a:p>
                  </a:txBody>
                  <a:tcPr marL="44450" marR="44450" marT="0" marB="0" anchor="ctr"/>
                </a:tc>
                <a:tc>
                  <a:txBody>
                    <a:bodyPr/>
                    <a:lstStyle/>
                    <a:p>
                      <a:pPr algn="ctr">
                        <a:spcAft>
                          <a:spcPts val="0"/>
                        </a:spcAft>
                      </a:pPr>
                      <a:r>
                        <a:rPr lang="de-DE" sz="1600">
                          <a:effectLst/>
                        </a:rPr>
                        <a:t>geschätzte Reproduktionszahl (Punktschätzer)</a:t>
                      </a:r>
                      <a:endParaRPr lang="de-DE" sz="1600">
                        <a:effectLst/>
                        <a:latin typeface="Cambria"/>
                        <a:ea typeface="Cambria"/>
                        <a:cs typeface="Times New Roman"/>
                      </a:endParaRPr>
                    </a:p>
                  </a:txBody>
                  <a:tcPr marL="44450" marR="44450" marT="0" marB="0" anchor="ctr"/>
                </a:tc>
                <a:tc>
                  <a:txBody>
                    <a:bodyPr/>
                    <a:lstStyle/>
                    <a:p>
                      <a:pPr algn="ctr">
                        <a:spcAft>
                          <a:spcPts val="0"/>
                        </a:spcAft>
                      </a:pPr>
                      <a:r>
                        <a:rPr lang="de-DE" sz="1600" dirty="0">
                          <a:effectLst/>
                        </a:rPr>
                        <a:t>95%-</a:t>
                      </a:r>
                      <a:r>
                        <a:rPr lang="de-DE" sz="1600" dirty="0" smtClean="0">
                          <a:effectLst/>
                        </a:rPr>
                        <a:t>Prädiktionsintervall</a:t>
                      </a:r>
                      <a:endParaRPr lang="de-DE" sz="1600" dirty="0">
                        <a:effectLst/>
                        <a:latin typeface="Cambria"/>
                        <a:ea typeface="Cambria"/>
                        <a:cs typeface="Times New Roman"/>
                      </a:endParaRPr>
                    </a:p>
                  </a:txBody>
                  <a:tcPr marL="44450" marR="44450" marT="0" marB="0" anchor="ctr"/>
                </a:tc>
              </a:tr>
              <a:tr h="239413">
                <a:tc>
                  <a:txBody>
                    <a:bodyPr/>
                    <a:lstStyle/>
                    <a:p>
                      <a:pPr algn="ctr">
                        <a:spcAft>
                          <a:spcPts val="0"/>
                        </a:spcAft>
                      </a:pPr>
                      <a:r>
                        <a:rPr lang="de-DE" sz="1600" dirty="0">
                          <a:effectLst/>
                        </a:rPr>
                        <a:t>BW</a:t>
                      </a:r>
                      <a:endParaRPr lang="de-DE" sz="1600" dirty="0">
                        <a:effectLst/>
                        <a:latin typeface="Cambria"/>
                        <a:ea typeface="Cambria"/>
                        <a:cs typeface="Times New Roman"/>
                      </a:endParaRPr>
                    </a:p>
                  </a:txBody>
                  <a:tcPr marL="44450" marR="44450" marT="0" marB="0" anchor="b"/>
                </a:tc>
                <a:tc>
                  <a:txBody>
                    <a:bodyPr/>
                    <a:lstStyle/>
                    <a:p>
                      <a:pPr algn="ctr" fontAlgn="b"/>
                      <a:r>
                        <a:rPr lang="de-DE" sz="1400" b="0" i="0" u="none" strike="noStrike" dirty="0">
                          <a:effectLst/>
                          <a:latin typeface="Calibri"/>
                        </a:rPr>
                        <a:t>0,67</a:t>
                      </a:r>
                    </a:p>
                  </a:txBody>
                  <a:tcPr marL="9525" marR="9525" marT="9525" marB="0" anchor="b"/>
                </a:tc>
                <a:tc>
                  <a:txBody>
                    <a:bodyPr/>
                    <a:lstStyle/>
                    <a:p>
                      <a:pPr algn="ctr" fontAlgn="b"/>
                      <a:r>
                        <a:rPr lang="de-DE" sz="1400" b="0" i="0" u="none" strike="noStrike">
                          <a:effectLst/>
                          <a:latin typeface="Calibri"/>
                        </a:rPr>
                        <a:t>( 0,54 - 0,83 )</a:t>
                      </a:r>
                    </a:p>
                  </a:txBody>
                  <a:tcPr marL="9525" marR="9525" marT="9525" marB="0" anchor="b"/>
                </a:tc>
              </a:tr>
              <a:tr h="239413">
                <a:tc>
                  <a:txBody>
                    <a:bodyPr/>
                    <a:lstStyle/>
                    <a:p>
                      <a:pPr algn="ctr">
                        <a:spcAft>
                          <a:spcPts val="0"/>
                        </a:spcAft>
                      </a:pPr>
                      <a:r>
                        <a:rPr lang="de-DE" sz="1600">
                          <a:effectLst/>
                        </a:rPr>
                        <a:t>BY</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dirty="0">
                          <a:effectLst/>
                          <a:latin typeface="Calibri"/>
                        </a:rPr>
                        <a:t>0,77</a:t>
                      </a:r>
                    </a:p>
                  </a:txBody>
                  <a:tcPr marL="9525" marR="9525" marT="9525" marB="0" anchor="b"/>
                </a:tc>
                <a:tc>
                  <a:txBody>
                    <a:bodyPr/>
                    <a:lstStyle/>
                    <a:p>
                      <a:pPr algn="ctr" fontAlgn="b"/>
                      <a:r>
                        <a:rPr lang="de-DE" sz="1400" b="0" i="0" u="none" strike="noStrike">
                          <a:effectLst/>
                          <a:latin typeface="Calibri"/>
                        </a:rPr>
                        <a:t>( 0,64 - 0,95 )</a:t>
                      </a:r>
                    </a:p>
                  </a:txBody>
                  <a:tcPr marL="9525" marR="9525" marT="9525" marB="0" anchor="b"/>
                </a:tc>
              </a:tr>
              <a:tr h="239413">
                <a:tc>
                  <a:txBody>
                    <a:bodyPr/>
                    <a:lstStyle/>
                    <a:p>
                      <a:pPr algn="ctr">
                        <a:spcAft>
                          <a:spcPts val="0"/>
                        </a:spcAft>
                      </a:pPr>
                      <a:r>
                        <a:rPr lang="de-DE" sz="1600">
                          <a:effectLst/>
                        </a:rPr>
                        <a:t>BE</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dirty="0">
                          <a:effectLst/>
                          <a:latin typeface="Calibri"/>
                        </a:rPr>
                        <a:t>1</a:t>
                      </a:r>
                    </a:p>
                  </a:txBody>
                  <a:tcPr marL="9525" marR="9525" marT="9525" marB="0" anchor="b"/>
                </a:tc>
                <a:tc>
                  <a:txBody>
                    <a:bodyPr/>
                    <a:lstStyle/>
                    <a:p>
                      <a:pPr algn="ctr" fontAlgn="b"/>
                      <a:r>
                        <a:rPr lang="de-DE" sz="1400" b="0" i="0" u="none" strike="noStrike">
                          <a:effectLst/>
                          <a:latin typeface="Calibri"/>
                        </a:rPr>
                        <a:t>( 0,74 - 1,29 )</a:t>
                      </a:r>
                    </a:p>
                  </a:txBody>
                  <a:tcPr marL="9525" marR="9525" marT="9525" marB="0" anchor="b"/>
                </a:tc>
              </a:tr>
              <a:tr h="239413">
                <a:tc>
                  <a:txBody>
                    <a:bodyPr/>
                    <a:lstStyle/>
                    <a:p>
                      <a:pPr algn="ctr">
                        <a:spcAft>
                          <a:spcPts val="0"/>
                        </a:spcAft>
                      </a:pPr>
                      <a:r>
                        <a:rPr lang="de-DE" sz="1600">
                          <a:effectLst/>
                        </a:rPr>
                        <a:t>BB</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0,75</a:t>
                      </a:r>
                    </a:p>
                  </a:txBody>
                  <a:tcPr marL="9525" marR="9525" marT="9525" marB="0" anchor="b"/>
                </a:tc>
                <a:tc>
                  <a:txBody>
                    <a:bodyPr/>
                    <a:lstStyle/>
                    <a:p>
                      <a:pPr algn="ctr" fontAlgn="b"/>
                      <a:r>
                        <a:rPr lang="de-DE" sz="1400" b="0" i="0" u="none" strike="noStrike" dirty="0">
                          <a:effectLst/>
                          <a:latin typeface="Calibri"/>
                        </a:rPr>
                        <a:t>( 0,57 - 0,97 )</a:t>
                      </a:r>
                    </a:p>
                  </a:txBody>
                  <a:tcPr marL="9525" marR="9525" marT="9525" marB="0" anchor="b"/>
                </a:tc>
              </a:tr>
              <a:tr h="239413">
                <a:tc>
                  <a:txBody>
                    <a:bodyPr/>
                    <a:lstStyle/>
                    <a:p>
                      <a:pPr algn="ctr">
                        <a:spcAft>
                          <a:spcPts val="0"/>
                        </a:spcAft>
                      </a:pPr>
                      <a:r>
                        <a:rPr lang="de-DE" sz="1600">
                          <a:effectLst/>
                        </a:rPr>
                        <a:t>HB</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1,28</a:t>
                      </a:r>
                    </a:p>
                  </a:txBody>
                  <a:tcPr marL="9525" marR="9525" marT="9525" marB="0" anchor="b"/>
                </a:tc>
                <a:tc>
                  <a:txBody>
                    <a:bodyPr/>
                    <a:lstStyle/>
                    <a:p>
                      <a:pPr algn="ctr" fontAlgn="b"/>
                      <a:r>
                        <a:rPr lang="de-DE" sz="1400" b="0" i="0" u="none" strike="noStrike" dirty="0">
                          <a:effectLst/>
                          <a:latin typeface="Calibri"/>
                        </a:rPr>
                        <a:t>( 0,79 - 2,00 )</a:t>
                      </a:r>
                    </a:p>
                  </a:txBody>
                  <a:tcPr marL="9525" marR="9525" marT="9525" marB="0" anchor="b"/>
                </a:tc>
              </a:tr>
              <a:tr h="239413">
                <a:tc>
                  <a:txBody>
                    <a:bodyPr/>
                    <a:lstStyle/>
                    <a:p>
                      <a:pPr algn="ctr">
                        <a:spcAft>
                          <a:spcPts val="0"/>
                        </a:spcAft>
                      </a:pPr>
                      <a:r>
                        <a:rPr lang="de-DE" sz="1600">
                          <a:effectLst/>
                        </a:rPr>
                        <a:t>HH</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0,72</a:t>
                      </a:r>
                    </a:p>
                  </a:txBody>
                  <a:tcPr marL="9525" marR="9525" marT="9525" marB="0" anchor="b"/>
                </a:tc>
                <a:tc>
                  <a:txBody>
                    <a:bodyPr/>
                    <a:lstStyle/>
                    <a:p>
                      <a:pPr algn="ctr" fontAlgn="b"/>
                      <a:r>
                        <a:rPr lang="de-DE" sz="1400" b="0" i="0" u="none" strike="noStrike" dirty="0">
                          <a:effectLst/>
                          <a:latin typeface="Calibri"/>
                        </a:rPr>
                        <a:t>( 0,50 - 0,98 )</a:t>
                      </a:r>
                    </a:p>
                  </a:txBody>
                  <a:tcPr marL="9525" marR="9525" marT="9525" marB="0" anchor="b"/>
                </a:tc>
              </a:tr>
              <a:tr h="239413">
                <a:tc>
                  <a:txBody>
                    <a:bodyPr/>
                    <a:lstStyle/>
                    <a:p>
                      <a:pPr algn="ctr">
                        <a:spcAft>
                          <a:spcPts val="0"/>
                        </a:spcAft>
                      </a:pPr>
                      <a:r>
                        <a:rPr lang="de-DE" sz="1600">
                          <a:effectLst/>
                        </a:rPr>
                        <a:t>HE</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0,8</a:t>
                      </a:r>
                    </a:p>
                  </a:txBody>
                  <a:tcPr marL="9525" marR="9525" marT="9525" marB="0" anchor="b"/>
                </a:tc>
                <a:tc>
                  <a:txBody>
                    <a:bodyPr/>
                    <a:lstStyle/>
                    <a:p>
                      <a:pPr algn="ctr" fontAlgn="b"/>
                      <a:r>
                        <a:rPr lang="de-DE" sz="1400" b="0" i="0" u="none" strike="noStrike" dirty="0">
                          <a:effectLst/>
                          <a:latin typeface="Calibri"/>
                        </a:rPr>
                        <a:t>( 0,62 - 1,00 )</a:t>
                      </a:r>
                    </a:p>
                  </a:txBody>
                  <a:tcPr marL="9525" marR="9525" marT="9525" marB="0" anchor="b"/>
                </a:tc>
              </a:tr>
              <a:tr h="239413">
                <a:tc>
                  <a:txBody>
                    <a:bodyPr/>
                    <a:lstStyle/>
                    <a:p>
                      <a:pPr algn="ctr">
                        <a:spcAft>
                          <a:spcPts val="0"/>
                        </a:spcAft>
                      </a:pPr>
                      <a:r>
                        <a:rPr lang="de-DE" sz="1600">
                          <a:effectLst/>
                        </a:rPr>
                        <a:t>MV</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2,13</a:t>
                      </a:r>
                    </a:p>
                  </a:txBody>
                  <a:tcPr marL="9525" marR="9525" marT="9525" marB="0" anchor="b"/>
                </a:tc>
                <a:tc>
                  <a:txBody>
                    <a:bodyPr/>
                    <a:lstStyle/>
                    <a:p>
                      <a:pPr algn="ctr" fontAlgn="b"/>
                      <a:r>
                        <a:rPr lang="de-DE" sz="1400" b="0" i="0" u="none" strike="noStrike" dirty="0">
                          <a:effectLst/>
                          <a:latin typeface="Calibri"/>
                        </a:rPr>
                        <a:t>( 1,04 - 3,56 )</a:t>
                      </a:r>
                    </a:p>
                  </a:txBody>
                  <a:tcPr marL="9525" marR="9525" marT="9525" marB="0" anchor="b"/>
                </a:tc>
              </a:tr>
              <a:tr h="239413">
                <a:tc>
                  <a:txBody>
                    <a:bodyPr/>
                    <a:lstStyle/>
                    <a:p>
                      <a:pPr algn="ctr">
                        <a:spcAft>
                          <a:spcPts val="0"/>
                        </a:spcAft>
                      </a:pPr>
                      <a:r>
                        <a:rPr lang="de-DE" sz="1600">
                          <a:effectLst/>
                        </a:rPr>
                        <a:t>NI</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0,73</a:t>
                      </a:r>
                    </a:p>
                  </a:txBody>
                  <a:tcPr marL="9525" marR="9525" marT="9525" marB="0" anchor="b"/>
                </a:tc>
                <a:tc>
                  <a:txBody>
                    <a:bodyPr/>
                    <a:lstStyle/>
                    <a:p>
                      <a:pPr algn="ctr" fontAlgn="b"/>
                      <a:r>
                        <a:rPr lang="de-DE" sz="1400" b="0" i="0" u="none" strike="noStrike" dirty="0">
                          <a:effectLst/>
                          <a:latin typeface="Calibri"/>
                        </a:rPr>
                        <a:t>( 0,57 - 0,90 )</a:t>
                      </a:r>
                    </a:p>
                  </a:txBody>
                  <a:tcPr marL="9525" marR="9525" marT="9525" marB="0" anchor="b"/>
                </a:tc>
              </a:tr>
              <a:tr h="239413">
                <a:tc>
                  <a:txBody>
                    <a:bodyPr/>
                    <a:lstStyle/>
                    <a:p>
                      <a:pPr algn="ctr">
                        <a:spcAft>
                          <a:spcPts val="0"/>
                        </a:spcAft>
                      </a:pPr>
                      <a:r>
                        <a:rPr lang="de-DE" sz="1600">
                          <a:effectLst/>
                        </a:rPr>
                        <a:t>NW</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0,88</a:t>
                      </a:r>
                    </a:p>
                  </a:txBody>
                  <a:tcPr marL="9525" marR="9525" marT="9525" marB="0" anchor="b"/>
                </a:tc>
                <a:tc>
                  <a:txBody>
                    <a:bodyPr/>
                    <a:lstStyle/>
                    <a:p>
                      <a:pPr algn="ctr" fontAlgn="b"/>
                      <a:r>
                        <a:rPr lang="de-DE" sz="1400" b="0" i="0" u="none" strike="noStrike" dirty="0">
                          <a:effectLst/>
                          <a:latin typeface="Calibri"/>
                        </a:rPr>
                        <a:t>( 0,73 - 1,07 )</a:t>
                      </a:r>
                    </a:p>
                  </a:txBody>
                  <a:tcPr marL="9525" marR="9525" marT="9525" marB="0" anchor="b"/>
                </a:tc>
              </a:tr>
              <a:tr h="239413">
                <a:tc>
                  <a:txBody>
                    <a:bodyPr/>
                    <a:lstStyle/>
                    <a:p>
                      <a:pPr algn="ctr">
                        <a:spcAft>
                          <a:spcPts val="0"/>
                        </a:spcAft>
                      </a:pPr>
                      <a:r>
                        <a:rPr lang="de-DE" sz="1600">
                          <a:effectLst/>
                        </a:rPr>
                        <a:t>RP</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0,93</a:t>
                      </a:r>
                    </a:p>
                  </a:txBody>
                  <a:tcPr marL="9525" marR="9525" marT="9525" marB="0" anchor="b"/>
                </a:tc>
                <a:tc>
                  <a:txBody>
                    <a:bodyPr/>
                    <a:lstStyle/>
                    <a:p>
                      <a:pPr algn="ctr" fontAlgn="b"/>
                      <a:r>
                        <a:rPr lang="de-DE" sz="1400" b="0" i="0" u="none" strike="noStrike" dirty="0">
                          <a:effectLst/>
                          <a:latin typeface="Calibri"/>
                        </a:rPr>
                        <a:t>( 0,68 - 1,20 )</a:t>
                      </a:r>
                    </a:p>
                  </a:txBody>
                  <a:tcPr marL="9525" marR="9525" marT="9525" marB="0" anchor="b"/>
                </a:tc>
              </a:tr>
              <a:tr h="239413">
                <a:tc>
                  <a:txBody>
                    <a:bodyPr/>
                    <a:lstStyle/>
                    <a:p>
                      <a:pPr algn="ctr">
                        <a:spcAft>
                          <a:spcPts val="0"/>
                        </a:spcAft>
                      </a:pPr>
                      <a:r>
                        <a:rPr lang="de-DE" sz="1600">
                          <a:effectLst/>
                        </a:rPr>
                        <a:t>SL</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0,76</a:t>
                      </a:r>
                    </a:p>
                  </a:txBody>
                  <a:tcPr marL="9525" marR="9525" marT="9525" marB="0" anchor="b"/>
                </a:tc>
                <a:tc>
                  <a:txBody>
                    <a:bodyPr/>
                    <a:lstStyle/>
                    <a:p>
                      <a:pPr algn="ctr" fontAlgn="b"/>
                      <a:r>
                        <a:rPr lang="de-DE" sz="1400" b="0" i="0" u="none" strike="noStrike" dirty="0">
                          <a:effectLst/>
                          <a:latin typeface="Calibri"/>
                        </a:rPr>
                        <a:t>( 0,47 - 1,07 )</a:t>
                      </a:r>
                    </a:p>
                  </a:txBody>
                  <a:tcPr marL="9525" marR="9525" marT="9525" marB="0" anchor="b"/>
                </a:tc>
              </a:tr>
              <a:tr h="239413">
                <a:tc>
                  <a:txBody>
                    <a:bodyPr/>
                    <a:lstStyle/>
                    <a:p>
                      <a:pPr algn="ctr">
                        <a:spcAft>
                          <a:spcPts val="0"/>
                        </a:spcAft>
                      </a:pPr>
                      <a:r>
                        <a:rPr lang="de-DE" sz="1600">
                          <a:effectLst/>
                        </a:rPr>
                        <a:t>SN</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1,03</a:t>
                      </a:r>
                    </a:p>
                  </a:txBody>
                  <a:tcPr marL="9525" marR="9525" marT="9525" marB="0" anchor="b"/>
                </a:tc>
                <a:tc>
                  <a:txBody>
                    <a:bodyPr/>
                    <a:lstStyle/>
                    <a:p>
                      <a:pPr algn="ctr" fontAlgn="b"/>
                      <a:r>
                        <a:rPr lang="de-DE" sz="1400" b="0" i="0" u="none" strike="noStrike" dirty="0">
                          <a:effectLst/>
                          <a:latin typeface="Calibri"/>
                        </a:rPr>
                        <a:t>( 0,72 - 1,44 )</a:t>
                      </a:r>
                    </a:p>
                  </a:txBody>
                  <a:tcPr marL="9525" marR="9525" marT="9525" marB="0" anchor="b"/>
                </a:tc>
              </a:tr>
              <a:tr h="239413">
                <a:tc>
                  <a:txBody>
                    <a:bodyPr/>
                    <a:lstStyle/>
                    <a:p>
                      <a:pPr algn="ctr">
                        <a:spcAft>
                          <a:spcPts val="0"/>
                        </a:spcAft>
                      </a:pPr>
                      <a:r>
                        <a:rPr lang="de-DE" sz="1600">
                          <a:effectLst/>
                        </a:rPr>
                        <a:t>ST</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0,58</a:t>
                      </a:r>
                    </a:p>
                  </a:txBody>
                  <a:tcPr marL="9525" marR="9525" marT="9525" marB="0" anchor="b"/>
                </a:tc>
                <a:tc>
                  <a:txBody>
                    <a:bodyPr/>
                    <a:lstStyle/>
                    <a:p>
                      <a:pPr algn="ctr" fontAlgn="b"/>
                      <a:r>
                        <a:rPr lang="de-DE" sz="1400" b="0" i="0" u="none" strike="noStrike" dirty="0">
                          <a:effectLst/>
                          <a:latin typeface="Calibri"/>
                        </a:rPr>
                        <a:t>( 0,36 - 0,82 )</a:t>
                      </a:r>
                    </a:p>
                  </a:txBody>
                  <a:tcPr marL="9525" marR="9525" marT="9525" marB="0" anchor="b"/>
                </a:tc>
              </a:tr>
              <a:tr h="239413">
                <a:tc>
                  <a:txBody>
                    <a:bodyPr/>
                    <a:lstStyle/>
                    <a:p>
                      <a:pPr algn="ctr">
                        <a:spcAft>
                          <a:spcPts val="0"/>
                        </a:spcAft>
                      </a:pPr>
                      <a:r>
                        <a:rPr lang="de-DE" sz="1600">
                          <a:effectLst/>
                        </a:rPr>
                        <a:t>SH</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0,78</a:t>
                      </a:r>
                    </a:p>
                  </a:txBody>
                  <a:tcPr marL="9525" marR="9525" marT="9525" marB="0" anchor="b"/>
                </a:tc>
                <a:tc>
                  <a:txBody>
                    <a:bodyPr/>
                    <a:lstStyle/>
                    <a:p>
                      <a:pPr algn="ctr" fontAlgn="b"/>
                      <a:r>
                        <a:rPr lang="de-DE" sz="1400" b="0" i="0" u="none" strike="noStrike" dirty="0">
                          <a:effectLst/>
                          <a:latin typeface="Calibri"/>
                        </a:rPr>
                        <a:t>( 0,50 - 1,11 )</a:t>
                      </a:r>
                    </a:p>
                  </a:txBody>
                  <a:tcPr marL="9525" marR="9525" marT="9525" marB="0" anchor="b"/>
                </a:tc>
              </a:tr>
              <a:tr h="239413">
                <a:tc>
                  <a:txBody>
                    <a:bodyPr/>
                    <a:lstStyle/>
                    <a:p>
                      <a:pPr algn="ctr">
                        <a:spcAft>
                          <a:spcPts val="0"/>
                        </a:spcAft>
                      </a:pPr>
                      <a:r>
                        <a:rPr lang="de-DE" sz="1600">
                          <a:effectLst/>
                        </a:rPr>
                        <a:t>TH</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0,99</a:t>
                      </a:r>
                    </a:p>
                  </a:txBody>
                  <a:tcPr marL="9525" marR="9525" marT="9525" marB="0" anchor="b"/>
                </a:tc>
                <a:tc>
                  <a:txBody>
                    <a:bodyPr/>
                    <a:lstStyle/>
                    <a:p>
                      <a:pPr algn="ctr" fontAlgn="b"/>
                      <a:r>
                        <a:rPr lang="de-DE" sz="1400" b="0" i="0" u="none" strike="noStrike" dirty="0">
                          <a:effectLst/>
                          <a:latin typeface="Calibri"/>
                        </a:rPr>
                        <a:t>( 0,77 - 1,25 )</a:t>
                      </a:r>
                    </a:p>
                  </a:txBody>
                  <a:tcPr marL="9525" marR="9525" marT="9525" marB="0" anchor="b"/>
                </a:tc>
              </a:tr>
            </a:tbl>
          </a:graphicData>
        </a:graphic>
      </p:graphicFrame>
      <p:sp>
        <p:nvSpPr>
          <p:cNvPr id="10" name="Datumsplatzhalter 9"/>
          <p:cNvSpPr>
            <a:spLocks noGrp="1"/>
          </p:cNvSpPr>
          <p:nvPr>
            <p:ph type="dt" sz="half" idx="14"/>
          </p:nvPr>
        </p:nvSpPr>
        <p:spPr>
          <a:xfrm>
            <a:off x="564825" y="6622713"/>
            <a:ext cx="1860421" cy="195750"/>
          </a:xfrm>
        </p:spPr>
        <p:txBody>
          <a:bodyPr/>
          <a:lstStyle/>
          <a:p>
            <a:fld id="{27C4F290-DC50-4999-B1FF-75BE9864342B}" type="datetime1">
              <a:rPr lang="de-DE" smtClean="0"/>
              <a:t>02.05.2020</a:t>
            </a:fld>
            <a:endParaRPr lang="de-DE" dirty="0"/>
          </a:p>
        </p:txBody>
      </p:sp>
      <p:sp>
        <p:nvSpPr>
          <p:cNvPr id="11" name="Fußzeilenplatzhalter 2"/>
          <p:cNvSpPr>
            <a:spLocks noGrp="1"/>
          </p:cNvSpPr>
          <p:nvPr>
            <p:ph type="ftr" sz="quarter" idx="15"/>
          </p:nvPr>
        </p:nvSpPr>
        <p:spPr>
          <a:xfrm>
            <a:off x="2699791" y="6622713"/>
            <a:ext cx="5182675" cy="195750"/>
          </a:xfrm>
        </p:spPr>
        <p:txBody>
          <a:bodyPr/>
          <a:lstStyle/>
          <a:p>
            <a:r>
              <a:rPr lang="de-DE" smtClean="0"/>
              <a:t>COVID-19: Lage National</a:t>
            </a:r>
            <a:endParaRPr lang="de-DE" dirty="0"/>
          </a:p>
        </p:txBody>
      </p:sp>
    </p:spTree>
    <p:extLst>
      <p:ext uri="{BB962C8B-B14F-4D97-AF65-F5344CB8AC3E}">
        <p14:creationId xmlns:p14="http://schemas.microsoft.com/office/powerpoint/2010/main" val="283221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4017" y="175041"/>
            <a:ext cx="6800849" cy="338554"/>
          </a:xfrm>
          <a:solidFill>
            <a:srgbClr val="045AA6"/>
          </a:solidFill>
        </p:spPr>
        <p:txBody>
          <a:bodyPr lIns="72000"/>
          <a:lstStyle/>
          <a:p>
            <a:pPr>
              <a:spcBef>
                <a:spcPts val="600"/>
              </a:spcBef>
            </a:pPr>
            <a:r>
              <a:rPr lang="de-DE" sz="2000" dirty="0" smtClean="0">
                <a:solidFill>
                  <a:schemeClr val="bg1"/>
                </a:solidFill>
              </a:rPr>
              <a:t>Geographische Verteilung in Deutschland</a:t>
            </a:r>
            <a:endParaRPr lang="de-DE" sz="2000" dirty="0">
              <a:solidFill>
                <a:schemeClr val="bg1"/>
              </a:solidFill>
            </a:endParaRPr>
          </a:p>
        </p:txBody>
      </p:sp>
      <p:sp>
        <p:nvSpPr>
          <p:cNvPr id="10" name="Datumsplatzhalter 9"/>
          <p:cNvSpPr>
            <a:spLocks noGrp="1"/>
          </p:cNvSpPr>
          <p:nvPr>
            <p:ph type="dt" sz="half" idx="14"/>
          </p:nvPr>
        </p:nvSpPr>
        <p:spPr/>
        <p:txBody>
          <a:bodyPr/>
          <a:lstStyle/>
          <a:p>
            <a:fld id="{83BA0DD8-378A-4231-BDCB-3DECE2BCF0B6}" type="datetime1">
              <a:rPr lang="de-DE" smtClean="0"/>
              <a:t>02.05.2020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9</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1615060751"/>
              </p:ext>
            </p:extLst>
          </p:nvPr>
        </p:nvGraphicFramePr>
        <p:xfrm>
          <a:off x="254017" y="536889"/>
          <a:ext cx="6800849" cy="365760"/>
        </p:xfrm>
        <a:graphic>
          <a:graphicData uri="http://schemas.openxmlformats.org/drawingml/2006/table">
            <a:tbl>
              <a:tblPr bandRow="1">
                <a:tableStyleId>{5C22544A-7EE6-4342-B048-85BDC9FD1C3A}</a:tableStyleId>
              </a:tblPr>
              <a:tblGrid>
                <a:gridCol w="496481"/>
                <a:gridCol w="6304368"/>
              </a:tblGrid>
              <a:tr h="225513">
                <a:tc>
                  <a:txBody>
                    <a:bodyPr/>
                    <a:lstStyle/>
                    <a:p>
                      <a:r>
                        <a:rPr lang="de-DE" sz="1800" dirty="0" smtClean="0">
                          <a:solidFill>
                            <a:schemeClr val="tx1"/>
                          </a:solidFill>
                        </a:rPr>
                        <a:t>n</a:t>
                      </a:r>
                      <a:r>
                        <a:rPr lang="de-DE" sz="1800" baseline="0" dirty="0" smtClean="0">
                          <a:solidFill>
                            <a:schemeClr val="tx1"/>
                          </a:solidFill>
                        </a:rPr>
                        <a:t> = </a:t>
                      </a:r>
                      <a:endParaRPr lang="de-DE" sz="18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mn-lt"/>
                          <a:ea typeface="+mn-ea"/>
                          <a:cs typeface="+mn-cs"/>
                        </a:rPr>
                        <a:t>161.703</a:t>
                      </a:r>
                    </a:p>
                  </a:txBody>
                  <a:tcPr marL="9525" marR="9525" marT="9525" marB="0" anchor="ct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17" y="902649"/>
            <a:ext cx="7939088" cy="5633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87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2877</Words>
  <Application>Microsoft Office PowerPoint</Application>
  <PresentationFormat>Bildschirmpräsentation (4:3)</PresentationFormat>
  <Paragraphs>992</Paragraphs>
  <Slides>59</Slides>
  <Notes>43</Notes>
  <HiddenSlides>28</HiddenSlides>
  <MMClips>0</MMClips>
  <ScaleCrop>false</ScaleCrop>
  <HeadingPairs>
    <vt:vector size="4" baseType="variant">
      <vt:variant>
        <vt:lpstr>Design</vt:lpstr>
      </vt:variant>
      <vt:variant>
        <vt:i4>2</vt:i4>
      </vt:variant>
      <vt:variant>
        <vt:lpstr>Folientitel</vt:lpstr>
      </vt:variant>
      <vt:variant>
        <vt:i4>59</vt:i4>
      </vt:variant>
    </vt:vector>
  </HeadingPairs>
  <TitlesOfParts>
    <vt:vector size="61" baseType="lpstr">
      <vt:lpstr>Office-Design</vt:lpstr>
      <vt:lpstr>1_Office-Design</vt:lpstr>
      <vt:lpstr>COVID-19:   Lage National  Informationen für den Krisenstab</vt:lpstr>
      <vt:lpstr>Fälle und Todesfälle pro Bundesland (Datenstand: 02.05.2020. 00:00)</vt:lpstr>
      <vt:lpstr>Epikurve nach Erkrankungsbeginn, ersatzweise Meldedatum (Datenstand: 02.05.2020. 00:00)</vt:lpstr>
      <vt:lpstr>Epikurve nach Meldedatum  Dashboard; (Datenstand: 02.05.2020. 00:00)</vt:lpstr>
      <vt:lpstr>Epikurve nach Meldedatum und Krankheitsstatus  (Datenstand: 02.05.2020. 00:00)</vt:lpstr>
      <vt:lpstr>PowerPoint-Präsentation</vt:lpstr>
      <vt:lpstr>PowerPoint-Präsentation</vt:lpstr>
      <vt:lpstr>PowerPoint-Präsentation</vt:lpstr>
      <vt:lpstr>Geographische Verteilung in Deutschland</vt:lpstr>
      <vt:lpstr>Geographische Verteilung in Deutschland: 7-Tage-Inzidenz </vt:lpstr>
      <vt:lpstr>Geographische Verteilung in Deutschland: 5-Tage-Inzidenz </vt:lpstr>
      <vt:lpstr>Geographische Verteilung in Deutschland: 3-Tage-Inzidenz </vt:lpstr>
      <vt:lpstr>Geographische Verteilung: 7-Tageskarte - Vergleich mit Vorwoche</vt:lpstr>
      <vt:lpstr>PowerPoint-Präsentation</vt:lpstr>
      <vt:lpstr>Trendanalyse der Landkreise</vt:lpstr>
      <vt:lpstr>Alters- &amp; Geschlechtsverteilung: Gesamtfälle; (Datenstand: 02.05.2020. 00:00)</vt:lpstr>
      <vt:lpstr>Altersverteilung nach Meldewoche: Gesamtfälle  (Datenstand: 02.05.2020. 00:00)</vt:lpstr>
      <vt:lpstr>Alters- &amp; Geschlechtsverteilung: Todesfälle; (Datenstand: 02.05.2020. 00:00*)</vt:lpstr>
      <vt:lpstr>Todesfälle bei &lt;40-Jährigen; (Datenstand: 30.04.2020. 00:00)</vt:lpstr>
      <vt:lpstr>PowerPoint-Präsentation</vt:lpstr>
      <vt:lpstr>DIVI Intensivregister; (Datenstand: 02.05.2020, 9:15)</vt:lpstr>
      <vt:lpstr>DIVI Intensivregister; (Datenstand: 02.05.2020,9:15)</vt:lpstr>
      <vt:lpstr>Übermittelte Fälle nach Tätigkeit oder Betreuung in Einrichtungen; (Datenstand: 02.05.2020. 0:00)</vt:lpstr>
      <vt:lpstr>PowerPoint-Präsentation</vt:lpstr>
      <vt:lpstr>PowerPoint-Präsentation</vt:lpstr>
      <vt:lpstr>PowerPoint-Präsentation</vt:lpstr>
      <vt:lpstr>Übermittelte COVID-19-Fälle nach Expositionsort</vt:lpstr>
      <vt:lpstr>Anzahl Labortestungen (Datenstand 28.04.2020, 18:00 Uhr)</vt:lpstr>
      <vt:lpstr>PowerPoint-Präsentation</vt:lpstr>
      <vt:lpstr>Anteil der positiven Testungen nach Datum der Probenentnahme für Deutschland (Datenstand 28.04.2020)</vt:lpstr>
      <vt:lpstr>Anteil der positiven Testungen nach Datum der Probenentnahme und Bundesland (Datenstand 28.04.2020)</vt:lpstr>
      <vt:lpstr>AGI, Stand 16. KW</vt:lpstr>
      <vt:lpstr>GrippeWeb – KW 17</vt:lpstr>
      <vt:lpstr>AGInfluenza ARE-Konsultationen KW 17</vt:lpstr>
      <vt:lpstr>PowerPoint-Präsentation</vt:lpstr>
      <vt:lpstr>ICOSARI – KW 15</vt:lpstr>
      <vt:lpstr>COVID-19-Fälle</vt:lpstr>
      <vt:lpstr>COVID-19-Fälle</vt:lpstr>
      <vt:lpstr>Dauer der Hospitalisierung - Outcome</vt:lpstr>
      <vt:lpstr>Dauer der Hospitalisierung - Altersgruppen</vt:lpstr>
      <vt:lpstr>Dauer der Intensivbehandlung - Outcome</vt:lpstr>
      <vt:lpstr>Dauer der Intensivbehandlung - Altersgruppen</vt:lpstr>
      <vt:lpstr>Dauer der Beatmung - Outcome</vt:lpstr>
      <vt:lpstr>Dauer der Beatmung - Altersgruppen</vt:lpstr>
      <vt:lpstr>Mobilitätsanalyse (Mobility Change) von Google mit 6 Kategorien und auch nach Bundesland (Datenstand: 17.04.2020)</vt:lpstr>
      <vt:lpstr>Mobilitätsanalyse – Teil 2</vt:lpstr>
      <vt:lpstr>PowerPoint-Präsentation</vt:lpstr>
      <vt:lpstr>Besuche pro Notaufnahme</vt:lpstr>
      <vt:lpstr>Situation Report – Besucheranzahl Gesamt &amp; nach Altersgruppen</vt:lpstr>
      <vt:lpstr>AKTIN- Syndromische Surveillance in Notaufnahmen</vt:lpstr>
      <vt:lpstr>Situation Report – Besucheranzahl nach Triage Level</vt:lpstr>
      <vt:lpstr>PowerPoint-Präsentation</vt:lpstr>
      <vt:lpstr>EUROMOMO-Woche 17: Weekly Z-Score by country</vt:lpstr>
      <vt:lpstr>EUROMOMO-Woche 17: Weekly Z-Score by country</vt:lpstr>
      <vt:lpstr>EUROMOMO-Woche 17: Weekly Z-Score by country</vt:lpstr>
      <vt:lpstr>Exzessmortalität Deutschland (bis Mitte März 2020)</vt:lpstr>
      <vt:lpstr>Amtshilfeersuchen I</vt:lpstr>
      <vt:lpstr>Amtshilfeersuchen II</vt:lpstr>
      <vt:lpstr>Backup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Rexroth, Ute</cp:lastModifiedBy>
  <cp:revision>1411</cp:revision>
  <cp:lastPrinted>2020-05-02T06:12:36Z</cp:lastPrinted>
  <dcterms:created xsi:type="dcterms:W3CDTF">2015-11-02T12:29:13Z</dcterms:created>
  <dcterms:modified xsi:type="dcterms:W3CDTF">2020-05-02T08:58:11Z</dcterms:modified>
</cp:coreProperties>
</file>